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71" r:id="rId1"/>
  </p:sldMasterIdLst>
  <p:sldIdLst>
    <p:sldId id="256" r:id="rId2"/>
    <p:sldId id="257" r:id="rId3"/>
    <p:sldId id="270" r:id="rId4"/>
    <p:sldId id="258" r:id="rId5"/>
    <p:sldId id="259" r:id="rId6"/>
    <p:sldId id="260" r:id="rId7"/>
    <p:sldId id="261" r:id="rId8"/>
    <p:sldId id="267" r:id="rId9"/>
    <p:sldId id="268" r:id="rId10"/>
    <p:sldId id="262" r:id="rId11"/>
    <p:sldId id="269" r:id="rId12"/>
    <p:sldId id="271" r:id="rId13"/>
    <p:sldId id="263" r:id="rId14"/>
    <p:sldId id="272" r:id="rId15"/>
    <p:sldId id="273" r:id="rId16"/>
    <p:sldId id="274" r:id="rId17"/>
    <p:sldId id="275" r:id="rId18"/>
    <p:sldId id="276" r:id="rId19"/>
    <p:sldId id="285" r:id="rId20"/>
    <p:sldId id="264" r:id="rId21"/>
    <p:sldId id="286" r:id="rId22"/>
    <p:sldId id="287" r:id="rId23"/>
    <p:sldId id="288" r:id="rId24"/>
    <p:sldId id="291" r:id="rId25"/>
    <p:sldId id="289" r:id="rId26"/>
    <p:sldId id="294" r:id="rId27"/>
    <p:sldId id="293" r:id="rId28"/>
    <p:sldId id="290" r:id="rId29"/>
    <p:sldId id="292" r:id="rId30"/>
    <p:sldId id="295" r:id="rId31"/>
    <p:sldId id="296" r:id="rId32"/>
    <p:sldId id="284" r:id="rId3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58"/>
  </p:normalViewPr>
  <p:slideViewPr>
    <p:cSldViewPr>
      <p:cViewPr varScale="1">
        <p:scale>
          <a:sx n="120" d="100"/>
          <a:sy n="120" d="100"/>
        </p:scale>
        <p:origin x="1944"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fld id="{48A87A34-81AB-432B-8DAE-1953F412C126}" type="datetimeFigureOut">
              <a:rPr lang="en-US" smtClean="0"/>
              <a:t>1/17/25</a:t>
            </a:fld>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4196592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fld id="{05D2142A-EBD5-4B96-A82C-46E86E06E827}" type="datetimeFigureOut">
              <a:rPr lang="ar-IQ" smtClean="0"/>
              <a:t>18‏/7‏/1446</a:t>
            </a:fld>
            <a:endParaRPr lang="ar-IQ"/>
          </a:p>
        </p:txBody>
      </p:sp>
      <p:sp>
        <p:nvSpPr>
          <p:cNvPr id="5" name="عنصر نائب للتذييل 4"/>
          <p:cNvSpPr>
            <a:spLocks noGrp="1"/>
          </p:cNvSpPr>
          <p:nvPr>
            <p:ph type="ftr" sz="quarter" idx="11"/>
          </p:nvPr>
        </p:nvSpPr>
        <p:spPr/>
        <p:txBody>
          <a:bodyPr/>
          <a:lstStyle>
            <a:lvl1pPr>
              <a:defRPr/>
            </a:lvl1pPr>
          </a:lstStyle>
          <a:p>
            <a:endParaRPr lang="ar-IQ"/>
          </a:p>
        </p:txBody>
      </p:sp>
      <p:sp>
        <p:nvSpPr>
          <p:cNvPr id="6" name="عنصر نائب لرقم الشريحة 5"/>
          <p:cNvSpPr>
            <a:spLocks noGrp="1"/>
          </p:cNvSpPr>
          <p:nvPr>
            <p:ph type="sldNum" sz="quarter" idx="12"/>
          </p:nvPr>
        </p:nvSpPr>
        <p:spPr/>
        <p:txBody>
          <a:bodyPr/>
          <a:lstStyle>
            <a:lvl1pPr>
              <a:defRPr/>
            </a:lvl1pPr>
          </a:lstStyle>
          <a:p>
            <a:fld id="{23CED400-5120-44C2-AA23-920D2C65FCEF}" type="slidenum">
              <a:rPr lang="ar-IQ" smtClean="0"/>
              <a:t>‹#›</a:t>
            </a:fld>
            <a:endParaRPr lang="ar-IQ"/>
          </a:p>
        </p:txBody>
      </p:sp>
    </p:spTree>
    <p:extLst>
      <p:ext uri="{BB962C8B-B14F-4D97-AF65-F5344CB8AC3E}">
        <p14:creationId xmlns:p14="http://schemas.microsoft.com/office/powerpoint/2010/main" val="2687496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fld id="{05D2142A-EBD5-4B96-A82C-46E86E06E827}" type="datetimeFigureOut">
              <a:rPr lang="ar-IQ" smtClean="0"/>
              <a:t>18‏/7‏/1446</a:t>
            </a:fld>
            <a:endParaRPr lang="ar-IQ"/>
          </a:p>
        </p:txBody>
      </p:sp>
      <p:sp>
        <p:nvSpPr>
          <p:cNvPr id="5" name="عنصر نائب للتذييل 4"/>
          <p:cNvSpPr>
            <a:spLocks noGrp="1"/>
          </p:cNvSpPr>
          <p:nvPr>
            <p:ph type="ftr" sz="quarter" idx="11"/>
          </p:nvPr>
        </p:nvSpPr>
        <p:spPr/>
        <p:txBody>
          <a:bodyPr/>
          <a:lstStyle>
            <a:lvl1pPr>
              <a:defRPr/>
            </a:lvl1pPr>
          </a:lstStyle>
          <a:p>
            <a:endParaRPr lang="ar-IQ"/>
          </a:p>
        </p:txBody>
      </p:sp>
      <p:sp>
        <p:nvSpPr>
          <p:cNvPr id="6" name="عنصر نائب لرقم الشريحة 5"/>
          <p:cNvSpPr>
            <a:spLocks noGrp="1"/>
          </p:cNvSpPr>
          <p:nvPr>
            <p:ph type="sldNum" sz="quarter" idx="12"/>
          </p:nvPr>
        </p:nvSpPr>
        <p:spPr/>
        <p:txBody>
          <a:bodyPr/>
          <a:lstStyle>
            <a:lvl1pPr>
              <a:defRPr/>
            </a:lvl1pPr>
          </a:lstStyle>
          <a:p>
            <a:fld id="{23CED400-5120-44C2-AA23-920D2C65FCEF}" type="slidenum">
              <a:rPr lang="ar-IQ" smtClean="0"/>
              <a:t>‹#›</a:t>
            </a:fld>
            <a:endParaRPr lang="ar-IQ"/>
          </a:p>
        </p:txBody>
      </p:sp>
    </p:spTree>
    <p:extLst>
      <p:ext uri="{BB962C8B-B14F-4D97-AF65-F5344CB8AC3E}">
        <p14:creationId xmlns:p14="http://schemas.microsoft.com/office/powerpoint/2010/main" val="292586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fld id="{05D2142A-EBD5-4B96-A82C-46E86E06E827}" type="datetimeFigureOut">
              <a:rPr lang="ar-IQ" smtClean="0"/>
              <a:t>18‏/7‏/1446</a:t>
            </a:fld>
            <a:endParaRPr lang="ar-IQ"/>
          </a:p>
        </p:txBody>
      </p:sp>
      <p:sp>
        <p:nvSpPr>
          <p:cNvPr id="5" name="عنصر نائب للتذييل 4"/>
          <p:cNvSpPr>
            <a:spLocks noGrp="1"/>
          </p:cNvSpPr>
          <p:nvPr>
            <p:ph type="ftr" sz="quarter" idx="11"/>
          </p:nvPr>
        </p:nvSpPr>
        <p:spPr/>
        <p:txBody>
          <a:bodyPr/>
          <a:lstStyle>
            <a:lvl1pPr>
              <a:defRPr/>
            </a:lvl1pPr>
          </a:lstStyle>
          <a:p>
            <a:endParaRPr lang="ar-IQ"/>
          </a:p>
        </p:txBody>
      </p:sp>
      <p:sp>
        <p:nvSpPr>
          <p:cNvPr id="6" name="عنصر نائب لرقم الشريحة 5"/>
          <p:cNvSpPr>
            <a:spLocks noGrp="1"/>
          </p:cNvSpPr>
          <p:nvPr>
            <p:ph type="sldNum" sz="quarter" idx="12"/>
          </p:nvPr>
        </p:nvSpPr>
        <p:spPr/>
        <p:txBody>
          <a:bodyPr/>
          <a:lstStyle>
            <a:lvl1pPr>
              <a:defRPr/>
            </a:lvl1pPr>
          </a:lstStyle>
          <a:p>
            <a:fld id="{23CED400-5120-44C2-AA23-920D2C65FCEF}" type="slidenum">
              <a:rPr lang="ar-IQ" smtClean="0"/>
              <a:t>‹#›</a:t>
            </a:fld>
            <a:endParaRPr lang="ar-IQ"/>
          </a:p>
        </p:txBody>
      </p:sp>
    </p:spTree>
    <p:extLst>
      <p:ext uri="{BB962C8B-B14F-4D97-AF65-F5344CB8AC3E}">
        <p14:creationId xmlns:p14="http://schemas.microsoft.com/office/powerpoint/2010/main" val="2617560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fld id="{05D2142A-EBD5-4B96-A82C-46E86E06E827}" type="datetimeFigureOut">
              <a:rPr lang="ar-IQ" smtClean="0"/>
              <a:t>18‏/7‏/1446</a:t>
            </a:fld>
            <a:endParaRPr lang="ar-IQ"/>
          </a:p>
        </p:txBody>
      </p:sp>
      <p:sp>
        <p:nvSpPr>
          <p:cNvPr id="5" name="عنصر نائب للتذييل 4"/>
          <p:cNvSpPr>
            <a:spLocks noGrp="1"/>
          </p:cNvSpPr>
          <p:nvPr>
            <p:ph type="ftr" sz="quarter" idx="11"/>
          </p:nvPr>
        </p:nvSpPr>
        <p:spPr/>
        <p:txBody>
          <a:bodyPr/>
          <a:lstStyle>
            <a:lvl1pPr>
              <a:defRPr/>
            </a:lvl1pPr>
          </a:lstStyle>
          <a:p>
            <a:endParaRPr lang="ar-IQ"/>
          </a:p>
        </p:txBody>
      </p:sp>
      <p:sp>
        <p:nvSpPr>
          <p:cNvPr id="6" name="عنصر نائب لرقم الشريحة 5"/>
          <p:cNvSpPr>
            <a:spLocks noGrp="1"/>
          </p:cNvSpPr>
          <p:nvPr>
            <p:ph type="sldNum" sz="quarter" idx="12"/>
          </p:nvPr>
        </p:nvSpPr>
        <p:spPr/>
        <p:txBody>
          <a:bodyPr/>
          <a:lstStyle>
            <a:lvl1pPr>
              <a:defRPr/>
            </a:lvl1pPr>
          </a:lstStyle>
          <a:p>
            <a:fld id="{23CED400-5120-44C2-AA23-920D2C65FCEF}" type="slidenum">
              <a:rPr lang="ar-IQ" smtClean="0"/>
              <a:t>‹#›</a:t>
            </a:fld>
            <a:endParaRPr lang="ar-IQ"/>
          </a:p>
        </p:txBody>
      </p:sp>
    </p:spTree>
    <p:extLst>
      <p:ext uri="{BB962C8B-B14F-4D97-AF65-F5344CB8AC3E}">
        <p14:creationId xmlns:p14="http://schemas.microsoft.com/office/powerpoint/2010/main" val="3786746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تاريخ 4"/>
          <p:cNvSpPr>
            <a:spLocks noGrp="1"/>
          </p:cNvSpPr>
          <p:nvPr>
            <p:ph type="dt" sz="half" idx="10"/>
          </p:nvPr>
        </p:nvSpPr>
        <p:spPr/>
        <p:txBody>
          <a:bodyPr/>
          <a:lstStyle>
            <a:lvl1pPr>
              <a:defRPr/>
            </a:lvl1pPr>
          </a:lstStyle>
          <a:p>
            <a:fld id="{05D2142A-EBD5-4B96-A82C-46E86E06E827}" type="datetimeFigureOut">
              <a:rPr lang="ar-IQ" smtClean="0"/>
              <a:t>18‏/7‏/1446</a:t>
            </a:fld>
            <a:endParaRPr lang="ar-IQ"/>
          </a:p>
        </p:txBody>
      </p:sp>
      <p:sp>
        <p:nvSpPr>
          <p:cNvPr id="6" name="عنصر نائب للتذييل 5"/>
          <p:cNvSpPr>
            <a:spLocks noGrp="1"/>
          </p:cNvSpPr>
          <p:nvPr>
            <p:ph type="ftr" sz="quarter" idx="11"/>
          </p:nvPr>
        </p:nvSpPr>
        <p:spPr/>
        <p:txBody>
          <a:bodyPr/>
          <a:lstStyle>
            <a:lvl1pPr>
              <a:defRPr/>
            </a:lvl1pPr>
          </a:lstStyle>
          <a:p>
            <a:endParaRPr lang="ar-IQ"/>
          </a:p>
        </p:txBody>
      </p:sp>
      <p:sp>
        <p:nvSpPr>
          <p:cNvPr id="7" name="عنصر نائب لرقم الشريحة 6"/>
          <p:cNvSpPr>
            <a:spLocks noGrp="1"/>
          </p:cNvSpPr>
          <p:nvPr>
            <p:ph type="sldNum" sz="quarter" idx="12"/>
          </p:nvPr>
        </p:nvSpPr>
        <p:spPr/>
        <p:txBody>
          <a:bodyPr/>
          <a:lstStyle>
            <a:lvl1pPr>
              <a:defRPr/>
            </a:lvl1pPr>
          </a:lstStyle>
          <a:p>
            <a:fld id="{23CED400-5120-44C2-AA23-920D2C65FCEF}" type="slidenum">
              <a:rPr lang="ar-IQ" smtClean="0"/>
              <a:t>‹#›</a:t>
            </a:fld>
            <a:endParaRPr lang="ar-IQ"/>
          </a:p>
        </p:txBody>
      </p:sp>
    </p:spTree>
    <p:extLst>
      <p:ext uri="{BB962C8B-B14F-4D97-AF65-F5344CB8AC3E}">
        <p14:creationId xmlns:p14="http://schemas.microsoft.com/office/powerpoint/2010/main" val="299412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7" name="عنصر نائب للتاريخ 6"/>
          <p:cNvSpPr>
            <a:spLocks noGrp="1"/>
          </p:cNvSpPr>
          <p:nvPr>
            <p:ph type="dt" sz="half" idx="10"/>
          </p:nvPr>
        </p:nvSpPr>
        <p:spPr/>
        <p:txBody>
          <a:bodyPr/>
          <a:lstStyle>
            <a:lvl1pPr>
              <a:defRPr/>
            </a:lvl1pPr>
          </a:lstStyle>
          <a:p>
            <a:fld id="{05D2142A-EBD5-4B96-A82C-46E86E06E827}" type="datetimeFigureOut">
              <a:rPr lang="ar-IQ" smtClean="0"/>
              <a:t>18‏/7‏/1446</a:t>
            </a:fld>
            <a:endParaRPr lang="ar-IQ"/>
          </a:p>
        </p:txBody>
      </p:sp>
      <p:sp>
        <p:nvSpPr>
          <p:cNvPr id="8" name="عنصر نائب للتذييل 7"/>
          <p:cNvSpPr>
            <a:spLocks noGrp="1"/>
          </p:cNvSpPr>
          <p:nvPr>
            <p:ph type="ftr" sz="quarter" idx="11"/>
          </p:nvPr>
        </p:nvSpPr>
        <p:spPr/>
        <p:txBody>
          <a:bodyPr/>
          <a:lstStyle>
            <a:lvl1pPr>
              <a:defRPr/>
            </a:lvl1pPr>
          </a:lstStyle>
          <a:p>
            <a:endParaRPr lang="ar-IQ"/>
          </a:p>
        </p:txBody>
      </p:sp>
      <p:sp>
        <p:nvSpPr>
          <p:cNvPr id="9" name="عنصر نائب لرقم الشريحة 8"/>
          <p:cNvSpPr>
            <a:spLocks noGrp="1"/>
          </p:cNvSpPr>
          <p:nvPr>
            <p:ph type="sldNum" sz="quarter" idx="12"/>
          </p:nvPr>
        </p:nvSpPr>
        <p:spPr/>
        <p:txBody>
          <a:bodyPr/>
          <a:lstStyle>
            <a:lvl1pPr>
              <a:defRPr/>
            </a:lvl1pPr>
          </a:lstStyle>
          <a:p>
            <a:fld id="{23CED400-5120-44C2-AA23-920D2C65FCEF}" type="slidenum">
              <a:rPr lang="ar-IQ" smtClean="0"/>
              <a:t>‹#›</a:t>
            </a:fld>
            <a:endParaRPr lang="ar-IQ"/>
          </a:p>
        </p:txBody>
      </p:sp>
    </p:spTree>
    <p:extLst>
      <p:ext uri="{BB962C8B-B14F-4D97-AF65-F5344CB8AC3E}">
        <p14:creationId xmlns:p14="http://schemas.microsoft.com/office/powerpoint/2010/main" val="1731394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تاريخ 2"/>
          <p:cNvSpPr>
            <a:spLocks noGrp="1"/>
          </p:cNvSpPr>
          <p:nvPr>
            <p:ph type="dt" sz="half" idx="10"/>
          </p:nvPr>
        </p:nvSpPr>
        <p:spPr/>
        <p:txBody>
          <a:bodyPr/>
          <a:lstStyle>
            <a:lvl1pPr>
              <a:defRPr/>
            </a:lvl1pPr>
          </a:lstStyle>
          <a:p>
            <a:fld id="{05D2142A-EBD5-4B96-A82C-46E86E06E827}" type="datetimeFigureOut">
              <a:rPr lang="ar-IQ" smtClean="0"/>
              <a:t>18‏/7‏/1446</a:t>
            </a:fld>
            <a:endParaRPr lang="ar-IQ"/>
          </a:p>
        </p:txBody>
      </p:sp>
      <p:sp>
        <p:nvSpPr>
          <p:cNvPr id="4" name="عنصر نائب للتذييل 3"/>
          <p:cNvSpPr>
            <a:spLocks noGrp="1"/>
          </p:cNvSpPr>
          <p:nvPr>
            <p:ph type="ftr" sz="quarter" idx="11"/>
          </p:nvPr>
        </p:nvSpPr>
        <p:spPr/>
        <p:txBody>
          <a:bodyPr/>
          <a:lstStyle>
            <a:lvl1pPr>
              <a:defRPr/>
            </a:lvl1pPr>
          </a:lstStyle>
          <a:p>
            <a:endParaRPr lang="ar-IQ"/>
          </a:p>
        </p:txBody>
      </p:sp>
      <p:sp>
        <p:nvSpPr>
          <p:cNvPr id="5" name="عنصر نائب لرقم الشريحة 4"/>
          <p:cNvSpPr>
            <a:spLocks noGrp="1"/>
          </p:cNvSpPr>
          <p:nvPr>
            <p:ph type="sldNum" sz="quarter" idx="12"/>
          </p:nvPr>
        </p:nvSpPr>
        <p:spPr/>
        <p:txBody>
          <a:bodyPr/>
          <a:lstStyle>
            <a:lvl1pPr>
              <a:defRPr/>
            </a:lvl1pPr>
          </a:lstStyle>
          <a:p>
            <a:fld id="{23CED400-5120-44C2-AA23-920D2C65FCEF}" type="slidenum">
              <a:rPr lang="ar-IQ" smtClean="0"/>
              <a:t>‹#›</a:t>
            </a:fld>
            <a:endParaRPr lang="ar-IQ"/>
          </a:p>
        </p:txBody>
      </p:sp>
    </p:spTree>
    <p:extLst>
      <p:ext uri="{BB962C8B-B14F-4D97-AF65-F5344CB8AC3E}">
        <p14:creationId xmlns:p14="http://schemas.microsoft.com/office/powerpoint/2010/main" val="1080914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lvl1pPr>
          </a:lstStyle>
          <a:p>
            <a:fld id="{05D2142A-EBD5-4B96-A82C-46E86E06E827}" type="datetimeFigureOut">
              <a:rPr lang="ar-IQ" smtClean="0"/>
              <a:t>18‏/7‏/1446</a:t>
            </a:fld>
            <a:endParaRPr lang="ar-IQ"/>
          </a:p>
        </p:txBody>
      </p:sp>
      <p:sp>
        <p:nvSpPr>
          <p:cNvPr id="3" name="عنصر نائب للتذييل 2"/>
          <p:cNvSpPr>
            <a:spLocks noGrp="1"/>
          </p:cNvSpPr>
          <p:nvPr>
            <p:ph type="ftr" sz="quarter" idx="11"/>
          </p:nvPr>
        </p:nvSpPr>
        <p:spPr/>
        <p:txBody>
          <a:bodyPr/>
          <a:lstStyle>
            <a:lvl1pPr>
              <a:defRPr/>
            </a:lvl1pPr>
          </a:lstStyle>
          <a:p>
            <a:endParaRPr lang="ar-IQ"/>
          </a:p>
        </p:txBody>
      </p:sp>
      <p:sp>
        <p:nvSpPr>
          <p:cNvPr id="4" name="عنصر نائب لرقم الشريحة 3"/>
          <p:cNvSpPr>
            <a:spLocks noGrp="1"/>
          </p:cNvSpPr>
          <p:nvPr>
            <p:ph type="sldNum" sz="quarter" idx="12"/>
          </p:nvPr>
        </p:nvSpPr>
        <p:spPr/>
        <p:txBody>
          <a:bodyPr/>
          <a:lstStyle>
            <a:lvl1pPr>
              <a:defRPr/>
            </a:lvl1pPr>
          </a:lstStyle>
          <a:p>
            <a:fld id="{23CED400-5120-44C2-AA23-920D2C65FCEF}" type="slidenum">
              <a:rPr lang="ar-IQ" smtClean="0"/>
              <a:t>‹#›</a:t>
            </a:fld>
            <a:endParaRPr lang="ar-IQ"/>
          </a:p>
        </p:txBody>
      </p:sp>
    </p:spTree>
    <p:extLst>
      <p:ext uri="{BB962C8B-B14F-4D97-AF65-F5344CB8AC3E}">
        <p14:creationId xmlns:p14="http://schemas.microsoft.com/office/powerpoint/2010/main" val="2081544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fld id="{05D2142A-EBD5-4B96-A82C-46E86E06E827}" type="datetimeFigureOut">
              <a:rPr lang="ar-IQ" smtClean="0"/>
              <a:t>18‏/7‏/1446</a:t>
            </a:fld>
            <a:endParaRPr lang="ar-IQ"/>
          </a:p>
        </p:txBody>
      </p:sp>
      <p:sp>
        <p:nvSpPr>
          <p:cNvPr id="6" name="عنصر نائب للتذييل 5"/>
          <p:cNvSpPr>
            <a:spLocks noGrp="1"/>
          </p:cNvSpPr>
          <p:nvPr>
            <p:ph type="ftr" sz="quarter" idx="11"/>
          </p:nvPr>
        </p:nvSpPr>
        <p:spPr/>
        <p:txBody>
          <a:bodyPr/>
          <a:lstStyle>
            <a:lvl1pPr>
              <a:defRPr/>
            </a:lvl1pPr>
          </a:lstStyle>
          <a:p>
            <a:endParaRPr lang="ar-IQ"/>
          </a:p>
        </p:txBody>
      </p:sp>
      <p:sp>
        <p:nvSpPr>
          <p:cNvPr id="7" name="عنصر نائب لرقم الشريحة 6"/>
          <p:cNvSpPr>
            <a:spLocks noGrp="1"/>
          </p:cNvSpPr>
          <p:nvPr>
            <p:ph type="sldNum" sz="quarter" idx="12"/>
          </p:nvPr>
        </p:nvSpPr>
        <p:spPr/>
        <p:txBody>
          <a:bodyPr/>
          <a:lstStyle>
            <a:lvl1pPr>
              <a:defRPr/>
            </a:lvl1pPr>
          </a:lstStyle>
          <a:p>
            <a:fld id="{23CED400-5120-44C2-AA23-920D2C65FCEF}" type="slidenum">
              <a:rPr lang="ar-IQ" smtClean="0"/>
              <a:t>‹#›</a:t>
            </a:fld>
            <a:endParaRPr lang="ar-IQ"/>
          </a:p>
        </p:txBody>
      </p:sp>
    </p:spTree>
    <p:extLst>
      <p:ext uri="{BB962C8B-B14F-4D97-AF65-F5344CB8AC3E}">
        <p14:creationId xmlns:p14="http://schemas.microsoft.com/office/powerpoint/2010/main" val="1849622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fld id="{05D2142A-EBD5-4B96-A82C-46E86E06E827}" type="datetimeFigureOut">
              <a:rPr lang="ar-IQ" smtClean="0"/>
              <a:t>18‏/7‏/1446</a:t>
            </a:fld>
            <a:endParaRPr lang="ar-IQ"/>
          </a:p>
        </p:txBody>
      </p:sp>
      <p:sp>
        <p:nvSpPr>
          <p:cNvPr id="6" name="عنصر نائب للتذييل 5"/>
          <p:cNvSpPr>
            <a:spLocks noGrp="1"/>
          </p:cNvSpPr>
          <p:nvPr>
            <p:ph type="ftr" sz="quarter" idx="11"/>
          </p:nvPr>
        </p:nvSpPr>
        <p:spPr/>
        <p:txBody>
          <a:bodyPr/>
          <a:lstStyle>
            <a:lvl1pPr>
              <a:defRPr/>
            </a:lvl1pPr>
          </a:lstStyle>
          <a:p>
            <a:endParaRPr lang="ar-IQ"/>
          </a:p>
        </p:txBody>
      </p:sp>
      <p:sp>
        <p:nvSpPr>
          <p:cNvPr id="7" name="عنصر نائب لرقم الشريحة 6"/>
          <p:cNvSpPr>
            <a:spLocks noGrp="1"/>
          </p:cNvSpPr>
          <p:nvPr>
            <p:ph type="sldNum" sz="quarter" idx="12"/>
          </p:nvPr>
        </p:nvSpPr>
        <p:spPr/>
        <p:txBody>
          <a:bodyPr/>
          <a:lstStyle>
            <a:lvl1pPr>
              <a:defRPr/>
            </a:lvl1pPr>
          </a:lstStyle>
          <a:p>
            <a:fld id="{23CED400-5120-44C2-AA23-920D2C65FCEF}" type="slidenum">
              <a:rPr lang="ar-IQ" smtClean="0"/>
              <a:t>‹#›</a:t>
            </a:fld>
            <a:endParaRPr lang="ar-IQ"/>
          </a:p>
        </p:txBody>
      </p:sp>
    </p:spTree>
    <p:extLst>
      <p:ext uri="{BB962C8B-B14F-4D97-AF65-F5344CB8AC3E}">
        <p14:creationId xmlns:p14="http://schemas.microsoft.com/office/powerpoint/2010/main" val="114616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ar-IQ"/>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ar-IQ"/>
              <a:t>Haga clic para modificar el estilo de texto del patrón</a:t>
            </a:r>
          </a:p>
          <a:p>
            <a:pPr lvl="1"/>
            <a:r>
              <a:rPr lang="es-ES" altLang="ar-IQ"/>
              <a:t>Segundo nivel</a:t>
            </a:r>
          </a:p>
          <a:p>
            <a:pPr lvl="2"/>
            <a:r>
              <a:rPr lang="es-ES" altLang="ar-IQ"/>
              <a:t>Tercer nivel</a:t>
            </a:r>
          </a:p>
          <a:p>
            <a:pPr lvl="3"/>
            <a:r>
              <a:rPr lang="es-ES" altLang="ar-IQ"/>
              <a:t>Cuarto nivel</a:t>
            </a:r>
          </a:p>
          <a:p>
            <a:pPr lvl="4"/>
            <a:r>
              <a:rPr lang="es-ES" altLang="ar-IQ"/>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05D2142A-EBD5-4B96-A82C-46E86E06E827}" type="datetimeFigureOut">
              <a:rPr lang="ar-IQ" smtClean="0"/>
              <a:t>18‏/7‏/1446</a:t>
            </a:fld>
            <a:endParaRPr lang="ar-IQ"/>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ar-IQ"/>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23CED400-5120-44C2-AA23-920D2C65FCEF}"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rtl="1" eaLnBrk="1" fontAlgn="base" hangingPunct="1">
        <a:spcBef>
          <a:spcPct val="0"/>
        </a:spcBef>
        <a:spcAft>
          <a:spcPct val="0"/>
        </a:spcAft>
        <a:defRPr sz="4400">
          <a:solidFill>
            <a:schemeClr val="tx2"/>
          </a:solidFill>
          <a:latin typeface="+mj-lt"/>
          <a:ea typeface="+mj-ea"/>
          <a:cs typeface="+mj-cs"/>
        </a:defRPr>
      </a:lvl1pPr>
      <a:lvl2pPr algn="ctr" rtl="1" eaLnBrk="1" fontAlgn="base" hangingPunct="1">
        <a:spcBef>
          <a:spcPct val="0"/>
        </a:spcBef>
        <a:spcAft>
          <a:spcPct val="0"/>
        </a:spcAft>
        <a:defRPr sz="4400">
          <a:solidFill>
            <a:schemeClr val="tx2"/>
          </a:solidFill>
          <a:latin typeface="Arial" pitchFamily="34" charset="0"/>
          <a:cs typeface="Arial" pitchFamily="34" charset="0"/>
        </a:defRPr>
      </a:lvl2pPr>
      <a:lvl3pPr algn="ctr" rtl="1" eaLnBrk="1" fontAlgn="base" hangingPunct="1">
        <a:spcBef>
          <a:spcPct val="0"/>
        </a:spcBef>
        <a:spcAft>
          <a:spcPct val="0"/>
        </a:spcAft>
        <a:defRPr sz="4400">
          <a:solidFill>
            <a:schemeClr val="tx2"/>
          </a:solidFill>
          <a:latin typeface="Arial" pitchFamily="34" charset="0"/>
          <a:cs typeface="Arial" pitchFamily="34" charset="0"/>
        </a:defRPr>
      </a:lvl3pPr>
      <a:lvl4pPr algn="ctr" rtl="1" eaLnBrk="1" fontAlgn="base" hangingPunct="1">
        <a:spcBef>
          <a:spcPct val="0"/>
        </a:spcBef>
        <a:spcAft>
          <a:spcPct val="0"/>
        </a:spcAft>
        <a:defRPr sz="4400">
          <a:solidFill>
            <a:schemeClr val="tx2"/>
          </a:solidFill>
          <a:latin typeface="Arial" pitchFamily="34" charset="0"/>
          <a:cs typeface="Arial" pitchFamily="34" charset="0"/>
        </a:defRPr>
      </a:lvl4pPr>
      <a:lvl5pPr algn="ctr" rtl="1" eaLnBrk="1" fontAlgn="base" hangingPunct="1">
        <a:spcBef>
          <a:spcPct val="0"/>
        </a:spcBef>
        <a:spcAft>
          <a:spcPct val="0"/>
        </a:spcAft>
        <a:defRPr sz="4400">
          <a:solidFill>
            <a:schemeClr val="tx2"/>
          </a:solidFill>
          <a:latin typeface="Arial" pitchFamily="34" charset="0"/>
          <a:cs typeface="Arial" pitchFamily="34" charset="0"/>
        </a:defRPr>
      </a:lvl5pPr>
      <a:lvl6pPr marL="457200" algn="ctr" rtl="1" eaLnBrk="1" fontAlgn="base" hangingPunct="1">
        <a:spcBef>
          <a:spcPct val="0"/>
        </a:spcBef>
        <a:spcAft>
          <a:spcPct val="0"/>
        </a:spcAft>
        <a:defRPr sz="4400">
          <a:solidFill>
            <a:schemeClr val="tx2"/>
          </a:solidFill>
          <a:latin typeface="Arial" pitchFamily="34" charset="0"/>
          <a:cs typeface="Arial" pitchFamily="34" charset="0"/>
        </a:defRPr>
      </a:lvl6pPr>
      <a:lvl7pPr marL="914400" algn="ctr" rtl="1" eaLnBrk="1" fontAlgn="base" hangingPunct="1">
        <a:spcBef>
          <a:spcPct val="0"/>
        </a:spcBef>
        <a:spcAft>
          <a:spcPct val="0"/>
        </a:spcAft>
        <a:defRPr sz="4400">
          <a:solidFill>
            <a:schemeClr val="tx2"/>
          </a:solidFill>
          <a:latin typeface="Arial" pitchFamily="34" charset="0"/>
          <a:cs typeface="Arial" pitchFamily="34" charset="0"/>
        </a:defRPr>
      </a:lvl7pPr>
      <a:lvl8pPr marL="1371600" algn="ctr" rtl="1" eaLnBrk="1" fontAlgn="base" hangingPunct="1">
        <a:spcBef>
          <a:spcPct val="0"/>
        </a:spcBef>
        <a:spcAft>
          <a:spcPct val="0"/>
        </a:spcAft>
        <a:defRPr sz="4400">
          <a:solidFill>
            <a:schemeClr val="tx2"/>
          </a:solidFill>
          <a:latin typeface="Arial" pitchFamily="34" charset="0"/>
          <a:cs typeface="Arial" pitchFamily="34" charset="0"/>
        </a:defRPr>
      </a:lvl8pPr>
      <a:lvl9pPr marL="1828800" algn="ctr" rtl="1" eaLnBrk="1" fontAlgn="base" hangingPunct="1">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eaLnBrk="1" fontAlgn="base" hangingPunct="1">
        <a:spcBef>
          <a:spcPct val="20000"/>
        </a:spcBef>
        <a:spcAft>
          <a:spcPct val="0"/>
        </a:spcAft>
        <a:buChar char="•"/>
        <a:defRPr sz="3200">
          <a:solidFill>
            <a:schemeClr val="tx1"/>
          </a:solidFill>
          <a:latin typeface="+mn-lt"/>
          <a:ea typeface="+mn-ea"/>
          <a:cs typeface="+mn-cs"/>
        </a:defRPr>
      </a:lvl1pPr>
      <a:lvl2pPr marL="742950" indent="-285750" algn="r" rtl="1" eaLnBrk="1" fontAlgn="base" hangingPunct="1">
        <a:spcBef>
          <a:spcPct val="20000"/>
        </a:spcBef>
        <a:spcAft>
          <a:spcPct val="0"/>
        </a:spcAft>
        <a:buChar char="–"/>
        <a:defRPr sz="2800">
          <a:solidFill>
            <a:schemeClr val="tx1"/>
          </a:solidFill>
          <a:latin typeface="+mn-lt"/>
          <a:cs typeface="+mn-cs"/>
        </a:defRPr>
      </a:lvl2pPr>
      <a:lvl3pPr marL="1143000" indent="-228600" algn="r" rtl="1" eaLnBrk="1" fontAlgn="base" hangingPunct="1">
        <a:spcBef>
          <a:spcPct val="20000"/>
        </a:spcBef>
        <a:spcAft>
          <a:spcPct val="0"/>
        </a:spcAft>
        <a:buChar char="•"/>
        <a:defRPr sz="2400">
          <a:solidFill>
            <a:schemeClr val="tx1"/>
          </a:solidFill>
          <a:latin typeface="+mn-lt"/>
          <a:cs typeface="+mn-cs"/>
        </a:defRPr>
      </a:lvl3pPr>
      <a:lvl4pPr marL="1600200" indent="-228600" algn="r" rtl="1" eaLnBrk="1" fontAlgn="base" hangingPunct="1">
        <a:spcBef>
          <a:spcPct val="20000"/>
        </a:spcBef>
        <a:spcAft>
          <a:spcPct val="0"/>
        </a:spcAft>
        <a:buChar char="–"/>
        <a:defRPr sz="2000">
          <a:solidFill>
            <a:schemeClr val="tx1"/>
          </a:solidFill>
          <a:latin typeface="+mn-lt"/>
          <a:cs typeface="+mn-cs"/>
        </a:defRPr>
      </a:lvl4pPr>
      <a:lvl5pPr marL="2057400" indent="-228600" algn="r" rtl="1" eaLnBrk="1" fontAlgn="base" hangingPunct="1">
        <a:spcBef>
          <a:spcPct val="20000"/>
        </a:spcBef>
        <a:spcAft>
          <a:spcPct val="0"/>
        </a:spcAft>
        <a:buChar char="»"/>
        <a:defRPr sz="2000">
          <a:solidFill>
            <a:schemeClr val="tx1"/>
          </a:solidFill>
          <a:latin typeface="+mn-lt"/>
          <a:cs typeface="+mn-cs"/>
        </a:defRPr>
      </a:lvl5pPr>
      <a:lvl6pPr marL="2514600" indent="-228600" algn="r" rtl="1" eaLnBrk="1" fontAlgn="base" hangingPunct="1">
        <a:spcBef>
          <a:spcPct val="20000"/>
        </a:spcBef>
        <a:spcAft>
          <a:spcPct val="0"/>
        </a:spcAft>
        <a:buChar char="»"/>
        <a:defRPr sz="2000">
          <a:solidFill>
            <a:schemeClr val="tx1"/>
          </a:solidFill>
          <a:latin typeface="+mn-lt"/>
          <a:cs typeface="+mn-cs"/>
        </a:defRPr>
      </a:lvl6pPr>
      <a:lvl7pPr marL="2971800" indent="-228600" algn="r" rtl="1" eaLnBrk="1" fontAlgn="base" hangingPunct="1">
        <a:spcBef>
          <a:spcPct val="20000"/>
        </a:spcBef>
        <a:spcAft>
          <a:spcPct val="0"/>
        </a:spcAft>
        <a:buChar char="»"/>
        <a:defRPr sz="2000">
          <a:solidFill>
            <a:schemeClr val="tx1"/>
          </a:solidFill>
          <a:latin typeface="+mn-lt"/>
          <a:cs typeface="+mn-cs"/>
        </a:defRPr>
      </a:lvl7pPr>
      <a:lvl8pPr marL="3429000" indent="-228600" algn="r" rtl="1" eaLnBrk="1" fontAlgn="base" hangingPunct="1">
        <a:spcBef>
          <a:spcPct val="20000"/>
        </a:spcBef>
        <a:spcAft>
          <a:spcPct val="0"/>
        </a:spcAft>
        <a:buChar char="»"/>
        <a:defRPr sz="2000">
          <a:solidFill>
            <a:schemeClr val="tx1"/>
          </a:solidFill>
          <a:latin typeface="+mn-lt"/>
          <a:cs typeface="+mn-cs"/>
        </a:defRPr>
      </a:lvl8pPr>
      <a:lvl9pPr marL="3886200" indent="-228600" algn="r" rtl="1" eaLnBrk="1" fontAlgn="base" hangingPunct="1">
        <a:spcBef>
          <a:spcPct val="20000"/>
        </a:spcBef>
        <a:spcAft>
          <a:spcPct val="0"/>
        </a:spcAft>
        <a:buChar char="»"/>
        <a:defRPr sz="2000">
          <a:solidFill>
            <a:schemeClr val="tx1"/>
          </a:solidFill>
          <a:latin typeface="+mn-lt"/>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عنصر نائب للنص 9"/>
          <p:cNvSpPr>
            <a:spLocks noGrp="1"/>
          </p:cNvSpPr>
          <p:nvPr>
            <p:ph type="body" sz="half" idx="2"/>
          </p:nvPr>
        </p:nvSpPr>
        <p:spPr>
          <a:xfrm>
            <a:off x="838200" y="2362200"/>
            <a:ext cx="7391400" cy="3886200"/>
          </a:xfrm>
        </p:spPr>
        <p:txBody>
          <a:bodyPr>
            <a:noAutofit/>
          </a:bodyPr>
          <a:lstStyle/>
          <a:p>
            <a:pPr lvl="0" algn="ctr">
              <a:spcBef>
                <a:spcPts val="0"/>
              </a:spcBef>
              <a:buClrTx/>
            </a:pPr>
            <a:r>
              <a:rPr lang="ar-IQ" sz="2400" b="1" dirty="0">
                <a:solidFill>
                  <a:schemeClr val="bg1"/>
                </a:solidFill>
                <a:effectLst>
                  <a:outerShdw blurRad="38100" dist="38100" dir="2700000" algn="tl">
                    <a:srgbClr val="000000">
                      <a:alpha val="43137"/>
                    </a:srgbClr>
                  </a:outerShdw>
                </a:effectLst>
                <a:latin typeface="Algerian" panose="04020705040A02060702" pitchFamily="82" charset="0"/>
                <a:cs typeface="+mj-cs"/>
              </a:rPr>
              <a:t>محاسبة القيمة العادلة </a:t>
            </a:r>
          </a:p>
          <a:p>
            <a:pPr lvl="0" algn="ctr">
              <a:spcBef>
                <a:spcPts val="0"/>
              </a:spcBef>
              <a:buClrTx/>
            </a:pPr>
            <a:r>
              <a:rPr lang="en-US" sz="2400" b="1" dirty="0">
                <a:solidFill>
                  <a:schemeClr val="bg1"/>
                </a:solidFill>
                <a:cs typeface="+mj-cs"/>
              </a:rPr>
              <a:t>Fair Value Accounting</a:t>
            </a:r>
            <a:endParaRPr lang="ar-IQ" sz="2400" b="1" dirty="0">
              <a:solidFill>
                <a:schemeClr val="bg1"/>
              </a:solidFill>
              <a:effectLst>
                <a:outerShdw blurRad="38100" dist="38100" dir="2700000" algn="tl">
                  <a:srgbClr val="000000">
                    <a:alpha val="43137"/>
                  </a:srgbClr>
                </a:outerShdw>
              </a:effectLst>
              <a:latin typeface="Algerian" panose="04020705040A02060702" pitchFamily="82" charset="0"/>
              <a:cs typeface="+mj-cs"/>
            </a:endParaRPr>
          </a:p>
          <a:p>
            <a:pPr lvl="0" algn="ctr">
              <a:spcBef>
                <a:spcPts val="0"/>
              </a:spcBef>
              <a:buClrTx/>
            </a:pPr>
            <a:endParaRPr lang="en-US" sz="2400" b="1" dirty="0">
              <a:solidFill>
                <a:schemeClr val="bg1"/>
              </a:solidFill>
              <a:effectLst>
                <a:outerShdw blurRad="38100" dist="38100" dir="2700000" algn="tl">
                  <a:srgbClr val="000000">
                    <a:alpha val="43137"/>
                  </a:srgbClr>
                </a:outerShdw>
              </a:effectLst>
              <a:latin typeface="Algerian" panose="04020705040A02060702" pitchFamily="82" charset="0"/>
              <a:cs typeface="+mj-cs"/>
            </a:endParaRPr>
          </a:p>
          <a:p>
            <a:endParaRPr lang="ar-IQ" sz="2000" dirty="0">
              <a:solidFill>
                <a:schemeClr val="bg1"/>
              </a:solidFill>
              <a:cs typeface="+mj-cs"/>
            </a:endParaRPr>
          </a:p>
        </p:txBody>
      </p:sp>
    </p:spTree>
    <p:extLst>
      <p:ext uri="{BB962C8B-B14F-4D97-AF65-F5344CB8AC3E}">
        <p14:creationId xmlns:p14="http://schemas.microsoft.com/office/powerpoint/2010/main" val="3241825746"/>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152400"/>
            <a:ext cx="8001000" cy="639762"/>
          </a:xfrm>
        </p:spPr>
        <p:txBody>
          <a:bodyPr>
            <a:noAutofit/>
          </a:bodyPr>
          <a:lstStyle/>
          <a:p>
            <a:pPr algn="ctr"/>
            <a:r>
              <a:rPr lang="ar-IQ" sz="3000" b="1" dirty="0">
                <a:solidFill>
                  <a:schemeClr val="tx1"/>
                </a:solidFill>
              </a:rPr>
              <a:t>محددات استعمال محاسبة القيمة العادلة :</a:t>
            </a:r>
          </a:p>
        </p:txBody>
      </p:sp>
      <p:sp>
        <p:nvSpPr>
          <p:cNvPr id="3" name="عنصر نائب للمحتوى 2"/>
          <p:cNvSpPr>
            <a:spLocks noGrp="1"/>
          </p:cNvSpPr>
          <p:nvPr>
            <p:ph idx="1"/>
          </p:nvPr>
        </p:nvSpPr>
        <p:spPr>
          <a:xfrm>
            <a:off x="304800" y="381000"/>
            <a:ext cx="8534400" cy="6172200"/>
          </a:xfrm>
        </p:spPr>
        <p:txBody>
          <a:bodyPr>
            <a:noAutofit/>
          </a:bodyPr>
          <a:lstStyle/>
          <a:p>
            <a:pPr marL="0" indent="0" algn="just">
              <a:buNone/>
            </a:pPr>
            <a:r>
              <a:rPr lang="ar-IQ" sz="2800" b="1" dirty="0">
                <a:latin typeface="Arial" panose="020B0604020202020204" pitchFamily="34" charset="0"/>
                <a:cs typeface="Arial" panose="020B0604020202020204" pitchFamily="34" charset="0"/>
              </a:rPr>
              <a:t>هنالك العديد من الانعكاسات السلبية التي يعكسها تطبيق منهج القيمة العادلة في القياس والاعتراف :</a:t>
            </a:r>
          </a:p>
          <a:p>
            <a:pPr marL="0" indent="0" algn="just">
              <a:buNone/>
            </a:pPr>
            <a:r>
              <a:rPr lang="ar-IQ" sz="2800" b="1" dirty="0">
                <a:latin typeface="Arial" panose="020B0604020202020204" pitchFamily="34" charset="0"/>
                <a:cs typeface="Arial" panose="020B0604020202020204" pitchFamily="34" charset="0"/>
              </a:rPr>
              <a:t>1-تكمن المشكلة الأساسية في تقديرات القيمة العادلة في مدى موثوقيتها أي مدى وجود أدلة إثبات بشكل يساعد في تسجيلها في الدفاتر وتدقيقها، حيث يكتنف تقدير القيمة العادلة إلى إتباع أسس قياس متباينة، حيث تتعدد طرق وأساليب تقدير القيمة العادلة للأصول والالتزامات المالية، الأمر الذي يجعل البيانات المالية أكثر تقلبا مما هو في الحقيقة في ظل عدم وجود سوق كفء .</a:t>
            </a:r>
          </a:p>
          <a:p>
            <a:pPr marL="0" indent="0" algn="just">
              <a:buNone/>
            </a:pPr>
            <a:r>
              <a:rPr lang="ar-IQ" sz="2800" b="1" dirty="0">
                <a:latin typeface="Arial" panose="020B0604020202020204" pitchFamily="34" charset="0"/>
                <a:cs typeface="Arial" panose="020B0604020202020204" pitchFamily="34" charset="0"/>
              </a:rPr>
              <a:t>2 - من أهم السلبيات التكلفة الكبيرة التي ستقع على كاهل الشركة لتطبيق القيمة العادلة، حيث أن نظام الشركة المحاسبي قد صمم للتعامل مع مدخلات النظام وفقا للتكلفة التاريخية، ولتمكينه من التعامل معها وفقا للقيمة العادلة يتحتم على إدارة الشركة إعادة برمجة نظامها، فهل تستطيع الشركات ذات الحجم المتوسط والصغير تحمل تلك التكلفة وضمان بقاء منتجاتها منتجات منافسة مع الشركات الكبيرة .</a:t>
            </a:r>
          </a:p>
          <a:p>
            <a:pPr marL="0" indent="0" algn="just">
              <a:buNone/>
            </a:pPr>
            <a:endParaRPr lang="ar-IQ"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1741971"/>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0"/>
            <a:ext cx="8001000" cy="639762"/>
          </a:xfrm>
        </p:spPr>
        <p:txBody>
          <a:bodyPr>
            <a:noAutofit/>
          </a:bodyPr>
          <a:lstStyle/>
          <a:p>
            <a:pPr algn="ctr"/>
            <a:r>
              <a:rPr lang="ar-IQ" sz="3000" b="1" u="sng" dirty="0">
                <a:solidFill>
                  <a:schemeClr val="tx1"/>
                </a:solidFill>
              </a:rPr>
              <a:t>محددات استعمال محاسبة القيمة العادلة :</a:t>
            </a:r>
          </a:p>
        </p:txBody>
      </p:sp>
      <p:sp>
        <p:nvSpPr>
          <p:cNvPr id="3" name="عنصر نائب للمحتوى 2"/>
          <p:cNvSpPr>
            <a:spLocks noGrp="1"/>
          </p:cNvSpPr>
          <p:nvPr>
            <p:ph idx="1"/>
          </p:nvPr>
        </p:nvSpPr>
        <p:spPr>
          <a:xfrm>
            <a:off x="152400" y="533400"/>
            <a:ext cx="8686800" cy="6172200"/>
          </a:xfrm>
        </p:spPr>
        <p:txBody>
          <a:bodyPr>
            <a:noAutofit/>
          </a:bodyPr>
          <a:lstStyle/>
          <a:p>
            <a:pPr marL="0" indent="0" algn="just">
              <a:buNone/>
            </a:pPr>
            <a:r>
              <a:rPr lang="ar-IQ" sz="3600" b="1" dirty="0">
                <a:latin typeface="Arial" panose="020B0604020202020204" pitchFamily="34" charset="0"/>
                <a:cs typeface="Arial" panose="020B0604020202020204" pitchFamily="34" charset="0"/>
              </a:rPr>
              <a:t>3  الضعف النسبي في الكوادر البشرية المؤهلة لفهم وتطبيق المفاهيم الواردة في المعايير المحاسبية الدولية بشكل سليم.</a:t>
            </a:r>
          </a:p>
          <a:p>
            <a:pPr marL="0" indent="0" algn="just">
              <a:buNone/>
            </a:pPr>
            <a:r>
              <a:rPr lang="ar-IQ" sz="3600" b="1" dirty="0">
                <a:latin typeface="Arial" panose="020B0604020202020204" pitchFamily="34" charset="0"/>
                <a:cs typeface="Arial" panose="020B0604020202020204" pitchFamily="34" charset="0"/>
              </a:rPr>
              <a:t>4 - إن محاسبة القيمة العادلة معقدة وذات طرق مختلطة منها ما يتعلق برغبة الوحدة الاقتصادية في الاحتفاظ بالاستثمارات ومنها ما يتعلق بموضوع تقدير القيمة العادلة نفسها، فضلا على أن ذلك يتعارض مع مبدأ الثبات في المحاسبة أو عدم الاتساق في المعالجة المحاسبية.</a:t>
            </a:r>
          </a:p>
          <a:p>
            <a:pPr marL="0" indent="0" algn="just">
              <a:buNone/>
            </a:pPr>
            <a:r>
              <a:rPr lang="ar-IQ" sz="3600" b="1" dirty="0">
                <a:latin typeface="Arial" panose="020B0604020202020204" pitchFamily="34" charset="0"/>
                <a:cs typeface="Arial" panose="020B0604020202020204" pitchFamily="34" charset="0"/>
              </a:rPr>
              <a:t>5 - قد يؤدي اعتماد أساس القيمة العادلة في إعداد القوائم المالية إلى فتح مجال كبير للتلاعب بما يخدم مصالح الإدارة.</a:t>
            </a:r>
          </a:p>
          <a:p>
            <a:pPr marL="0" indent="0" algn="just">
              <a:buNone/>
            </a:pPr>
            <a:endParaRPr lang="ar-IQ"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385596"/>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001000" cy="639762"/>
          </a:xfrm>
        </p:spPr>
        <p:txBody>
          <a:bodyPr>
            <a:noAutofit/>
          </a:bodyPr>
          <a:lstStyle/>
          <a:p>
            <a:pPr algn="ctr"/>
            <a:r>
              <a:rPr lang="ar-IQ" sz="3000" b="1" u="sng" dirty="0">
                <a:solidFill>
                  <a:schemeClr val="tx1"/>
                </a:solidFill>
              </a:rPr>
              <a:t>محددات استعمال محاسبة القيمة العادلة :</a:t>
            </a:r>
          </a:p>
        </p:txBody>
      </p:sp>
      <p:sp>
        <p:nvSpPr>
          <p:cNvPr id="3" name="عنصر نائب للمحتوى 2"/>
          <p:cNvSpPr>
            <a:spLocks noGrp="1"/>
          </p:cNvSpPr>
          <p:nvPr>
            <p:ph idx="1"/>
          </p:nvPr>
        </p:nvSpPr>
        <p:spPr>
          <a:xfrm>
            <a:off x="228600" y="762000"/>
            <a:ext cx="8534400" cy="5638800"/>
          </a:xfrm>
        </p:spPr>
        <p:txBody>
          <a:bodyPr>
            <a:noAutofit/>
          </a:bodyPr>
          <a:lstStyle/>
          <a:p>
            <a:pPr marL="0" indent="0" algn="just">
              <a:buNone/>
            </a:pPr>
            <a:r>
              <a:rPr lang="ar-IQ" sz="3200" b="1" dirty="0">
                <a:latin typeface="Arial" panose="020B0604020202020204" pitchFamily="34" charset="0"/>
                <a:cs typeface="Arial" panose="020B0604020202020204" pitchFamily="34" charset="0"/>
              </a:rPr>
              <a:t>6 - من أهم الأمور السلبية في تطبيق منهج القيمة العادلة في القياس والاعتراف والإفصاح هو أن تصنيف الأدوات المالية ضمن المجموعات الأربعة التي ينص عليها المعيار وهي: تصنيف لا تحكمه قيود محددة سوى توجهات الإدارة نفسها فيما يتعلق بالغاية التي تستخدم تلك الأدوات لأجلها، وبالتالي فإن ذلك يعطي الإدارة مجالا جيدا للتلاعب والتضليل إن  ارادت ذلك، كأن تصنف بعض الأدوات المالية ضمن الأدوات المحتفظ بها إلى حين الاستحقاق وذلك لإظهارها بقيمة التكلفة، علما بأن نية الإدارة تكون مبيته بالاحتفاظ بها لغايات المتاجرة، وبالتالي تستطيع إبعادها عن القيمة العادلة واستخدامها لغايات التحوط ضد مخاطر مستقبلية.</a:t>
            </a:r>
          </a:p>
        </p:txBody>
      </p:sp>
    </p:spTree>
    <p:extLst>
      <p:ext uri="{BB962C8B-B14F-4D97-AF65-F5344CB8AC3E}">
        <p14:creationId xmlns:p14="http://schemas.microsoft.com/office/powerpoint/2010/main" val="2320331670"/>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639762"/>
          </a:xfrm>
        </p:spPr>
        <p:txBody>
          <a:bodyPr>
            <a:noAutofit/>
          </a:bodyPr>
          <a:lstStyle/>
          <a:p>
            <a:pPr algn="ctr"/>
            <a:r>
              <a:rPr lang="ar-IQ" sz="4000" b="1" dirty="0">
                <a:solidFill>
                  <a:schemeClr val="tx1"/>
                </a:solidFill>
              </a:rPr>
              <a:t>إجراءات قياس القيمة العادلة</a:t>
            </a:r>
          </a:p>
        </p:txBody>
      </p:sp>
      <p:sp>
        <p:nvSpPr>
          <p:cNvPr id="3" name="عنصر نائب للمحتوى 2"/>
          <p:cNvSpPr>
            <a:spLocks noGrp="1"/>
          </p:cNvSpPr>
          <p:nvPr>
            <p:ph idx="1"/>
          </p:nvPr>
        </p:nvSpPr>
        <p:spPr>
          <a:xfrm>
            <a:off x="152400" y="685800"/>
            <a:ext cx="8991600" cy="6019800"/>
          </a:xfrm>
        </p:spPr>
        <p:txBody>
          <a:bodyPr>
            <a:noAutofit/>
          </a:bodyPr>
          <a:lstStyle/>
          <a:p>
            <a:pPr algn="just"/>
            <a:r>
              <a:rPr lang="ar-IQ" sz="2800" b="1" dirty="0">
                <a:latin typeface="Arial" panose="020B0604020202020204" pitchFamily="34" charset="0"/>
                <a:cs typeface="Arial" panose="020B0604020202020204" pitchFamily="34" charset="0"/>
              </a:rPr>
              <a:t>تحديد الاصول أو الخصوم  الخاضعة للقياس (وحدة الحساب) بالنسبة الاصول.</a:t>
            </a:r>
          </a:p>
          <a:p>
            <a:pPr algn="just"/>
            <a:r>
              <a:rPr lang="ar-IQ" sz="2800" b="1" dirty="0">
                <a:latin typeface="Arial" panose="020B0604020202020204" pitchFamily="34" charset="0"/>
                <a:cs typeface="Arial" panose="020B0604020202020204" pitchFamily="34" charset="0"/>
              </a:rPr>
              <a:t>تحديد مقياس القيمة الملائم للقياس (اعلى استخدام وافضل استخدام </a:t>
            </a:r>
            <a:r>
              <a:rPr lang="en-US" sz="2800" b="1" dirty="0">
                <a:latin typeface="Arial" panose="020B0604020202020204" pitchFamily="34" charset="0"/>
                <a:cs typeface="Arial" panose="020B0604020202020204" pitchFamily="34" charset="0"/>
              </a:rPr>
              <a:t>        .(  Highest and Best use ) </a:t>
            </a:r>
            <a:endParaRPr lang="ar-IQ" sz="2800" b="1" dirty="0">
              <a:latin typeface="Arial" panose="020B0604020202020204" pitchFamily="34" charset="0"/>
              <a:cs typeface="Arial" panose="020B0604020202020204" pitchFamily="34" charset="0"/>
            </a:endParaRPr>
          </a:p>
          <a:p>
            <a:pPr algn="just"/>
            <a:r>
              <a:rPr lang="ar-IQ" sz="2800" b="1" dirty="0">
                <a:latin typeface="Arial" panose="020B0604020202020204" pitchFamily="34" charset="0"/>
                <a:cs typeface="Arial" panose="020B0604020202020204" pitchFamily="34" charset="0"/>
              </a:rPr>
              <a:t>تحديد السوق الاكثر ايجابية </a:t>
            </a:r>
            <a:r>
              <a:rPr lang="en-US" sz="2800" b="1" dirty="0">
                <a:latin typeface="Arial" panose="020B0604020202020204" pitchFamily="34" charset="0"/>
                <a:cs typeface="Arial" panose="020B0604020202020204" pitchFamily="34" charset="0"/>
              </a:rPr>
              <a:t>Most Advantages Market </a:t>
            </a:r>
            <a:r>
              <a:rPr lang="ar-IQ" sz="2800" b="1" dirty="0">
                <a:latin typeface="Arial" panose="020B0604020202020204" pitchFamily="34" charset="0"/>
                <a:cs typeface="Arial" panose="020B0604020202020204" pitchFamily="34" charset="0"/>
              </a:rPr>
              <a:t>  استخدام طريقة أو طرائق التقييم المناسبة : ( طريقة السوق , طريقة الدخل , طريقة التكلفة )</a:t>
            </a:r>
          </a:p>
          <a:p>
            <a:pPr marL="0" indent="0" algn="just">
              <a:buNone/>
            </a:pPr>
            <a:r>
              <a:rPr lang="ar-IQ" sz="2800" b="1" dirty="0">
                <a:latin typeface="Arial" panose="020B0604020202020204" pitchFamily="34" charset="0"/>
                <a:cs typeface="Arial" panose="020B0604020202020204" pitchFamily="34" charset="0"/>
              </a:rPr>
              <a:t>اعلى وافضل استخدام يتطلب تحديد فيما اذا كان الاصل (</a:t>
            </a:r>
            <a:r>
              <a:rPr lang="en-US" sz="2800" b="1" dirty="0">
                <a:latin typeface="Arial" panose="020B0604020202020204" pitchFamily="34" charset="0"/>
                <a:cs typeface="Arial" panose="020B0604020202020204" pitchFamily="34" charset="0"/>
              </a:rPr>
              <a:t> </a:t>
            </a:r>
            <a:r>
              <a:rPr lang="ar-IQ" sz="2800" b="1" dirty="0">
                <a:latin typeface="Arial" panose="020B0604020202020204" pitchFamily="34" charset="0"/>
                <a:cs typeface="Arial" panose="020B0604020202020204" pitchFamily="34" charset="0"/>
              </a:rPr>
              <a:t>في الاستخدام </a:t>
            </a:r>
            <a:r>
              <a:rPr lang="en-US" sz="2800" b="1" dirty="0">
                <a:latin typeface="Arial" panose="020B0604020202020204" pitchFamily="34" charset="0"/>
                <a:cs typeface="Arial" panose="020B0604020202020204" pitchFamily="34" charset="0"/>
              </a:rPr>
              <a:t> </a:t>
            </a:r>
            <a:r>
              <a:rPr lang="ar-IQ" sz="2800" b="1" dirty="0">
                <a:latin typeface="Arial" panose="020B0604020202020204" pitchFamily="34" charset="0"/>
                <a:cs typeface="Arial" panose="020B0604020202020204" pitchFamily="34" charset="0"/>
              </a:rPr>
              <a:t>او الاستبدال</a:t>
            </a:r>
            <a:r>
              <a:rPr lang="en-US" sz="2800" b="1" dirty="0">
                <a:latin typeface="Arial" panose="020B0604020202020204" pitchFamily="34" charset="0"/>
                <a:cs typeface="Arial" panose="020B0604020202020204" pitchFamily="34" charset="0"/>
              </a:rPr>
              <a:t>، </a:t>
            </a:r>
            <a:r>
              <a:rPr lang="ar-IQ" sz="2800" b="1" dirty="0">
                <a:latin typeface="Arial" panose="020B0604020202020204" pitchFamily="34" charset="0"/>
                <a:cs typeface="Arial" panose="020B0604020202020204" pitchFamily="34" charset="0"/>
              </a:rPr>
              <a:t>اخذين بعين الاعتبار:</a:t>
            </a:r>
          </a:p>
          <a:p>
            <a:pPr marL="514350" indent="-514350" algn="just">
              <a:buAutoNum type="arabicPeriod"/>
            </a:pPr>
            <a:r>
              <a:rPr lang="ar-IQ" sz="2800" b="1" dirty="0">
                <a:latin typeface="Arial" panose="020B0604020202020204" pitchFamily="34" charset="0"/>
                <a:cs typeface="Arial" panose="020B0604020202020204" pitchFamily="34" charset="0"/>
              </a:rPr>
              <a:t>(الموقع ،حجم الممتلكات )</a:t>
            </a:r>
            <a:r>
              <a:rPr lang="en-US" sz="2800" b="1" dirty="0">
                <a:latin typeface="Arial" panose="020B0604020202020204" pitchFamily="34" charset="0"/>
                <a:cs typeface="Arial" panose="020B0604020202020204" pitchFamily="34" charset="0"/>
              </a:rPr>
              <a:t>.</a:t>
            </a:r>
          </a:p>
          <a:p>
            <a:pPr marL="514350" indent="-514350" algn="just">
              <a:buAutoNum type="arabicPeriod"/>
            </a:pPr>
            <a:r>
              <a:rPr lang="en-US" sz="2800" b="1" dirty="0">
                <a:latin typeface="Arial" panose="020B0604020202020204" pitchFamily="34" charset="0"/>
                <a:cs typeface="Arial" panose="020B0604020202020204" pitchFamily="34" charset="0"/>
              </a:rPr>
              <a:t>	</a:t>
            </a:r>
            <a:r>
              <a:rPr lang="ar-IQ" sz="2800" b="1" dirty="0">
                <a:latin typeface="Arial" panose="020B0604020202020204" pitchFamily="34" charset="0"/>
                <a:cs typeface="Arial" panose="020B0604020202020204" pitchFamily="34" charset="0"/>
              </a:rPr>
              <a:t>الوضع القانوني .</a:t>
            </a:r>
            <a:endParaRPr lang="en-US" sz="2800" b="1" dirty="0">
              <a:latin typeface="Arial" panose="020B0604020202020204" pitchFamily="34" charset="0"/>
              <a:cs typeface="Arial" panose="020B0604020202020204" pitchFamily="34" charset="0"/>
            </a:endParaRPr>
          </a:p>
          <a:p>
            <a:pPr marL="0" indent="0" algn="just">
              <a:buNone/>
            </a:pPr>
            <a:r>
              <a:rPr lang="en-US" sz="2800" b="1" dirty="0">
                <a:latin typeface="Arial" panose="020B0604020202020204" pitchFamily="34" charset="0"/>
                <a:cs typeface="Arial" panose="020B0604020202020204" pitchFamily="34" charset="0"/>
              </a:rPr>
              <a:t>3.	</a:t>
            </a:r>
            <a:r>
              <a:rPr lang="ar-IQ" sz="2800" b="1" dirty="0">
                <a:latin typeface="Arial" panose="020B0604020202020204" pitchFamily="34" charset="0"/>
                <a:cs typeface="Arial" panose="020B0604020202020204" pitchFamily="34" charset="0"/>
              </a:rPr>
              <a:t>الجدوى المالية من حيث القدرة على توليد الدخل والتدفق النقدي .</a:t>
            </a:r>
          </a:p>
          <a:p>
            <a:pPr marL="0" indent="0" algn="just">
              <a:buNone/>
            </a:pPr>
            <a:endParaRPr lang="ar-IQ" b="1" dirty="0">
              <a:latin typeface="Arial" panose="020B0604020202020204" pitchFamily="34" charset="0"/>
              <a:cs typeface="Arial" panose="020B0604020202020204" pitchFamily="34" charset="0"/>
            </a:endParaRPr>
          </a:p>
          <a:p>
            <a:pPr marL="0" indent="0" algn="just">
              <a:buNone/>
            </a:pPr>
            <a:endParaRPr lang="ar-IQ" b="1" dirty="0">
              <a:latin typeface="Arial" panose="020B0604020202020204" pitchFamily="34" charset="0"/>
              <a:cs typeface="Arial" panose="020B0604020202020204" pitchFamily="34" charset="0"/>
            </a:endParaRPr>
          </a:p>
          <a:p>
            <a:pPr marL="0" indent="0" algn="just">
              <a:buNone/>
            </a:pPr>
            <a:endParaRPr lang="ar-IQ" b="1" dirty="0">
              <a:latin typeface="Arial" panose="020B0604020202020204" pitchFamily="34" charset="0"/>
              <a:cs typeface="Arial" panose="020B0604020202020204" pitchFamily="34" charset="0"/>
            </a:endParaRPr>
          </a:p>
          <a:p>
            <a:pPr marL="0" indent="0" algn="just">
              <a:buNone/>
            </a:pPr>
            <a:endParaRPr lang="ar-IQ" b="1" dirty="0">
              <a:latin typeface="Arial" panose="020B0604020202020204" pitchFamily="34" charset="0"/>
              <a:cs typeface="Arial" panose="020B0604020202020204" pitchFamily="34" charset="0"/>
            </a:endParaRPr>
          </a:p>
          <a:p>
            <a:pPr marL="0" indent="0" algn="just">
              <a:buNone/>
            </a:pPr>
            <a:endParaRPr lang="ar-IQ" b="1" dirty="0">
              <a:latin typeface="Arial" panose="020B0604020202020204" pitchFamily="34" charset="0"/>
              <a:cs typeface="Arial" panose="020B0604020202020204" pitchFamily="34" charset="0"/>
            </a:endParaRPr>
          </a:p>
          <a:p>
            <a:pPr marL="0" indent="0" algn="just">
              <a:buNone/>
            </a:pPr>
            <a:endParaRPr lang="ar-IQ"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1927254"/>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3519"/>
            <a:ext cx="8229600" cy="639762"/>
          </a:xfrm>
        </p:spPr>
        <p:txBody>
          <a:bodyPr>
            <a:noAutofit/>
          </a:bodyPr>
          <a:lstStyle/>
          <a:p>
            <a:pPr algn="ctr"/>
            <a:r>
              <a:rPr lang="ar-IQ" sz="4000" b="1" dirty="0">
                <a:solidFill>
                  <a:schemeClr val="tx1"/>
                </a:solidFill>
              </a:rPr>
              <a:t>إجراءات قياس القيمة العادلة</a:t>
            </a:r>
          </a:p>
        </p:txBody>
      </p:sp>
      <p:sp>
        <p:nvSpPr>
          <p:cNvPr id="7" name="TextBox 1"/>
          <p:cNvSpPr txBox="1"/>
          <p:nvPr/>
        </p:nvSpPr>
        <p:spPr>
          <a:xfrm>
            <a:off x="457200" y="121563"/>
            <a:ext cx="7467600" cy="861774"/>
          </a:xfrm>
          <a:prstGeom prst="rect">
            <a:avLst/>
          </a:prstGeom>
          <a:noFill/>
        </p:spPr>
        <p:txBody>
          <a:bodyPr wrap="square" rtlCol="0">
            <a:spAutoFit/>
          </a:bodyPr>
          <a:lstStyle/>
          <a:p>
            <a:pPr algn="just" rtl="1"/>
            <a:endParaRPr lang="ar-KW" sz="3200" dirty="0">
              <a:latin typeface="Times New Roman" pitchFamily="18" charset="0"/>
              <a:cs typeface="Times New Roman" pitchFamily="18" charset="0"/>
            </a:endParaRPr>
          </a:p>
          <a:p>
            <a:pPr algn="r" rtl="1"/>
            <a:endParaRPr lang="en-US" dirty="0">
              <a:latin typeface="Times New Roman" pitchFamily="18" charset="0"/>
              <a:cs typeface="Times New Roman" pitchFamily="18" charset="0"/>
            </a:endParaRPr>
          </a:p>
        </p:txBody>
      </p:sp>
      <p:sp>
        <p:nvSpPr>
          <p:cNvPr id="8" name="Oval 2"/>
          <p:cNvSpPr/>
          <p:nvPr/>
        </p:nvSpPr>
        <p:spPr>
          <a:xfrm>
            <a:off x="1295400" y="1447800"/>
            <a:ext cx="1905000" cy="1295400"/>
          </a:xfrm>
          <a:prstGeom prst="ellipse">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latin typeface="Times New Roman" pitchFamily="18" charset="0"/>
                <a:cs typeface="Times New Roman" pitchFamily="18" charset="0"/>
              </a:rPr>
              <a:t>In use</a:t>
            </a:r>
            <a:r>
              <a:rPr lang="ar-KW" dirty="0">
                <a:latin typeface="Times New Roman" pitchFamily="18" charset="0"/>
                <a:cs typeface="Times New Roman" pitchFamily="18" charset="0"/>
              </a:rPr>
              <a:t> الاستخدام </a:t>
            </a:r>
            <a:r>
              <a:rPr lang="en-US" dirty="0">
                <a:latin typeface="Times New Roman" pitchFamily="18" charset="0"/>
                <a:cs typeface="Times New Roman" pitchFamily="18" charset="0"/>
              </a:rPr>
              <a:t> </a:t>
            </a:r>
          </a:p>
        </p:txBody>
      </p:sp>
      <p:sp>
        <p:nvSpPr>
          <p:cNvPr id="9" name="Oval 3"/>
          <p:cNvSpPr/>
          <p:nvPr/>
        </p:nvSpPr>
        <p:spPr>
          <a:xfrm>
            <a:off x="1295400" y="4038600"/>
            <a:ext cx="1905000" cy="1295400"/>
          </a:xfrm>
          <a:prstGeom prst="ellipse">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r>
              <a:rPr lang="ar-KW" dirty="0">
                <a:latin typeface="Times New Roman" pitchFamily="18" charset="0"/>
                <a:cs typeface="Times New Roman" pitchFamily="18" charset="0"/>
              </a:rPr>
              <a:t>التبادل </a:t>
            </a:r>
            <a:r>
              <a:rPr lang="en-US" dirty="0">
                <a:latin typeface="Times New Roman" pitchFamily="18" charset="0"/>
                <a:cs typeface="Times New Roman" pitchFamily="18" charset="0"/>
              </a:rPr>
              <a:t>Exchange </a:t>
            </a:r>
          </a:p>
        </p:txBody>
      </p:sp>
      <p:sp>
        <p:nvSpPr>
          <p:cNvPr id="10" name="Rectangle 5"/>
          <p:cNvSpPr/>
          <p:nvPr/>
        </p:nvSpPr>
        <p:spPr>
          <a:xfrm>
            <a:off x="4495800" y="1524000"/>
            <a:ext cx="3429000" cy="914400"/>
          </a:xfrm>
          <a:prstGeom prst="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r>
              <a:rPr lang="ar-KW" dirty="0">
                <a:solidFill>
                  <a:srgbClr val="FF0000"/>
                </a:solidFill>
                <a:latin typeface="Times New Roman" pitchFamily="18" charset="0"/>
                <a:cs typeface="Times New Roman" pitchFamily="18" charset="0"/>
              </a:rPr>
              <a:t>المشاركين في السوق </a:t>
            </a:r>
            <a:r>
              <a:rPr lang="en-US" dirty="0">
                <a:solidFill>
                  <a:srgbClr val="FF0000"/>
                </a:solidFill>
                <a:latin typeface="Times New Roman" pitchFamily="18" charset="0"/>
                <a:cs typeface="Times New Roman" pitchFamily="18" charset="0"/>
              </a:rPr>
              <a:t>Market Participant </a:t>
            </a:r>
          </a:p>
        </p:txBody>
      </p:sp>
      <p:sp>
        <p:nvSpPr>
          <p:cNvPr id="11" name="Rectangle 6"/>
          <p:cNvSpPr/>
          <p:nvPr/>
        </p:nvSpPr>
        <p:spPr>
          <a:xfrm>
            <a:off x="4495800" y="2895600"/>
            <a:ext cx="3429000" cy="914400"/>
          </a:xfrm>
          <a:prstGeom prst="rect">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r>
              <a:rPr lang="ar-KW" dirty="0">
                <a:solidFill>
                  <a:srgbClr val="FF0000"/>
                </a:solidFill>
                <a:latin typeface="Times New Roman" pitchFamily="18" charset="0"/>
                <a:cs typeface="Times New Roman" pitchFamily="18" charset="0"/>
              </a:rPr>
              <a:t>عند التقييم : تقييم الاصل  والمطلوبات مع  الاصول والمطلوبات الاخرى: ليست ملائمة مع الاصول المالية </a:t>
            </a:r>
            <a:endParaRPr lang="en-US" dirty="0">
              <a:solidFill>
                <a:srgbClr val="FF0000"/>
              </a:solidFill>
              <a:latin typeface="Times New Roman" pitchFamily="18" charset="0"/>
              <a:cs typeface="Times New Roman" pitchFamily="18" charset="0"/>
            </a:endParaRPr>
          </a:p>
        </p:txBody>
      </p:sp>
      <p:sp>
        <p:nvSpPr>
          <p:cNvPr id="12" name="Rectangle 8"/>
          <p:cNvSpPr/>
          <p:nvPr/>
        </p:nvSpPr>
        <p:spPr>
          <a:xfrm>
            <a:off x="4495800" y="4191000"/>
            <a:ext cx="3429000" cy="914400"/>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ar-KW" dirty="0">
                <a:latin typeface="Times New Roman" pitchFamily="18" charset="0"/>
                <a:cs typeface="Times New Roman" pitchFamily="18" charset="0"/>
              </a:rPr>
              <a:t>المشاركين في السوق </a:t>
            </a:r>
            <a:r>
              <a:rPr lang="en-US" dirty="0">
                <a:latin typeface="Times New Roman" pitchFamily="18" charset="0"/>
                <a:cs typeface="Times New Roman" pitchFamily="18" charset="0"/>
              </a:rPr>
              <a:t>Market Participant </a:t>
            </a:r>
          </a:p>
        </p:txBody>
      </p:sp>
      <p:sp>
        <p:nvSpPr>
          <p:cNvPr id="13" name="Rectangle 9"/>
          <p:cNvSpPr/>
          <p:nvPr/>
        </p:nvSpPr>
        <p:spPr>
          <a:xfrm>
            <a:off x="4572000" y="5562600"/>
            <a:ext cx="3429000" cy="914400"/>
          </a:xfrm>
          <a:prstGeom prst="rect">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lang="ar-KW" dirty="0">
                <a:latin typeface="Times New Roman" pitchFamily="18" charset="0"/>
                <a:cs typeface="Times New Roman" pitchFamily="18" charset="0"/>
              </a:rPr>
              <a:t>عند التقييم : تقييم الاصل  والمطلوبات  بصفة </a:t>
            </a:r>
            <a:r>
              <a:rPr lang="en-US" dirty="0">
                <a:latin typeface="Times New Roman" pitchFamily="18" charset="0"/>
                <a:cs typeface="Times New Roman" pitchFamily="18" charset="0"/>
              </a:rPr>
              <a:t>Stand a lone </a:t>
            </a:r>
            <a:r>
              <a:rPr lang="ar-KW" dirty="0">
                <a:latin typeface="Times New Roman" pitchFamily="18" charset="0"/>
                <a:cs typeface="Times New Roman" pitchFamily="18" charset="0"/>
              </a:rPr>
              <a:t>منفردة</a:t>
            </a:r>
            <a:r>
              <a:rPr lang="en-US" dirty="0">
                <a:latin typeface="Times New Roman" pitchFamily="18" charset="0"/>
                <a:cs typeface="Times New Roman" pitchFamily="18" charset="0"/>
              </a:rPr>
              <a:t> </a:t>
            </a:r>
          </a:p>
        </p:txBody>
      </p:sp>
      <p:sp>
        <p:nvSpPr>
          <p:cNvPr id="14" name="Rectangle 10"/>
          <p:cNvSpPr/>
          <p:nvPr/>
        </p:nvSpPr>
        <p:spPr>
          <a:xfrm>
            <a:off x="685800" y="5562600"/>
            <a:ext cx="3429000" cy="914400"/>
          </a:xfrm>
          <a:prstGeom prst="rect">
            <a:avLst/>
          </a:prstGeom>
          <a:solidFill>
            <a:schemeClr val="accent1">
              <a:lumMod val="75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ar-KW" dirty="0">
                <a:solidFill>
                  <a:schemeClr val="tx1"/>
                </a:solidFill>
                <a:latin typeface="Times New Roman" pitchFamily="18" charset="0"/>
                <a:cs typeface="Times New Roman" pitchFamily="18" charset="0"/>
              </a:rPr>
              <a:t>الاصول والمطلوبات المالية </a:t>
            </a:r>
            <a:endParaRPr lang="en-US" dirty="0">
              <a:solidFill>
                <a:schemeClr val="tx1"/>
              </a:solidFill>
              <a:latin typeface="Times New Roman" pitchFamily="18" charset="0"/>
              <a:cs typeface="Times New Roman" pitchFamily="18" charset="0"/>
            </a:endParaRPr>
          </a:p>
        </p:txBody>
      </p:sp>
      <p:sp>
        <p:nvSpPr>
          <p:cNvPr id="15" name="Striped Right Arrow 11"/>
          <p:cNvSpPr/>
          <p:nvPr/>
        </p:nvSpPr>
        <p:spPr>
          <a:xfrm rot="5400000">
            <a:off x="5957316" y="2424684"/>
            <a:ext cx="457200" cy="484632"/>
          </a:xfrm>
          <a:prstGeom prst="stripedRightArrow">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p>
        </p:txBody>
      </p:sp>
      <p:sp>
        <p:nvSpPr>
          <p:cNvPr id="16" name="Striped Right Arrow 12"/>
          <p:cNvSpPr/>
          <p:nvPr/>
        </p:nvSpPr>
        <p:spPr>
          <a:xfrm rot="5400000">
            <a:off x="6033516" y="5091684"/>
            <a:ext cx="457200" cy="484632"/>
          </a:xfrm>
          <a:prstGeom prst="stripedRightArrow">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p>
        </p:txBody>
      </p:sp>
      <p:sp>
        <p:nvSpPr>
          <p:cNvPr id="17" name="Striped Right Arrow 13"/>
          <p:cNvSpPr/>
          <p:nvPr/>
        </p:nvSpPr>
        <p:spPr>
          <a:xfrm rot="10800000">
            <a:off x="4114800" y="5867400"/>
            <a:ext cx="457200" cy="484632"/>
          </a:xfrm>
          <a:prstGeom prst="stripedRightArrow">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p>
        </p:txBody>
      </p:sp>
      <p:sp>
        <p:nvSpPr>
          <p:cNvPr id="18" name="Striped Right Arrow 14"/>
          <p:cNvSpPr/>
          <p:nvPr/>
        </p:nvSpPr>
        <p:spPr>
          <a:xfrm>
            <a:off x="3352800" y="1828800"/>
            <a:ext cx="978408" cy="484632"/>
          </a:xfrm>
          <a:prstGeom prst="stripedRightArrow">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p>
        </p:txBody>
      </p:sp>
      <p:sp>
        <p:nvSpPr>
          <p:cNvPr id="19" name="Striped Right Arrow 15"/>
          <p:cNvSpPr/>
          <p:nvPr/>
        </p:nvSpPr>
        <p:spPr>
          <a:xfrm>
            <a:off x="3352800" y="4419600"/>
            <a:ext cx="978408" cy="484632"/>
          </a:xfrm>
          <a:prstGeom prst="stripedRightArrow">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p>
        </p:txBody>
      </p:sp>
      <p:sp>
        <p:nvSpPr>
          <p:cNvPr id="20" name="Title 2"/>
          <p:cNvSpPr txBox="1">
            <a:spLocks/>
          </p:cNvSpPr>
          <p:nvPr/>
        </p:nvSpPr>
        <p:spPr>
          <a:xfrm>
            <a:off x="762000" y="533400"/>
            <a:ext cx="7467600" cy="823898"/>
          </a:xfrm>
          <a:prstGeom prst="rect">
            <a:avLst/>
          </a:prstGeom>
        </p:spPr>
        <p:txBody>
          <a:bodyPr vert="horz" lIns="91440" tIns="45720" rIns="91440" bIns="45720" rtlCol="0" anchor="b" anchorCtr="0">
            <a:normAutofit fontScale="97500"/>
          </a:bodyPr>
          <a:lstStyle>
            <a:lvl1pPr algn="l" defTabSz="914400" rtl="1" eaLnBrk="1" latinLnBrk="0" hangingPunct="1">
              <a:spcBef>
                <a:spcPct val="0"/>
              </a:spcBef>
              <a:buNone/>
              <a:defRPr sz="54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endParaRPr lang="en-US" sz="1300" dirty="0">
              <a:solidFill>
                <a:schemeClr val="tx1"/>
              </a:solidFill>
            </a:endParaRPr>
          </a:p>
        </p:txBody>
      </p:sp>
    </p:spTree>
    <p:extLst>
      <p:ext uri="{BB962C8B-B14F-4D97-AF65-F5344CB8AC3E}">
        <p14:creationId xmlns:p14="http://schemas.microsoft.com/office/powerpoint/2010/main" val="1638046401"/>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400"/>
            <a:ext cx="8229600" cy="639762"/>
          </a:xfrm>
        </p:spPr>
        <p:txBody>
          <a:bodyPr>
            <a:noAutofit/>
          </a:bodyPr>
          <a:lstStyle/>
          <a:p>
            <a:pPr algn="ctr"/>
            <a:r>
              <a:rPr lang="ar-IQ" sz="4000" b="1" dirty="0">
                <a:solidFill>
                  <a:schemeClr val="tx1"/>
                </a:solidFill>
              </a:rPr>
              <a:t>إجراءات قياس القيمة العادلة</a:t>
            </a:r>
          </a:p>
        </p:txBody>
      </p:sp>
      <p:sp>
        <p:nvSpPr>
          <p:cNvPr id="3" name="عنصر نائب للمحتوى 2"/>
          <p:cNvSpPr>
            <a:spLocks noGrp="1"/>
          </p:cNvSpPr>
          <p:nvPr>
            <p:ph idx="1"/>
          </p:nvPr>
        </p:nvSpPr>
        <p:spPr>
          <a:xfrm>
            <a:off x="381000" y="533400"/>
            <a:ext cx="8534400" cy="5867400"/>
          </a:xfrm>
        </p:spPr>
        <p:txBody>
          <a:bodyPr>
            <a:noAutofit/>
          </a:bodyPr>
          <a:lstStyle/>
          <a:p>
            <a:pPr marL="0" indent="0" algn="just">
              <a:buNone/>
            </a:pPr>
            <a:r>
              <a:rPr lang="ar-IQ" sz="2800" b="1" dirty="0">
                <a:latin typeface="Arial" panose="020B0604020202020204" pitchFamily="34" charset="0"/>
                <a:cs typeface="Arial" panose="020B0604020202020204" pitchFamily="34" charset="0"/>
              </a:rPr>
              <a:t>المشاركين في السوق </a:t>
            </a:r>
            <a:r>
              <a:rPr lang="en-US" sz="2800" b="1" dirty="0">
                <a:latin typeface="Arial" panose="020B0604020202020204" pitchFamily="34" charset="0"/>
                <a:cs typeface="Arial" panose="020B0604020202020204" pitchFamily="34" charset="0"/>
              </a:rPr>
              <a:t>Market Participant</a:t>
            </a:r>
          </a:p>
          <a:p>
            <a:pPr marL="0" indent="0" algn="just">
              <a:buNone/>
            </a:pPr>
            <a:r>
              <a:rPr lang="ar-IQ" sz="2800" b="1" dirty="0">
                <a:latin typeface="Arial" panose="020B0604020202020204" pitchFamily="34" charset="0"/>
                <a:cs typeface="Arial" panose="020B0604020202020204" pitchFamily="34" charset="0"/>
              </a:rPr>
              <a:t>مستقلين ، ليست اطراف ذات علاقة , لديهم المعرفة التامة ، تنساب المعلومات بحرية لاتخاذ القرار الاستثماري . لديهم القدرة للدخول إلى السوق وأجراء عمليات البيع والشراء .</a:t>
            </a:r>
          </a:p>
          <a:p>
            <a:pPr marL="0" indent="0" algn="just">
              <a:buNone/>
            </a:pPr>
            <a:r>
              <a:rPr lang="ar-IQ" sz="2800" b="1" dirty="0">
                <a:latin typeface="Arial" panose="020B0604020202020204" pitchFamily="34" charset="0"/>
                <a:cs typeface="Arial" panose="020B0604020202020204" pitchFamily="34" charset="0"/>
              </a:rPr>
              <a:t>لديهم الرغبة لإجراء عمليات البيع والشراء بدون إجبار .</a:t>
            </a:r>
          </a:p>
          <a:p>
            <a:pPr marL="0" indent="0" algn="just">
              <a:buNone/>
            </a:pPr>
            <a:r>
              <a:rPr lang="ar-IQ" sz="3200" b="1" u="sng" dirty="0">
                <a:latin typeface="Arial" panose="020B0604020202020204" pitchFamily="34" charset="0"/>
                <a:cs typeface="Arial" panose="020B0604020202020204" pitchFamily="34" charset="0"/>
              </a:rPr>
              <a:t>المدخلات إلى طرق التقييم</a:t>
            </a:r>
          </a:p>
          <a:p>
            <a:pPr marL="0" indent="0" algn="just">
              <a:buNone/>
            </a:pPr>
            <a:r>
              <a:rPr lang="ar-IQ" sz="2800" b="1" dirty="0">
                <a:latin typeface="Arial" panose="020B0604020202020204" pitchFamily="34" charset="0"/>
                <a:cs typeface="Arial" panose="020B0604020202020204" pitchFamily="34" charset="0"/>
              </a:rPr>
              <a:t>المستوى الأول : </a:t>
            </a:r>
            <a:r>
              <a:rPr lang="en-US" sz="2800" b="1" dirty="0">
                <a:latin typeface="Arial" panose="020B0604020202020204" pitchFamily="34" charset="0"/>
                <a:cs typeface="Arial" panose="020B0604020202020204" pitchFamily="34" charset="0"/>
              </a:rPr>
              <a:t> (Quoted Prices ) </a:t>
            </a:r>
            <a:r>
              <a:rPr lang="ar-IQ" sz="2800" b="1" dirty="0">
                <a:latin typeface="Arial" panose="020B0604020202020204" pitchFamily="34" charset="0"/>
                <a:cs typeface="Arial" panose="020B0604020202020204" pitchFamily="34" charset="0"/>
              </a:rPr>
              <a:t>الاسعار المماثلة، وهي المُدخلات التي تُستخدم بناء على معلومات السوق لأسعار السوق لأصول متماثلة </a:t>
            </a:r>
            <a:r>
              <a:rPr lang="en-US" sz="2800" b="1" dirty="0">
                <a:latin typeface="Arial" panose="020B0604020202020204" pitchFamily="34" charset="0"/>
                <a:cs typeface="Arial" panose="020B0604020202020204" pitchFamily="34" charset="0"/>
              </a:rPr>
              <a:t>Identical) </a:t>
            </a:r>
            <a:r>
              <a:rPr lang="ar-IQ" sz="2800" b="1" dirty="0">
                <a:latin typeface="Arial" panose="020B0604020202020204" pitchFamily="34" charset="0"/>
                <a:cs typeface="Arial" panose="020B0604020202020204" pitchFamily="34" charset="0"/>
              </a:rPr>
              <a:t>) في سوق فعال.</a:t>
            </a:r>
          </a:p>
          <a:p>
            <a:pPr marL="0" indent="0" algn="just">
              <a:buNone/>
            </a:pPr>
            <a:r>
              <a:rPr lang="ar-IQ" sz="2800" b="1" dirty="0">
                <a:latin typeface="Arial" panose="020B0604020202020204" pitchFamily="34" charset="0"/>
                <a:cs typeface="Arial" panose="020B0604020202020204" pitchFamily="34" charset="0"/>
              </a:rPr>
              <a:t>يجب ان يكون للمنشاة القدرة للوصول الى السوق والحصول على المعلومات و لا يشترط القدرة على اجراء عمليات البيع للأصول او نقل للالتزامات.</a:t>
            </a:r>
          </a:p>
          <a:p>
            <a:pPr marL="0" indent="0" algn="just">
              <a:buNone/>
            </a:pPr>
            <a:endParaRPr lang="ar-IQ"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8184489"/>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639762"/>
          </a:xfrm>
        </p:spPr>
        <p:txBody>
          <a:bodyPr>
            <a:noAutofit/>
          </a:bodyPr>
          <a:lstStyle/>
          <a:p>
            <a:pPr algn="ctr"/>
            <a:r>
              <a:rPr lang="ar-IQ" sz="4000" b="1" dirty="0">
                <a:solidFill>
                  <a:schemeClr val="tx1"/>
                </a:solidFill>
              </a:rPr>
              <a:t>إجراءات قياس القيمة العادلة</a:t>
            </a:r>
          </a:p>
        </p:txBody>
      </p:sp>
      <p:sp>
        <p:nvSpPr>
          <p:cNvPr id="3" name="عنصر نائب للمحتوى 2"/>
          <p:cNvSpPr>
            <a:spLocks noGrp="1"/>
          </p:cNvSpPr>
          <p:nvPr>
            <p:ph idx="1"/>
          </p:nvPr>
        </p:nvSpPr>
        <p:spPr>
          <a:xfrm>
            <a:off x="457200" y="685800"/>
            <a:ext cx="8534400" cy="5867400"/>
          </a:xfrm>
        </p:spPr>
        <p:txBody>
          <a:bodyPr>
            <a:noAutofit/>
          </a:bodyPr>
          <a:lstStyle/>
          <a:p>
            <a:pPr marL="0" indent="0" algn="just">
              <a:buNone/>
            </a:pPr>
            <a:r>
              <a:rPr lang="ar-IQ" sz="2800" b="1" u="sng" dirty="0">
                <a:latin typeface="Arial" panose="020B0604020202020204" pitchFamily="34" charset="0"/>
                <a:cs typeface="Arial" panose="020B0604020202020204" pitchFamily="34" charset="0"/>
              </a:rPr>
              <a:t>المستوى الثاني</a:t>
            </a:r>
            <a:r>
              <a:rPr lang="ar-IQ" sz="2800" b="1" dirty="0">
                <a:latin typeface="Arial" panose="020B0604020202020204" pitchFamily="34" charset="0"/>
                <a:cs typeface="Arial" panose="020B0604020202020204" pitchFamily="34" charset="0"/>
              </a:rPr>
              <a:t>: وهي المُدخلات التي تُستخدم بناءاً على معلومات السوق لأسعار أصول متشابهة في سوق فعال، أو أسعار السوق لأصول متماثلة </a:t>
            </a:r>
            <a:r>
              <a:rPr lang="en-US" sz="2800" b="1" dirty="0">
                <a:latin typeface="Arial" panose="020B0604020202020204" pitchFamily="34" charset="0"/>
                <a:cs typeface="Arial" panose="020B0604020202020204" pitchFamily="34" charset="0"/>
              </a:rPr>
              <a:t>Identical  </a:t>
            </a:r>
            <a:r>
              <a:rPr lang="ar-IQ" sz="2800" b="1" dirty="0">
                <a:latin typeface="Arial" panose="020B0604020202020204" pitchFamily="34" charset="0"/>
                <a:cs typeface="Arial" panose="020B0604020202020204" pitchFamily="34" charset="0"/>
              </a:rPr>
              <a:t> في سوق غير فعال.</a:t>
            </a:r>
          </a:p>
          <a:p>
            <a:pPr marL="0" indent="0" algn="just">
              <a:buNone/>
            </a:pPr>
            <a:r>
              <a:rPr lang="ar-IQ" sz="2800" b="1" dirty="0">
                <a:latin typeface="Arial" panose="020B0604020202020204" pitchFamily="34" charset="0"/>
                <a:cs typeface="Arial" panose="020B0604020202020204" pitchFamily="34" charset="0"/>
              </a:rPr>
              <a:t>أن التعديلات للمستوى الثاني تتغَاير اعتماداً على عوامل محددة مثل حالة الاصل او الموقع ، قابلية المقارنة مع اصل مدرج في السوق بحيث يُتداول هذا الاصل في السوق بشكل نشط</a:t>
            </a:r>
            <a:r>
              <a:rPr lang="en-US" sz="2800" b="1" dirty="0">
                <a:latin typeface="Arial" panose="020B0604020202020204" pitchFamily="34" charset="0"/>
                <a:cs typeface="Arial" panose="020B0604020202020204" pitchFamily="34" charset="0"/>
              </a:rPr>
              <a:t>. </a:t>
            </a:r>
          </a:p>
          <a:p>
            <a:pPr marL="0" indent="0" algn="just">
              <a:buNone/>
            </a:pPr>
            <a:r>
              <a:rPr lang="ar-IQ" b="1" u="sng" dirty="0">
                <a:latin typeface="Arial" panose="020B0604020202020204" pitchFamily="34" charset="0"/>
                <a:cs typeface="Arial" panose="020B0604020202020204" pitchFamily="34" charset="0"/>
              </a:rPr>
              <a:t>المستوى الثالث</a:t>
            </a:r>
            <a:r>
              <a:rPr lang="ar-IQ" sz="2800" b="1" dirty="0">
                <a:latin typeface="Arial" panose="020B0604020202020204" pitchFamily="34" charset="0"/>
                <a:cs typeface="Arial" panose="020B0604020202020204" pitchFamily="34" charset="0"/>
              </a:rPr>
              <a:t>: معلومات السوق غير متوفرة ، تُبنى بناءاً على افضل معلومات متوفرة . </a:t>
            </a:r>
          </a:p>
          <a:p>
            <a:pPr marL="0" indent="0" algn="just">
              <a:buNone/>
            </a:pPr>
            <a:r>
              <a:rPr lang="ar-IQ" sz="2800" b="1" dirty="0">
                <a:latin typeface="Arial" panose="020B0604020202020204" pitchFamily="34" charset="0"/>
                <a:cs typeface="Arial" panose="020B0604020202020204" pitchFamily="34" charset="0"/>
              </a:rPr>
              <a:t>هذه المعلومات يجب ان تعكس السوق عند تقييم الاصول والالتزامات آخذين بعين الاعتبار الافتراضات حول المخاطر وافتراضات المشاركين في السوق.</a:t>
            </a:r>
          </a:p>
          <a:p>
            <a:pPr marL="0" indent="0" algn="just">
              <a:buNone/>
            </a:pPr>
            <a:endParaRPr lang="ar-IQ" sz="2800" b="1" dirty="0">
              <a:latin typeface="Arial" panose="020B0604020202020204" pitchFamily="34" charset="0"/>
              <a:cs typeface="Arial" panose="020B0604020202020204" pitchFamily="34" charset="0"/>
            </a:endParaRPr>
          </a:p>
          <a:p>
            <a:pPr marL="0" indent="0" algn="just">
              <a:buNone/>
            </a:pPr>
            <a:endParaRPr lang="ar-IQ"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6765732"/>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400"/>
            <a:ext cx="8229600" cy="639762"/>
          </a:xfrm>
        </p:spPr>
        <p:txBody>
          <a:bodyPr>
            <a:noAutofit/>
          </a:bodyPr>
          <a:lstStyle/>
          <a:p>
            <a:pPr algn="ctr"/>
            <a:r>
              <a:rPr lang="ar-IQ" sz="4000" b="1" dirty="0">
                <a:solidFill>
                  <a:schemeClr val="tx1"/>
                </a:solidFill>
              </a:rPr>
              <a:t>إجراءات قياس القيمة العادلة</a:t>
            </a:r>
          </a:p>
        </p:txBody>
      </p:sp>
      <p:sp>
        <p:nvSpPr>
          <p:cNvPr id="3" name="عنصر نائب للمحتوى 2"/>
          <p:cNvSpPr>
            <a:spLocks noGrp="1"/>
          </p:cNvSpPr>
          <p:nvPr>
            <p:ph idx="1"/>
          </p:nvPr>
        </p:nvSpPr>
        <p:spPr>
          <a:xfrm>
            <a:off x="381000" y="533400"/>
            <a:ext cx="8534400" cy="6096000"/>
          </a:xfrm>
        </p:spPr>
        <p:txBody>
          <a:bodyPr>
            <a:noAutofit/>
          </a:bodyPr>
          <a:lstStyle/>
          <a:p>
            <a:pPr marL="0" indent="0" algn="justLow">
              <a:buNone/>
            </a:pPr>
            <a:r>
              <a:rPr lang="ar-IQ" sz="4400" b="1" dirty="0">
                <a:latin typeface="Arial" panose="020B0604020202020204" pitchFamily="34" charset="0"/>
                <a:cs typeface="Arial" panose="020B0604020202020204" pitchFamily="34" charset="0"/>
              </a:rPr>
              <a:t> يمكن التعديل وفقا لهذا المستوى اذا توفرت معلومات تشير الى الاتي:</a:t>
            </a:r>
          </a:p>
          <a:p>
            <a:pPr algn="justLow"/>
            <a:r>
              <a:rPr lang="ar-IQ" sz="4400" b="1" dirty="0">
                <a:latin typeface="Arial" panose="020B0604020202020204" pitchFamily="34" charset="0"/>
                <a:cs typeface="Arial" panose="020B0604020202020204" pitchFamily="34" charset="0"/>
              </a:rPr>
              <a:t>مشاركين آخرين يستخدمون معلومات مختلفة .</a:t>
            </a:r>
          </a:p>
          <a:p>
            <a:pPr algn="justLow"/>
            <a:r>
              <a:rPr lang="ar-IQ" sz="4400" b="1" dirty="0">
                <a:latin typeface="Arial" panose="020B0604020202020204" pitchFamily="34" charset="0"/>
                <a:cs typeface="Arial" panose="020B0604020202020204" pitchFamily="34" charset="0"/>
              </a:rPr>
              <a:t>هناك بعض الخصائص التي تخص المنشأة ولا تتوافر للمشاركين الآخرين في السوق وتستطيع المنشاة تبرير هذه التعديلات وتحويلها الى ارقام.</a:t>
            </a:r>
          </a:p>
        </p:txBody>
      </p:sp>
    </p:spTree>
    <p:extLst>
      <p:ext uri="{BB962C8B-B14F-4D97-AF65-F5344CB8AC3E}">
        <p14:creationId xmlns:p14="http://schemas.microsoft.com/office/powerpoint/2010/main" val="1129095337"/>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050" y="-19050"/>
            <a:ext cx="9144000" cy="639762"/>
          </a:xfrm>
        </p:spPr>
        <p:txBody>
          <a:bodyPr>
            <a:noAutofit/>
          </a:bodyPr>
          <a:lstStyle/>
          <a:p>
            <a:pPr marL="0" indent="0"/>
            <a:r>
              <a:rPr lang="ar-IQ" sz="2800" b="1" u="sng" dirty="0">
                <a:solidFill>
                  <a:schemeClr val="accent6">
                    <a:lumMod val="75000"/>
                  </a:schemeClr>
                </a:solidFill>
                <a:latin typeface="Arial" panose="020B0604020202020204" pitchFamily="34" charset="0"/>
                <a:cs typeface="Arial" panose="020B0604020202020204" pitchFamily="34" charset="0"/>
              </a:rPr>
              <a:t>التسلسل الهرمي للقيمة العادلة </a:t>
            </a:r>
            <a:r>
              <a:rPr lang="en-US" sz="2800" b="1" u="sng" dirty="0">
                <a:solidFill>
                  <a:schemeClr val="accent6">
                    <a:lumMod val="75000"/>
                  </a:schemeClr>
                </a:solidFill>
                <a:latin typeface="Arial" panose="020B0604020202020204" pitchFamily="34" charset="0"/>
                <a:cs typeface="Arial" panose="020B0604020202020204" pitchFamily="34" charset="0"/>
              </a:rPr>
              <a:t>The fair value hierarchy</a:t>
            </a:r>
          </a:p>
        </p:txBody>
      </p:sp>
      <p:sp>
        <p:nvSpPr>
          <p:cNvPr id="3" name="عنصر نائب للمحتوى 2"/>
          <p:cNvSpPr>
            <a:spLocks noGrp="1"/>
          </p:cNvSpPr>
          <p:nvPr>
            <p:ph idx="1"/>
          </p:nvPr>
        </p:nvSpPr>
        <p:spPr>
          <a:xfrm>
            <a:off x="304800" y="685800"/>
            <a:ext cx="8534400" cy="5867400"/>
          </a:xfrm>
        </p:spPr>
        <p:txBody>
          <a:bodyPr>
            <a:noAutofit/>
          </a:bodyPr>
          <a:lstStyle/>
          <a:p>
            <a:pPr marL="0" indent="0" algn="just">
              <a:buNone/>
            </a:pPr>
            <a:r>
              <a:rPr lang="ar-IQ" sz="3600" b="1" dirty="0">
                <a:latin typeface="Arial" panose="020B0604020202020204" pitchFamily="34" charset="0"/>
                <a:cs typeface="Arial" panose="020B0604020202020204" pitchFamily="34" charset="0"/>
              </a:rPr>
              <a:t>تتضمن معايير القيمة العادلة الترتيب ذو الثلاث مستويات لقياس القيمة العادلة , توفير قدر أكبر من الشفافية وقابلية المقارنة بين قياسات القيمة العادلة والإفصاحات بين الشركات المبلغة. وتعطي التوجيهات الأولوية للبيانات القابلة للملاحظة من الأسواق النشطة، حيث تضع القياسات باستخدام تلك المدخلات في أعلى مستوى من التسلسل الهرمي للقيمة العادلة (المستوى 1). أدنى مستوى في التسلسل الهرمي (المستوى 3) يشمل المدخلات التي لا يمكن ملاحظتها والتي قد تتضمن افتراضات الشركة حول التدفقات النقدية أو المدخلات الاخرى .</a:t>
            </a:r>
          </a:p>
          <a:p>
            <a:pPr marL="0" indent="0" algn="just">
              <a:buNone/>
            </a:pPr>
            <a:endParaRPr lang="ar-IQ"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585835"/>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2000" y="0"/>
            <a:ext cx="7848600" cy="685800"/>
          </a:xfrm>
        </p:spPr>
        <p:txBody>
          <a:bodyPr>
            <a:noAutofit/>
          </a:bodyPr>
          <a:lstStyle/>
          <a:p>
            <a:pPr algn="just"/>
            <a:r>
              <a:rPr lang="ar-IQ" sz="2800" b="1" dirty="0">
                <a:solidFill>
                  <a:schemeClr val="tx1"/>
                </a:solidFill>
              </a:rPr>
              <a:t>القياس المحاسبي في ظل  القيمة العادلة مقابل الكلفة التاريخية</a:t>
            </a:r>
          </a:p>
        </p:txBody>
      </p:sp>
      <p:sp>
        <p:nvSpPr>
          <p:cNvPr id="3" name="عنصر نائب للمحتوى 2"/>
          <p:cNvSpPr>
            <a:spLocks noGrp="1"/>
          </p:cNvSpPr>
          <p:nvPr>
            <p:ph idx="1"/>
          </p:nvPr>
        </p:nvSpPr>
        <p:spPr>
          <a:xfrm>
            <a:off x="533400" y="609600"/>
            <a:ext cx="8305800" cy="5562600"/>
          </a:xfrm>
        </p:spPr>
        <p:txBody>
          <a:bodyPr>
            <a:noAutofit/>
          </a:bodyPr>
          <a:lstStyle/>
          <a:p>
            <a:pPr algn="just"/>
            <a:r>
              <a:rPr lang="ar-IQ" sz="3000" b="1" dirty="0"/>
              <a:t> القيمة العادلة تهدف لتحسين النموذج التقليدي للمحاسبة - الكلفة التاريخية : السعر المبدئي المدفوع من قبل الشركة خلال شراء الأصول أو تكبد التزام و هو الموضوع المهم. انعكاسات السعر في قائمة المركز المالي إما هو سعر الشراء أو</a:t>
            </a:r>
            <a:r>
              <a:rPr lang="en-US" sz="3000" b="1" dirty="0"/>
              <a:t> </a:t>
            </a:r>
            <a:r>
              <a:rPr lang="ar-IQ" sz="3000" b="1" dirty="0"/>
              <a:t>انخفاض القيمة عن طريق التقادم والاندثار او النفاد .بالنسبة للأصل المالي، السعر في قائمة المركز المالي لا يتغير حتى يتم التخلص من الورقة المالية. الكلفة التاريخية من السهل فهمها لأنها تقوم على أساس سعر ثابت دائما ومعروف تماما، وتحدد السعر الفعلي الذي دفعته الشركة, عموما أسهل للفهم لأنها مبنية على مدخلات محددة ومعينة. بينما هذا يزيل الشك من قرار التقييم الأولي، فإنه يخلق حالة عدم اليقين في الفترات المستقبلية حول القيمة الحقيقية للأصول.</a:t>
            </a:r>
          </a:p>
        </p:txBody>
      </p:sp>
    </p:spTree>
    <p:extLst>
      <p:ext uri="{BB962C8B-B14F-4D97-AF65-F5344CB8AC3E}">
        <p14:creationId xmlns:p14="http://schemas.microsoft.com/office/powerpoint/2010/main" val="918983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077200" cy="639762"/>
          </a:xfrm>
        </p:spPr>
        <p:txBody>
          <a:bodyPr>
            <a:normAutofit fontScale="90000"/>
          </a:bodyPr>
          <a:lstStyle/>
          <a:p>
            <a:pPr algn="just">
              <a:lnSpc>
                <a:spcPct val="115000"/>
              </a:lnSpc>
              <a:spcBef>
                <a:spcPts val="0"/>
              </a:spcBef>
              <a:spcAft>
                <a:spcPts val="1000"/>
              </a:spcAft>
            </a:pPr>
            <a:br>
              <a:rPr lang="ar-SA" b="1" u="sng" dirty="0">
                <a:ea typeface="Calibri"/>
                <a:cs typeface="Simplified Arabic"/>
              </a:rPr>
            </a:br>
            <a:br>
              <a:rPr lang="ar-SA" b="1" u="sng" dirty="0">
                <a:ea typeface="Calibri"/>
                <a:cs typeface="Simplified Arabic"/>
              </a:rPr>
            </a:br>
            <a:br>
              <a:rPr lang="ar-SA" b="1" u="sng" dirty="0">
                <a:ea typeface="Calibri"/>
                <a:cs typeface="Simplified Arabic"/>
              </a:rPr>
            </a:br>
            <a:r>
              <a:rPr lang="ar-SA" b="1" u="sng" dirty="0">
                <a:ea typeface="Calibri"/>
                <a:cs typeface="Simplified Arabic"/>
              </a:rPr>
              <a:t>المقدمة</a:t>
            </a:r>
            <a:r>
              <a:rPr lang="en-US" b="1" u="sng" dirty="0">
                <a:ea typeface="Calibri"/>
                <a:cs typeface="Simplified Arabic"/>
              </a:rPr>
              <a:t>introduction </a:t>
            </a:r>
            <a:br>
              <a:rPr lang="ar-SA" b="1" u="sng" dirty="0">
                <a:ea typeface="Calibri"/>
                <a:cs typeface="Simplified Arabic"/>
              </a:rPr>
            </a:br>
            <a:br>
              <a:rPr lang="ar-SA" b="1" u="sng" dirty="0">
                <a:ea typeface="Calibri"/>
                <a:cs typeface="Simplified Arabic"/>
              </a:rPr>
            </a:br>
            <a:br>
              <a:rPr lang="en-US" sz="3600" b="1" dirty="0">
                <a:ea typeface="Calibri"/>
                <a:cs typeface="Arial"/>
              </a:rPr>
            </a:br>
            <a:endParaRPr lang="ar-IQ" b="1" dirty="0"/>
          </a:p>
        </p:txBody>
      </p:sp>
      <p:sp>
        <p:nvSpPr>
          <p:cNvPr id="3" name="عنصر نائب للمحتوى 2"/>
          <p:cNvSpPr>
            <a:spLocks noGrp="1"/>
          </p:cNvSpPr>
          <p:nvPr>
            <p:ph idx="1"/>
          </p:nvPr>
        </p:nvSpPr>
        <p:spPr>
          <a:xfrm>
            <a:off x="228600" y="762000"/>
            <a:ext cx="8763000" cy="5791200"/>
          </a:xfrm>
        </p:spPr>
        <p:txBody>
          <a:bodyPr>
            <a:noAutofit/>
          </a:bodyPr>
          <a:lstStyle/>
          <a:p>
            <a:pPr algn="just"/>
            <a:r>
              <a:rPr lang="ar-SA" sz="3400" b="1" dirty="0">
                <a:effectLst/>
                <a:ea typeface="Calibri"/>
                <a:cs typeface="Simplified Arabic"/>
              </a:rPr>
              <a:t>في عالم شديد التغير والتطور في المظاهر الاقتصادية والمالية ، شهدت منظمات الأعمال العديد من التحديات وألقت هذه المتغيرات بظلالها وبصورة سلبية على واقعية وسلامة القياس المحاسبي ، والتنبؤ بالمتغيرات التي تؤثر في قيمة المنشأة في ظل قصور مفهوم وتطبيق منهج الكلفة التاريخية، وذلك نتيجة التطورات التي شهدتها البيئة الاقتصادية والمحاسبية من تزايد حجم الأعمال وتباينها واتجاه العالم نحو النظام العالمي الجديد</a:t>
            </a:r>
            <a:r>
              <a:rPr lang="en-US" sz="3400" b="1" dirty="0">
                <a:effectLst/>
                <a:latin typeface="Simplified Arabic"/>
                <a:ea typeface="Calibri"/>
              </a:rPr>
              <a:t> </a:t>
            </a:r>
            <a:r>
              <a:rPr lang="ar-SA" sz="3400" b="1" dirty="0">
                <a:effectLst/>
                <a:latin typeface="Simplified Arabic"/>
                <a:ea typeface="Calibri"/>
              </a:rPr>
              <a:t>(</a:t>
            </a:r>
            <a:r>
              <a:rPr lang="ar-SA" sz="3400" b="1" dirty="0">
                <a:effectLst/>
                <a:ea typeface="Calibri"/>
                <a:cs typeface="Simplified Arabic"/>
              </a:rPr>
              <a:t>العولمة</a:t>
            </a:r>
            <a:r>
              <a:rPr lang="ar-SA" sz="3400" b="1" dirty="0">
                <a:latin typeface="Simplified Arabic"/>
                <a:ea typeface="Calibri"/>
              </a:rPr>
              <a:t>) </a:t>
            </a:r>
            <a:r>
              <a:rPr lang="ar-SA" sz="3400" b="1" dirty="0">
                <a:effectLst/>
                <a:ea typeface="Calibri"/>
                <a:cs typeface="Simplified Arabic"/>
              </a:rPr>
              <a:t>وظهور الشركات الكبرى متعددة الجنسيات والانفتاح الاقتصادي بين الدول وحرية التعاملات التجارية والمالية، </a:t>
            </a:r>
            <a:endParaRPr lang="ar-IQ" sz="3400" b="1" dirty="0"/>
          </a:p>
        </p:txBody>
      </p:sp>
    </p:spTree>
    <p:extLst>
      <p:ext uri="{BB962C8B-B14F-4D97-AF65-F5344CB8AC3E}">
        <p14:creationId xmlns:p14="http://schemas.microsoft.com/office/powerpoint/2010/main" val="3435745185"/>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0"/>
            <a:ext cx="8382000" cy="639762"/>
          </a:xfrm>
        </p:spPr>
        <p:txBody>
          <a:bodyPr>
            <a:noAutofit/>
          </a:bodyPr>
          <a:lstStyle/>
          <a:p>
            <a:pPr algn="r"/>
            <a:r>
              <a:rPr lang="ar-IQ" sz="2800" b="1" u="sng" dirty="0">
                <a:solidFill>
                  <a:schemeClr val="tx1"/>
                </a:solidFill>
                <a:effectLst>
                  <a:outerShdw blurRad="38100" dist="38100" dir="2700000" algn="tl">
                    <a:srgbClr val="000000">
                      <a:alpha val="43137"/>
                    </a:srgbClr>
                  </a:outerShdw>
                </a:effectLst>
              </a:rPr>
              <a:t>متطلبات القياس المحاسبي باستخدام القيمة العادلة وفقا للمعايير الدولية</a:t>
            </a:r>
          </a:p>
        </p:txBody>
      </p:sp>
      <p:sp>
        <p:nvSpPr>
          <p:cNvPr id="3" name="عنصر نائب للمحتوى 2"/>
          <p:cNvSpPr>
            <a:spLocks noGrp="1"/>
          </p:cNvSpPr>
          <p:nvPr>
            <p:ph idx="1"/>
          </p:nvPr>
        </p:nvSpPr>
        <p:spPr>
          <a:xfrm>
            <a:off x="304800" y="533400"/>
            <a:ext cx="8534400" cy="5867400"/>
          </a:xfrm>
        </p:spPr>
        <p:txBody>
          <a:bodyPr>
            <a:noAutofit/>
          </a:bodyPr>
          <a:lstStyle/>
          <a:p>
            <a:pPr marL="0" indent="0" algn="just">
              <a:buNone/>
            </a:pPr>
            <a:r>
              <a:rPr lang="ar-IQ" sz="2500" b="1" u="sng" dirty="0">
                <a:solidFill>
                  <a:srgbClr val="0070C0"/>
                </a:solidFill>
                <a:latin typeface="Arial" panose="020B0604020202020204" pitchFamily="34" charset="0"/>
                <a:cs typeface="Arial" panose="020B0604020202020204" pitchFamily="34" charset="0"/>
              </a:rPr>
              <a:t>قياس القيمة العادلة للأصول الملموسة.</a:t>
            </a:r>
          </a:p>
          <a:p>
            <a:pPr marL="0" indent="0" algn="just">
              <a:buNone/>
            </a:pPr>
            <a:r>
              <a:rPr lang="ar-IQ" sz="2500" b="1" dirty="0">
                <a:latin typeface="Arial" panose="020B0604020202020204" pitchFamily="34" charset="0"/>
                <a:cs typeface="Arial" panose="020B0604020202020204" pitchFamily="34" charset="0"/>
              </a:rPr>
              <a:t>صدر عن لجنة المعايير(</a:t>
            </a:r>
            <a:r>
              <a:rPr lang="en-US" sz="2500" b="1" dirty="0">
                <a:latin typeface="Arial" panose="020B0604020202020204" pitchFamily="34" charset="0"/>
                <a:cs typeface="Arial" panose="020B0604020202020204" pitchFamily="34" charset="0"/>
              </a:rPr>
              <a:t>IASC</a:t>
            </a:r>
            <a:r>
              <a:rPr lang="ar-IQ" sz="2500" b="1" dirty="0">
                <a:latin typeface="Arial" panose="020B0604020202020204" pitchFamily="34" charset="0"/>
                <a:cs typeface="Arial" panose="020B0604020202020204" pitchFamily="34" charset="0"/>
              </a:rPr>
              <a:t>) في شهر (12/1993) المعيار </a:t>
            </a:r>
            <a:r>
              <a:rPr lang="en-US" sz="2500" b="1" dirty="0">
                <a:latin typeface="Arial" panose="020B0604020202020204" pitchFamily="34" charset="0"/>
                <a:cs typeface="Arial" panose="020B0604020202020204" pitchFamily="34" charset="0"/>
              </a:rPr>
              <a:t>IAS16 </a:t>
            </a:r>
            <a:r>
              <a:rPr lang="ar-IQ" sz="2500" b="1" dirty="0">
                <a:latin typeface="Arial" panose="020B0604020202020204" pitchFamily="34" charset="0"/>
                <a:cs typeface="Arial" panose="020B0604020202020204" pitchFamily="34" charset="0"/>
              </a:rPr>
              <a:t>بعنوان «الممتلكات و المصانع و المعدات» ليحل محل المعيار القديم الصادر في عام 1982 "محاسبة الممتلكات والمعدات"، </a:t>
            </a:r>
            <a:r>
              <a:rPr lang="ar-IQ" sz="2500" b="1" dirty="0" err="1">
                <a:latin typeface="Arial" panose="020B0604020202020204" pitchFamily="34" charset="0"/>
                <a:cs typeface="Arial" panose="020B0604020202020204" pitchFamily="34" charset="0"/>
              </a:rPr>
              <a:t>وإلغاء</a:t>
            </a:r>
            <a:r>
              <a:rPr lang="ar-IQ" sz="2500" b="1" dirty="0">
                <a:latin typeface="Arial" panose="020B0604020202020204" pitchFamily="34" charset="0"/>
                <a:cs typeface="Arial" panose="020B0604020202020204" pitchFamily="34" charset="0"/>
              </a:rPr>
              <a:t> المعيار </a:t>
            </a:r>
            <a:r>
              <a:rPr lang="en-US" sz="2500" b="1" dirty="0">
                <a:latin typeface="Arial" panose="020B0604020202020204" pitchFamily="34" charset="0"/>
                <a:cs typeface="Arial" panose="020B0604020202020204" pitchFamily="34" charset="0"/>
              </a:rPr>
              <a:t>IAS4 "</a:t>
            </a:r>
            <a:r>
              <a:rPr lang="ar-IQ" sz="2500" b="1" dirty="0">
                <a:latin typeface="Arial" panose="020B0604020202020204" pitchFamily="34" charset="0"/>
                <a:cs typeface="Arial" panose="020B0604020202020204" pitchFamily="34" charset="0"/>
              </a:rPr>
              <a:t>محاسبة الاستهلاك"، يهدف المعيار إلى تحديد المعالجة المحاسبية للممتلكات والمصانع والمعدات، حتى يتمكن مستخدمي البيانات المالية من التحقق من المعلومات التي تتعلق باستثمار الوحدة الاقتصادية في الممتلكات والمصانع والمعدات الخاصة بها، من حيث الاعتراف بالأصول، وتحديد </a:t>
            </a:r>
            <a:r>
              <a:rPr lang="ar-IQ" sz="2500" b="1" dirty="0" err="1">
                <a:latin typeface="Arial" panose="020B0604020202020204" pitchFamily="34" charset="0"/>
                <a:cs typeface="Arial" panose="020B0604020202020204" pitchFamily="34" charset="0"/>
              </a:rPr>
              <a:t>مبالغها</a:t>
            </a:r>
            <a:r>
              <a:rPr lang="ar-IQ" sz="2500" b="1" dirty="0">
                <a:latin typeface="Arial" panose="020B0604020202020204" pitchFamily="34" charset="0"/>
                <a:cs typeface="Arial" panose="020B0604020202020204" pitchFamily="34" charset="0"/>
              </a:rPr>
              <a:t> المسجلة، وتكاليف الاستهلاك، وخسائر انخفاض القيمة التي ينبغي الاعتراف بها، والتغيرات التي تحصل عليها. ويطبق هذا المعيار في المحاسبة عن الممتلكات والمصانع والمعدات إلا إذا تطلب أو سمح معيار محاسبي دولي آخر بمعالجة محاسبية مختلفة. ولا يطبق هذا المعيار على: الأصول البيولوجية، والحقوق المعدنية، والاحتياطات المعدنية مثل البترول والغاز الطبيعي والموارد الأخرى غير المحددة. وبلغ عدد فقرات المعيار </a:t>
            </a:r>
            <a:r>
              <a:rPr lang="en-US" sz="2500" b="1" dirty="0">
                <a:latin typeface="Arial" panose="020B0604020202020204" pitchFamily="34" charset="0"/>
                <a:cs typeface="Arial" panose="020B0604020202020204" pitchFamily="34" charset="0"/>
              </a:rPr>
              <a:t>IAS16  (83) </a:t>
            </a:r>
            <a:r>
              <a:rPr lang="ar-IQ" sz="2500" b="1" dirty="0">
                <a:latin typeface="Arial" panose="020B0604020202020204" pitchFamily="34" charset="0"/>
                <a:cs typeface="Arial" panose="020B0604020202020204" pitchFamily="34" charset="0"/>
              </a:rPr>
              <a:t>فقرة .</a:t>
            </a:r>
          </a:p>
          <a:p>
            <a:pPr marL="0" indent="0" algn="just">
              <a:buNone/>
            </a:pPr>
            <a:endParaRPr lang="ar-IQ" sz="2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9431320"/>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0"/>
            <a:ext cx="8229600" cy="639762"/>
          </a:xfrm>
        </p:spPr>
        <p:txBody>
          <a:bodyPr>
            <a:noAutofit/>
          </a:bodyPr>
          <a:lstStyle/>
          <a:p>
            <a:pPr algn="ctr"/>
            <a:r>
              <a:rPr lang="ar-IQ" sz="2400" b="1" dirty="0">
                <a:solidFill>
                  <a:schemeClr val="tx1"/>
                </a:solidFill>
                <a:effectLst>
                  <a:outerShdw blurRad="38100" dist="38100" dir="2700000" algn="tl">
                    <a:srgbClr val="000000">
                      <a:alpha val="43137"/>
                    </a:srgbClr>
                  </a:outerShdw>
                </a:effectLst>
              </a:rPr>
              <a:t>متطلبات القياس المحاسبي باستخدام القيمة العادلة وفقا للمعايير الدولية</a:t>
            </a:r>
          </a:p>
        </p:txBody>
      </p:sp>
      <p:sp>
        <p:nvSpPr>
          <p:cNvPr id="3" name="عنصر نائب للمحتوى 2"/>
          <p:cNvSpPr>
            <a:spLocks noGrp="1"/>
          </p:cNvSpPr>
          <p:nvPr>
            <p:ph idx="1"/>
          </p:nvPr>
        </p:nvSpPr>
        <p:spPr>
          <a:xfrm>
            <a:off x="381000" y="533400"/>
            <a:ext cx="8534400" cy="5867400"/>
          </a:xfrm>
        </p:spPr>
        <p:txBody>
          <a:bodyPr>
            <a:noAutofit/>
          </a:bodyPr>
          <a:lstStyle/>
          <a:p>
            <a:pPr marL="0" indent="0" algn="just">
              <a:buNone/>
            </a:pPr>
            <a:r>
              <a:rPr lang="ar-IQ" sz="2800" b="1" u="sng" dirty="0">
                <a:solidFill>
                  <a:srgbClr val="0070C0"/>
                </a:solidFill>
                <a:latin typeface="Arial" panose="020B0604020202020204" pitchFamily="34" charset="0"/>
                <a:cs typeface="Arial" panose="020B0604020202020204" pitchFamily="34" charset="0"/>
              </a:rPr>
              <a:t>أولا : القياس اللاحق بعد الاعتراف الأولي للأصول الملموسة</a:t>
            </a:r>
          </a:p>
          <a:p>
            <a:pPr marL="0" indent="0" algn="just">
              <a:buNone/>
            </a:pPr>
            <a:r>
              <a:rPr lang="ar-IQ" sz="2800" b="1" dirty="0">
                <a:latin typeface="Arial" panose="020B0604020202020204" pitchFamily="34" charset="0"/>
                <a:cs typeface="Arial" panose="020B0604020202020204" pitchFamily="34" charset="0"/>
              </a:rPr>
              <a:t>تقوم المعايير الدولية بعمل تفرقة بين القياس عند الاعتراف الأولي والقياس اللاحق للاعتراف الأولي، حيث يتم استخدام التكلفة التاريخية كأساس للقياس والاعتراف الأولي، وفي حالة القياس اللاحق للاعتراف الأولي فقد حدد المعيار أساسين للقياس هما:</a:t>
            </a:r>
          </a:p>
          <a:p>
            <a:pPr marL="0" indent="0" algn="just">
              <a:buNone/>
            </a:pPr>
            <a:r>
              <a:rPr lang="ar-IQ" sz="2800" b="1" dirty="0">
                <a:latin typeface="Arial" panose="020B0604020202020204" pitchFamily="34" charset="0"/>
                <a:cs typeface="Arial" panose="020B0604020202020204" pitchFamily="34" charset="0"/>
              </a:rPr>
              <a:t>أ</a:t>
            </a:r>
            <a:r>
              <a:rPr lang="ar-IQ" sz="2800" b="1" dirty="0">
                <a:solidFill>
                  <a:srgbClr val="0070C0"/>
                </a:solidFill>
                <a:latin typeface="Arial" panose="020B0604020202020204" pitchFamily="34" charset="0"/>
                <a:cs typeface="Arial" panose="020B0604020202020204" pitchFamily="34" charset="0"/>
              </a:rPr>
              <a:t>. نموذج التكلفة</a:t>
            </a:r>
            <a:r>
              <a:rPr lang="ar-IQ" sz="2800" b="1" dirty="0">
                <a:latin typeface="Arial" panose="020B0604020202020204" pitchFamily="34" charset="0"/>
                <a:cs typeface="Arial" panose="020B0604020202020204" pitchFamily="34" charset="0"/>
              </a:rPr>
              <a:t>: بعد الاعتراف بالأصول الثابتة الملموسة يتم تسجيلها بسعر التكلفة مطروحاً منه أي استهلاك متراكم وأية خسائر انخفاض متراكمة بالقيمة.</a:t>
            </a:r>
          </a:p>
          <a:p>
            <a:pPr marL="0" indent="0" algn="just">
              <a:buNone/>
            </a:pPr>
            <a:r>
              <a:rPr lang="ar-IQ" sz="2800" b="1" dirty="0">
                <a:latin typeface="Arial" panose="020B0604020202020204" pitchFamily="34" charset="0"/>
                <a:cs typeface="Arial" panose="020B0604020202020204" pitchFamily="34" charset="0"/>
              </a:rPr>
              <a:t>ب. </a:t>
            </a:r>
            <a:r>
              <a:rPr lang="ar-IQ" sz="2800" b="1" dirty="0">
                <a:solidFill>
                  <a:srgbClr val="0070C0"/>
                </a:solidFill>
                <a:latin typeface="Arial" panose="020B0604020202020204" pitchFamily="34" charset="0"/>
                <a:cs typeface="Arial" panose="020B0604020202020204" pitchFamily="34" charset="0"/>
              </a:rPr>
              <a:t>نموذج إعادة التقييم</a:t>
            </a:r>
            <a:r>
              <a:rPr lang="ar-IQ" sz="2800" b="1" dirty="0">
                <a:latin typeface="Arial" panose="020B0604020202020204" pitchFamily="34" charset="0"/>
                <a:cs typeface="Arial" panose="020B0604020202020204" pitchFamily="34" charset="0"/>
              </a:rPr>
              <a:t>: يجب أن تظهر الأصول الثابتة الملموسة بمبلغ إعادة التقييم التي تساوي القيمة العادلة بتاريخ إعادة التقييم ناقصاً أي استهلاك متراكم لاحق، وأية خسائر لاحقة متراكمة في انخفاض القيمة، كما يجب أن تتم إعادة التقييم على أساس منتظم بشكل كاف بحيث لا تختلف القيمة المرحلة بصورة مادية عن تلك التي يمكن أن تتحدد باستخدام القيمة العادلة في نهاية الفترة المالية".</a:t>
            </a:r>
          </a:p>
          <a:p>
            <a:pPr marL="0" indent="0" algn="just">
              <a:buNone/>
            </a:pPr>
            <a:endParaRPr lang="ar-IQ"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521880"/>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0"/>
            <a:ext cx="8229600" cy="639762"/>
          </a:xfrm>
        </p:spPr>
        <p:txBody>
          <a:bodyPr>
            <a:noAutofit/>
          </a:bodyPr>
          <a:lstStyle/>
          <a:p>
            <a:pPr algn="ctr"/>
            <a:r>
              <a:rPr lang="ar-IQ" sz="2400" b="1" dirty="0">
                <a:solidFill>
                  <a:schemeClr val="tx1"/>
                </a:solidFill>
                <a:effectLst>
                  <a:outerShdw blurRad="38100" dist="38100" dir="2700000" algn="tl">
                    <a:srgbClr val="000000">
                      <a:alpha val="43137"/>
                    </a:srgbClr>
                  </a:outerShdw>
                </a:effectLst>
              </a:rPr>
              <a:t>متطلبات القياس المحاسبي باستخدام القيمة العادلة وفقا للمعايير الدولية</a:t>
            </a:r>
          </a:p>
        </p:txBody>
      </p:sp>
      <p:sp>
        <p:nvSpPr>
          <p:cNvPr id="3" name="عنصر نائب للمحتوى 2"/>
          <p:cNvSpPr>
            <a:spLocks noGrp="1"/>
          </p:cNvSpPr>
          <p:nvPr>
            <p:ph idx="1"/>
          </p:nvPr>
        </p:nvSpPr>
        <p:spPr>
          <a:xfrm>
            <a:off x="304800" y="609600"/>
            <a:ext cx="8534400" cy="5867400"/>
          </a:xfrm>
        </p:spPr>
        <p:txBody>
          <a:bodyPr>
            <a:noAutofit/>
          </a:bodyPr>
          <a:lstStyle/>
          <a:p>
            <a:pPr marL="0" indent="0" algn="just">
              <a:buNone/>
            </a:pPr>
            <a:r>
              <a:rPr lang="ar-IQ" sz="3200" b="1" u="sng" dirty="0">
                <a:solidFill>
                  <a:srgbClr val="0070C0"/>
                </a:solidFill>
                <a:latin typeface="Arial" panose="020B0604020202020204" pitchFamily="34" charset="0"/>
                <a:cs typeface="Arial" panose="020B0604020202020204" pitchFamily="34" charset="0"/>
              </a:rPr>
              <a:t>ثانياً: الإفصاح عن قياس القيمة العادلة للأصول الملموسة.</a:t>
            </a:r>
          </a:p>
          <a:p>
            <a:pPr marL="0" indent="0" algn="just">
              <a:buNone/>
            </a:pPr>
            <a:r>
              <a:rPr lang="ar-IQ" sz="3200" b="1" dirty="0">
                <a:latin typeface="Arial" panose="020B0604020202020204" pitchFamily="34" charset="0"/>
                <a:cs typeface="Arial" panose="020B0604020202020204" pitchFamily="34" charset="0"/>
              </a:rPr>
              <a:t>يجب على الوحدات الاقتصادية الإفصاح في البيانات المالية عن كل صنف من الأصول الثابتة الملموسة من: الممتلكات والمصانع والمعدات كما يلي: </a:t>
            </a:r>
          </a:p>
          <a:p>
            <a:pPr marL="0" indent="0" algn="just">
              <a:buNone/>
            </a:pPr>
            <a:r>
              <a:rPr lang="ar-IQ" sz="3200" b="1" dirty="0">
                <a:latin typeface="Arial" panose="020B0604020202020204" pitchFamily="34" charset="0"/>
                <a:cs typeface="Arial" panose="020B0604020202020204" pitchFamily="34" charset="0"/>
              </a:rPr>
              <a:t>1. أساس القياس المستخدمة لتحديد إجمالي المبلغ المرحل.</a:t>
            </a:r>
          </a:p>
          <a:p>
            <a:pPr marL="0" indent="0" algn="just">
              <a:buNone/>
            </a:pPr>
            <a:r>
              <a:rPr lang="ar-IQ" sz="3200" b="1" dirty="0">
                <a:latin typeface="Arial" panose="020B0604020202020204" pitchFamily="34" charset="0"/>
                <a:cs typeface="Arial" panose="020B0604020202020204" pitchFamily="34" charset="0"/>
              </a:rPr>
              <a:t>2. طرق الاندثار المستخدمة، ومعدلات الاندثار، والعمر الإنتاجي.</a:t>
            </a:r>
          </a:p>
          <a:p>
            <a:pPr marL="0" indent="0" algn="just">
              <a:buNone/>
            </a:pPr>
            <a:r>
              <a:rPr lang="ar-IQ" sz="3200" b="1" dirty="0">
                <a:latin typeface="Arial" panose="020B0604020202020204" pitchFamily="34" charset="0"/>
                <a:cs typeface="Arial" panose="020B0604020202020204" pitchFamily="34" charset="0"/>
              </a:rPr>
              <a:t>3. إجمالي المبلغ المرحل والاندثار المتراكم والخسائر مع انخفاض القيمة المجمعة في بداية الفترة وفي نهايتها.</a:t>
            </a:r>
          </a:p>
          <a:p>
            <a:pPr marL="0" indent="0" algn="just">
              <a:buNone/>
            </a:pPr>
            <a:r>
              <a:rPr lang="ar-IQ" sz="3200" b="1" dirty="0">
                <a:latin typeface="Arial" panose="020B0604020202020204" pitchFamily="34" charset="0"/>
                <a:cs typeface="Arial" panose="020B0604020202020204" pitchFamily="34" charset="0"/>
              </a:rPr>
              <a:t>4. التسوية ما بين المبلغ المرحل أول الفترة ونهايتها.</a:t>
            </a:r>
          </a:p>
          <a:p>
            <a:pPr marL="0" indent="0" algn="just">
              <a:buNone/>
            </a:pPr>
            <a:endParaRPr lang="ar-IQ"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8669569"/>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0"/>
            <a:ext cx="8458200" cy="639762"/>
          </a:xfrm>
        </p:spPr>
        <p:txBody>
          <a:bodyPr>
            <a:noAutofit/>
          </a:bodyPr>
          <a:lstStyle/>
          <a:p>
            <a:pPr algn="ctr"/>
            <a:r>
              <a:rPr lang="ar-IQ" sz="2800" b="1" dirty="0">
                <a:solidFill>
                  <a:schemeClr val="tx1"/>
                </a:solidFill>
                <a:effectLst>
                  <a:outerShdw blurRad="38100" dist="38100" dir="2700000" algn="tl">
                    <a:srgbClr val="000000">
                      <a:alpha val="43137"/>
                    </a:srgbClr>
                  </a:outerShdw>
                </a:effectLst>
              </a:rPr>
              <a:t>متطلبات القياس المحاسبي باستخدام القيمة العادلة وفقا للمعايير الدولية</a:t>
            </a:r>
          </a:p>
        </p:txBody>
      </p:sp>
      <p:sp>
        <p:nvSpPr>
          <p:cNvPr id="3" name="عنصر نائب للمحتوى 2"/>
          <p:cNvSpPr>
            <a:spLocks noGrp="1"/>
          </p:cNvSpPr>
          <p:nvPr>
            <p:ph idx="1"/>
          </p:nvPr>
        </p:nvSpPr>
        <p:spPr>
          <a:xfrm>
            <a:off x="381000" y="609600"/>
            <a:ext cx="8534400" cy="5943600"/>
          </a:xfrm>
        </p:spPr>
        <p:txBody>
          <a:bodyPr>
            <a:noAutofit/>
          </a:bodyPr>
          <a:lstStyle/>
          <a:p>
            <a:pPr marL="0" indent="0" algn="just">
              <a:buNone/>
            </a:pPr>
            <a:r>
              <a:rPr lang="ar-IQ" sz="3200" b="1" dirty="0">
                <a:solidFill>
                  <a:srgbClr val="0070C0"/>
                </a:solidFill>
                <a:latin typeface="Arial" panose="020B0604020202020204" pitchFamily="34" charset="0"/>
                <a:cs typeface="Arial" panose="020B0604020202020204" pitchFamily="34" charset="0"/>
              </a:rPr>
              <a:t>ثالثا : الإفصاح عن مبالغ إعادة التقييم للأصول الثابتة الملموسة</a:t>
            </a:r>
          </a:p>
          <a:p>
            <a:pPr marL="0" indent="0" algn="just">
              <a:buNone/>
            </a:pPr>
            <a:r>
              <a:rPr lang="ar-IQ" sz="3200" b="1" dirty="0">
                <a:latin typeface="Arial" panose="020B0604020202020204" pitchFamily="34" charset="0"/>
                <a:cs typeface="Arial" panose="020B0604020202020204" pitchFamily="34" charset="0"/>
              </a:rPr>
              <a:t>يجب على الوحدات الاقتصادية الإفصاح في البيانات المالية عن مبلغ إعادة التقييم للأصول الثابتة الملموسة من: الممتلكات والمصانع والمعدات كما يلي: </a:t>
            </a:r>
          </a:p>
          <a:p>
            <a:pPr marL="0" indent="0" algn="just">
              <a:buNone/>
            </a:pPr>
            <a:r>
              <a:rPr lang="ar-IQ" sz="3200" b="1" dirty="0">
                <a:latin typeface="Arial" panose="020B0604020202020204" pitchFamily="34" charset="0"/>
                <a:cs typeface="Arial" panose="020B0604020202020204" pitchFamily="34" charset="0"/>
              </a:rPr>
              <a:t>1. تاريخ تنفيذ إعادة التقييم.</a:t>
            </a:r>
          </a:p>
          <a:p>
            <a:pPr marL="0" indent="0" algn="just">
              <a:buNone/>
            </a:pPr>
            <a:r>
              <a:rPr lang="ar-IQ" sz="3200" b="1" dirty="0">
                <a:latin typeface="Arial" panose="020B0604020202020204" pitchFamily="34" charset="0"/>
                <a:cs typeface="Arial" panose="020B0604020202020204" pitchFamily="34" charset="0"/>
              </a:rPr>
              <a:t>2. إذا تم التنفيذ عن طريق مقيم مستقل.</a:t>
            </a:r>
          </a:p>
          <a:p>
            <a:pPr marL="0" indent="0" algn="just">
              <a:buNone/>
            </a:pPr>
            <a:r>
              <a:rPr lang="ar-IQ" sz="3200" b="1" dirty="0">
                <a:latin typeface="Arial" panose="020B0604020202020204" pitchFamily="34" charset="0"/>
                <a:cs typeface="Arial" panose="020B0604020202020204" pitchFamily="34" charset="0"/>
              </a:rPr>
              <a:t>3. القيمة المرحلة لكل صنف من أصناف الممتلكات والمصانع والمعدات التي كان سيتم إدراجها في البيانات المالية فيما لو كانت الأصول قد سجلت بموجب نموذج التكلفة.</a:t>
            </a:r>
          </a:p>
          <a:p>
            <a:pPr marL="0" indent="0" algn="just">
              <a:buNone/>
            </a:pPr>
            <a:r>
              <a:rPr lang="ar-IQ" sz="3200" b="1" dirty="0">
                <a:latin typeface="Arial" panose="020B0604020202020204" pitchFamily="34" charset="0"/>
                <a:cs typeface="Arial" panose="020B0604020202020204" pitchFamily="34" charset="0"/>
              </a:rPr>
              <a:t>4. فائض إعادة التقييم مبيناً حركة الفترة وأية قيود على توزيعات الرصيد على المساهمين.</a:t>
            </a:r>
          </a:p>
          <a:p>
            <a:pPr marL="0" indent="0" algn="just">
              <a:buNone/>
            </a:pPr>
            <a:endParaRPr lang="ar-IQ"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8476611"/>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0"/>
            <a:ext cx="8610600" cy="639762"/>
          </a:xfrm>
        </p:spPr>
        <p:txBody>
          <a:bodyPr>
            <a:noAutofit/>
          </a:bodyPr>
          <a:lstStyle/>
          <a:p>
            <a:pPr algn="ctr"/>
            <a:r>
              <a:rPr lang="ar-IQ" sz="2800" b="1" dirty="0">
                <a:solidFill>
                  <a:schemeClr val="tx1"/>
                </a:solidFill>
                <a:effectLst>
                  <a:outerShdw blurRad="38100" dist="38100" dir="2700000" algn="tl">
                    <a:srgbClr val="000000">
                      <a:alpha val="43137"/>
                    </a:srgbClr>
                  </a:outerShdw>
                </a:effectLst>
              </a:rPr>
              <a:t>متطلبات القياس المحاسبي باستخدام القيمة العادلة وفقا للمعايير الدولية</a:t>
            </a:r>
          </a:p>
        </p:txBody>
      </p:sp>
      <p:sp>
        <p:nvSpPr>
          <p:cNvPr id="3" name="عنصر نائب للمحتوى 2"/>
          <p:cNvSpPr>
            <a:spLocks noGrp="1"/>
          </p:cNvSpPr>
          <p:nvPr>
            <p:ph idx="1"/>
          </p:nvPr>
        </p:nvSpPr>
        <p:spPr>
          <a:xfrm>
            <a:off x="304800" y="609600"/>
            <a:ext cx="8534400" cy="5867400"/>
          </a:xfrm>
        </p:spPr>
        <p:txBody>
          <a:bodyPr>
            <a:noAutofit/>
          </a:bodyPr>
          <a:lstStyle/>
          <a:p>
            <a:pPr marL="0" indent="0" algn="just">
              <a:buNone/>
            </a:pPr>
            <a:r>
              <a:rPr lang="ar-IQ" sz="3000" b="1" u="sng" dirty="0">
                <a:solidFill>
                  <a:srgbClr val="0070C0"/>
                </a:solidFill>
                <a:latin typeface="Arial" panose="020B0604020202020204" pitchFamily="34" charset="0"/>
                <a:cs typeface="Arial" panose="020B0604020202020204" pitchFamily="34" charset="0"/>
              </a:rPr>
              <a:t>قياس القيمة العادلة الأصول غير الملموسة.</a:t>
            </a:r>
          </a:p>
          <a:p>
            <a:pPr marL="0" indent="0" algn="just">
              <a:buNone/>
            </a:pPr>
            <a:r>
              <a:rPr lang="ar-IQ" sz="3000" b="1" dirty="0">
                <a:latin typeface="Arial" panose="020B0604020202020204" pitchFamily="34" charset="0"/>
                <a:cs typeface="Arial" panose="020B0604020202020204" pitchFamily="34" charset="0"/>
              </a:rPr>
              <a:t>يطلب المعيار </a:t>
            </a:r>
            <a:r>
              <a:rPr lang="en-US" sz="3000" b="1" dirty="0">
                <a:latin typeface="Arial" panose="020B0604020202020204" pitchFamily="34" charset="0"/>
                <a:cs typeface="Arial" panose="020B0604020202020204" pitchFamily="34" charset="0"/>
              </a:rPr>
              <a:t>IAS38  </a:t>
            </a:r>
            <a:r>
              <a:rPr lang="ar-IQ" sz="3000" b="1" dirty="0">
                <a:latin typeface="Arial" panose="020B0604020202020204" pitchFamily="34" charset="0"/>
                <a:cs typeface="Arial" panose="020B0604020202020204" pitchFamily="34" charset="0"/>
              </a:rPr>
              <a:t>الاعتراف بالأصل غير الملموس إذا تم تلبية مقاييس معينة، كما حدد المعيار كيفية القياس والإفصاح عن المبلغ المرحل للأصول غير الملموسة في الوحدات الاقتصادية باستثناء: </a:t>
            </a:r>
          </a:p>
          <a:p>
            <a:pPr marL="0" indent="0" algn="just">
              <a:buNone/>
            </a:pPr>
            <a:r>
              <a:rPr lang="ar-IQ" sz="3000" b="1" dirty="0">
                <a:latin typeface="Arial" panose="020B0604020202020204" pitchFamily="34" charset="0"/>
                <a:cs typeface="Arial" panose="020B0604020202020204" pitchFamily="34" charset="0"/>
              </a:rPr>
              <a:t>أ. الأصول غير الملموسة التي يغطيها معيار محاسبي آخر.</a:t>
            </a:r>
          </a:p>
          <a:p>
            <a:pPr marL="0" indent="0" algn="just">
              <a:buNone/>
            </a:pPr>
            <a:r>
              <a:rPr lang="ar-IQ" sz="3000" b="1" dirty="0">
                <a:latin typeface="Arial" panose="020B0604020202020204" pitchFamily="34" charset="0"/>
                <a:cs typeface="Arial" panose="020B0604020202020204" pitchFamily="34" charset="0"/>
              </a:rPr>
              <a:t>ب.</a:t>
            </a:r>
            <a:r>
              <a:rPr lang="en-US" sz="3000" b="1" dirty="0">
                <a:latin typeface="Arial" panose="020B0604020202020204" pitchFamily="34" charset="0"/>
                <a:cs typeface="Arial" panose="020B0604020202020204" pitchFamily="34" charset="0"/>
              </a:rPr>
              <a:t> </a:t>
            </a:r>
            <a:r>
              <a:rPr lang="ar-IQ" sz="3000" b="1" dirty="0">
                <a:latin typeface="Arial" panose="020B0604020202020204" pitchFamily="34" charset="0"/>
                <a:cs typeface="Arial" panose="020B0604020202020204" pitchFamily="34" charset="0"/>
              </a:rPr>
              <a:t>الأصول المالية كما هي معرفة في معيار </a:t>
            </a:r>
            <a:r>
              <a:rPr lang="en-US" sz="3000" b="1" dirty="0">
                <a:latin typeface="Arial" panose="020B0604020202020204" pitchFamily="34" charset="0"/>
                <a:cs typeface="Arial" panose="020B0604020202020204" pitchFamily="34" charset="0"/>
              </a:rPr>
              <a:t>IAS32 </a:t>
            </a:r>
            <a:r>
              <a:rPr lang="ar-IQ" sz="3000" b="1" dirty="0">
                <a:latin typeface="Arial" panose="020B0604020202020204" pitchFamily="34" charset="0"/>
                <a:cs typeface="Arial" panose="020B0604020202020204" pitchFamily="34" charset="0"/>
              </a:rPr>
              <a:t>الادوات المالية العرض.</a:t>
            </a:r>
          </a:p>
          <a:p>
            <a:pPr marL="0" indent="0" algn="just">
              <a:buNone/>
            </a:pPr>
            <a:r>
              <a:rPr lang="ar-IQ" sz="3000" b="1" dirty="0">
                <a:latin typeface="Arial" panose="020B0604020202020204" pitchFamily="34" charset="0"/>
                <a:cs typeface="Arial" panose="020B0604020202020204" pitchFamily="34" charset="0"/>
              </a:rPr>
              <a:t>ج.</a:t>
            </a:r>
            <a:r>
              <a:rPr lang="en-US" sz="3000" b="1" dirty="0">
                <a:latin typeface="Arial" panose="020B0604020202020204" pitchFamily="34" charset="0"/>
                <a:cs typeface="Arial" panose="020B0604020202020204" pitchFamily="34" charset="0"/>
              </a:rPr>
              <a:t> </a:t>
            </a:r>
            <a:r>
              <a:rPr lang="ar-IQ" sz="3000" b="1" dirty="0">
                <a:latin typeface="Arial" panose="020B0604020202020204" pitchFamily="34" charset="0"/>
                <a:cs typeface="Arial" panose="020B0604020202020204" pitchFamily="34" charset="0"/>
              </a:rPr>
              <a:t>الاعتراف بأصول الاستكشاف والتقييم وقياسها، وفقاً للمعيار </a:t>
            </a:r>
            <a:r>
              <a:rPr lang="en-US" sz="3000" b="1" dirty="0">
                <a:latin typeface="Arial" panose="020B0604020202020204" pitchFamily="34" charset="0"/>
                <a:cs typeface="Arial" panose="020B0604020202020204" pitchFamily="34" charset="0"/>
              </a:rPr>
              <a:t>IFRS6 </a:t>
            </a:r>
            <a:r>
              <a:rPr lang="ar-IQ" sz="3000" b="1" dirty="0">
                <a:latin typeface="Arial" panose="020B0604020202020204" pitchFamily="34" charset="0"/>
                <a:cs typeface="Arial" panose="020B0604020202020204" pitchFamily="34" charset="0"/>
              </a:rPr>
              <a:t>استكشاف و تقييم الموارد المعدنية</a:t>
            </a:r>
          </a:p>
          <a:p>
            <a:pPr marL="0" indent="0" algn="just">
              <a:buNone/>
            </a:pPr>
            <a:r>
              <a:rPr lang="ar-IQ" sz="3000" b="1" dirty="0">
                <a:latin typeface="Arial" panose="020B0604020202020204" pitchFamily="34" charset="0"/>
                <a:cs typeface="Arial" panose="020B0604020202020204" pitchFamily="34" charset="0"/>
              </a:rPr>
              <a:t>د. الاتفاق على تطوير واستخراج المعادن والنفط والغاز الطبيعي والموارد المماثلة وغير المتجددة.</a:t>
            </a:r>
          </a:p>
          <a:p>
            <a:pPr marL="0" indent="0" algn="just">
              <a:buNone/>
            </a:pPr>
            <a:endParaRPr lang="ar-IQ" sz="3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1903653"/>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19050"/>
            <a:ext cx="8458200" cy="639762"/>
          </a:xfrm>
        </p:spPr>
        <p:txBody>
          <a:bodyPr>
            <a:noAutofit/>
          </a:bodyPr>
          <a:lstStyle/>
          <a:p>
            <a:pPr algn="ctr"/>
            <a:r>
              <a:rPr lang="ar-IQ" sz="2800" b="1" dirty="0">
                <a:solidFill>
                  <a:schemeClr val="tx1"/>
                </a:solidFill>
                <a:effectLst>
                  <a:outerShdw blurRad="38100" dist="38100" dir="2700000" algn="tl">
                    <a:srgbClr val="000000">
                      <a:alpha val="43137"/>
                    </a:srgbClr>
                  </a:outerShdw>
                </a:effectLst>
              </a:rPr>
              <a:t>متطلبات القياس المحاسبي باستخدام القيمة العادلة وفقا للمعايير الدولية</a:t>
            </a:r>
          </a:p>
        </p:txBody>
      </p:sp>
      <p:sp>
        <p:nvSpPr>
          <p:cNvPr id="3" name="عنصر نائب للمحتوى 2"/>
          <p:cNvSpPr>
            <a:spLocks noGrp="1"/>
          </p:cNvSpPr>
          <p:nvPr>
            <p:ph idx="1"/>
          </p:nvPr>
        </p:nvSpPr>
        <p:spPr>
          <a:xfrm>
            <a:off x="304800" y="609600"/>
            <a:ext cx="8534400" cy="5867400"/>
          </a:xfrm>
        </p:spPr>
        <p:txBody>
          <a:bodyPr>
            <a:noAutofit/>
          </a:bodyPr>
          <a:lstStyle/>
          <a:p>
            <a:pPr marL="0" indent="0" algn="just">
              <a:buNone/>
            </a:pPr>
            <a:r>
              <a:rPr lang="ar-IQ" sz="3200" b="1" dirty="0">
                <a:solidFill>
                  <a:srgbClr val="0070C0"/>
                </a:solidFill>
                <a:latin typeface="Arial" panose="020B0604020202020204" pitchFamily="34" charset="0"/>
                <a:cs typeface="Arial" panose="020B0604020202020204" pitchFamily="34" charset="0"/>
              </a:rPr>
              <a:t>أولا : القياس اللاحق بعد الاعتراف الأولي للأصول غير الملموسة.</a:t>
            </a:r>
          </a:p>
          <a:p>
            <a:pPr marL="0" indent="0" algn="just">
              <a:buNone/>
            </a:pPr>
            <a:r>
              <a:rPr lang="ar-IQ" sz="3200" b="1" dirty="0">
                <a:latin typeface="Arial" panose="020B0604020202020204" pitchFamily="34" charset="0"/>
                <a:cs typeface="Arial" panose="020B0604020202020204" pitchFamily="34" charset="0"/>
              </a:rPr>
              <a:t>أ. </a:t>
            </a:r>
            <a:r>
              <a:rPr lang="ar-IQ" sz="3200" b="1" dirty="0">
                <a:solidFill>
                  <a:srgbClr val="0070C0"/>
                </a:solidFill>
                <a:latin typeface="Arial" panose="020B0604020202020204" pitchFamily="34" charset="0"/>
                <a:cs typeface="Arial" panose="020B0604020202020204" pitchFamily="34" charset="0"/>
              </a:rPr>
              <a:t>نموذج التكلفة</a:t>
            </a:r>
            <a:r>
              <a:rPr lang="ar-IQ" sz="3200" b="1" dirty="0">
                <a:latin typeface="Arial" panose="020B0604020202020204" pitchFamily="34" charset="0"/>
                <a:cs typeface="Arial" panose="020B0604020202020204" pitchFamily="34" charset="0"/>
              </a:rPr>
              <a:t>: يتم تسجيل الأصول غير الملموسة بسعر التكلفة مطروحاً منها أي إطفاء متراكم وأي خسائر انخفاض قيمة متراكمة.</a:t>
            </a:r>
          </a:p>
          <a:p>
            <a:pPr marL="0" indent="0" algn="just">
              <a:buNone/>
            </a:pPr>
            <a:r>
              <a:rPr lang="ar-IQ" sz="3200" b="1" dirty="0">
                <a:latin typeface="Arial" panose="020B0604020202020204" pitchFamily="34" charset="0"/>
                <a:cs typeface="Arial" panose="020B0604020202020204" pitchFamily="34" charset="0"/>
              </a:rPr>
              <a:t>ب. </a:t>
            </a:r>
            <a:r>
              <a:rPr lang="ar-IQ" sz="3200" b="1" dirty="0">
                <a:solidFill>
                  <a:srgbClr val="0070C0"/>
                </a:solidFill>
                <a:latin typeface="Arial" panose="020B0604020202020204" pitchFamily="34" charset="0"/>
                <a:cs typeface="Arial" panose="020B0604020202020204" pitchFamily="34" charset="0"/>
              </a:rPr>
              <a:t>نموذج إعادة التقييم: </a:t>
            </a:r>
            <a:r>
              <a:rPr lang="ar-IQ" sz="3200" b="1" dirty="0">
                <a:latin typeface="Arial" panose="020B0604020202020204" pitchFamily="34" charset="0"/>
                <a:cs typeface="Arial" panose="020B0604020202020204" pitchFamily="34" charset="0"/>
              </a:rPr>
              <a:t>يتم تسجيل الأصول غير الملموسة بمبلغ إعادة تقييمه بالقيمة العادلة، بحيث تكون قيمته العادلة في تاريخ إعادة التقييم مطروحاً منه أية إطفاء متراكم لاحق وأية خسائر انخفاض متراكمة لاحقة.</a:t>
            </a:r>
          </a:p>
          <a:p>
            <a:pPr marL="0" indent="0" algn="just">
              <a:buNone/>
            </a:pPr>
            <a:endParaRPr lang="ar-IQ"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3920040"/>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0"/>
            <a:ext cx="8458200" cy="838200"/>
          </a:xfrm>
        </p:spPr>
        <p:txBody>
          <a:bodyPr>
            <a:noAutofit/>
          </a:bodyPr>
          <a:lstStyle/>
          <a:p>
            <a:pPr algn="ctr"/>
            <a:r>
              <a:rPr lang="ar-IQ" sz="2800" b="1" dirty="0">
                <a:solidFill>
                  <a:schemeClr val="tx1"/>
                </a:solidFill>
                <a:effectLst>
                  <a:outerShdw blurRad="38100" dist="38100" dir="2700000" algn="tl">
                    <a:srgbClr val="000000">
                      <a:alpha val="43137"/>
                    </a:srgbClr>
                  </a:outerShdw>
                </a:effectLst>
              </a:rPr>
              <a:t>متطلبات القياس المحاسبي باستخدام القيمة العادلة وفقا للمعايير الدولية</a:t>
            </a:r>
          </a:p>
        </p:txBody>
      </p:sp>
      <p:sp>
        <p:nvSpPr>
          <p:cNvPr id="3" name="عنصر نائب للمحتوى 2"/>
          <p:cNvSpPr>
            <a:spLocks noGrp="1"/>
          </p:cNvSpPr>
          <p:nvPr>
            <p:ph idx="1"/>
          </p:nvPr>
        </p:nvSpPr>
        <p:spPr>
          <a:xfrm>
            <a:off x="304800" y="685800"/>
            <a:ext cx="8534400" cy="5867400"/>
          </a:xfrm>
        </p:spPr>
        <p:txBody>
          <a:bodyPr>
            <a:noAutofit/>
          </a:bodyPr>
          <a:lstStyle/>
          <a:p>
            <a:pPr marL="0" indent="0" algn="just">
              <a:buNone/>
            </a:pPr>
            <a:r>
              <a:rPr lang="ar-IQ" sz="3200" b="1" dirty="0">
                <a:solidFill>
                  <a:srgbClr val="0070C0"/>
                </a:solidFill>
                <a:latin typeface="Arial" panose="020B0604020202020204" pitchFamily="34" charset="0"/>
                <a:cs typeface="Arial" panose="020B0604020202020204" pitchFamily="34" charset="0"/>
              </a:rPr>
              <a:t>ثانياً: الإفصاح عن قياس القيمة العادلة للأصول غير الملموسة.</a:t>
            </a:r>
          </a:p>
          <a:p>
            <a:pPr marL="0" indent="0" algn="just">
              <a:buNone/>
            </a:pPr>
            <a:r>
              <a:rPr lang="ar-IQ" sz="3200" b="1" dirty="0">
                <a:latin typeface="Arial" panose="020B0604020202020204" pitchFamily="34" charset="0"/>
                <a:cs typeface="Arial" panose="020B0604020202020204" pitchFamily="34" charset="0"/>
              </a:rPr>
              <a:t>يجب على الوحدات الاقتصادية الإفصاح في البيانات المالية عن كل فئة من الأصول غير الملموسة، والتمييز بين الأصول غير الملموسة المولدة داخلياً، وخارجيا  كما يلي:</a:t>
            </a:r>
          </a:p>
          <a:p>
            <a:pPr marL="0" indent="0" algn="just">
              <a:buNone/>
            </a:pPr>
            <a:r>
              <a:rPr lang="ar-IQ" sz="3200" b="1" dirty="0">
                <a:latin typeface="Arial" panose="020B0604020202020204" pitchFamily="34" charset="0"/>
                <a:cs typeface="Arial" panose="020B0604020202020204" pitchFamily="34" charset="0"/>
              </a:rPr>
              <a:t>1.العمر النافع   </a:t>
            </a:r>
            <a:r>
              <a:rPr lang="en-US" sz="3200" b="1" dirty="0">
                <a:latin typeface="Arial" panose="020B0604020202020204" pitchFamily="34" charset="0"/>
                <a:cs typeface="Arial" panose="020B0604020202020204" pitchFamily="34" charset="0"/>
              </a:rPr>
              <a:t>Useful life</a:t>
            </a:r>
            <a:r>
              <a:rPr lang="ar-IQ" sz="3200" b="1" dirty="0">
                <a:latin typeface="Arial" panose="020B0604020202020204" pitchFamily="34" charset="0"/>
                <a:cs typeface="Arial" panose="020B0604020202020204" pitchFamily="34" charset="0"/>
              </a:rPr>
              <a:t> محدداً أو غير محدد، ومعدلات الإطفاء المستخدمة إذا كانت محددة.</a:t>
            </a:r>
          </a:p>
          <a:p>
            <a:pPr marL="0" indent="0" algn="just">
              <a:buNone/>
            </a:pPr>
            <a:r>
              <a:rPr lang="ar-IQ" sz="3200" b="1" dirty="0">
                <a:latin typeface="Arial" panose="020B0604020202020204" pitchFamily="34" charset="0"/>
                <a:cs typeface="Arial" panose="020B0604020202020204" pitchFamily="34" charset="0"/>
              </a:rPr>
              <a:t>2. طرق الإطفاء </a:t>
            </a:r>
            <a:r>
              <a:rPr lang="en-US" sz="3200" b="1" dirty="0">
                <a:latin typeface="Arial" panose="020B0604020202020204" pitchFamily="34" charset="0"/>
                <a:cs typeface="Arial" panose="020B0604020202020204" pitchFamily="34" charset="0"/>
              </a:rPr>
              <a:t>Amortization method </a:t>
            </a:r>
            <a:r>
              <a:rPr lang="ar-IQ" sz="3200" b="1" dirty="0">
                <a:latin typeface="Arial" panose="020B0604020202020204" pitchFamily="34" charset="0"/>
                <a:cs typeface="Arial" panose="020B0604020202020204" pitchFamily="34" charset="0"/>
              </a:rPr>
              <a:t>المستخدمة للأصول غير الملموسة مع أعمار باقية محددة</a:t>
            </a:r>
          </a:p>
          <a:p>
            <a:pPr marL="0" indent="0" algn="just">
              <a:buNone/>
            </a:pPr>
            <a:r>
              <a:rPr lang="ar-IQ" sz="3200" b="1" dirty="0">
                <a:latin typeface="Arial" panose="020B0604020202020204" pitchFamily="34" charset="0"/>
                <a:cs typeface="Arial" panose="020B0604020202020204" pitchFamily="34" charset="0"/>
              </a:rPr>
              <a:t>3. خسائر انخفاض القيمة والإطفاء المتراكمة في بداية ونهاية الفترة في بيان الدخل ضمن بنود إطفاء الأصل غير الملموس.</a:t>
            </a:r>
          </a:p>
          <a:p>
            <a:pPr marL="0" indent="0" algn="just">
              <a:buNone/>
            </a:pPr>
            <a:r>
              <a:rPr lang="ar-IQ" sz="3200" b="1" dirty="0">
                <a:latin typeface="Arial" panose="020B0604020202020204" pitchFamily="34" charset="0"/>
                <a:cs typeface="Arial" panose="020B0604020202020204" pitchFamily="34" charset="0"/>
              </a:rPr>
              <a:t> 4. مطابقة المبلغ المرحل في بداية ونهاية الفترة.</a:t>
            </a:r>
          </a:p>
          <a:p>
            <a:pPr marL="0" indent="0" algn="just">
              <a:buNone/>
            </a:pPr>
            <a:endParaRPr lang="ar-IQ"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8472843"/>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319881"/>
            <a:ext cx="8229600" cy="639762"/>
          </a:xfrm>
        </p:spPr>
        <p:txBody>
          <a:bodyPr>
            <a:noAutofit/>
          </a:bodyPr>
          <a:lstStyle/>
          <a:p>
            <a:pPr algn="ctr"/>
            <a:r>
              <a:rPr lang="ar-IQ" sz="1800" b="1" dirty="0">
                <a:solidFill>
                  <a:srgbClr val="FFFF00"/>
                </a:solidFill>
                <a:effectLst>
                  <a:outerShdw blurRad="38100" dist="38100" dir="2700000" algn="tl">
                    <a:srgbClr val="000000">
                      <a:alpha val="43137"/>
                    </a:srgbClr>
                  </a:outerShdw>
                </a:effectLst>
              </a:rPr>
              <a:t>متطلبات القياس المحاسبي باستخدام القيمة العادلة وفقا للمعايير الدولية</a:t>
            </a:r>
          </a:p>
        </p:txBody>
      </p:sp>
      <p:sp>
        <p:nvSpPr>
          <p:cNvPr id="3" name="عنصر نائب للمحتوى 2"/>
          <p:cNvSpPr>
            <a:spLocks noGrp="1"/>
          </p:cNvSpPr>
          <p:nvPr>
            <p:ph idx="1"/>
          </p:nvPr>
        </p:nvSpPr>
        <p:spPr>
          <a:xfrm>
            <a:off x="304800" y="609600"/>
            <a:ext cx="8534400" cy="5867400"/>
          </a:xfrm>
        </p:spPr>
        <p:txBody>
          <a:bodyPr>
            <a:noAutofit/>
          </a:bodyPr>
          <a:lstStyle/>
          <a:p>
            <a:pPr marL="0" indent="0" algn="just">
              <a:buNone/>
            </a:pPr>
            <a:r>
              <a:rPr lang="ar-IQ" sz="3200" b="1" dirty="0">
                <a:solidFill>
                  <a:srgbClr val="0070C0"/>
                </a:solidFill>
                <a:latin typeface="Arial" panose="020B0604020202020204" pitchFamily="34" charset="0"/>
                <a:cs typeface="Arial" panose="020B0604020202020204" pitchFamily="34" charset="0"/>
              </a:rPr>
              <a:t>قياس القيمة العادلة وفق للمعيار الدولي رقم ( ( 39فيما يتعلق بالأدوات المالية :</a:t>
            </a:r>
          </a:p>
          <a:p>
            <a:pPr marL="0" indent="0" algn="just">
              <a:buNone/>
            </a:pPr>
            <a:r>
              <a:rPr lang="ar-IQ" sz="3200" b="1" dirty="0">
                <a:latin typeface="Arial" panose="020B0604020202020204" pitchFamily="34" charset="0"/>
                <a:cs typeface="Arial" panose="020B0604020202020204" pitchFamily="34" charset="0"/>
              </a:rPr>
              <a:t>قبل إصدار المعيار الدولي رقم ( 39 ) حدد مجلس المعايير الدولية مجموعة من الوسائل لقياس القيمة العادلة لغرض الإفصاح عنها وبموجب معيار رقم( 32 ) "الأدوات المالية: " العرض و الإفصاح" والذي تم تصنيف الأسواق المالية وفقا هذا المعيار إلى أسواق مالية كفء وأسواق مالية غير كفء ، وعندما يكون السوق نشط فإن سعر السوق المعروض يمثل أفضل مقياس للقيمة العادلة للاستثمارات المالية المتداولة. وفي حالة غياب السوق النشط فقد حدد المعيار الأساليب التي ينبغي على الإدارة استخدامها لتقدير القيمة وتتمثل هذه الوسائل فيما يلي : </a:t>
            </a:r>
          </a:p>
          <a:p>
            <a:pPr marL="0" indent="0" algn="just">
              <a:buNone/>
            </a:pPr>
            <a:endParaRPr lang="ar-IQ"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5947347"/>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400"/>
            <a:ext cx="8229600" cy="639762"/>
          </a:xfrm>
        </p:spPr>
        <p:txBody>
          <a:bodyPr>
            <a:noAutofit/>
          </a:bodyPr>
          <a:lstStyle/>
          <a:p>
            <a:pPr algn="ctr"/>
            <a:r>
              <a:rPr lang="ar-IQ" sz="2400" b="1" dirty="0">
                <a:solidFill>
                  <a:schemeClr val="tx1"/>
                </a:solidFill>
                <a:effectLst>
                  <a:outerShdw blurRad="38100" dist="38100" dir="2700000" algn="tl">
                    <a:srgbClr val="000000">
                      <a:alpha val="43137"/>
                    </a:srgbClr>
                  </a:outerShdw>
                </a:effectLst>
              </a:rPr>
              <a:t>متطلبات القياس المحاسبي باستخدام القيمة العادلة وفقا للمعايير الدولية</a:t>
            </a:r>
          </a:p>
        </p:txBody>
      </p:sp>
      <p:sp>
        <p:nvSpPr>
          <p:cNvPr id="3" name="عنصر نائب للمحتوى 2"/>
          <p:cNvSpPr>
            <a:spLocks noGrp="1"/>
          </p:cNvSpPr>
          <p:nvPr>
            <p:ph idx="1"/>
          </p:nvPr>
        </p:nvSpPr>
        <p:spPr>
          <a:xfrm>
            <a:off x="304800" y="609600"/>
            <a:ext cx="8534400" cy="5867400"/>
          </a:xfrm>
        </p:spPr>
        <p:txBody>
          <a:bodyPr>
            <a:noAutofit/>
          </a:bodyPr>
          <a:lstStyle/>
          <a:p>
            <a:pPr marL="0" indent="0" algn="just">
              <a:buNone/>
            </a:pPr>
            <a:r>
              <a:rPr lang="ar-IQ" sz="3200" b="1" dirty="0">
                <a:latin typeface="Arial" panose="020B0604020202020204" pitchFamily="34" charset="0"/>
                <a:cs typeface="Arial" panose="020B0604020202020204" pitchFamily="34" charset="0"/>
              </a:rPr>
              <a:t>1- القيمة السوقية الجارية لأداة مالية مشابهه جوهريا للأداة المراد تقييمها .</a:t>
            </a:r>
          </a:p>
          <a:p>
            <a:pPr marL="0" indent="0" algn="just">
              <a:buNone/>
            </a:pPr>
            <a:r>
              <a:rPr lang="ar-IQ" sz="3200" b="1" dirty="0">
                <a:latin typeface="Arial" panose="020B0604020202020204" pitchFamily="34" charset="0"/>
                <a:cs typeface="Arial" panose="020B0604020202020204" pitchFamily="34" charset="0"/>
              </a:rPr>
              <a:t>2- تحديد خصم التدفقات النقدية باستخدام سعر خصم مساوٍ لمعدل الفائدة السائد في السوق لأدوات مالية لها – بشكل جوهري – نفس الشروط والخصائص .</a:t>
            </a:r>
          </a:p>
          <a:p>
            <a:pPr marL="0" indent="0" algn="just">
              <a:buNone/>
            </a:pPr>
            <a:r>
              <a:rPr lang="ar-IQ" sz="3200" b="1" dirty="0">
                <a:latin typeface="Arial" panose="020B0604020202020204" pitchFamily="34" charset="0"/>
                <a:cs typeface="Arial" panose="020B0604020202020204" pitchFamily="34" charset="0"/>
              </a:rPr>
              <a:t>3-  استخدام نماذج تسعير الخيارات ,أن لجنة معايير المحاسبة الدولية وضعت هذا المعيار كنقطة بداية لتطبيق نموذج القيمة العادلة على جميع الأصول المالية، وكان الهدف من وضع هذا المعيار هو ترسيخ مفاهيم القيمة العادلة وأساليب قياسها وإتاحة الفرصة لدراسة تحسينات قياس القيمة العادلة من خلال وضع معيار رقم ( 39 ) الذي حدد كيفية تصنيف وقياس الأصول المالية بالقيمة العادلة كما يلي:</a:t>
            </a:r>
          </a:p>
          <a:p>
            <a:pPr marL="0" indent="0" algn="just">
              <a:buNone/>
            </a:pPr>
            <a:endParaRPr lang="ar-IQ"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9074037"/>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0"/>
            <a:ext cx="8229600" cy="639762"/>
          </a:xfrm>
        </p:spPr>
        <p:txBody>
          <a:bodyPr>
            <a:noAutofit/>
          </a:bodyPr>
          <a:lstStyle/>
          <a:p>
            <a:pPr algn="ctr"/>
            <a:r>
              <a:rPr lang="ar-IQ" sz="2400" b="1" dirty="0">
                <a:solidFill>
                  <a:schemeClr val="tx1"/>
                </a:solidFill>
                <a:effectLst>
                  <a:outerShdw blurRad="38100" dist="38100" dir="2700000" algn="tl">
                    <a:srgbClr val="000000">
                      <a:alpha val="43137"/>
                    </a:srgbClr>
                  </a:outerShdw>
                </a:effectLst>
              </a:rPr>
              <a:t>متطلبات القياس المحاسبي باستخدام القيمة العادلة وفقا للمعايير الدولية</a:t>
            </a:r>
          </a:p>
        </p:txBody>
      </p:sp>
      <p:sp>
        <p:nvSpPr>
          <p:cNvPr id="3" name="عنصر نائب للمحتوى 2"/>
          <p:cNvSpPr>
            <a:spLocks noGrp="1"/>
          </p:cNvSpPr>
          <p:nvPr>
            <p:ph idx="1"/>
          </p:nvPr>
        </p:nvSpPr>
        <p:spPr>
          <a:xfrm>
            <a:off x="304800" y="685800"/>
            <a:ext cx="8534400" cy="5867400"/>
          </a:xfrm>
        </p:spPr>
        <p:txBody>
          <a:bodyPr>
            <a:noAutofit/>
          </a:bodyPr>
          <a:lstStyle/>
          <a:p>
            <a:pPr marL="0" indent="0" algn="just">
              <a:buNone/>
            </a:pPr>
            <a:r>
              <a:rPr lang="ar-IQ" sz="2300" b="1" dirty="0">
                <a:solidFill>
                  <a:srgbClr val="0070C0"/>
                </a:solidFill>
                <a:latin typeface="Arial" panose="020B0604020202020204" pitchFamily="34" charset="0"/>
                <a:cs typeface="Arial" panose="020B0604020202020204" pitchFamily="34" charset="0"/>
              </a:rPr>
              <a:t>المجموعة الأولى الأصول المالية التي تقاس عند الاعتراف الأولي بالقيمة العادلة من خلال الأرباح أو الخسائر وتشمل على نوعين من الأدوات المالية:</a:t>
            </a:r>
          </a:p>
          <a:p>
            <a:pPr marL="0" indent="0" algn="just">
              <a:buNone/>
            </a:pPr>
            <a:r>
              <a:rPr lang="ar-IQ" sz="2300" b="1" dirty="0">
                <a:solidFill>
                  <a:srgbClr val="0070C0"/>
                </a:solidFill>
                <a:latin typeface="Arial" panose="020B0604020202020204" pitchFamily="34" charset="0"/>
                <a:cs typeface="Arial" panose="020B0604020202020204" pitchFamily="34" charset="0"/>
              </a:rPr>
              <a:t>النوع الأول</a:t>
            </a:r>
            <a:r>
              <a:rPr lang="ar-IQ" sz="2300" b="1" dirty="0">
                <a:latin typeface="Arial" panose="020B0604020202020204" pitchFamily="34" charset="0"/>
                <a:cs typeface="Arial" panose="020B0604020202020204" pitchFamily="34" charset="0"/>
              </a:rPr>
              <a:t>: أصول مالية تم قياسها عند الاعتراف الأولى بالقيمة العادلة من خلال الأرباح أو الخسائر، ويمكن أن تشمل كافة الأصول أو الالتزامات المالية فيما عدا الاستثمارات في أدوات حقوق الملكية التي ليس لها أسعار سوقية من خلال أسواق مالية نشطة ولا يمكن قياس قيمتها العادلة بدقة يعتمد عليها، و يعترف بالربح أو الخسارة الناتجة عن تغيرات القيمة العادلة لهذه الفئة في تاريخ إعداد القوائم المالية في الأرباح أو الخسائر للفترة .</a:t>
            </a:r>
          </a:p>
          <a:p>
            <a:pPr marL="0" indent="0" algn="just">
              <a:buNone/>
            </a:pPr>
            <a:r>
              <a:rPr lang="ar-IQ" sz="2300" b="1" dirty="0">
                <a:solidFill>
                  <a:srgbClr val="0070C0"/>
                </a:solidFill>
                <a:latin typeface="Arial" panose="020B0604020202020204" pitchFamily="34" charset="0"/>
                <a:cs typeface="Arial" panose="020B0604020202020204" pitchFamily="34" charset="0"/>
              </a:rPr>
              <a:t>النوع الثاني</a:t>
            </a:r>
            <a:r>
              <a:rPr lang="ar-IQ" sz="2300" b="1" dirty="0">
                <a:latin typeface="Arial" panose="020B0604020202020204" pitchFamily="34" charset="0"/>
                <a:cs typeface="Arial" panose="020B0604020202020204" pitchFamily="34" charset="0"/>
              </a:rPr>
              <a:t>: الأصول المالية المقتناة بغرض المتاجرة وهي أوراق مالية للديون المشتراة بنية إدارتها بشكل فعال وبيعها بهدف الربح في المستقبل القريب . ان الأوراق المالية لغرض المتاجرة هي أصول جارية وتذكرها الشركات بالقيمة العادلة في موعد كل قائمة مركز مالي.</a:t>
            </a:r>
          </a:p>
          <a:p>
            <a:pPr marL="0" indent="0" algn="just">
              <a:buNone/>
            </a:pPr>
            <a:r>
              <a:rPr lang="ar-IQ" sz="2300" b="1" dirty="0">
                <a:latin typeface="Arial" panose="020B0604020202020204" pitchFamily="34" charset="0"/>
                <a:cs typeface="Arial" panose="020B0604020202020204" pitchFamily="34" charset="0"/>
              </a:rPr>
              <a:t>أن المكاسب والخسائر غير المتحققة (التغيرات في القيمة العادلة للأوراق المالية المحتفظ بها لأغراض المتاجرة) والمكاسب والخسائر المتحققة (الخسائر والمكاسب من المبيعات) يتم ذكرها في صافي الدخل.( ان دخل الفائدة في الأوراق المالية لأغراض المتاجرة المحتفظ بها بصفة دين تسجل كما تم اكتسابها). </a:t>
            </a:r>
          </a:p>
          <a:p>
            <a:pPr marL="0" indent="0" algn="just">
              <a:buNone/>
            </a:pPr>
            <a:endParaRPr lang="ar-IQ" sz="23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5932253"/>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38100"/>
            <a:ext cx="8077200" cy="639762"/>
          </a:xfrm>
        </p:spPr>
        <p:txBody>
          <a:bodyPr>
            <a:normAutofit fontScale="90000"/>
          </a:bodyPr>
          <a:lstStyle/>
          <a:p>
            <a:pPr algn="just">
              <a:lnSpc>
                <a:spcPct val="115000"/>
              </a:lnSpc>
              <a:spcBef>
                <a:spcPts val="0"/>
              </a:spcBef>
              <a:spcAft>
                <a:spcPts val="1000"/>
              </a:spcAft>
            </a:pPr>
            <a:br>
              <a:rPr lang="ar-SA" u="sng" dirty="0">
                <a:ea typeface="Calibri"/>
                <a:cs typeface="Simplified Arabic"/>
              </a:rPr>
            </a:br>
            <a:br>
              <a:rPr lang="ar-SA" u="sng" dirty="0">
                <a:ea typeface="Calibri"/>
                <a:cs typeface="Simplified Arabic"/>
              </a:rPr>
            </a:br>
            <a:br>
              <a:rPr lang="ar-SA" u="sng" dirty="0">
                <a:ea typeface="Calibri"/>
                <a:cs typeface="Simplified Arabic"/>
              </a:rPr>
            </a:br>
            <a:r>
              <a:rPr lang="ar-SA" b="1" u="sng" dirty="0">
                <a:ea typeface="Calibri"/>
                <a:cs typeface="Simplified Arabic"/>
              </a:rPr>
              <a:t>المقدمة</a:t>
            </a:r>
            <a:r>
              <a:rPr lang="en-US" b="1" u="sng" dirty="0">
                <a:ea typeface="Calibri"/>
                <a:cs typeface="Simplified Arabic"/>
              </a:rPr>
              <a:t>introduction </a:t>
            </a:r>
            <a:br>
              <a:rPr lang="ar-SA" u="sng" dirty="0">
                <a:ea typeface="Calibri"/>
                <a:cs typeface="Simplified Arabic"/>
              </a:rPr>
            </a:br>
            <a:br>
              <a:rPr lang="ar-SA" u="sng" dirty="0">
                <a:ea typeface="Calibri"/>
                <a:cs typeface="Simplified Arabic"/>
              </a:rPr>
            </a:br>
            <a:br>
              <a:rPr lang="en-US" sz="3600" dirty="0">
                <a:ea typeface="Calibri"/>
                <a:cs typeface="Arial"/>
              </a:rPr>
            </a:br>
            <a:endParaRPr lang="ar-IQ" dirty="0"/>
          </a:p>
        </p:txBody>
      </p:sp>
      <p:sp>
        <p:nvSpPr>
          <p:cNvPr id="3" name="عنصر نائب للمحتوى 2"/>
          <p:cNvSpPr>
            <a:spLocks noGrp="1"/>
          </p:cNvSpPr>
          <p:nvPr>
            <p:ph idx="1"/>
          </p:nvPr>
        </p:nvSpPr>
        <p:spPr>
          <a:xfrm>
            <a:off x="152400" y="838200"/>
            <a:ext cx="8763000" cy="5791200"/>
          </a:xfrm>
        </p:spPr>
        <p:txBody>
          <a:bodyPr>
            <a:normAutofit/>
          </a:bodyPr>
          <a:lstStyle/>
          <a:p>
            <a:pPr algn="just"/>
            <a:r>
              <a:rPr lang="ar-SA" sz="3200" b="1" dirty="0">
                <a:effectLst/>
                <a:ea typeface="Calibri"/>
                <a:cs typeface="Simplified Arabic"/>
              </a:rPr>
              <a:t>فقد أدى ذلك كله إلى وجود ضغوطات على مهنة المحاسبة والتأثير في بعض المبادئ التي تقوم عليها ومن ذلك مبدأ التكلفة التاريخية الذي يتجاهل التغيرات في الأسعار التي تحدث من فتره لأخرى </a:t>
            </a:r>
            <a:r>
              <a:rPr lang="ar-SA" sz="3200" b="1" dirty="0">
                <a:latin typeface="Arial" panose="020B0604020202020204" pitchFamily="34" charset="0"/>
                <a:ea typeface="Calibri"/>
                <a:cs typeface="Arial" panose="020B0604020202020204" pitchFamily="34" charset="0"/>
              </a:rPr>
              <a:t>، مما أدى إلى عدم تزويد المستثمرين بالمعلومات المفيدة لاتخاذ القرارات، ومن هنا بدأ التوجه إلى الاهتمام بتبني طرق محاسبية جديدة للقياس المحاسبي وهي محاسبة القيمة العادلة</a:t>
            </a:r>
            <a:r>
              <a:rPr lang="en-US" sz="3200" b="1" dirty="0">
                <a:latin typeface="Arial" panose="020B0604020202020204" pitchFamily="34" charset="0"/>
                <a:ea typeface="Calibri"/>
                <a:cs typeface="Arial" panose="020B0604020202020204" pitchFamily="34" charset="0"/>
              </a:rPr>
              <a:t> . </a:t>
            </a:r>
            <a:r>
              <a:rPr lang="ar-SA" sz="3200" b="1" dirty="0">
                <a:latin typeface="Arial" panose="020B0604020202020204" pitchFamily="34" charset="0"/>
                <a:ea typeface="Calibri"/>
                <a:cs typeface="Arial" panose="020B0604020202020204" pitchFamily="34" charset="0"/>
              </a:rPr>
              <a:t>الذي بدأ التوجه اليها كمطلب أساسي في إثبات معالجة الأحداث والعمليات المالية كي تكون أكثر دقة وأقرب إلى الواقع الفعلي وفقاً للظروف السائدة، بما يحقق ملاءمة و موثوقية البيانات المالية المنشورة ، </a:t>
            </a:r>
            <a:endParaRPr lang="ar-IQ" sz="3200" b="1" dirty="0"/>
          </a:p>
        </p:txBody>
      </p:sp>
    </p:spTree>
    <p:extLst>
      <p:ext uri="{BB962C8B-B14F-4D97-AF65-F5344CB8AC3E}">
        <p14:creationId xmlns:p14="http://schemas.microsoft.com/office/powerpoint/2010/main" val="4060730049"/>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686800" cy="639762"/>
          </a:xfrm>
        </p:spPr>
        <p:txBody>
          <a:bodyPr>
            <a:noAutofit/>
          </a:bodyPr>
          <a:lstStyle/>
          <a:p>
            <a:pPr algn="ctr"/>
            <a:r>
              <a:rPr lang="ar-IQ" sz="2800" b="1" dirty="0">
                <a:solidFill>
                  <a:schemeClr val="tx1"/>
                </a:solidFill>
                <a:effectLst>
                  <a:outerShdw blurRad="38100" dist="38100" dir="2700000" algn="tl">
                    <a:srgbClr val="000000">
                      <a:alpha val="43137"/>
                    </a:srgbClr>
                  </a:outerShdw>
                </a:effectLst>
              </a:rPr>
              <a:t>متطلبات القياس المحاسبي باستخدام القيمة العادلة وفقا للمعايير الدولية</a:t>
            </a:r>
          </a:p>
        </p:txBody>
      </p:sp>
      <p:sp>
        <p:nvSpPr>
          <p:cNvPr id="3" name="عنصر نائب للمحتوى 2"/>
          <p:cNvSpPr>
            <a:spLocks noGrp="1"/>
          </p:cNvSpPr>
          <p:nvPr>
            <p:ph idx="1"/>
          </p:nvPr>
        </p:nvSpPr>
        <p:spPr>
          <a:xfrm>
            <a:off x="304800" y="533400"/>
            <a:ext cx="8534400" cy="5867400"/>
          </a:xfrm>
        </p:spPr>
        <p:txBody>
          <a:bodyPr>
            <a:noAutofit/>
          </a:bodyPr>
          <a:lstStyle/>
          <a:p>
            <a:pPr marL="0" indent="0" algn="just">
              <a:buNone/>
            </a:pPr>
            <a:r>
              <a:rPr lang="ar-IQ" sz="3000" b="1" u="sng" dirty="0">
                <a:solidFill>
                  <a:srgbClr val="0070C0"/>
                </a:solidFill>
                <a:latin typeface="Arial" panose="020B0604020202020204" pitchFamily="34" charset="0"/>
                <a:cs typeface="Arial" panose="020B0604020202020204" pitchFamily="34" charset="0"/>
              </a:rPr>
              <a:t>المجموعة الثانية الأصول المالية المتاحة للبيع </a:t>
            </a:r>
            <a:r>
              <a:rPr lang="ar-IQ" sz="3000" b="1" dirty="0">
                <a:latin typeface="Arial" panose="020B0604020202020204" pitchFamily="34" charset="0"/>
                <a:cs typeface="Arial" panose="020B0604020202020204" pitchFamily="34" charset="0"/>
              </a:rPr>
              <a:t>: وهي الأوراق المالية للديون (أو حقوق الملكية غير المؤثرة ) التي لا تصدق كأوراق مالية لأغراض المتاجرة أو محتفظ بها لحين موعد سدادها وهذه الأوراق المالية تذكر بين الأصول الجارية وغير الجارية على وفقً لموعد سدادها و/ أو لنية الإدارة فيما يتعلق ببيعها. وهذه الأوراق المالية تظهر بالقيمة العادلة في قائمة المركز المالي. وعلى أية حال، فأن التغيرات في القيمة العادلة تستثنى من صافي الدخل وبدلاً من ذلك تظهر في جزء حقوق الملكية في قائمة المركز المالي . حيث يعتقد العديد من مستخدمي التقارير المحاسبية إنها أكثر فائدة لصنع القرار عندما لا يتم الإبلاغ عن التغيرات في القيمة العادلة للأوراق المتاحة للبيع في الدخل. ولأن هذه الأوراق لا يتم المتاجرة بها على نحو فعال فإنهم يعتقدون أن تضمين الدخل التغيرات في قيمة السوق تسبب زيادة غير ضرورية في تقلب الدخل . </a:t>
            </a:r>
          </a:p>
        </p:txBody>
      </p:sp>
    </p:spTree>
    <p:extLst>
      <p:ext uri="{BB962C8B-B14F-4D97-AF65-F5344CB8AC3E}">
        <p14:creationId xmlns:p14="http://schemas.microsoft.com/office/powerpoint/2010/main" val="1576249586"/>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8915400" cy="639762"/>
          </a:xfrm>
        </p:spPr>
        <p:txBody>
          <a:bodyPr>
            <a:noAutofit/>
          </a:bodyPr>
          <a:lstStyle/>
          <a:p>
            <a:pPr algn="ctr"/>
            <a:r>
              <a:rPr lang="ar-IQ" sz="2800" b="1" dirty="0">
                <a:solidFill>
                  <a:schemeClr val="tx1"/>
                </a:solidFill>
                <a:effectLst>
                  <a:outerShdw blurRad="38100" dist="38100" dir="2700000" algn="tl">
                    <a:srgbClr val="000000">
                      <a:alpha val="43137"/>
                    </a:srgbClr>
                  </a:outerShdw>
                </a:effectLst>
              </a:rPr>
              <a:t>متطلبات القياس المحاسبي باستخدام القيمة العادلة وفقا للمعايير الدولية</a:t>
            </a:r>
          </a:p>
        </p:txBody>
      </p:sp>
      <p:sp>
        <p:nvSpPr>
          <p:cNvPr id="3" name="عنصر نائب للمحتوى 2"/>
          <p:cNvSpPr>
            <a:spLocks noGrp="1"/>
          </p:cNvSpPr>
          <p:nvPr>
            <p:ph idx="1"/>
          </p:nvPr>
        </p:nvSpPr>
        <p:spPr>
          <a:xfrm>
            <a:off x="304800" y="609600"/>
            <a:ext cx="8534400" cy="5867400"/>
          </a:xfrm>
        </p:spPr>
        <p:txBody>
          <a:bodyPr>
            <a:noAutofit/>
          </a:bodyPr>
          <a:lstStyle/>
          <a:p>
            <a:pPr marL="0" indent="0" algn="just">
              <a:buNone/>
            </a:pPr>
            <a:r>
              <a:rPr lang="ar-IQ" sz="4000" b="1" u="sng" dirty="0">
                <a:solidFill>
                  <a:srgbClr val="0070C0"/>
                </a:solidFill>
                <a:latin typeface="Arial" panose="020B0604020202020204" pitchFamily="34" charset="0"/>
                <a:cs typeface="Arial" panose="020B0604020202020204" pitchFamily="34" charset="0"/>
              </a:rPr>
              <a:t>المجموعة الثالثة: الأوراق المالية المحتفظ بها لتاريخ الاستحقاق</a:t>
            </a:r>
            <a:r>
              <a:rPr lang="ar-IQ" sz="4000" b="1" dirty="0">
                <a:latin typeface="Arial" panose="020B0604020202020204" pitchFamily="34" charset="0"/>
                <a:cs typeface="Arial" panose="020B0604020202020204" pitchFamily="34" charset="0"/>
              </a:rPr>
              <a:t>: وهي الأوراق التي يكون للمستثمر القدرة والنية على الاحتفاظ بها لحين موعد سدادها وقد تكون أما قصيرة الأمد (وفي هذه الحالة تصنف كأصول جارية) أو طويلة الأمد (وتصنف في هذه الحالة كأصول غير جارية) تظهر الشركات الأوراق المالية قصير الأمد وطويلة الأمد لمحتفظ بها لحين الاستحقاق في قائمة المركز المالي بالكلفة المستهلكة.</a:t>
            </a:r>
          </a:p>
        </p:txBody>
      </p:sp>
    </p:spTree>
    <p:extLst>
      <p:ext uri="{BB962C8B-B14F-4D97-AF65-F5344CB8AC3E}">
        <p14:creationId xmlns:p14="http://schemas.microsoft.com/office/powerpoint/2010/main" val="516437557"/>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400"/>
            <a:ext cx="8229600" cy="639762"/>
          </a:xfrm>
        </p:spPr>
        <p:txBody>
          <a:bodyPr>
            <a:noAutofit/>
          </a:bodyPr>
          <a:lstStyle/>
          <a:p>
            <a:pPr algn="ctr"/>
            <a:r>
              <a:rPr lang="ar-IQ" sz="3600" b="1" dirty="0">
                <a:solidFill>
                  <a:srgbClr val="0070C0"/>
                </a:solidFill>
              </a:rPr>
              <a:t>المصادر</a:t>
            </a:r>
          </a:p>
        </p:txBody>
      </p:sp>
      <p:sp>
        <p:nvSpPr>
          <p:cNvPr id="3" name="عنصر نائب للمحتوى 2"/>
          <p:cNvSpPr>
            <a:spLocks noGrp="1"/>
          </p:cNvSpPr>
          <p:nvPr>
            <p:ph idx="1"/>
          </p:nvPr>
        </p:nvSpPr>
        <p:spPr>
          <a:xfrm>
            <a:off x="381000" y="457200"/>
            <a:ext cx="8534400" cy="5867400"/>
          </a:xfrm>
        </p:spPr>
        <p:txBody>
          <a:bodyPr>
            <a:noAutofit/>
          </a:bodyPr>
          <a:lstStyle/>
          <a:p>
            <a:pPr marL="0" indent="0" algn="just">
              <a:buNone/>
            </a:pPr>
            <a:r>
              <a:rPr lang="ar-IQ" sz="2800" b="1" dirty="0">
                <a:latin typeface="Arial" panose="020B0604020202020204" pitchFamily="34" charset="0"/>
                <a:cs typeface="Arial" panose="020B0604020202020204" pitchFamily="34" charset="0"/>
              </a:rPr>
              <a:t>1-	بحث بعنوان (المدقق الخارجي وتقديرات القيم العادلة:  دراسة تحليلية استطلاعية  في مكاتب التدقيق الأردنية الكبرى</a:t>
            </a:r>
          </a:p>
          <a:p>
            <a:pPr marL="0" indent="0" algn="just">
              <a:buNone/>
            </a:pPr>
            <a:r>
              <a:rPr lang="ar-IQ" sz="2800" b="1" dirty="0">
                <a:latin typeface="Arial" panose="020B0604020202020204" pitchFamily="34" charset="0"/>
                <a:cs typeface="Arial" panose="020B0604020202020204" pitchFamily="34" charset="0"/>
              </a:rPr>
              <a:t>2-	ورقة عن : قياس القيمة العادلة  ( كيفية القياس , مقدمة للمنتدى المالي والمحاسبي العربي و أعداد خالد </a:t>
            </a:r>
            <a:r>
              <a:rPr lang="ar-IQ" sz="2800" b="1" dirty="0" err="1">
                <a:latin typeface="Arial" panose="020B0604020202020204" pitchFamily="34" charset="0"/>
                <a:cs typeface="Arial" panose="020B0604020202020204" pitchFamily="34" charset="0"/>
              </a:rPr>
              <a:t>السويطي</a:t>
            </a:r>
            <a:r>
              <a:rPr lang="ar-IQ" sz="2800" b="1" dirty="0">
                <a:latin typeface="Arial" panose="020B0604020202020204" pitchFamily="34" charset="0"/>
                <a:cs typeface="Arial" panose="020B0604020202020204" pitchFamily="34" charset="0"/>
              </a:rPr>
              <a:t> , مدير تقييم  طَلال </a:t>
            </a:r>
            <a:r>
              <a:rPr lang="ar-IQ" sz="2800" b="1" dirty="0" err="1">
                <a:latin typeface="Arial" panose="020B0604020202020204" pitchFamily="34" charset="0"/>
                <a:cs typeface="Arial" panose="020B0604020202020204" pitchFamily="34" charset="0"/>
              </a:rPr>
              <a:t>أبوغَزاله</a:t>
            </a:r>
            <a:r>
              <a:rPr lang="ar-IQ" sz="2800" b="1" dirty="0">
                <a:latin typeface="Arial" panose="020B0604020202020204" pitchFamily="34" charset="0"/>
                <a:cs typeface="Arial" panose="020B0604020202020204" pitchFamily="34" charset="0"/>
              </a:rPr>
              <a:t>  للتقييم , الاردن - عمان .</a:t>
            </a:r>
          </a:p>
          <a:p>
            <a:pPr marL="0" indent="0" algn="just">
              <a:buNone/>
            </a:pPr>
            <a:r>
              <a:rPr lang="ar-IQ" sz="2800" b="1" dirty="0">
                <a:latin typeface="Arial" panose="020B0604020202020204" pitchFamily="34" charset="0"/>
                <a:cs typeface="Arial" panose="020B0604020202020204" pitchFamily="34" charset="0"/>
              </a:rPr>
              <a:t>3-	</a:t>
            </a:r>
            <a:r>
              <a:rPr lang="en-US" sz="2800" b="1" dirty="0">
                <a:latin typeface="Arial" panose="020B0604020202020204" pitchFamily="34" charset="0"/>
                <a:cs typeface="Arial" panose="020B0604020202020204" pitchFamily="34" charset="0"/>
              </a:rPr>
              <a:t>Fair value measurements 2015 global edition</a:t>
            </a:r>
          </a:p>
          <a:p>
            <a:pPr marL="0" indent="0" algn="just">
              <a:buNone/>
            </a:pPr>
            <a:r>
              <a:rPr lang="en-US" sz="2800" b="1" dirty="0">
                <a:latin typeface="Arial" panose="020B0604020202020204" pitchFamily="34" charset="0"/>
                <a:cs typeface="Arial" panose="020B0604020202020204" pitchFamily="34" charset="0"/>
              </a:rPr>
              <a:t>4-	</a:t>
            </a:r>
            <a:r>
              <a:rPr lang="ar-IQ" sz="2800" b="1" dirty="0">
                <a:latin typeface="Arial" panose="020B0604020202020204" pitchFamily="34" charset="0"/>
                <a:cs typeface="Arial" panose="020B0604020202020204" pitchFamily="34" charset="0"/>
              </a:rPr>
              <a:t>بحث بعنوان : القيمة العادلة وتأثير استعمالها في مؤشرات الأداء المالي في المصارف التجارية    </a:t>
            </a:r>
          </a:p>
          <a:p>
            <a:pPr marL="0" indent="0" algn="just">
              <a:buNone/>
            </a:pPr>
            <a:r>
              <a:rPr lang="ar-IQ" sz="2800" b="1" dirty="0">
                <a:latin typeface="Arial" panose="020B0604020202020204" pitchFamily="34" charset="0"/>
                <a:cs typeface="Arial" panose="020B0604020202020204" pitchFamily="34" charset="0"/>
              </a:rPr>
              <a:t>,  الأستاذ المساعد الدكتور إبراهيم عبد موسى </a:t>
            </a:r>
            <a:r>
              <a:rPr lang="ar-IQ" sz="2800" b="1" dirty="0" err="1">
                <a:latin typeface="Arial" panose="020B0604020202020204" pitchFamily="34" charset="0"/>
                <a:cs typeface="Arial" panose="020B0604020202020204" pitchFamily="34" charset="0"/>
              </a:rPr>
              <a:t>السعبري</a:t>
            </a:r>
            <a:r>
              <a:rPr lang="ar-IQ" sz="2800" b="1" dirty="0">
                <a:latin typeface="Arial" panose="020B0604020202020204" pitchFamily="34" charset="0"/>
                <a:cs typeface="Arial" panose="020B0604020202020204" pitchFamily="34" charset="0"/>
              </a:rPr>
              <a:t>  والباحث زيد عائد مردان , السنة الثامنة</a:t>
            </a:r>
          </a:p>
          <a:p>
            <a:pPr marL="0" indent="0" algn="just">
              <a:buNone/>
            </a:pPr>
            <a:r>
              <a:rPr lang="ar-IQ" sz="2800" b="1" dirty="0">
                <a:latin typeface="Arial" panose="020B0604020202020204" pitchFamily="34" charset="0"/>
                <a:cs typeface="Arial" panose="020B0604020202020204" pitchFamily="34" charset="0"/>
              </a:rPr>
              <a:t>           , العدد الخامس والعشرون .</a:t>
            </a:r>
          </a:p>
          <a:p>
            <a:pPr marL="0" indent="0" algn="just">
              <a:buNone/>
            </a:pPr>
            <a:r>
              <a:rPr lang="ar-IQ" sz="2800" b="1" dirty="0">
                <a:latin typeface="Arial" panose="020B0604020202020204" pitchFamily="34" charset="0"/>
                <a:cs typeface="Arial" panose="020B0604020202020204" pitchFamily="34" charset="0"/>
              </a:rPr>
              <a:t>5-	</a:t>
            </a:r>
            <a:r>
              <a:rPr lang="en-US" sz="2800" b="1" dirty="0">
                <a:latin typeface="Arial" panose="020B0604020202020204" pitchFamily="34" charset="0"/>
                <a:cs typeface="Arial" panose="020B0604020202020204" pitchFamily="34" charset="0"/>
              </a:rPr>
              <a:t>IFRS 13 </a:t>
            </a:r>
          </a:p>
          <a:p>
            <a:pPr marL="0" indent="0" algn="just">
              <a:buNone/>
            </a:pPr>
            <a:endParaRPr lang="ar-IQ"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3804717"/>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639762"/>
          </a:xfrm>
        </p:spPr>
        <p:txBody>
          <a:bodyPr>
            <a:normAutofit fontScale="90000"/>
          </a:bodyPr>
          <a:lstStyle/>
          <a:p>
            <a:r>
              <a:rPr lang="ar-SA" sz="4000" b="1" u="sng" dirty="0">
                <a:solidFill>
                  <a:schemeClr val="tx1"/>
                </a:solidFill>
                <a:ea typeface="Calibri"/>
                <a:cs typeface="Simplified Arabic"/>
              </a:rPr>
              <a:t>المقدمة </a:t>
            </a:r>
            <a:r>
              <a:rPr lang="en-US" b="1" u="sng" dirty="0">
                <a:solidFill>
                  <a:schemeClr val="tx1"/>
                </a:solidFill>
                <a:ea typeface="Calibri"/>
                <a:cs typeface="Simplified Arabic"/>
              </a:rPr>
              <a:t>introduction </a:t>
            </a:r>
            <a:endParaRPr lang="ar-IQ" b="1" dirty="0">
              <a:solidFill>
                <a:schemeClr val="tx1"/>
              </a:solidFill>
            </a:endParaRPr>
          </a:p>
        </p:txBody>
      </p:sp>
      <p:sp>
        <p:nvSpPr>
          <p:cNvPr id="3" name="عنصر نائب للمحتوى 2"/>
          <p:cNvSpPr>
            <a:spLocks noGrp="1"/>
          </p:cNvSpPr>
          <p:nvPr>
            <p:ph idx="1"/>
          </p:nvPr>
        </p:nvSpPr>
        <p:spPr>
          <a:xfrm>
            <a:off x="381000" y="685800"/>
            <a:ext cx="8534400" cy="5867400"/>
          </a:xfrm>
        </p:spPr>
        <p:txBody>
          <a:bodyPr>
            <a:noAutofit/>
          </a:bodyPr>
          <a:lstStyle/>
          <a:p>
            <a:pPr marL="0" indent="0" algn="just">
              <a:lnSpc>
                <a:spcPct val="120000"/>
              </a:lnSpc>
              <a:spcBef>
                <a:spcPts val="0"/>
              </a:spcBef>
              <a:spcAft>
                <a:spcPts val="1000"/>
              </a:spcAft>
              <a:buNone/>
            </a:pPr>
            <a:r>
              <a:rPr lang="ar-SA" sz="3200" b="1" dirty="0">
                <a:latin typeface="Arial" panose="020B0604020202020204" pitchFamily="34" charset="0"/>
                <a:ea typeface="Calibri"/>
                <a:cs typeface="Arial" panose="020B0604020202020204" pitchFamily="34" charset="0"/>
              </a:rPr>
              <a:t>الأمر الذي دفع الجهات المهنية المتخصصة إلى إصدار معايير محاسبية تلبي الاحتياجات المستمرة التي تتزامن مع التطور الكبير على الصعيد المالي الدولي والتي شكلت في مضمونها محاسبة القيمة العادلة انطلاقاً من الحقائق السابقة، تنبع أهمية الاطلاع على منهج القيمة العادلة، للوقوف على الأسباب التي أدت إلى ذلك التوجه واستنباط الآثار التي ستنعكس على مستخدمي المعلومات المالية الذين يتوقعون أن تكون المؤشرات المالية المنشورة والمفصح عنها في التقارير المالية متصفة  بالصدق والدقة و الموثوقية حتى تكون ملائمة لمساعدتهم في اتخاذ قر</a:t>
            </a:r>
            <a:r>
              <a:rPr lang="ar-IQ" sz="3200" b="1" dirty="0">
                <a:latin typeface="Arial" panose="020B0604020202020204" pitchFamily="34" charset="0"/>
                <a:ea typeface="Calibri"/>
                <a:cs typeface="Arial" panose="020B0604020202020204" pitchFamily="34" charset="0"/>
              </a:rPr>
              <a:t>ا</a:t>
            </a:r>
            <a:r>
              <a:rPr lang="ar-SA" sz="3200" b="1" dirty="0">
                <a:latin typeface="Arial" panose="020B0604020202020204" pitchFamily="34" charset="0"/>
                <a:ea typeface="Calibri"/>
                <a:cs typeface="Arial" panose="020B0604020202020204" pitchFamily="34" charset="0"/>
              </a:rPr>
              <a:t>راتهم الاقتصادية</a:t>
            </a:r>
            <a:r>
              <a:rPr lang="en-US" sz="3200" b="1" dirty="0">
                <a:effectLst/>
                <a:latin typeface="Arial" panose="020B0604020202020204" pitchFamily="34" charset="0"/>
                <a:ea typeface="Calibri"/>
                <a:cs typeface="Arial" panose="020B0604020202020204" pitchFamily="34" charset="0"/>
              </a:rPr>
              <a:t>.</a:t>
            </a:r>
            <a:endParaRPr lang="en-US" sz="2000" b="1" dirty="0">
              <a:latin typeface="Arial" panose="020B0604020202020204" pitchFamily="34" charset="0"/>
              <a:ea typeface="Calibri"/>
              <a:cs typeface="Arial" panose="020B0604020202020204" pitchFamily="34" charset="0"/>
            </a:endParaRPr>
          </a:p>
          <a:p>
            <a:pPr marL="0" indent="0" algn="just">
              <a:lnSpc>
                <a:spcPct val="115000"/>
              </a:lnSpc>
              <a:spcBef>
                <a:spcPts val="0"/>
              </a:spcBef>
              <a:spcAft>
                <a:spcPts val="1000"/>
              </a:spcAft>
              <a:buNone/>
            </a:pPr>
            <a:r>
              <a:rPr lang="ar-SA" b="1" dirty="0">
                <a:latin typeface="Arial" panose="020B0604020202020204" pitchFamily="34" charset="0"/>
                <a:ea typeface="Calibri"/>
                <a:cs typeface="Arial" panose="020B0604020202020204" pitchFamily="34" charset="0"/>
              </a:rPr>
              <a:t> </a:t>
            </a:r>
            <a:endParaRPr lang="en-US" sz="1600" b="1" dirty="0">
              <a:latin typeface="Arial" panose="020B0604020202020204" pitchFamily="34" charset="0"/>
              <a:ea typeface="Calibri"/>
              <a:cs typeface="Arial" panose="020B0604020202020204" pitchFamily="34" charset="0"/>
            </a:endParaRPr>
          </a:p>
          <a:p>
            <a:pPr marL="0" indent="0" algn="just">
              <a:buNone/>
            </a:pPr>
            <a:endParaRPr lang="ar-IQ"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6993689"/>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990600"/>
            <a:ext cx="8229600" cy="533400"/>
          </a:xfrm>
        </p:spPr>
        <p:txBody>
          <a:bodyPr>
            <a:noAutofit/>
          </a:bodyPr>
          <a:lstStyle/>
          <a:p>
            <a:pPr lvl="0" algn="ctr">
              <a:lnSpc>
                <a:spcPct val="115000"/>
              </a:lnSpc>
              <a:spcBef>
                <a:spcPts val="0"/>
              </a:spcBef>
              <a:spcAft>
                <a:spcPts val="1000"/>
              </a:spcAft>
            </a:pPr>
            <a:r>
              <a:rPr lang="ar-KW" sz="3600" b="1" u="sng" dirty="0">
                <a:solidFill>
                  <a:schemeClr val="tx1"/>
                </a:solidFill>
                <a:latin typeface="Calibri"/>
                <a:ea typeface="Calibri"/>
                <a:cs typeface="Simplified Arabic"/>
              </a:rPr>
              <a:t>تعريف القيمة العادلة</a:t>
            </a:r>
            <a:r>
              <a:rPr lang="ar-SA" sz="3600" b="1" u="sng" dirty="0">
                <a:solidFill>
                  <a:schemeClr val="tx1"/>
                </a:solidFill>
                <a:latin typeface="Calibri"/>
                <a:ea typeface="Calibri"/>
                <a:cs typeface="Simplified Arabic"/>
              </a:rPr>
              <a:t> </a:t>
            </a:r>
            <a:r>
              <a:rPr lang="en-US" sz="3600" b="1" u="sng" dirty="0">
                <a:solidFill>
                  <a:schemeClr val="tx1"/>
                </a:solidFill>
                <a:latin typeface="Calibri"/>
                <a:ea typeface="Calibri"/>
                <a:cs typeface="Simplified Arabic"/>
              </a:rPr>
              <a:t>Fair value </a:t>
            </a:r>
            <a:r>
              <a:rPr lang="ar-KW" sz="3600" b="1" u="sng" dirty="0">
                <a:solidFill>
                  <a:schemeClr val="tx1"/>
                </a:solidFill>
                <a:latin typeface="Calibri"/>
                <a:ea typeface="Calibri"/>
                <a:cs typeface="Simplified Arabic"/>
              </a:rPr>
              <a:t> : </a:t>
            </a:r>
            <a:br>
              <a:rPr lang="en-US" sz="2800" b="1" u="sng" dirty="0">
                <a:solidFill>
                  <a:schemeClr val="tx1"/>
                </a:solidFill>
                <a:latin typeface="Calibri"/>
                <a:ea typeface="Calibri"/>
                <a:cs typeface="Arial"/>
              </a:rPr>
            </a:br>
            <a:endParaRPr lang="ar-IQ" sz="8800" b="1" u="sng" dirty="0">
              <a:solidFill>
                <a:schemeClr val="tx1"/>
              </a:solidFill>
            </a:endParaRPr>
          </a:p>
        </p:txBody>
      </p:sp>
      <p:sp>
        <p:nvSpPr>
          <p:cNvPr id="3" name="عنصر نائب للمحتوى 2"/>
          <p:cNvSpPr>
            <a:spLocks noGrp="1"/>
          </p:cNvSpPr>
          <p:nvPr>
            <p:ph idx="1"/>
          </p:nvPr>
        </p:nvSpPr>
        <p:spPr>
          <a:xfrm>
            <a:off x="152400" y="838200"/>
            <a:ext cx="8763000" cy="5867400"/>
          </a:xfrm>
        </p:spPr>
        <p:txBody>
          <a:bodyPr>
            <a:noAutofit/>
          </a:bodyPr>
          <a:lstStyle/>
          <a:p>
            <a:pPr algn="just"/>
            <a:r>
              <a:rPr lang="ar-KW" sz="4000" b="1" dirty="0">
                <a:ea typeface="Calibri"/>
                <a:cs typeface="Simplified Arabic"/>
              </a:rPr>
              <a:t>هو السعر الذي يتم استلامه لقاء بيع أصول أو يتم دفعه لقاء سداد التزامات بين إطراف متوافر لها الدراية والرغبة في التعامل على أسس تجارية وليست خاضعة </a:t>
            </a:r>
            <a:r>
              <a:rPr lang="ar-KW" sz="4000" b="1" i="1" dirty="0">
                <a:ea typeface="Calibri"/>
                <a:cs typeface="Simplified Arabic"/>
              </a:rPr>
              <a:t>للإجبار</a:t>
            </a:r>
            <a:r>
              <a:rPr lang="ar-KW" sz="4000" b="1" dirty="0">
                <a:ea typeface="Calibri"/>
                <a:cs typeface="Simplified Arabic"/>
              </a:rPr>
              <a:t> بيعاً</a:t>
            </a:r>
            <a:r>
              <a:rPr lang="ar-IQ" sz="4000" b="1" dirty="0">
                <a:ea typeface="Calibri"/>
                <a:cs typeface="Simplified Arabic"/>
              </a:rPr>
              <a:t> </a:t>
            </a:r>
            <a:r>
              <a:rPr lang="ar-KW" sz="4000" b="1" dirty="0">
                <a:ea typeface="Calibri"/>
                <a:cs typeface="Simplified Arabic"/>
              </a:rPr>
              <a:t>او</a:t>
            </a:r>
            <a:r>
              <a:rPr lang="ar-IQ" sz="4000" b="1" dirty="0">
                <a:ea typeface="Calibri"/>
                <a:cs typeface="Simplified Arabic"/>
              </a:rPr>
              <a:t> </a:t>
            </a:r>
            <a:r>
              <a:rPr lang="ar-KW" sz="4000" b="1" dirty="0" err="1">
                <a:ea typeface="Calibri"/>
                <a:cs typeface="Simplified Arabic"/>
              </a:rPr>
              <a:t>شراءاً</a:t>
            </a:r>
            <a:r>
              <a:rPr lang="ar-IQ" sz="4000" b="1" dirty="0">
                <a:ea typeface="Calibri"/>
                <a:cs typeface="Simplified Arabic"/>
              </a:rPr>
              <a:t> .</a:t>
            </a:r>
          </a:p>
          <a:p>
            <a:pPr algn="just"/>
            <a:r>
              <a:rPr lang="ar-IQ" sz="4000" b="1" dirty="0">
                <a:latin typeface="Arial" panose="020B0604020202020204" pitchFamily="34" charset="0"/>
                <a:cs typeface="Arial" panose="020B0604020202020204" pitchFamily="34" charset="0"/>
              </a:rPr>
              <a:t>كما عرف المعيار الدولي للتقرير المالي القيمة العادلة على </a:t>
            </a:r>
            <a:r>
              <a:rPr lang="ar-IQ" sz="4000" b="1" dirty="0" err="1">
                <a:latin typeface="Arial" panose="020B0604020202020204" pitchFamily="34" charset="0"/>
                <a:cs typeface="Arial" panose="020B0604020202020204" pitchFamily="34" charset="0"/>
              </a:rPr>
              <a:t>أنھا</a:t>
            </a:r>
            <a:r>
              <a:rPr lang="ar-IQ" sz="4000" b="1" dirty="0">
                <a:latin typeface="Arial" panose="020B0604020202020204" pitchFamily="34" charset="0"/>
                <a:cs typeface="Arial" panose="020B0604020202020204" pitchFamily="34" charset="0"/>
              </a:rPr>
              <a:t> السعر الذي يتم تسلمه لبيع أصل أو يتم دفعه لتحويل التزام في معاملة في ظروف اعتيادية منتظمة بين المشاركين في السوق في تاريخ القياس.</a:t>
            </a:r>
          </a:p>
        </p:txBody>
      </p:sp>
    </p:spTree>
    <p:extLst>
      <p:ext uri="{BB962C8B-B14F-4D97-AF65-F5344CB8AC3E}">
        <p14:creationId xmlns:p14="http://schemas.microsoft.com/office/powerpoint/2010/main" val="3506973315"/>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304800"/>
            <a:ext cx="8686800" cy="6096000"/>
          </a:xfrm>
        </p:spPr>
        <p:txBody>
          <a:bodyPr>
            <a:noAutofit/>
          </a:bodyPr>
          <a:lstStyle/>
          <a:p>
            <a:pPr marL="0" indent="0" algn="just">
              <a:buNone/>
            </a:pPr>
            <a:r>
              <a:rPr lang="ar-IQ" sz="3600" b="1" u="sng" dirty="0">
                <a:solidFill>
                  <a:srgbClr val="002060"/>
                </a:solidFill>
                <a:latin typeface="Arial" panose="020B0604020202020204" pitchFamily="34" charset="0"/>
                <a:cs typeface="Akhbar MT" pitchFamily="2" charset="-78"/>
              </a:rPr>
              <a:t>لماذا تعتبر القيمة العادلة مهمة؟</a:t>
            </a:r>
          </a:p>
          <a:p>
            <a:pPr marL="0" indent="0" algn="just">
              <a:buNone/>
            </a:pPr>
            <a:r>
              <a:rPr lang="ar-IQ" sz="3600" b="1" dirty="0">
                <a:solidFill>
                  <a:srgbClr val="002060"/>
                </a:solidFill>
                <a:latin typeface="Arial" panose="020B0604020202020204" pitchFamily="34" charset="0"/>
                <a:cs typeface="Akhbar MT" pitchFamily="2" charset="-78"/>
              </a:rPr>
              <a:t>لا تزال القيمة العادلة تشكل أساسا مهما للقياس  في الابلاغ المالي. لأنها تقدم معلومات حول ما يمكن أن تدركه المنشأة إذا باعت أصلا أو ما تدفعه لتحويل التزام ما. وفي السنوات الأخيرة، جرى توسيع نطاق استخدام القيمة العادلة كأساس للقياس في الابلاغ المالي، إن تحديد القيمة العادلة غالبا ما يتطلب مجموعة متنوعة من الافتراضات، بالإضافة إلى تقديرات هامة. وبالتالي، يرغب المستثمرون في الحصول على معلومات دقيقة وشفافة حول كيفية قياس القيمة العادلة وتأثيرها على البيانات المالية الحالية وإمكانية تأثيرها على الفترات المستقبلية. هناك العديد من البنود التي تتطلب قياسات القيمة العادلة أو المسموح بها.</a:t>
            </a:r>
          </a:p>
        </p:txBody>
      </p:sp>
    </p:spTree>
    <p:extLst>
      <p:ext uri="{BB962C8B-B14F-4D97-AF65-F5344CB8AC3E}">
        <p14:creationId xmlns:p14="http://schemas.microsoft.com/office/powerpoint/2010/main" val="3989353377"/>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28600"/>
            <a:ext cx="8229600" cy="639762"/>
          </a:xfrm>
        </p:spPr>
        <p:txBody>
          <a:bodyPr>
            <a:normAutofit fontScale="90000"/>
          </a:bodyPr>
          <a:lstStyle/>
          <a:p>
            <a:pPr>
              <a:lnSpc>
                <a:spcPct val="115000"/>
              </a:lnSpc>
              <a:spcBef>
                <a:spcPts val="0"/>
              </a:spcBef>
            </a:pPr>
            <a:r>
              <a:rPr lang="ar-SA" b="1" i="1" u="sng" dirty="0">
                <a:solidFill>
                  <a:schemeClr val="tx1"/>
                </a:solidFill>
                <a:latin typeface="Calibri"/>
                <a:ea typeface="Calibri"/>
                <a:cs typeface="Simplified Arabic"/>
              </a:rPr>
              <a:t>أهداف استعمال القيمة العادلة</a:t>
            </a:r>
            <a:br>
              <a:rPr lang="en-US" sz="4400" b="1" dirty="0">
                <a:solidFill>
                  <a:schemeClr val="tx1"/>
                </a:solidFill>
                <a:latin typeface="Calibri"/>
                <a:ea typeface="Calibri"/>
                <a:cs typeface="Arial"/>
              </a:rPr>
            </a:br>
            <a:endParaRPr lang="ar-IQ" b="1" dirty="0">
              <a:solidFill>
                <a:schemeClr val="tx1"/>
              </a:solidFill>
            </a:endParaRPr>
          </a:p>
        </p:txBody>
      </p:sp>
      <p:sp>
        <p:nvSpPr>
          <p:cNvPr id="3" name="عنصر نائب للمحتوى 2"/>
          <p:cNvSpPr>
            <a:spLocks noGrp="1"/>
          </p:cNvSpPr>
          <p:nvPr>
            <p:ph idx="1"/>
          </p:nvPr>
        </p:nvSpPr>
        <p:spPr>
          <a:xfrm>
            <a:off x="228600" y="685800"/>
            <a:ext cx="8534400" cy="5867400"/>
          </a:xfrm>
        </p:spPr>
        <p:txBody>
          <a:bodyPr>
            <a:noAutofit/>
          </a:bodyPr>
          <a:lstStyle/>
          <a:p>
            <a:pPr marL="0" algn="just">
              <a:lnSpc>
                <a:spcPct val="115000"/>
              </a:lnSpc>
              <a:spcBef>
                <a:spcPts val="0"/>
              </a:spcBef>
            </a:pPr>
            <a:r>
              <a:rPr lang="ar-SA" sz="2800" b="1" dirty="0">
                <a:latin typeface="Calibri"/>
                <a:ea typeface="Calibri"/>
                <a:cs typeface="Simplified Arabic"/>
              </a:rPr>
              <a:t>إن مستخدمي البيانات المالية يحتاجون إلى معلومات ملاءمة و موثوقة وقابلة للمقارنة لتقييم المركز المالي للمنشأة ونتيجة اعمالها وذلك لتكون هذه المعلومات مفيدة لهم لاتخاذ القرارات  الاقتصادية</a:t>
            </a:r>
            <a:r>
              <a:rPr lang="en-US" sz="2800" b="1" dirty="0">
                <a:latin typeface="Simplified Arabic"/>
                <a:ea typeface="Calibri"/>
                <a:cs typeface="Arial"/>
              </a:rPr>
              <a:t> . </a:t>
            </a:r>
            <a:r>
              <a:rPr lang="ar-SA" sz="2800" b="1" dirty="0">
                <a:latin typeface="Calibri"/>
                <a:ea typeface="Calibri"/>
                <a:cs typeface="Simplified Arabic"/>
              </a:rPr>
              <a:t>ونجد أن معلومات القيمة العادلة واسعة الاستخدام ولها المزايا الأتية</a:t>
            </a:r>
            <a:r>
              <a:rPr lang="en-US" sz="2800" b="1" dirty="0">
                <a:latin typeface="Simplified Arabic"/>
                <a:ea typeface="Calibri"/>
                <a:cs typeface="Arial"/>
              </a:rPr>
              <a:t> :</a:t>
            </a:r>
            <a:endParaRPr lang="en-US" sz="2000" b="1" dirty="0">
              <a:latin typeface="Calibri"/>
              <a:ea typeface="Calibri"/>
              <a:cs typeface="Arial"/>
            </a:endParaRPr>
          </a:p>
          <a:p>
            <a:pPr marL="0" indent="0" algn="just">
              <a:buNone/>
            </a:pPr>
            <a:r>
              <a:rPr lang="ar-IQ" sz="2800" b="1" dirty="0">
                <a:latin typeface="Arial" panose="020B0604020202020204" pitchFamily="34" charset="0"/>
                <a:cs typeface="Arial" panose="020B0604020202020204" pitchFamily="34" charset="0"/>
              </a:rPr>
              <a:t>1-إظهار بنود الحسابات المختلفة بالقيمة الأقرب إلى الواقع في تاريخ إعداد الميزانية، بحيث يعترف بالدخل إما بعد الحفاظ على القوة الشرائية العامة لحقوق المساهمين في المنشأة أو بعد الحفاظ على الطاقة التشغيلية للمنشأة، وأن مفهوم القيمة العادلة يكون مبنياً على أساس أن المنشأة مستمرة في أعمالها لأجل غير محدود.</a:t>
            </a:r>
          </a:p>
          <a:p>
            <a:pPr marL="0" indent="0" algn="just">
              <a:buNone/>
            </a:pPr>
            <a:r>
              <a:rPr lang="ar-IQ" sz="2800" b="1" dirty="0">
                <a:latin typeface="Arial" panose="020B0604020202020204" pitchFamily="34" charset="0"/>
                <a:cs typeface="Arial" panose="020B0604020202020204" pitchFamily="34" charset="0"/>
              </a:rPr>
              <a:t>2-إذا تم تقييم الأصول والالتزامات على أساس القيمة العادلة فأنها تعبر عن المركز الاقتصادي لأنه اخذ الأسعار السوقية بعين الاعتبار .</a:t>
            </a:r>
          </a:p>
          <a:p>
            <a:pPr marL="0" indent="0" algn="just">
              <a:buNone/>
            </a:pPr>
            <a:endParaRPr lang="ar-IQ"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0815743"/>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2400" y="152400"/>
            <a:ext cx="8229600" cy="639762"/>
          </a:xfrm>
        </p:spPr>
        <p:txBody>
          <a:bodyPr>
            <a:normAutofit fontScale="90000"/>
          </a:bodyPr>
          <a:lstStyle/>
          <a:p>
            <a:pPr>
              <a:lnSpc>
                <a:spcPct val="115000"/>
              </a:lnSpc>
              <a:spcBef>
                <a:spcPts val="0"/>
              </a:spcBef>
            </a:pPr>
            <a:r>
              <a:rPr lang="ar-SA" b="1" i="1" u="sng" dirty="0">
                <a:solidFill>
                  <a:schemeClr val="tx1"/>
                </a:solidFill>
                <a:latin typeface="Calibri"/>
                <a:ea typeface="Calibri"/>
                <a:cs typeface="Simplified Arabic"/>
              </a:rPr>
              <a:t>أهداف استعمال القيمة العادلة</a:t>
            </a:r>
            <a:br>
              <a:rPr lang="en-US" sz="4400" dirty="0">
                <a:solidFill>
                  <a:schemeClr val="tx1"/>
                </a:solidFill>
                <a:latin typeface="Calibri"/>
                <a:ea typeface="Calibri"/>
                <a:cs typeface="Arial"/>
              </a:rPr>
            </a:br>
            <a:endParaRPr lang="ar-IQ" b="1" dirty="0">
              <a:solidFill>
                <a:schemeClr val="tx1"/>
              </a:solidFill>
            </a:endParaRPr>
          </a:p>
        </p:txBody>
      </p:sp>
      <p:sp>
        <p:nvSpPr>
          <p:cNvPr id="3" name="عنصر نائب للمحتوى 2"/>
          <p:cNvSpPr>
            <a:spLocks noGrp="1"/>
          </p:cNvSpPr>
          <p:nvPr>
            <p:ph idx="1"/>
          </p:nvPr>
        </p:nvSpPr>
        <p:spPr>
          <a:xfrm>
            <a:off x="228600" y="609600"/>
            <a:ext cx="8534400" cy="5867400"/>
          </a:xfrm>
        </p:spPr>
        <p:txBody>
          <a:bodyPr>
            <a:noAutofit/>
          </a:bodyPr>
          <a:lstStyle/>
          <a:p>
            <a:pPr marL="0" indent="0" algn="just">
              <a:buNone/>
            </a:pPr>
            <a:r>
              <a:rPr lang="ar-IQ" sz="3200" b="1" dirty="0">
                <a:latin typeface="Arial" panose="020B0604020202020204" pitchFamily="34" charset="0"/>
                <a:cs typeface="Arial" panose="020B0604020202020204" pitchFamily="34" charset="0"/>
              </a:rPr>
              <a:t>3- يتفق تطبيق القيمة العادلة مع مفهوم المحافظة على راس المال </a:t>
            </a:r>
          </a:p>
          <a:p>
            <a:pPr marL="0" indent="0" algn="just">
              <a:buNone/>
            </a:pPr>
            <a:r>
              <a:rPr lang="ar-IQ" sz="3200" b="1" dirty="0">
                <a:latin typeface="Arial" panose="020B0604020202020204" pitchFamily="34" charset="0"/>
                <a:cs typeface="Arial" panose="020B0604020202020204" pitchFamily="34" charset="0"/>
              </a:rPr>
              <a:t>4-	تساعد معلومات القيمة العادلة في إجراء المقارنات بين المنشآت المتشابهة والتي تستعمل القيمة العادلة.</a:t>
            </a:r>
          </a:p>
          <a:p>
            <a:pPr marL="0" indent="0" algn="just">
              <a:buNone/>
            </a:pPr>
            <a:r>
              <a:rPr lang="ar-IQ" sz="3200" b="1" dirty="0">
                <a:latin typeface="Arial" panose="020B0604020202020204" pitchFamily="34" charset="0"/>
                <a:cs typeface="Arial" panose="020B0604020202020204" pitchFamily="34" charset="0"/>
              </a:rPr>
              <a:t>5- إن القيمة العادلة لها قدرة تنبؤيه اكبر لأنها تعكس التأثيرات الاقتصادية الجارية .</a:t>
            </a:r>
          </a:p>
          <a:p>
            <a:pPr marL="0" indent="0" algn="just">
              <a:buNone/>
            </a:pPr>
            <a:r>
              <a:rPr lang="ar-IQ" sz="3200" b="1" dirty="0">
                <a:latin typeface="Arial" panose="020B0604020202020204" pitchFamily="34" charset="0"/>
                <a:cs typeface="Arial" panose="020B0604020202020204" pitchFamily="34" charset="0"/>
              </a:rPr>
              <a:t>6- إن واضعي المعايير المحاسبية يدعون أن التقدم الحديث في التكنولوجيا والخبرة الواسعة تسمح لكثير من القيم العادلة أن يتم تقديرها بموثوقية باستخدام تقنيات تدمج مبادئ تسعير سوق رأس المال مع المعلومات حول ظروف السوق الجارية .</a:t>
            </a:r>
          </a:p>
          <a:p>
            <a:pPr marL="0" indent="0" algn="just">
              <a:buNone/>
            </a:pPr>
            <a:endParaRPr lang="ar-IQ"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5792248"/>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457200"/>
            <a:ext cx="8229600" cy="639762"/>
          </a:xfrm>
        </p:spPr>
        <p:txBody>
          <a:bodyPr>
            <a:normAutofit fontScale="90000"/>
          </a:bodyPr>
          <a:lstStyle/>
          <a:p>
            <a:pPr>
              <a:lnSpc>
                <a:spcPct val="115000"/>
              </a:lnSpc>
              <a:spcBef>
                <a:spcPts val="0"/>
              </a:spcBef>
            </a:pPr>
            <a:r>
              <a:rPr lang="ar-SA" b="1" i="1" u="sng" dirty="0">
                <a:solidFill>
                  <a:schemeClr val="tx1"/>
                </a:solidFill>
                <a:latin typeface="Calibri"/>
                <a:ea typeface="Calibri"/>
                <a:cs typeface="Simplified Arabic"/>
              </a:rPr>
              <a:t>أهداف استعمال القيمة العادلة</a:t>
            </a:r>
            <a:br>
              <a:rPr lang="en-US" sz="4400" b="1" dirty="0">
                <a:solidFill>
                  <a:schemeClr val="tx1"/>
                </a:solidFill>
                <a:latin typeface="Calibri"/>
                <a:ea typeface="Calibri"/>
                <a:cs typeface="Arial"/>
              </a:rPr>
            </a:br>
            <a:endParaRPr lang="ar-IQ" b="1" dirty="0">
              <a:solidFill>
                <a:schemeClr val="tx1"/>
              </a:solidFill>
            </a:endParaRPr>
          </a:p>
        </p:txBody>
      </p:sp>
      <p:sp>
        <p:nvSpPr>
          <p:cNvPr id="3" name="عنصر نائب للمحتوى 2"/>
          <p:cNvSpPr>
            <a:spLocks noGrp="1"/>
          </p:cNvSpPr>
          <p:nvPr>
            <p:ph idx="1"/>
          </p:nvPr>
        </p:nvSpPr>
        <p:spPr>
          <a:xfrm>
            <a:off x="228600" y="1219200"/>
            <a:ext cx="8534400" cy="5181600"/>
          </a:xfrm>
        </p:spPr>
        <p:txBody>
          <a:bodyPr>
            <a:noAutofit/>
          </a:bodyPr>
          <a:lstStyle/>
          <a:p>
            <a:pPr marL="0" indent="0" algn="just">
              <a:buNone/>
            </a:pPr>
            <a:r>
              <a:rPr lang="ar-IQ" sz="3600" b="1" dirty="0">
                <a:latin typeface="Arial" panose="020B0604020202020204" pitchFamily="34" charset="0"/>
                <a:cs typeface="Arial" panose="020B0604020202020204" pitchFamily="34" charset="0"/>
              </a:rPr>
              <a:t>7 - تمكين المنشأة من قياس أدواتها المالية بالقيمة العادلة لعدد من العمليات الداخلية من أجل:</a:t>
            </a:r>
          </a:p>
          <a:p>
            <a:pPr marL="0" indent="0" algn="just">
              <a:buNone/>
            </a:pPr>
            <a:r>
              <a:rPr lang="ar-IQ" sz="3600" b="1" dirty="0">
                <a:latin typeface="Arial" panose="020B0604020202020204" pitchFamily="34" charset="0"/>
                <a:cs typeface="Arial" panose="020B0604020202020204" pitchFamily="34" charset="0"/>
              </a:rPr>
              <a:t>ا- صنع القرارات الاستثمارية والتجارية المناسبة.</a:t>
            </a:r>
          </a:p>
          <a:p>
            <a:pPr marL="0" indent="0" algn="just">
              <a:buNone/>
            </a:pPr>
            <a:r>
              <a:rPr lang="ar-IQ" sz="3600" b="1" dirty="0">
                <a:latin typeface="Arial" panose="020B0604020202020204" pitchFamily="34" charset="0"/>
                <a:cs typeface="Arial" panose="020B0604020202020204" pitchFamily="34" charset="0"/>
              </a:rPr>
              <a:t>ب- إدارة وقياس المخاطر.</a:t>
            </a:r>
          </a:p>
          <a:p>
            <a:pPr marL="0" indent="0" algn="just">
              <a:buNone/>
            </a:pPr>
            <a:r>
              <a:rPr lang="ar-IQ" sz="3600" b="1" dirty="0">
                <a:latin typeface="Arial" panose="020B0604020202020204" pitchFamily="34" charset="0"/>
                <a:cs typeface="Arial" panose="020B0604020202020204" pitchFamily="34" charset="0"/>
              </a:rPr>
              <a:t>ج- تحديد كمية راس المال الذي يجب تكريسه لخطوط الأعمال المتنوعة .</a:t>
            </a:r>
          </a:p>
          <a:p>
            <a:pPr marL="0" indent="0" algn="just">
              <a:buNone/>
            </a:pPr>
            <a:endParaRPr lang="ar-IQ" sz="3600" b="1" dirty="0">
              <a:latin typeface="Arial" panose="020B0604020202020204" pitchFamily="34" charset="0"/>
              <a:cs typeface="Arial" panose="020B0604020202020204" pitchFamily="34" charset="0"/>
            </a:endParaRPr>
          </a:p>
          <a:p>
            <a:pPr marL="0" indent="0" algn="just">
              <a:buNone/>
            </a:pPr>
            <a:endParaRPr lang="ar-IQ"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384331"/>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altLang="ar-IQ"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altLang="ar-IQ"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2266</Template>
  <TotalTime>487</TotalTime>
  <Words>3242</Words>
  <Application>Microsoft Macintosh PowerPoint</Application>
  <PresentationFormat>On-screen Show (4:3)</PresentationFormat>
  <Paragraphs>142</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Algerian</vt:lpstr>
      <vt:lpstr>Arial</vt:lpstr>
      <vt:lpstr>Calibri</vt:lpstr>
      <vt:lpstr>Simplified Arabic</vt:lpstr>
      <vt:lpstr>Times New Roman</vt:lpstr>
      <vt:lpstr>Diseño predeterminado</vt:lpstr>
      <vt:lpstr>PowerPoint Presentation</vt:lpstr>
      <vt:lpstr>   المقدمةintroduction    </vt:lpstr>
      <vt:lpstr>   المقدمةintroduction    </vt:lpstr>
      <vt:lpstr>المقدمة introduction </vt:lpstr>
      <vt:lpstr>تعريف القيمة العادلة Fair value  :  </vt:lpstr>
      <vt:lpstr>PowerPoint Presentation</vt:lpstr>
      <vt:lpstr>أهداف استعمال القيمة العادلة </vt:lpstr>
      <vt:lpstr>أهداف استعمال القيمة العادلة </vt:lpstr>
      <vt:lpstr>أهداف استعمال القيمة العادلة </vt:lpstr>
      <vt:lpstr>محددات استعمال محاسبة القيمة العادلة :</vt:lpstr>
      <vt:lpstr>محددات استعمال محاسبة القيمة العادلة :</vt:lpstr>
      <vt:lpstr>محددات استعمال محاسبة القيمة العادلة :</vt:lpstr>
      <vt:lpstr>إجراءات قياس القيمة العادلة</vt:lpstr>
      <vt:lpstr>إجراءات قياس القيمة العادلة</vt:lpstr>
      <vt:lpstr>إجراءات قياس القيمة العادلة</vt:lpstr>
      <vt:lpstr>إجراءات قياس القيمة العادلة</vt:lpstr>
      <vt:lpstr>إجراءات قياس القيمة العادلة</vt:lpstr>
      <vt:lpstr>التسلسل الهرمي للقيمة العادلة The fair value hierarchy</vt:lpstr>
      <vt:lpstr>القياس المحاسبي في ظل  القيمة العادلة مقابل الكلفة التاريخية</vt:lpstr>
      <vt:lpstr>متطلبات القياس المحاسبي باستخدام القيمة العادلة وفقا للمعايير الدولية</vt:lpstr>
      <vt:lpstr>متطلبات القياس المحاسبي باستخدام القيمة العادلة وفقا للمعايير الدولية</vt:lpstr>
      <vt:lpstr>متطلبات القياس المحاسبي باستخدام القيمة العادلة وفقا للمعايير الدولية</vt:lpstr>
      <vt:lpstr>متطلبات القياس المحاسبي باستخدام القيمة العادلة وفقا للمعايير الدولية</vt:lpstr>
      <vt:lpstr>متطلبات القياس المحاسبي باستخدام القيمة العادلة وفقا للمعايير الدولية</vt:lpstr>
      <vt:lpstr>متطلبات القياس المحاسبي باستخدام القيمة العادلة وفقا للمعايير الدولية</vt:lpstr>
      <vt:lpstr>متطلبات القياس المحاسبي باستخدام القيمة العادلة وفقا للمعايير الدولية</vt:lpstr>
      <vt:lpstr>متطلبات القياس المحاسبي باستخدام القيمة العادلة وفقا للمعايير الدولية</vt:lpstr>
      <vt:lpstr>متطلبات القياس المحاسبي باستخدام القيمة العادلة وفقا للمعايير الدولية</vt:lpstr>
      <vt:lpstr>متطلبات القياس المحاسبي باستخدام القيمة العادلة وفقا للمعايير الدولية</vt:lpstr>
      <vt:lpstr>متطلبات القياس المحاسبي باستخدام القيمة العادلة وفقا للمعايير الدولية</vt:lpstr>
      <vt:lpstr>متطلبات القياس المحاسبي باستخدام القيمة العادلة وفقا للمعايير الدولية</vt:lpstr>
      <vt:lpstr>المصادر</vt:lpstr>
    </vt:vector>
  </TitlesOfParts>
  <Company>Enjoy My Fine Releases.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haider jameel</dc:creator>
  <cp:lastModifiedBy>TALAL ALJAJAWY</cp:lastModifiedBy>
  <cp:revision>49</cp:revision>
  <dcterms:created xsi:type="dcterms:W3CDTF">2017-12-07T23:49:59Z</dcterms:created>
  <dcterms:modified xsi:type="dcterms:W3CDTF">2025-01-17T15:38:03Z</dcterms:modified>
</cp:coreProperties>
</file>