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8" r:id="rId2"/>
    <p:sldId id="257" r:id="rId3"/>
    <p:sldId id="258" r:id="rId4"/>
    <p:sldId id="270" r:id="rId5"/>
    <p:sldId id="260" r:id="rId6"/>
    <p:sldId id="261" r:id="rId7"/>
    <p:sldId id="269" r:id="rId8"/>
    <p:sldId id="262" r:id="rId9"/>
    <p:sldId id="263"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071D43AA-4A58-4E7B-83C0-AF2A5DE4FA0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374436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71D43AA-4A58-4E7B-83C0-AF2A5DE4FA0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214094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71D43AA-4A58-4E7B-83C0-AF2A5DE4FA0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887819-A7F8-412A-81D5-B246F1992AF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689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071D43AA-4A58-4E7B-83C0-AF2A5DE4FA0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2613954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071D43AA-4A58-4E7B-83C0-AF2A5DE4FA0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887819-A7F8-412A-81D5-B246F1992AF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192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071D43AA-4A58-4E7B-83C0-AF2A5DE4FA0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1511850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71D43AA-4A58-4E7B-83C0-AF2A5DE4FA0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1024437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71D43AA-4A58-4E7B-83C0-AF2A5DE4FA0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213765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71D43AA-4A58-4E7B-83C0-AF2A5DE4FA0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135612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71D43AA-4A58-4E7B-83C0-AF2A5DE4FA0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76566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71D43AA-4A58-4E7B-83C0-AF2A5DE4FA0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385787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071D43AA-4A58-4E7B-83C0-AF2A5DE4FA07}"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152631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071D43AA-4A58-4E7B-83C0-AF2A5DE4FA07}"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35788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D43AA-4A58-4E7B-83C0-AF2A5DE4FA07}"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359768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71D43AA-4A58-4E7B-83C0-AF2A5DE4FA0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385883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71D43AA-4A58-4E7B-83C0-AF2A5DE4FA0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0887819-A7F8-412A-81D5-B246F1992AF2}" type="slidenum">
              <a:rPr lang="en-US" smtClean="0"/>
              <a:t>‹#›</a:t>
            </a:fld>
            <a:endParaRPr lang="en-US"/>
          </a:p>
        </p:txBody>
      </p:sp>
    </p:spTree>
    <p:extLst>
      <p:ext uri="{BB962C8B-B14F-4D97-AF65-F5344CB8AC3E}">
        <p14:creationId xmlns:p14="http://schemas.microsoft.com/office/powerpoint/2010/main" val="110367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1D43AA-4A58-4E7B-83C0-AF2A5DE4FA07}" type="datetimeFigureOut">
              <a:rPr lang="en-US" smtClean="0"/>
              <a:t>4/7/2025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0887819-A7F8-412A-81D5-B246F1992AF2}" type="slidenum">
              <a:rPr lang="en-US" smtClean="0"/>
              <a:t>‹#›</a:t>
            </a:fld>
            <a:endParaRPr lang="en-US"/>
          </a:p>
        </p:txBody>
      </p:sp>
    </p:spTree>
    <p:extLst>
      <p:ext uri="{BB962C8B-B14F-4D97-AF65-F5344CB8AC3E}">
        <p14:creationId xmlns:p14="http://schemas.microsoft.com/office/powerpoint/2010/main" val="1306067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FA8CD8-9F78-728C-8981-295A3C5103E3}"/>
              </a:ext>
            </a:extLst>
          </p:cNvPr>
          <p:cNvSpPr>
            <a:spLocks noGrp="1"/>
          </p:cNvSpPr>
          <p:nvPr>
            <p:ph type="ctrTitle"/>
          </p:nvPr>
        </p:nvSpPr>
        <p:spPr>
          <a:xfrm>
            <a:off x="3765453" y="477876"/>
            <a:ext cx="9438017" cy="4102132"/>
          </a:xfrm>
        </p:spPr>
        <p:txBody>
          <a:bodyPr/>
          <a:lstStyle/>
          <a:p>
            <a:r>
              <a:rPr lang="en-US" sz="4400" dirty="0">
                <a:latin typeface="Algerian" panose="04020705040A02060702" pitchFamily="82" charset="0"/>
              </a:rPr>
              <a:t>IMMUNE SYSTEM</a:t>
            </a:r>
          </a:p>
        </p:txBody>
      </p:sp>
      <p:sp>
        <p:nvSpPr>
          <p:cNvPr id="3" name="مربع نص 2">
            <a:extLst>
              <a:ext uri="{FF2B5EF4-FFF2-40B4-BE49-F238E27FC236}">
                <a16:creationId xmlns:a16="http://schemas.microsoft.com/office/drawing/2014/main" id="{34E71670-FB26-F834-A165-8B5B0F8C70A9}"/>
              </a:ext>
            </a:extLst>
          </p:cNvPr>
          <p:cNvSpPr txBox="1"/>
          <p:nvPr/>
        </p:nvSpPr>
        <p:spPr>
          <a:xfrm>
            <a:off x="3118339" y="911771"/>
            <a:ext cx="8159261" cy="2062103"/>
          </a:xfrm>
          <a:prstGeom prst="rect">
            <a:avLst/>
          </a:prstGeom>
          <a:noFill/>
        </p:spPr>
        <p:txBody>
          <a:bodyPr wrap="square" rtlCol="0">
            <a:spAutoFit/>
          </a:bodyPr>
          <a:lstStyle/>
          <a:p>
            <a:r>
              <a:rPr lang="en-US" sz="2400" dirty="0">
                <a:latin typeface="Arial Black" panose="020B0A04020102020204" pitchFamily="34" charset="0"/>
              </a:rPr>
              <a:t>  </a:t>
            </a:r>
            <a:r>
              <a:rPr lang="ar-IQ" sz="2400" dirty="0">
                <a:latin typeface="Arial Black" panose="020B0A04020102020204" pitchFamily="34" charset="0"/>
              </a:rPr>
              <a:t>            </a:t>
            </a:r>
            <a:r>
              <a:rPr lang="en-US" sz="2400" dirty="0">
                <a:latin typeface="Arial Black" panose="020B0A04020102020204" pitchFamily="34" charset="0"/>
              </a:rPr>
              <a:t> lecture   seven           </a:t>
            </a:r>
          </a:p>
          <a:p>
            <a:r>
              <a:rPr lang="en-US" sz="2400" b="1" dirty="0">
                <a:latin typeface="Arial Black" panose="020B0A04020102020204" pitchFamily="34" charset="0"/>
              </a:rPr>
              <a:t>     </a:t>
            </a:r>
            <a:r>
              <a:rPr lang="en-US" sz="2400" b="1" dirty="0">
                <a:latin typeface="Sitka Text" panose="02000505000000020004" pitchFamily="2" charset="0"/>
              </a:rPr>
              <a:t> </a:t>
            </a:r>
            <a:r>
              <a:rPr lang="en-US" sz="3200" b="1" dirty="0">
                <a:solidFill>
                  <a:srgbClr val="FF0000"/>
                </a:solidFill>
                <a:latin typeface="Sitka Text" panose="02000505000000020004" pitchFamily="2" charset="0"/>
              </a:rPr>
              <a:t>Adaptive Immunity</a:t>
            </a:r>
            <a:endParaRPr lang="en-US" sz="3200" b="1" dirty="0">
              <a:solidFill>
                <a:srgbClr val="FF0000"/>
              </a:solidFill>
            </a:endParaRPr>
          </a:p>
          <a:p>
            <a:r>
              <a:rPr lang="en-US" sz="2400" b="1" dirty="0"/>
              <a:t> </a:t>
            </a:r>
          </a:p>
          <a:p>
            <a:r>
              <a:rPr lang="en-US" sz="2400" b="1" dirty="0">
                <a:latin typeface="Arial Black" panose="020B0A04020102020204" pitchFamily="34" charset="0"/>
              </a:rPr>
              <a:t>                       by</a:t>
            </a:r>
            <a:endParaRPr lang="en-US" sz="2400" dirty="0">
              <a:latin typeface="Arial Black" panose="020B0A04020102020204" pitchFamily="34" charset="0"/>
            </a:endParaRPr>
          </a:p>
          <a:p>
            <a:r>
              <a:rPr lang="en-US" sz="2400" dirty="0">
                <a:latin typeface="Arial Black" panose="020B0A04020102020204" pitchFamily="34" charset="0"/>
              </a:rPr>
              <a:t>  </a:t>
            </a:r>
            <a:r>
              <a:rPr lang="ar-IQ" sz="2400" dirty="0">
                <a:latin typeface="Arial Black" panose="020B0A04020102020204" pitchFamily="34" charset="0"/>
              </a:rPr>
              <a:t>       </a:t>
            </a:r>
            <a:r>
              <a:rPr lang="en-US" sz="2400" dirty="0">
                <a:latin typeface="Arial Black" panose="020B0A04020102020204" pitchFamily="34" charset="0"/>
              </a:rPr>
              <a:t> Hawraa </a:t>
            </a:r>
            <a:r>
              <a:rPr lang="en-US" sz="2400" dirty="0" err="1">
                <a:latin typeface="Arial Black" panose="020B0A04020102020204" pitchFamily="34" charset="0"/>
              </a:rPr>
              <a:t>Aead</a:t>
            </a:r>
            <a:r>
              <a:rPr lang="en-US" sz="2400" dirty="0">
                <a:latin typeface="Arial Black" panose="020B0A04020102020204" pitchFamily="34" charset="0"/>
              </a:rPr>
              <a:t> Ali         </a:t>
            </a:r>
          </a:p>
        </p:txBody>
      </p:sp>
      <p:pic>
        <p:nvPicPr>
          <p:cNvPr id="8" name="صورة 7">
            <a:extLst>
              <a:ext uri="{FF2B5EF4-FFF2-40B4-BE49-F238E27FC236}">
                <a16:creationId xmlns:a16="http://schemas.microsoft.com/office/drawing/2014/main" id="{063039B0-ED9C-28C6-808E-43C7339109D5}"/>
              </a:ext>
            </a:extLst>
          </p:cNvPr>
          <p:cNvPicPr>
            <a:picLocks noChangeAspect="1"/>
          </p:cNvPicPr>
          <p:nvPr/>
        </p:nvPicPr>
        <p:blipFill>
          <a:blip r:embed="rId2"/>
          <a:stretch>
            <a:fillRect/>
          </a:stretch>
        </p:blipFill>
        <p:spPr>
          <a:xfrm>
            <a:off x="10166252" y="4778525"/>
            <a:ext cx="2025748" cy="1934308"/>
          </a:xfrm>
          <a:prstGeom prst="rect">
            <a:avLst/>
          </a:prstGeom>
        </p:spPr>
      </p:pic>
      <p:pic>
        <p:nvPicPr>
          <p:cNvPr id="9" name="Picture 1" descr="A logo of a university&#10;&#10;Description automatically generated">
            <a:extLst>
              <a:ext uri="{FF2B5EF4-FFF2-40B4-BE49-F238E27FC236}">
                <a16:creationId xmlns:a16="http://schemas.microsoft.com/office/drawing/2014/main" id="{DBA200B4-B168-3C7F-43DE-3EEA2EEA9ED1}"/>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brightnessContrast bright="11000"/>
                    </a14:imgEffect>
                  </a14:imgLayer>
                </a14:imgProps>
              </a:ext>
              <a:ext uri="{28A0092B-C50C-407E-A947-70E740481C1C}">
                <a14:useLocalDpi xmlns:a14="http://schemas.microsoft.com/office/drawing/2010/main" val="0"/>
              </a:ext>
            </a:extLst>
          </a:blip>
          <a:stretch>
            <a:fillRect/>
          </a:stretch>
        </p:blipFill>
        <p:spPr>
          <a:xfrm>
            <a:off x="9922416" y="112541"/>
            <a:ext cx="2269584" cy="1999559"/>
          </a:xfrm>
          <a:prstGeom prst="rect">
            <a:avLst/>
          </a:prstGeom>
          <a:effectLst>
            <a:glow rad="63500">
              <a:schemeClr val="accent1">
                <a:alpha val="40000"/>
              </a:schemeClr>
            </a:glow>
            <a:outerShdw blurRad="50800" dist="50800" algn="ctr" rotWithShape="0">
              <a:srgbClr val="000000">
                <a:alpha val="37000"/>
              </a:srgbClr>
            </a:outerShdw>
          </a:effectLst>
        </p:spPr>
      </p:pic>
    </p:spTree>
    <p:extLst>
      <p:ext uri="{BB962C8B-B14F-4D97-AF65-F5344CB8AC3E}">
        <p14:creationId xmlns:p14="http://schemas.microsoft.com/office/powerpoint/2010/main" val="41607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40B8221-A5B7-1156-0EE2-15E906044F70}"/>
              </a:ext>
            </a:extLst>
          </p:cNvPr>
          <p:cNvSpPr>
            <a:spLocks noGrp="1"/>
          </p:cNvSpPr>
          <p:nvPr>
            <p:ph idx="1"/>
          </p:nvPr>
        </p:nvSpPr>
        <p:spPr>
          <a:xfrm>
            <a:off x="2589212" y="900332"/>
            <a:ext cx="8915400" cy="5957668"/>
          </a:xfrm>
        </p:spPr>
        <p:txBody>
          <a:bodyPr>
            <a:normAutofit/>
          </a:bodyPr>
          <a:lstStyle/>
          <a:p>
            <a:pPr algn="just">
              <a:buNone/>
            </a:pPr>
            <a:r>
              <a:rPr lang="en-US" sz="2100" b="1" dirty="0">
                <a:latin typeface="Sitka Text" panose="02000505000000020004" pitchFamily="2" charset="0"/>
              </a:rPr>
              <a:t> </a:t>
            </a:r>
            <a:endParaRPr lang="en-US" sz="2100" dirty="0">
              <a:latin typeface="Sitka Text" panose="02000505000000020004" pitchFamily="2" charset="0"/>
            </a:endParaRPr>
          </a:p>
          <a:p>
            <a:endParaRPr lang="en-US" dirty="0"/>
          </a:p>
        </p:txBody>
      </p:sp>
      <p:sp>
        <p:nvSpPr>
          <p:cNvPr id="5" name="مربع نص 4">
            <a:extLst>
              <a:ext uri="{FF2B5EF4-FFF2-40B4-BE49-F238E27FC236}">
                <a16:creationId xmlns:a16="http://schemas.microsoft.com/office/drawing/2014/main" id="{5E8674C0-80EB-5BAF-CEEB-7331CD29A71E}"/>
              </a:ext>
            </a:extLst>
          </p:cNvPr>
          <p:cNvSpPr txBox="1"/>
          <p:nvPr/>
        </p:nvSpPr>
        <p:spPr>
          <a:xfrm>
            <a:off x="5159326" y="279567"/>
            <a:ext cx="6098344" cy="461665"/>
          </a:xfrm>
          <a:prstGeom prst="rect">
            <a:avLst/>
          </a:prstGeom>
          <a:noFill/>
        </p:spPr>
        <p:txBody>
          <a:bodyPr wrap="square">
            <a:spAutoFit/>
          </a:bodyPr>
          <a:lstStyle/>
          <a:p>
            <a:r>
              <a:rPr lang="en-US" sz="2400" b="1" dirty="0">
                <a:solidFill>
                  <a:srgbClr val="FF0000"/>
                </a:solidFill>
                <a:latin typeface="Sitka Text" panose="02000505000000020004" pitchFamily="2" charset="0"/>
              </a:rPr>
              <a:t> </a:t>
            </a:r>
            <a:endParaRPr lang="en-US" sz="2400" dirty="0">
              <a:solidFill>
                <a:srgbClr val="FF0000"/>
              </a:solidFill>
            </a:endParaRPr>
          </a:p>
        </p:txBody>
      </p:sp>
      <p:pic>
        <p:nvPicPr>
          <p:cNvPr id="4" name="صورة 3">
            <a:extLst>
              <a:ext uri="{FF2B5EF4-FFF2-40B4-BE49-F238E27FC236}">
                <a16:creationId xmlns:a16="http://schemas.microsoft.com/office/drawing/2014/main" id="{95D5FC73-42DB-05DA-521C-938BFF919372}"/>
              </a:ext>
            </a:extLst>
          </p:cNvPr>
          <p:cNvPicPr>
            <a:picLocks noChangeAspect="1"/>
          </p:cNvPicPr>
          <p:nvPr/>
        </p:nvPicPr>
        <p:blipFill>
          <a:blip r:embed="rId2"/>
          <a:stretch>
            <a:fillRect/>
          </a:stretch>
        </p:blipFill>
        <p:spPr>
          <a:xfrm>
            <a:off x="0" y="0"/>
            <a:ext cx="12365502" cy="6858000"/>
          </a:xfrm>
          <a:prstGeom prst="rect">
            <a:avLst/>
          </a:prstGeom>
        </p:spPr>
      </p:pic>
    </p:spTree>
    <p:extLst>
      <p:ext uri="{BB962C8B-B14F-4D97-AF65-F5344CB8AC3E}">
        <p14:creationId xmlns:p14="http://schemas.microsoft.com/office/powerpoint/2010/main" val="34626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49A0217-A367-9C49-AF2C-D3065A75813A}"/>
              </a:ext>
            </a:extLst>
          </p:cNvPr>
          <p:cNvSpPr txBox="1"/>
          <p:nvPr/>
        </p:nvSpPr>
        <p:spPr>
          <a:xfrm>
            <a:off x="3077307" y="1436305"/>
            <a:ext cx="8964637" cy="4524315"/>
          </a:xfrm>
          <a:prstGeom prst="rect">
            <a:avLst/>
          </a:prstGeom>
          <a:noFill/>
        </p:spPr>
        <p:txBody>
          <a:bodyPr wrap="square">
            <a:spAutoFit/>
          </a:bodyPr>
          <a:lstStyle/>
          <a:p>
            <a:pPr algn="just">
              <a:buNone/>
            </a:pPr>
            <a:r>
              <a:rPr lang="en-US" sz="3200" dirty="0">
                <a:latin typeface="Sitka Text" panose="02000505000000020004" pitchFamily="2" charset="0"/>
              </a:rPr>
              <a:t>🧬 </a:t>
            </a:r>
            <a:r>
              <a:rPr lang="en-US" sz="3200" b="1" dirty="0">
                <a:latin typeface="Sitka Text" panose="02000505000000020004" pitchFamily="2" charset="0"/>
              </a:rPr>
              <a:t>Definition of Adaptive Immunity</a:t>
            </a:r>
          </a:p>
          <a:p>
            <a:pPr algn="just">
              <a:buNone/>
            </a:pPr>
            <a:endParaRPr lang="en-US" sz="3200" b="1" dirty="0">
              <a:latin typeface="Sitka Text" panose="02000505000000020004" pitchFamily="2" charset="0"/>
            </a:endParaRPr>
          </a:p>
          <a:p>
            <a:pPr algn="just"/>
            <a:r>
              <a:rPr lang="en-US" sz="3200" dirty="0">
                <a:latin typeface="Sitka Text" panose="02000505000000020004" pitchFamily="2" charset="0"/>
              </a:rPr>
              <a:t>Adaptive immunity, also called acquired immunity, is a specific defense mechanism in the immune system that develops over time after exposure to a pathogen or through vaccination. It recognizes, responds to, and remembers specific pathogens for more effective responses during future encounters.</a:t>
            </a:r>
          </a:p>
        </p:txBody>
      </p:sp>
      <p:sp>
        <p:nvSpPr>
          <p:cNvPr id="7" name="مربع نص 6">
            <a:extLst>
              <a:ext uri="{FF2B5EF4-FFF2-40B4-BE49-F238E27FC236}">
                <a16:creationId xmlns:a16="http://schemas.microsoft.com/office/drawing/2014/main" id="{E2D6CD17-12F7-71CC-DBD8-923A0C180F48}"/>
              </a:ext>
            </a:extLst>
          </p:cNvPr>
          <p:cNvSpPr txBox="1"/>
          <p:nvPr/>
        </p:nvSpPr>
        <p:spPr>
          <a:xfrm>
            <a:off x="4624754" y="448380"/>
            <a:ext cx="6098344" cy="523220"/>
          </a:xfrm>
          <a:prstGeom prst="rect">
            <a:avLst/>
          </a:prstGeom>
          <a:noFill/>
        </p:spPr>
        <p:txBody>
          <a:bodyPr wrap="square">
            <a:spAutoFit/>
          </a:bodyPr>
          <a:lstStyle/>
          <a:p>
            <a:r>
              <a:rPr lang="en-US" sz="2800" b="1">
                <a:solidFill>
                  <a:srgbClr val="FF0000"/>
                </a:solidFill>
                <a:latin typeface="Sitka Text" panose="02000505000000020004" pitchFamily="2" charset="0"/>
              </a:rPr>
              <a:t>Adaptive Immunity</a:t>
            </a:r>
            <a:endParaRPr lang="en-US" sz="2800" b="1" dirty="0">
              <a:solidFill>
                <a:srgbClr val="FF0000"/>
              </a:solidFill>
            </a:endParaRPr>
          </a:p>
        </p:txBody>
      </p:sp>
    </p:spTree>
    <p:extLst>
      <p:ext uri="{BB962C8B-B14F-4D97-AF65-F5344CB8AC3E}">
        <p14:creationId xmlns:p14="http://schemas.microsoft.com/office/powerpoint/2010/main" val="145464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B86458-53D1-B763-2E13-0A603BE2D1B0}"/>
              </a:ext>
            </a:extLst>
          </p:cNvPr>
          <p:cNvSpPr>
            <a:spLocks noGrp="1"/>
          </p:cNvSpPr>
          <p:nvPr>
            <p:ph type="title"/>
          </p:nvPr>
        </p:nvSpPr>
        <p:spPr/>
        <p:txBody>
          <a:bodyPr/>
          <a:lstStyle/>
          <a:p>
            <a:r>
              <a:rPr lang="en-US" b="1" dirty="0">
                <a:solidFill>
                  <a:srgbClr val="FF0000"/>
                </a:solidFill>
              </a:rPr>
              <a:t> </a:t>
            </a:r>
          </a:p>
        </p:txBody>
      </p:sp>
      <p:sp>
        <p:nvSpPr>
          <p:cNvPr id="3" name="عنصر نائب للمحتوى 2">
            <a:extLst>
              <a:ext uri="{FF2B5EF4-FFF2-40B4-BE49-F238E27FC236}">
                <a16:creationId xmlns:a16="http://schemas.microsoft.com/office/drawing/2014/main" id="{A648C210-A503-3E77-85F8-0DDCE8FDDC45}"/>
              </a:ext>
            </a:extLst>
          </p:cNvPr>
          <p:cNvSpPr>
            <a:spLocks noGrp="1"/>
          </p:cNvSpPr>
          <p:nvPr>
            <p:ph idx="1"/>
          </p:nvPr>
        </p:nvSpPr>
        <p:spPr>
          <a:xfrm>
            <a:off x="1982788" y="358109"/>
            <a:ext cx="10069707" cy="6136305"/>
          </a:xfrm>
        </p:spPr>
        <p:txBody>
          <a:bodyPr>
            <a:normAutofit/>
          </a:bodyPr>
          <a:lstStyle/>
          <a:p>
            <a:pPr marL="0" indent="0" algn="just" rtl="0">
              <a:buNone/>
            </a:pPr>
            <a:r>
              <a:rPr lang="en-US" sz="2000" b="1" dirty="0">
                <a:latin typeface="Sitka Text" panose="02000505000000020004" pitchFamily="2" charset="0"/>
              </a:rPr>
              <a:t> </a:t>
            </a:r>
            <a:endParaRPr lang="en-US" sz="2000" dirty="0">
              <a:latin typeface="Sitka Text" panose="02000505000000020004" pitchFamily="2" charset="0"/>
            </a:endParaRPr>
          </a:p>
          <a:p>
            <a:pPr marL="0" marR="0" indent="0" algn="l">
              <a:lnSpc>
                <a:spcPct val="107000"/>
              </a:lnSpc>
              <a:spcAft>
                <a:spcPts val="595"/>
              </a:spcAft>
              <a:buNone/>
            </a:pPr>
            <a:r>
              <a:rPr lang="en-US" sz="2600" b="1" kern="100" dirty="0">
                <a:solidFill>
                  <a:srgbClr val="FF0000"/>
                </a:solidFill>
                <a:effectLst/>
                <a:latin typeface="Calibri" panose="020F0502020204030204" pitchFamily="34" charset="0"/>
                <a:ea typeface="Calibri" panose="020F0502020204030204" pitchFamily="34" charset="0"/>
              </a:rPr>
              <a:t>Adaptive Immunity </a:t>
            </a:r>
          </a:p>
          <a:p>
            <a:pPr marL="6350" marR="200660" indent="-6350" algn="just">
              <a:lnSpc>
                <a:spcPct val="112000"/>
              </a:lnSpc>
              <a:spcAft>
                <a:spcPts val="1040"/>
              </a:spcAft>
              <a:buNone/>
            </a:pPr>
            <a:r>
              <a:rPr lang="en-US" sz="2600" kern="100" dirty="0">
                <a:solidFill>
                  <a:srgbClr val="000000"/>
                </a:solidFill>
                <a:effectLst/>
                <a:latin typeface="Calibri" panose="020F0502020204030204" pitchFamily="34" charset="0"/>
                <a:ea typeface="Calibri" panose="020F0502020204030204" pitchFamily="34" charset="0"/>
              </a:rPr>
              <a:t>  Once the barriers of the innate immune response have been breached, the adaptive immune response is activated in an antigen specific fashion to provide for elimination of antigen and lasting protection from future challenge.   </a:t>
            </a:r>
          </a:p>
          <a:p>
            <a:pPr marL="6350" marR="139700" indent="-6350" algn="l">
              <a:lnSpc>
                <a:spcPct val="112000"/>
              </a:lnSpc>
              <a:spcAft>
                <a:spcPts val="1085"/>
              </a:spcAft>
              <a:buNone/>
            </a:pPr>
            <a:r>
              <a:rPr lang="en-US" sz="2600" b="1" kern="100" dirty="0">
                <a:solidFill>
                  <a:srgbClr val="FF0000"/>
                </a:solidFill>
                <a:effectLst/>
                <a:latin typeface="Calibri" panose="020F0502020204030204" pitchFamily="34" charset="0"/>
                <a:ea typeface="Calibri" panose="020F0502020204030204" pitchFamily="34" charset="0"/>
              </a:rPr>
              <a:t>The components of the adaptive immune system are: </a:t>
            </a:r>
          </a:p>
          <a:p>
            <a:pPr marL="342900" marR="153670" lvl="0" indent="-342900" algn="just" fontAlgn="base">
              <a:lnSpc>
                <a:spcPct val="112000"/>
              </a:lnSpc>
              <a:spcAft>
                <a:spcPts val="1040"/>
              </a:spcAft>
              <a:buClr>
                <a:srgbClr val="000000"/>
              </a:buClr>
              <a:buSzPts val="1400"/>
              <a:buFont typeface="+mj-lt"/>
              <a:buAutoNum type="arabicPeriod"/>
            </a:pPr>
            <a:r>
              <a:rPr lang="en-US" sz="26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Lymphocytes (T cells and B cells) and plasma cells (end cells of B- lymphocyte differentiation). </a:t>
            </a:r>
          </a:p>
          <a:p>
            <a:pPr marL="342900" marR="153670" lvl="0" indent="-342900" algn="just" fontAlgn="base">
              <a:lnSpc>
                <a:spcPct val="112000"/>
              </a:lnSpc>
              <a:spcAft>
                <a:spcPts val="1040"/>
              </a:spcAft>
              <a:buClr>
                <a:srgbClr val="000000"/>
              </a:buClr>
              <a:buSzPts val="1400"/>
              <a:buFont typeface="+mj-lt"/>
              <a:buAutoNum type="arabicPeriod"/>
            </a:pPr>
            <a:r>
              <a:rPr lang="en-US" sz="26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Antigen-presenting cells (APCs)( Macrophages, B cells, and dendritic cells).</a:t>
            </a:r>
            <a:r>
              <a:rPr lang="en-US" sz="2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Calibri" panose="020F0502020204030204" pitchFamily="34" charset="0"/>
              </a:rPr>
              <a:t>  </a:t>
            </a:r>
            <a:endParaRPr lang="en-US" sz="26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6" name="مربع نص 5">
            <a:extLst>
              <a:ext uri="{FF2B5EF4-FFF2-40B4-BE49-F238E27FC236}">
                <a16:creationId xmlns:a16="http://schemas.microsoft.com/office/drawing/2014/main" id="{46F8F9D0-3EE8-04B5-22F6-A95D48589134}"/>
              </a:ext>
            </a:extLst>
          </p:cNvPr>
          <p:cNvSpPr txBox="1"/>
          <p:nvPr/>
        </p:nvSpPr>
        <p:spPr>
          <a:xfrm>
            <a:off x="2589212" y="1905000"/>
            <a:ext cx="8316686" cy="369332"/>
          </a:xfrm>
          <a:prstGeom prst="rect">
            <a:avLst/>
          </a:prstGeom>
          <a:noFill/>
        </p:spPr>
        <p:txBody>
          <a:bodyPr wrap="square">
            <a:spAutoFit/>
          </a:bodyPr>
          <a:lstStyle/>
          <a:p>
            <a:pPr>
              <a:buNone/>
            </a:pPr>
            <a:r>
              <a:rPr lang="en-US" b="1" dirty="0"/>
              <a:t> </a:t>
            </a:r>
            <a:endParaRPr lang="en-US" dirty="0"/>
          </a:p>
        </p:txBody>
      </p:sp>
      <p:sp>
        <p:nvSpPr>
          <p:cNvPr id="8" name="مربع نص 7">
            <a:extLst>
              <a:ext uri="{FF2B5EF4-FFF2-40B4-BE49-F238E27FC236}">
                <a16:creationId xmlns:a16="http://schemas.microsoft.com/office/drawing/2014/main" id="{332A3C7E-EBF4-2916-3343-501DA4E7659A}"/>
              </a:ext>
            </a:extLst>
          </p:cNvPr>
          <p:cNvSpPr txBox="1"/>
          <p:nvPr/>
        </p:nvSpPr>
        <p:spPr>
          <a:xfrm>
            <a:off x="2589212" y="3056930"/>
            <a:ext cx="7474857" cy="369332"/>
          </a:xfrm>
          <a:prstGeom prst="rect">
            <a:avLst/>
          </a:prstGeom>
          <a:noFill/>
        </p:spPr>
        <p:txBody>
          <a:bodyPr wrap="square">
            <a:spAutoFit/>
          </a:bodyPr>
          <a:lstStyle/>
          <a:p>
            <a:pPr>
              <a:buNone/>
            </a:pPr>
            <a:r>
              <a:rPr lang="en-US" b="1" dirty="0"/>
              <a:t> </a:t>
            </a:r>
            <a:endParaRPr lang="en-US" dirty="0"/>
          </a:p>
        </p:txBody>
      </p:sp>
      <p:sp>
        <p:nvSpPr>
          <p:cNvPr id="10" name="مربع نص 9">
            <a:extLst>
              <a:ext uri="{FF2B5EF4-FFF2-40B4-BE49-F238E27FC236}">
                <a16:creationId xmlns:a16="http://schemas.microsoft.com/office/drawing/2014/main" id="{82CFFA02-6C11-32B6-A8E7-7309CB46C543}"/>
              </a:ext>
            </a:extLst>
          </p:cNvPr>
          <p:cNvSpPr txBox="1"/>
          <p:nvPr/>
        </p:nvSpPr>
        <p:spPr>
          <a:xfrm>
            <a:off x="2589212" y="4710893"/>
            <a:ext cx="7620000" cy="369332"/>
          </a:xfrm>
          <a:prstGeom prst="rect">
            <a:avLst/>
          </a:prstGeom>
          <a:noFill/>
        </p:spPr>
        <p:txBody>
          <a:bodyPr wrap="square">
            <a:spAutoFit/>
          </a:bodyPr>
          <a:lstStyle/>
          <a:p>
            <a:pPr>
              <a:buNone/>
            </a:pPr>
            <a:r>
              <a:rPr lang="en-US" b="1" dirty="0"/>
              <a:t> </a:t>
            </a:r>
            <a:endParaRPr lang="en-US" dirty="0"/>
          </a:p>
        </p:txBody>
      </p:sp>
    </p:spTree>
    <p:extLst>
      <p:ext uri="{BB962C8B-B14F-4D97-AF65-F5344CB8AC3E}">
        <p14:creationId xmlns:p14="http://schemas.microsoft.com/office/powerpoint/2010/main" val="274716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E390C8-3C20-F44D-72A6-DF31473EB0DC}"/>
              </a:ext>
            </a:extLst>
          </p:cNvPr>
          <p:cNvSpPr>
            <a:spLocks noGrp="1"/>
          </p:cNvSpPr>
          <p:nvPr>
            <p:ph type="title"/>
          </p:nvPr>
        </p:nvSpPr>
        <p:spPr/>
        <p:txBody>
          <a:bodyPr/>
          <a:lstStyle/>
          <a:p>
            <a:endParaRPr lang="en-US"/>
          </a:p>
        </p:txBody>
      </p:sp>
      <p:pic>
        <p:nvPicPr>
          <p:cNvPr id="5" name="عنصر نائب للمحتوى 4">
            <a:extLst>
              <a:ext uri="{FF2B5EF4-FFF2-40B4-BE49-F238E27FC236}">
                <a16:creationId xmlns:a16="http://schemas.microsoft.com/office/drawing/2014/main" id="{180B84B6-0376-1294-2138-8BF435920B60}"/>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82086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A999A57-2B30-9CFF-5385-2D30CC2DA3ED}"/>
              </a:ext>
            </a:extLst>
          </p:cNvPr>
          <p:cNvSpPr>
            <a:spLocks noGrp="1"/>
          </p:cNvSpPr>
          <p:nvPr>
            <p:ph idx="1"/>
          </p:nvPr>
        </p:nvSpPr>
        <p:spPr>
          <a:xfrm>
            <a:off x="1547445" y="703384"/>
            <a:ext cx="10365130" cy="6780628"/>
          </a:xfrm>
        </p:spPr>
        <p:txBody>
          <a:bodyPr>
            <a:normAutofit fontScale="85000" lnSpcReduction="20000"/>
          </a:bodyPr>
          <a:lstStyle/>
          <a:p>
            <a:pPr marL="6350" marR="139700" indent="-6350" algn="l">
              <a:lnSpc>
                <a:spcPct val="112000"/>
              </a:lnSpc>
              <a:spcAft>
                <a:spcPts val="1275"/>
              </a:spcAft>
              <a:buNone/>
            </a:pPr>
            <a:r>
              <a:rPr lang="en-US" sz="2000" b="1" dirty="0">
                <a:latin typeface="Sitka Text" panose="02000505000000020004" pitchFamily="2" charset="0"/>
              </a:rPr>
              <a:t> </a:t>
            </a:r>
            <a:r>
              <a:rPr lang="en-US" sz="2600" b="1" kern="100" dirty="0">
                <a:solidFill>
                  <a:srgbClr val="FF0000"/>
                </a:solidFill>
                <a:effectLst/>
                <a:latin typeface="Calibri" panose="020F0502020204030204" pitchFamily="34" charset="0"/>
                <a:ea typeface="Calibri" panose="020F0502020204030204" pitchFamily="34" charset="0"/>
              </a:rPr>
              <a:t>Adaptive immune defenses have in common that they are</a:t>
            </a:r>
            <a:r>
              <a:rPr lang="en-US" sz="2600" kern="100" dirty="0">
                <a:solidFill>
                  <a:srgbClr val="FF0000"/>
                </a:solidFill>
                <a:effectLst/>
                <a:latin typeface="Calibri" panose="020F0502020204030204" pitchFamily="34" charset="0"/>
                <a:ea typeface="Calibri" panose="020F0502020204030204" pitchFamily="34" charset="0"/>
              </a:rPr>
              <a:t>: </a:t>
            </a:r>
          </a:p>
          <a:p>
            <a:pPr marL="742950" marR="153670" lvl="1" indent="-285750" algn="just" fontAlgn="base">
              <a:lnSpc>
                <a:spcPct val="112000"/>
              </a:lnSpc>
              <a:spcAft>
                <a:spcPts val="1285"/>
              </a:spcAft>
              <a:buClr>
                <a:srgbClr val="000000"/>
              </a:buClr>
              <a:buSzPts val="1400"/>
              <a:buFont typeface="Wingdings" panose="05000000000000000000" pitchFamily="2" charset="2"/>
              <a:buChar char=""/>
            </a:pPr>
            <a:r>
              <a:rPr lang="en-US" sz="23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Specific </a:t>
            </a:r>
            <a:r>
              <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for particular antigens and are specialized to provide the best protection. </a:t>
            </a:r>
          </a:p>
          <a:p>
            <a:pPr marL="742950" marR="153670" lvl="1" indent="-285750" algn="just" fontAlgn="base">
              <a:lnSpc>
                <a:spcPct val="112000"/>
              </a:lnSpc>
              <a:spcAft>
                <a:spcPts val="1285"/>
              </a:spcAft>
              <a:buClr>
                <a:srgbClr val="000000"/>
              </a:buClr>
              <a:buSzPts val="1400"/>
              <a:buFont typeface="Wingdings" panose="05000000000000000000" pitchFamily="2" charset="2"/>
              <a:buChar char=""/>
            </a:pPr>
            <a:r>
              <a:rPr lang="en-US" sz="23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Diverse </a:t>
            </a:r>
            <a:r>
              <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in their specificity.</a:t>
            </a:r>
            <a:r>
              <a:rPr lang="en-US" sz="2300" u="none" strike="noStrike" kern="100" dirty="0">
                <a:solidFill>
                  <a:srgbClr val="000000"/>
                </a:solidFill>
                <a:effectLst/>
                <a:uFill>
                  <a:solidFill>
                    <a:srgbClr val="000000"/>
                  </a:solidFill>
                </a:uFill>
                <a:latin typeface="Sitka Text" panose="02000505000000020004" pitchFamily="2" charset="0"/>
                <a:ea typeface="Arial" panose="020B0604020202020204" pitchFamily="34" charset="0"/>
                <a:cs typeface="Wingdings" panose="05000000000000000000" pitchFamily="2" charset="2"/>
              </a:rPr>
              <a:t> </a:t>
            </a:r>
            <a:endPar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endParaRPr>
          </a:p>
          <a:p>
            <a:pPr marL="742950" marR="153670" lvl="1" indent="-285750" algn="just" fontAlgn="base">
              <a:lnSpc>
                <a:spcPct val="112000"/>
              </a:lnSpc>
              <a:spcAft>
                <a:spcPts val="1285"/>
              </a:spcAft>
              <a:buClr>
                <a:srgbClr val="000000"/>
              </a:buClr>
              <a:buSzPts val="1400"/>
              <a:buFont typeface="Wingdings" panose="05000000000000000000" pitchFamily="2" charset="2"/>
              <a:buChar char=""/>
            </a:pPr>
            <a:r>
              <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Enhance with each repeated exposure (express </a:t>
            </a:r>
            <a:r>
              <a:rPr lang="en-US" sz="23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Immunologic memory</a:t>
            </a:r>
            <a:r>
              <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a:t>
            </a:r>
            <a:r>
              <a:rPr lang="en-US" sz="2300" u="none" strike="noStrike" kern="100" dirty="0">
                <a:solidFill>
                  <a:srgbClr val="000000"/>
                </a:solidFill>
                <a:effectLst/>
                <a:uFill>
                  <a:solidFill>
                    <a:srgbClr val="000000"/>
                  </a:solidFill>
                </a:uFill>
                <a:latin typeface="Sitka Text" panose="02000505000000020004" pitchFamily="2" charset="0"/>
                <a:ea typeface="Arial" panose="020B0604020202020204" pitchFamily="34" charset="0"/>
                <a:cs typeface="Wingdings" panose="05000000000000000000" pitchFamily="2" charset="2"/>
              </a:rPr>
              <a:t> </a:t>
            </a:r>
            <a:endPar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endParaRPr>
          </a:p>
          <a:p>
            <a:pPr marL="742950" marR="153670" lvl="1" indent="-285750" algn="just" fontAlgn="base">
              <a:lnSpc>
                <a:spcPct val="112000"/>
              </a:lnSpc>
              <a:spcAft>
                <a:spcPts val="1285"/>
              </a:spcAft>
              <a:buClr>
                <a:srgbClr val="000000"/>
              </a:buClr>
              <a:buSzPts val="1400"/>
              <a:buFont typeface="Wingdings" panose="05000000000000000000" pitchFamily="2" charset="2"/>
              <a:buChar char=""/>
            </a:pPr>
            <a:r>
              <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Capable of </a:t>
            </a:r>
            <a:r>
              <a:rPr lang="en-US" sz="23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self/non-self </a:t>
            </a:r>
            <a:r>
              <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recognition.</a:t>
            </a:r>
            <a:r>
              <a:rPr lang="en-US" sz="2300" u="none" strike="noStrike" kern="100" dirty="0">
                <a:solidFill>
                  <a:srgbClr val="000000"/>
                </a:solidFill>
                <a:effectLst/>
                <a:uFill>
                  <a:solidFill>
                    <a:srgbClr val="000000"/>
                  </a:solidFill>
                </a:uFill>
                <a:latin typeface="Sitka Text" panose="02000505000000020004" pitchFamily="2" charset="0"/>
                <a:ea typeface="Arial" panose="020B0604020202020204" pitchFamily="34" charset="0"/>
                <a:cs typeface="Wingdings" panose="05000000000000000000" pitchFamily="2" charset="2"/>
              </a:rPr>
              <a:t> </a:t>
            </a:r>
            <a:endPar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endParaRPr>
          </a:p>
          <a:p>
            <a:pPr marL="742950" marR="153670" lvl="1" indent="-285750" algn="just" fontAlgn="base">
              <a:lnSpc>
                <a:spcPct val="112000"/>
              </a:lnSpc>
              <a:spcAft>
                <a:spcPts val="1110"/>
              </a:spcAft>
              <a:buClr>
                <a:srgbClr val="000000"/>
              </a:buClr>
              <a:buSzPts val="1400"/>
              <a:buFont typeface="Wingdings" panose="05000000000000000000" pitchFamily="2" charset="2"/>
              <a:buChar char=""/>
            </a:pPr>
            <a:r>
              <a:rPr lang="en-US" sz="23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Self-limiting.</a:t>
            </a:r>
            <a:r>
              <a:rPr lang="en-US" sz="2300" b="1" u="none" strike="noStrike" kern="100" dirty="0">
                <a:solidFill>
                  <a:srgbClr val="000000"/>
                </a:solidFill>
                <a:effectLst/>
                <a:uFill>
                  <a:solidFill>
                    <a:srgbClr val="000000"/>
                  </a:solidFill>
                </a:uFill>
                <a:latin typeface="Sitka Text" panose="02000505000000020004" pitchFamily="2" charset="0"/>
                <a:ea typeface="Arial" panose="020B0604020202020204" pitchFamily="34" charset="0"/>
                <a:cs typeface="Wingdings" panose="05000000000000000000" pitchFamily="2" charset="2"/>
              </a:rPr>
              <a:t> </a:t>
            </a:r>
            <a:r>
              <a:rPr lang="en-US" sz="2300" u="none" strike="noStrike" kern="100" dirty="0">
                <a:solidFill>
                  <a:srgbClr val="000000"/>
                </a:solidFill>
                <a:effectLst/>
                <a:uFill>
                  <a:solidFill>
                    <a:srgbClr val="000000"/>
                  </a:solidFill>
                </a:uFill>
                <a:latin typeface="Sitka Text" panose="02000505000000020004" pitchFamily="2" charset="0"/>
                <a:ea typeface="Arial" panose="020B0604020202020204" pitchFamily="34" charset="0"/>
                <a:cs typeface="Wingdings" panose="05000000000000000000" pitchFamily="2" charset="2"/>
              </a:rPr>
              <a:t> </a:t>
            </a:r>
            <a:endPar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endParaRPr>
          </a:p>
          <a:p>
            <a:pPr marL="6350" marR="139700" indent="-6350" algn="l">
              <a:lnSpc>
                <a:spcPct val="112000"/>
              </a:lnSpc>
              <a:spcAft>
                <a:spcPts val="1275"/>
              </a:spcAft>
              <a:buNone/>
            </a:pPr>
            <a:r>
              <a:rPr lang="en-US" sz="2300" b="1" kern="100" dirty="0">
                <a:solidFill>
                  <a:srgbClr val="00B050"/>
                </a:solidFill>
                <a:effectLst/>
                <a:latin typeface="Sitka Text" panose="02000505000000020004" pitchFamily="2" charset="0"/>
                <a:ea typeface="Calibri" panose="020F0502020204030204" pitchFamily="34" charset="0"/>
              </a:rPr>
              <a:t>These features of adaptive immunity are designed to give the individual the best possible defense against disease.</a:t>
            </a:r>
            <a:r>
              <a:rPr lang="en-US" sz="2300" kern="100" dirty="0">
                <a:solidFill>
                  <a:srgbClr val="00B050"/>
                </a:solidFill>
                <a:effectLst/>
                <a:latin typeface="Sitka Text" panose="02000505000000020004" pitchFamily="2" charset="0"/>
                <a:ea typeface="Calibri" panose="020F0502020204030204" pitchFamily="34" charset="0"/>
              </a:rPr>
              <a:t> </a:t>
            </a:r>
          </a:p>
          <a:p>
            <a:pPr marL="742950" marR="153670" lvl="1" indent="-285750" algn="just" fontAlgn="base">
              <a:lnSpc>
                <a:spcPct val="112000"/>
              </a:lnSpc>
              <a:spcAft>
                <a:spcPts val="1285"/>
              </a:spcAft>
              <a:buClr>
                <a:srgbClr val="000000"/>
              </a:buClr>
              <a:buSzPts val="1400"/>
              <a:buFont typeface="Wingdings" panose="05000000000000000000" pitchFamily="2" charset="2"/>
              <a:buChar char=""/>
            </a:pPr>
            <a:r>
              <a:rPr lang="en-US" sz="23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Specificity </a:t>
            </a:r>
            <a:r>
              <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is required, along with memory to protect against persistent or recurrent challenge. </a:t>
            </a:r>
          </a:p>
          <a:p>
            <a:pPr marL="457200" marR="153670" lvl="1" indent="0" algn="just" fontAlgn="base">
              <a:lnSpc>
                <a:spcPct val="112000"/>
              </a:lnSpc>
              <a:spcAft>
                <a:spcPts val="1285"/>
              </a:spcAft>
              <a:buClr>
                <a:srgbClr val="000000"/>
              </a:buClr>
              <a:buSzPts val="1400"/>
              <a:buNone/>
            </a:pPr>
            <a:endParaRPr lang="en-US" sz="23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endParaRPr>
          </a:p>
          <a:p>
            <a:pPr algn="just">
              <a:buNone/>
            </a:pPr>
            <a:endParaRPr lang="en-US" sz="2000" dirty="0">
              <a:latin typeface="Sitka Text" panose="02000505000000020004" pitchFamily="2" charset="0"/>
            </a:endParaRPr>
          </a:p>
          <a:p>
            <a:pPr>
              <a:buNone/>
            </a:pPr>
            <a:r>
              <a:rPr lang="en-US" sz="2000" b="1" dirty="0"/>
              <a:t>  </a:t>
            </a:r>
            <a:endParaRPr lang="en-US" dirty="0"/>
          </a:p>
          <a:p>
            <a:endParaRPr lang="en-US" dirty="0"/>
          </a:p>
        </p:txBody>
      </p:sp>
    </p:spTree>
    <p:extLst>
      <p:ext uri="{BB962C8B-B14F-4D97-AF65-F5344CB8AC3E}">
        <p14:creationId xmlns:p14="http://schemas.microsoft.com/office/powerpoint/2010/main" val="32168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8759E07-D7A4-04A5-15A3-355008310798}"/>
              </a:ext>
            </a:extLst>
          </p:cNvPr>
          <p:cNvSpPr>
            <a:spLocks noGrp="1"/>
          </p:cNvSpPr>
          <p:nvPr>
            <p:ph idx="1"/>
          </p:nvPr>
        </p:nvSpPr>
        <p:spPr>
          <a:xfrm>
            <a:off x="2025748" y="1139483"/>
            <a:ext cx="9478864" cy="5331655"/>
          </a:xfrm>
        </p:spPr>
        <p:txBody>
          <a:bodyPr>
            <a:normAutofit fontScale="92500"/>
          </a:bodyPr>
          <a:lstStyle/>
          <a:p>
            <a:pPr marL="742950" marR="153670" lvl="1" indent="-285750" algn="just" fontAlgn="base">
              <a:lnSpc>
                <a:spcPct val="112000"/>
              </a:lnSpc>
              <a:spcAft>
                <a:spcPts val="1285"/>
              </a:spcAft>
              <a:buClr>
                <a:srgbClr val="000000"/>
              </a:buClr>
              <a:buSzPts val="1400"/>
              <a:buFont typeface="Wingdings" panose="05000000000000000000" pitchFamily="2" charset="2"/>
              <a:buChar char=""/>
            </a:pPr>
            <a:r>
              <a:rPr lang="en-US" sz="2400" b="1" dirty="0">
                <a:latin typeface="Sitka Text" panose="02000505000000020004" pitchFamily="2" charset="0"/>
              </a:rPr>
              <a:t> </a:t>
            </a:r>
            <a:r>
              <a:rPr lang="en-US" sz="24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Diversity </a:t>
            </a:r>
            <a:r>
              <a:rPr lang="en-US" sz="24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is required to protect against the maximum number of potential pathogens.</a:t>
            </a:r>
            <a:r>
              <a:rPr lang="en-US" sz="2400" u="none" strike="noStrike" kern="100" dirty="0">
                <a:solidFill>
                  <a:srgbClr val="000000"/>
                </a:solidFill>
                <a:effectLst/>
                <a:uFill>
                  <a:solidFill>
                    <a:srgbClr val="000000"/>
                  </a:solidFill>
                </a:uFill>
                <a:latin typeface="Sitka Text" panose="02000505000000020004" pitchFamily="2" charset="0"/>
                <a:ea typeface="Arial" panose="020B0604020202020204" pitchFamily="34" charset="0"/>
                <a:cs typeface="Wingdings" panose="05000000000000000000" pitchFamily="2" charset="2"/>
              </a:rPr>
              <a:t> </a:t>
            </a:r>
            <a:endParaRPr lang="en-US" sz="24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endParaRPr>
          </a:p>
          <a:p>
            <a:pPr marL="742950" marR="153670" lvl="1" indent="-285750" algn="just" fontAlgn="base">
              <a:lnSpc>
                <a:spcPct val="112000"/>
              </a:lnSpc>
              <a:spcAft>
                <a:spcPts val="1285"/>
              </a:spcAft>
              <a:buClr>
                <a:srgbClr val="000000"/>
              </a:buClr>
              <a:buSzPts val="1400"/>
              <a:buFont typeface="Wingdings" panose="05000000000000000000" pitchFamily="2" charset="2"/>
              <a:buChar char=""/>
            </a:pPr>
            <a:r>
              <a:rPr lang="en-US" sz="24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Specialization </a:t>
            </a:r>
            <a:r>
              <a:rPr lang="en-US" sz="24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of function is necessary so that the most effective defense can be mounted against diverse challenges.</a:t>
            </a:r>
            <a:r>
              <a:rPr lang="en-US" sz="2400" b="1" u="none" strike="noStrike" kern="100" dirty="0">
                <a:solidFill>
                  <a:srgbClr val="000000"/>
                </a:solidFill>
                <a:effectLst/>
                <a:uFill>
                  <a:solidFill>
                    <a:srgbClr val="000000"/>
                  </a:solidFill>
                </a:uFill>
                <a:latin typeface="Sitka Text" panose="02000505000000020004" pitchFamily="2" charset="0"/>
                <a:ea typeface="Arial" panose="020B0604020202020204" pitchFamily="34" charset="0"/>
                <a:cs typeface="Wingdings" panose="05000000000000000000" pitchFamily="2" charset="2"/>
              </a:rPr>
              <a:t> </a:t>
            </a:r>
            <a:r>
              <a:rPr lang="en-US" sz="2400" u="none" strike="noStrike" kern="100" dirty="0">
                <a:solidFill>
                  <a:srgbClr val="000000"/>
                </a:solidFill>
                <a:effectLst/>
                <a:uFill>
                  <a:solidFill>
                    <a:srgbClr val="000000"/>
                  </a:solidFill>
                </a:uFill>
                <a:latin typeface="Sitka Text" panose="02000505000000020004" pitchFamily="2" charset="0"/>
                <a:ea typeface="Arial" panose="020B0604020202020204" pitchFamily="34" charset="0"/>
                <a:cs typeface="Wingdings" panose="05000000000000000000" pitchFamily="2" charset="2"/>
              </a:rPr>
              <a:t> </a:t>
            </a:r>
            <a:endParaRPr lang="en-US" sz="24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endParaRPr>
          </a:p>
          <a:p>
            <a:pPr>
              <a:buNone/>
            </a:pPr>
            <a:endParaRPr lang="en-US" dirty="0"/>
          </a:p>
          <a:p>
            <a:pPr marL="742950" marR="153670" lvl="1" indent="-285750" algn="just" rtl="0" fontAlgn="base">
              <a:lnSpc>
                <a:spcPct val="115000"/>
              </a:lnSpc>
              <a:spcAft>
                <a:spcPts val="1225"/>
              </a:spcAft>
              <a:buClr>
                <a:srgbClr val="000000"/>
              </a:buClr>
              <a:buSzPts val="1400"/>
              <a:buFont typeface="Wingdings" panose="05000000000000000000" pitchFamily="2" charset="2"/>
              <a:buChar char=""/>
            </a:pPr>
            <a:r>
              <a:rPr lang="en-US" sz="22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The ability to distinguish between </a:t>
            </a:r>
            <a:r>
              <a:rPr lang="en-US" sz="22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invaders and one’s own cells and tissues </a:t>
            </a:r>
            <a:r>
              <a:rPr lang="en-US" sz="22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(self versus non-self)</a:t>
            </a:r>
            <a:r>
              <a:rPr lang="en-US" sz="22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 is vital in inhibiting a response to one’s own cells (autoimmunity). </a:t>
            </a:r>
          </a:p>
          <a:p>
            <a:pPr marL="742950" marR="153670" lvl="1" indent="-285750" algn="just" fontAlgn="base">
              <a:lnSpc>
                <a:spcPct val="115000"/>
              </a:lnSpc>
              <a:spcAft>
                <a:spcPts val="1400"/>
              </a:spcAft>
              <a:buClr>
                <a:srgbClr val="000000"/>
              </a:buClr>
              <a:buSzPts val="1400"/>
              <a:buFont typeface="Wingdings" panose="05000000000000000000" pitchFamily="2" charset="2"/>
              <a:buChar char=""/>
            </a:pPr>
            <a:r>
              <a:rPr lang="en-US" sz="2200" b="1"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Self-limitation </a:t>
            </a:r>
            <a:r>
              <a:rPr lang="en-US" sz="2200" u="none" strike="noStrike" kern="100" dirty="0">
                <a:solidFill>
                  <a:srgbClr val="000000"/>
                </a:solidFill>
                <a:effectLst/>
                <a:uFill>
                  <a:solidFill>
                    <a:srgbClr val="000000"/>
                  </a:solidFill>
                </a:uFill>
                <a:latin typeface="Sitka Text" panose="02000505000000020004" pitchFamily="2" charset="0"/>
                <a:ea typeface="Wingdings" panose="05000000000000000000" pitchFamily="2" charset="2"/>
                <a:cs typeface="Wingdings" panose="05000000000000000000" pitchFamily="2" charset="2"/>
              </a:rPr>
              <a:t>allows the system to return to a basal resting state after a challenge to conserve energy and prepare for the challenge by new microbes. </a:t>
            </a:r>
          </a:p>
          <a:p>
            <a:endParaRPr lang="en-US" dirty="0"/>
          </a:p>
        </p:txBody>
      </p:sp>
    </p:spTree>
    <p:extLst>
      <p:ext uri="{BB962C8B-B14F-4D97-AF65-F5344CB8AC3E}">
        <p14:creationId xmlns:p14="http://schemas.microsoft.com/office/powerpoint/2010/main" val="287861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894F45F-B058-F783-AFB9-B678DD40E7CF}"/>
              </a:ext>
            </a:extLst>
          </p:cNvPr>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317598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98A6B66-F459-CD66-6FAD-4F859769432B}"/>
              </a:ext>
            </a:extLst>
          </p:cNvPr>
          <p:cNvSpPr txBox="1"/>
          <p:nvPr/>
        </p:nvSpPr>
        <p:spPr>
          <a:xfrm>
            <a:off x="1969478" y="579726"/>
            <a:ext cx="9594165" cy="5698548"/>
          </a:xfrm>
          <a:prstGeom prst="rect">
            <a:avLst/>
          </a:prstGeom>
          <a:noFill/>
        </p:spPr>
        <p:txBody>
          <a:bodyPr wrap="square">
            <a:spAutoFit/>
          </a:bodyPr>
          <a:lstStyle/>
          <a:p>
            <a:pPr marL="6350" marR="0" indent="-6350" algn="l">
              <a:lnSpc>
                <a:spcPct val="107000"/>
              </a:lnSpc>
              <a:spcAft>
                <a:spcPts val="1180"/>
              </a:spcAft>
              <a:buNone/>
            </a:pPr>
            <a:r>
              <a:rPr lang="en-US" sz="2000" b="1" kern="100" dirty="0">
                <a:solidFill>
                  <a:srgbClr val="FF0000"/>
                </a:solidFill>
                <a:effectLst/>
                <a:latin typeface="Calibri" panose="020F0502020204030204" pitchFamily="34" charset="0"/>
                <a:ea typeface="Calibri" panose="020F0502020204030204" pitchFamily="34" charset="0"/>
              </a:rPr>
              <a:t>Types of Acquired Immunity: </a:t>
            </a:r>
            <a:endParaRPr lang="en-US" sz="2000" kern="100" dirty="0">
              <a:solidFill>
                <a:srgbClr val="FF0000"/>
              </a:solidFill>
              <a:effectLst/>
              <a:latin typeface="Calibri" panose="020F0502020204030204" pitchFamily="34" charset="0"/>
              <a:ea typeface="Calibri" panose="020F0502020204030204" pitchFamily="34" charset="0"/>
            </a:endParaRPr>
          </a:p>
          <a:p>
            <a:pPr marL="0" marR="0" indent="0" algn="l">
              <a:lnSpc>
                <a:spcPct val="113000"/>
              </a:lnSpc>
              <a:spcAft>
                <a:spcPts val="1305"/>
              </a:spcAft>
              <a:buNone/>
            </a:pPr>
            <a:r>
              <a:rPr lang="en-US" sz="2000" b="1" u="sng" kern="100" dirty="0">
                <a:solidFill>
                  <a:srgbClr val="000000"/>
                </a:solidFill>
                <a:effectLst/>
                <a:uFill>
                  <a:solidFill>
                    <a:srgbClr val="000000"/>
                  </a:solidFill>
                </a:uFill>
                <a:latin typeface="Calibri" panose="020F0502020204030204" pitchFamily="34" charset="0"/>
                <a:ea typeface="Calibri" panose="020F0502020204030204" pitchFamily="34" charset="0"/>
              </a:rPr>
              <a:t>I.  Naturally Acquired Immunity</a:t>
            </a:r>
            <a:r>
              <a:rPr lang="en-US" sz="2000" b="1" kern="100" dirty="0">
                <a:solidFill>
                  <a:srgbClr val="000000"/>
                </a:solidFill>
                <a:effectLst/>
                <a:latin typeface="Calibri" panose="020F0502020204030204" pitchFamily="34" charset="0"/>
                <a:ea typeface="Calibri" panose="020F0502020204030204" pitchFamily="34" charset="0"/>
              </a:rPr>
              <a:t>:  </a:t>
            </a:r>
            <a:r>
              <a:rPr lang="en-US" sz="2000" kern="100" dirty="0">
                <a:solidFill>
                  <a:srgbClr val="000000"/>
                </a:solidFill>
                <a:effectLst/>
                <a:latin typeface="Calibri" panose="020F0502020204030204" pitchFamily="34" charset="0"/>
                <a:ea typeface="Calibri" panose="020F0502020204030204" pitchFamily="34" charset="0"/>
              </a:rPr>
              <a:t>Obtained in the course of daily life.</a:t>
            </a:r>
            <a:r>
              <a:rPr lang="en-US" sz="2000" b="1" kern="100" dirty="0">
                <a:solidFill>
                  <a:srgbClr val="000000"/>
                </a:solidFill>
                <a:effectLst/>
                <a:latin typeface="Calibri" panose="020F0502020204030204" pitchFamily="34" charset="0"/>
                <a:ea typeface="Calibri" panose="020F0502020204030204" pitchFamily="34" charset="0"/>
              </a:rPr>
              <a:t> </a:t>
            </a:r>
            <a:endParaRPr lang="en-US" sz="2000" kern="100" dirty="0">
              <a:solidFill>
                <a:srgbClr val="000000"/>
              </a:solidFill>
              <a:effectLst/>
              <a:latin typeface="Calibri" panose="020F0502020204030204" pitchFamily="34" charset="0"/>
              <a:ea typeface="Calibri" panose="020F0502020204030204" pitchFamily="34" charset="0"/>
            </a:endParaRPr>
          </a:p>
          <a:p>
            <a:pPr marL="342900" marR="0" lvl="0" indent="-342900" algn="l" fontAlgn="base">
              <a:lnSpc>
                <a:spcPct val="107000"/>
              </a:lnSpc>
              <a:spcAft>
                <a:spcPts val="985"/>
              </a:spcAft>
              <a:buClr>
                <a:srgbClr val="000000"/>
              </a:buClr>
              <a:buSzPts val="1800"/>
              <a:buFont typeface="+mj-lt"/>
              <a:buAutoNum type="alphaUcPeriod"/>
            </a:pPr>
            <a:r>
              <a:rPr lang="en-US" sz="20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Naturally Acquired Active Immunity: </a:t>
            </a:r>
            <a:r>
              <a:rPr lang="en-US" sz="2000" b="1"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Calibri" panose="020F0502020204030204" pitchFamily="34" charset="0"/>
              </a:rPr>
              <a:t> </a:t>
            </a:r>
            <a:endParaRPr lang="en-US" sz="20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153670" lvl="1" indent="-285750" algn="just" fontAlgn="base">
              <a:lnSpc>
                <a:spcPct val="112000"/>
              </a:lnSpc>
              <a:spcAft>
                <a:spcPts val="870"/>
              </a:spcAft>
              <a:buClr>
                <a:srgbClr val="000000"/>
              </a:buClr>
              <a:buSzPts val="1400"/>
              <a:buFont typeface="Arial" panose="020B0604020202020204" pitchFamily="34" charset="0"/>
              <a:buChar char="–"/>
            </a:pPr>
            <a:r>
              <a:rPr lang="en-US" sz="2000" i="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Antigens</a:t>
            </a: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or pathogens enter body naturally.  </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endPar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153670" lvl="1" indent="-285750" algn="just" fontAlgn="base">
              <a:lnSpc>
                <a:spcPct val="112000"/>
              </a:lnSpc>
              <a:spcAft>
                <a:spcPts val="1285"/>
              </a:spcAft>
              <a:buClr>
                <a:srgbClr val="000000"/>
              </a:buClr>
              <a:buSzPts val="1400"/>
              <a:buFont typeface="Arial" panose="020B0604020202020204" pitchFamily="34" charset="0"/>
              <a:buChar char="–"/>
            </a:pP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Body generates an immune response to antigens.</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endPar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153670" lvl="1" indent="-285750" algn="just" fontAlgn="base">
              <a:lnSpc>
                <a:spcPct val="112000"/>
              </a:lnSpc>
              <a:spcAft>
                <a:spcPts val="1445"/>
              </a:spcAft>
              <a:buClr>
                <a:srgbClr val="000000"/>
              </a:buClr>
              <a:buSzPts val="1400"/>
              <a:buFont typeface="Arial" panose="020B0604020202020204" pitchFamily="34" charset="0"/>
              <a:buChar char="–"/>
            </a:pP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Immunity may be lifelong (chickenpox or mumps) or temporary (influenza or intestinal infections). </a:t>
            </a:r>
          </a:p>
          <a:p>
            <a:pPr marL="342900" marR="0" lvl="0" indent="-342900" algn="l" fontAlgn="base">
              <a:lnSpc>
                <a:spcPct val="107000"/>
              </a:lnSpc>
              <a:spcAft>
                <a:spcPts val="985"/>
              </a:spcAft>
              <a:buClr>
                <a:srgbClr val="000000"/>
              </a:buClr>
              <a:buSzPts val="1800"/>
              <a:buFont typeface="+mj-lt"/>
              <a:buAutoNum type="alphaUcPeriod"/>
            </a:pPr>
            <a:r>
              <a:rPr lang="en-US" sz="20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Naturally Acquired Passive Immunity:  </a:t>
            </a:r>
            <a:r>
              <a:rPr lang="en-US" sz="20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a:p>
            <a:pPr marL="742950" marR="153670" lvl="1" indent="-285750" algn="just" fontAlgn="base">
              <a:lnSpc>
                <a:spcPct val="112000"/>
              </a:lnSpc>
              <a:spcAft>
                <a:spcPts val="1285"/>
              </a:spcAft>
              <a:buClr>
                <a:srgbClr val="000000"/>
              </a:buClr>
              <a:buSzPts val="1400"/>
              <a:buFont typeface="Arial" panose="020B0604020202020204" pitchFamily="34" charset="0"/>
              <a:buChar char="–"/>
            </a:pPr>
            <a:r>
              <a:rPr lang="en-US" sz="2000" b="1" i="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Antibodies</a:t>
            </a:r>
            <a:r>
              <a:rPr lang="en-US" sz="20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pass from mother to fetus via placenta or breast feeding </a:t>
            </a:r>
            <a:r>
              <a:rPr lang="en-US" sz="20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(colostrum).</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endPar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153670" lvl="1" indent="-285750" algn="just" fontAlgn="base">
              <a:lnSpc>
                <a:spcPct val="112000"/>
              </a:lnSpc>
              <a:spcAft>
                <a:spcPts val="1285"/>
              </a:spcAft>
              <a:buClr>
                <a:srgbClr val="000000"/>
              </a:buClr>
              <a:buSzPts val="1400"/>
              <a:buFont typeface="Arial" panose="020B0604020202020204" pitchFamily="34" charset="0"/>
              <a:buChar char="–"/>
            </a:pP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No immune response to antigens.</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endPar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153670" lvl="1" indent="-285750" algn="just" fontAlgn="base">
              <a:lnSpc>
                <a:spcPct val="112000"/>
              </a:lnSpc>
              <a:spcAft>
                <a:spcPts val="1285"/>
              </a:spcAft>
              <a:buClr>
                <a:srgbClr val="000000"/>
              </a:buClr>
              <a:buSzPts val="1400"/>
              <a:buFont typeface="Arial" panose="020B0604020202020204" pitchFamily="34" charset="0"/>
              <a:buChar char="–"/>
            </a:pP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Immunity is usually </a:t>
            </a:r>
            <a:r>
              <a:rPr lang="en-US" sz="20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short-lived </a:t>
            </a: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(weeks to months).</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endPar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153670" lvl="1" indent="-285750" algn="just" fontAlgn="base">
              <a:lnSpc>
                <a:spcPct val="112000"/>
              </a:lnSpc>
              <a:spcAft>
                <a:spcPts val="1085"/>
              </a:spcAft>
              <a:buClr>
                <a:srgbClr val="000000"/>
              </a:buClr>
              <a:buSzPts val="1400"/>
              <a:buFont typeface="Arial" panose="020B0604020202020204" pitchFamily="34" charset="0"/>
              <a:buChar char="–"/>
            </a:pP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Protection until child’s immune system develops</a:t>
            </a:r>
            <a:r>
              <a:rPr lang="en-US" sz="20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549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C679B958-E2A7-8D6A-9CDC-6B280C7FD8ED}"/>
              </a:ext>
            </a:extLst>
          </p:cNvPr>
          <p:cNvSpPr txBox="1"/>
          <p:nvPr/>
        </p:nvSpPr>
        <p:spPr>
          <a:xfrm>
            <a:off x="2570870" y="1951672"/>
            <a:ext cx="8289388" cy="800219"/>
          </a:xfrm>
          <a:prstGeom prst="rect">
            <a:avLst/>
          </a:prstGeom>
          <a:noFill/>
        </p:spPr>
        <p:txBody>
          <a:bodyPr wrap="square">
            <a:spAutoFit/>
          </a:bodyPr>
          <a:lstStyle/>
          <a:p>
            <a:pPr>
              <a:buNone/>
            </a:pPr>
            <a:r>
              <a:rPr lang="en-US" b="1" dirty="0"/>
              <a:t> </a:t>
            </a:r>
          </a:p>
          <a:p>
            <a:pPr algn="just"/>
            <a:r>
              <a:rPr lang="en-US" sz="2800" dirty="0">
                <a:latin typeface="Sitka Text" panose="02000505000000020004" pitchFamily="2" charset="0"/>
              </a:rPr>
              <a:t> </a:t>
            </a:r>
          </a:p>
        </p:txBody>
      </p:sp>
      <p:sp>
        <p:nvSpPr>
          <p:cNvPr id="7" name="مربع نص 6">
            <a:extLst>
              <a:ext uri="{FF2B5EF4-FFF2-40B4-BE49-F238E27FC236}">
                <a16:creationId xmlns:a16="http://schemas.microsoft.com/office/drawing/2014/main" id="{8CC04EBC-6CD4-EC2A-4C99-C723319A72C6}"/>
              </a:ext>
            </a:extLst>
          </p:cNvPr>
          <p:cNvSpPr txBox="1"/>
          <p:nvPr/>
        </p:nvSpPr>
        <p:spPr>
          <a:xfrm>
            <a:off x="4005775" y="1039224"/>
            <a:ext cx="6098344" cy="584775"/>
          </a:xfrm>
          <a:prstGeom prst="rect">
            <a:avLst/>
          </a:prstGeom>
          <a:noFill/>
        </p:spPr>
        <p:txBody>
          <a:bodyPr wrap="square">
            <a:spAutoFit/>
          </a:bodyPr>
          <a:lstStyle/>
          <a:p>
            <a:r>
              <a:rPr lang="en-US" sz="3200" b="1" dirty="0">
                <a:solidFill>
                  <a:srgbClr val="FF0000"/>
                </a:solidFill>
              </a:rPr>
              <a:t> </a:t>
            </a:r>
            <a:endParaRPr lang="en-US" sz="3200" dirty="0">
              <a:solidFill>
                <a:srgbClr val="FF0000"/>
              </a:solidFill>
            </a:endParaRPr>
          </a:p>
        </p:txBody>
      </p:sp>
      <p:sp>
        <p:nvSpPr>
          <p:cNvPr id="3" name="مربع نص 2">
            <a:extLst>
              <a:ext uri="{FF2B5EF4-FFF2-40B4-BE49-F238E27FC236}">
                <a16:creationId xmlns:a16="http://schemas.microsoft.com/office/drawing/2014/main" id="{0BCE3BB4-D5C3-49B7-D490-598221CAF0B6}"/>
              </a:ext>
            </a:extLst>
          </p:cNvPr>
          <p:cNvSpPr txBox="1"/>
          <p:nvPr/>
        </p:nvSpPr>
        <p:spPr>
          <a:xfrm>
            <a:off x="1871003" y="1065491"/>
            <a:ext cx="9636369" cy="4964436"/>
          </a:xfrm>
          <a:prstGeom prst="rect">
            <a:avLst/>
          </a:prstGeom>
          <a:noFill/>
        </p:spPr>
        <p:txBody>
          <a:bodyPr wrap="square">
            <a:spAutoFit/>
          </a:bodyPr>
          <a:lstStyle/>
          <a:p>
            <a:pPr marL="6350" marR="153670" indent="-6350" algn="just">
              <a:lnSpc>
                <a:spcPct val="112000"/>
              </a:lnSpc>
              <a:spcAft>
                <a:spcPts val="1285"/>
              </a:spcAft>
              <a:buNone/>
            </a:pPr>
            <a:r>
              <a:rPr lang="en-US" sz="2000" b="1" u="sng" kern="100" dirty="0">
                <a:solidFill>
                  <a:srgbClr val="000000"/>
                </a:solidFill>
                <a:effectLst/>
                <a:uFill>
                  <a:solidFill>
                    <a:srgbClr val="000000"/>
                  </a:solidFill>
                </a:uFill>
                <a:latin typeface="Calibri" panose="020F0502020204030204" pitchFamily="34" charset="0"/>
                <a:ea typeface="Calibri" panose="020F0502020204030204" pitchFamily="34" charset="0"/>
              </a:rPr>
              <a:t>II. Artificially Acquired Immunity:  </a:t>
            </a:r>
            <a:r>
              <a:rPr lang="en-US" sz="2000" kern="100" dirty="0">
                <a:solidFill>
                  <a:srgbClr val="000000"/>
                </a:solidFill>
                <a:effectLst/>
                <a:latin typeface="Calibri" panose="020F0502020204030204" pitchFamily="34" charset="0"/>
                <a:ea typeface="Calibri" panose="020F0502020204030204" pitchFamily="34" charset="0"/>
              </a:rPr>
              <a:t>Obtained by receiving a vaccine or immune serum. </a:t>
            </a:r>
          </a:p>
          <a:p>
            <a:pPr marL="342900" marR="139700" lvl="0" indent="-342900" algn="l" fontAlgn="base">
              <a:lnSpc>
                <a:spcPct val="112000"/>
              </a:lnSpc>
              <a:spcAft>
                <a:spcPts val="1275"/>
              </a:spcAft>
              <a:buClr>
                <a:srgbClr val="000000"/>
              </a:buClr>
              <a:buSzPts val="1400"/>
              <a:buFont typeface="+mj-lt"/>
              <a:buAutoNum type="arabicPeriod"/>
            </a:pPr>
            <a:r>
              <a:rPr lang="en-US" sz="20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Artificially Acquired Active Immunity:  </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Calibri" panose="020F0502020204030204" pitchFamily="34" charset="0"/>
              </a:rPr>
              <a:t> </a:t>
            </a:r>
            <a:endParaRPr lang="en-US" sz="20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742950" marR="153670" lvl="1" indent="-285750" algn="just" fontAlgn="base">
              <a:lnSpc>
                <a:spcPct val="112000"/>
              </a:lnSpc>
              <a:spcAft>
                <a:spcPts val="1285"/>
              </a:spcAft>
              <a:buClr>
                <a:srgbClr val="000000"/>
              </a:buClr>
              <a:buSzPts val="1400"/>
              <a:buFont typeface="Arial" panose="020B0604020202020204" pitchFamily="34" charset="0"/>
              <a:buChar char="–"/>
            </a:pPr>
            <a:r>
              <a:rPr lang="en-US" sz="2000" b="1" i="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Antigens</a:t>
            </a:r>
            <a:r>
              <a:rPr lang="en-US" sz="20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are introduced in vaccines (</a:t>
            </a:r>
            <a:r>
              <a:rPr lang="en-US" sz="20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immunization).  </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endPar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153670" lvl="1" indent="-285750" algn="just" fontAlgn="base">
              <a:lnSpc>
                <a:spcPct val="112000"/>
              </a:lnSpc>
              <a:spcAft>
                <a:spcPts val="1285"/>
              </a:spcAft>
              <a:buClr>
                <a:srgbClr val="000000"/>
              </a:buClr>
              <a:buSzPts val="1400"/>
              <a:buFont typeface="Arial" panose="020B0604020202020204" pitchFamily="34" charset="0"/>
              <a:buChar char="–"/>
            </a:pP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Body generates an immune response to antigens.</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endPar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marR="153670" lvl="1" indent="-285750" algn="just" fontAlgn="base">
              <a:lnSpc>
                <a:spcPct val="112000"/>
              </a:lnSpc>
              <a:spcAft>
                <a:spcPts val="1035"/>
              </a:spcAft>
              <a:buClr>
                <a:srgbClr val="000000"/>
              </a:buClr>
              <a:buSzPts val="1400"/>
              <a:buFont typeface="Arial" panose="020B0604020202020204" pitchFamily="34" charset="0"/>
              <a:buChar char="–"/>
            </a:pP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Immunity can be </a:t>
            </a:r>
            <a:r>
              <a:rPr lang="en-US" sz="20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lifelong </a:t>
            </a: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(oral polio vaccine) or temporary (tetanus toxoid). </a:t>
            </a:r>
          </a:p>
          <a:p>
            <a:pPr marL="342900" marR="139700" lvl="0" indent="-342900" algn="l" fontAlgn="base">
              <a:lnSpc>
                <a:spcPct val="112000"/>
              </a:lnSpc>
              <a:spcAft>
                <a:spcPts val="1275"/>
              </a:spcAft>
              <a:buClr>
                <a:srgbClr val="000000"/>
              </a:buClr>
              <a:buSzPts val="1400"/>
              <a:buFont typeface="+mj-lt"/>
              <a:buAutoNum type="arabicPeriod"/>
            </a:pPr>
            <a:r>
              <a:rPr lang="en-US" sz="2000" b="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Artificially Acquired Passive Immunity: </a:t>
            </a:r>
            <a:r>
              <a:rPr lang="en-US" sz="20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a:p>
            <a:pPr marL="742950" marR="153670" lvl="1" indent="-285750" algn="just" fontAlgn="base">
              <a:lnSpc>
                <a:spcPct val="112000"/>
              </a:lnSpc>
              <a:spcAft>
                <a:spcPts val="1285"/>
              </a:spcAft>
              <a:buClr>
                <a:srgbClr val="000000"/>
              </a:buClr>
              <a:buSzPts val="1400"/>
              <a:buFont typeface="Arial" panose="020B0604020202020204" pitchFamily="34" charset="0"/>
              <a:buChar char="–"/>
            </a:pP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Preformed </a:t>
            </a:r>
            <a:r>
              <a:rPr lang="en-US" sz="2000" b="1" i="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antibodies</a:t>
            </a:r>
            <a:r>
              <a:rPr lang="en-US" sz="2000" b="1"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(antiserum) </a:t>
            </a: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are introduced into body by injection.  </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endPar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1149985" marR="153670" indent="-6350" algn="just">
              <a:lnSpc>
                <a:spcPct val="112000"/>
              </a:lnSpc>
              <a:spcAft>
                <a:spcPts val="1285"/>
              </a:spcAft>
              <a:buNone/>
            </a:pPr>
            <a:r>
              <a:rPr lang="en-US" sz="2000" kern="100" dirty="0">
                <a:solidFill>
                  <a:srgbClr val="000000"/>
                </a:solidFill>
                <a:effectLst/>
                <a:latin typeface="Times New Roman" panose="02020603050405020304" pitchFamily="18" charset="0"/>
                <a:ea typeface="Times New Roman" panose="02020603050405020304" pitchFamily="18" charset="0"/>
              </a:rPr>
              <a:t>•</a:t>
            </a:r>
            <a:r>
              <a:rPr lang="en-US" sz="2000" kern="100" dirty="0">
                <a:solidFill>
                  <a:srgbClr val="000000"/>
                </a:solidFill>
                <a:effectLst/>
                <a:latin typeface="Arial" panose="020B0604020202020204" pitchFamily="34" charset="0"/>
                <a:ea typeface="Arial" panose="020B0604020202020204" pitchFamily="34" charset="0"/>
              </a:rPr>
              <a:t> </a:t>
            </a:r>
            <a:r>
              <a:rPr lang="en-US" sz="2000" kern="100" dirty="0">
                <a:solidFill>
                  <a:srgbClr val="000000"/>
                </a:solidFill>
                <a:effectLst/>
                <a:latin typeface="Calibri" panose="020F0502020204030204" pitchFamily="34" charset="0"/>
                <a:ea typeface="Calibri" panose="020F0502020204030204" pitchFamily="34" charset="0"/>
              </a:rPr>
              <a:t>Snake antivenom injection from horses or rabbits.</a:t>
            </a:r>
            <a:r>
              <a:rPr lang="en-US" sz="2000" kern="100" dirty="0">
                <a:solidFill>
                  <a:srgbClr val="000000"/>
                </a:solidFill>
                <a:effectLst/>
                <a:latin typeface="Arial" panose="020B0604020202020204" pitchFamily="34" charset="0"/>
                <a:ea typeface="Arial" panose="020B0604020202020204" pitchFamily="34" charset="0"/>
              </a:rPr>
              <a:t> </a:t>
            </a:r>
            <a:endParaRPr lang="en-US" sz="2000" kern="100" dirty="0">
              <a:solidFill>
                <a:srgbClr val="000000"/>
              </a:solidFill>
              <a:effectLst/>
              <a:latin typeface="Calibri" panose="020F0502020204030204" pitchFamily="34" charset="0"/>
              <a:ea typeface="Calibri" panose="020F0502020204030204" pitchFamily="34" charset="0"/>
            </a:endParaRPr>
          </a:p>
          <a:p>
            <a:pPr marL="742950" marR="153670" lvl="1" indent="-285750" algn="just" fontAlgn="base">
              <a:lnSpc>
                <a:spcPct val="112000"/>
              </a:lnSpc>
              <a:spcAft>
                <a:spcPts val="1285"/>
              </a:spcAft>
              <a:buClr>
                <a:srgbClr val="000000"/>
              </a:buClr>
              <a:buSzPts val="1400"/>
              <a:buFont typeface="Arial" panose="020B0604020202020204" pitchFamily="34" charset="0"/>
              <a:buChar char="–"/>
            </a:pPr>
            <a:r>
              <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Immunity is short lived (half life three weeks).</a:t>
            </a:r>
            <a:r>
              <a:rPr lang="en-US" sz="20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endParaRPr lang="en-US" sz="20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a:buNone/>
            </a:pPr>
            <a:r>
              <a:rPr lang="en-US" sz="2000" dirty="0">
                <a:solidFill>
                  <a:srgbClr val="000000"/>
                </a:solidFill>
                <a:effectLst/>
                <a:latin typeface="Calibri" panose="020F0502020204030204" pitchFamily="34" charset="0"/>
                <a:ea typeface="Calibri" panose="020F0502020204030204" pitchFamily="34" charset="0"/>
              </a:rPr>
              <a:t>Host immune system does not respond to antigens</a:t>
            </a:r>
            <a:endParaRPr lang="en-US" sz="2000" dirty="0"/>
          </a:p>
        </p:txBody>
      </p:sp>
    </p:spTree>
    <p:extLst>
      <p:ext uri="{BB962C8B-B14F-4D97-AF65-F5344CB8AC3E}">
        <p14:creationId xmlns:p14="http://schemas.microsoft.com/office/powerpoint/2010/main" val="4116290257"/>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TotalTime>
  <Words>523</Words>
  <Application>Microsoft Office PowerPoint</Application>
  <PresentationFormat>شاشة عريضة</PresentationFormat>
  <Paragraphs>62</Paragraphs>
  <Slides>10</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10</vt:i4>
      </vt:variant>
    </vt:vector>
  </HeadingPairs>
  <TitlesOfParts>
    <vt:vector size="20" baseType="lpstr">
      <vt:lpstr>Algerian</vt:lpstr>
      <vt:lpstr>Arial</vt:lpstr>
      <vt:lpstr>Arial Black</vt:lpstr>
      <vt:lpstr>Calibri</vt:lpstr>
      <vt:lpstr>Century Gothic</vt:lpstr>
      <vt:lpstr>Sitka Text</vt:lpstr>
      <vt:lpstr>Times New Roman</vt:lpstr>
      <vt:lpstr>Wingdings</vt:lpstr>
      <vt:lpstr>Wingdings 3</vt:lpstr>
      <vt:lpstr>ربطة</vt:lpstr>
      <vt:lpstr>IMMUNE SYSTEM</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ALFA</dc:creator>
  <cp:lastModifiedBy>ALFA</cp:lastModifiedBy>
  <cp:revision>2</cp:revision>
  <dcterms:created xsi:type="dcterms:W3CDTF">2025-03-29T23:41:24Z</dcterms:created>
  <dcterms:modified xsi:type="dcterms:W3CDTF">2025-04-07T20:43:04Z</dcterms:modified>
</cp:coreProperties>
</file>