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6" r:id="rId2"/>
    <p:sldId id="259" r:id="rId3"/>
    <p:sldId id="256" r:id="rId4"/>
    <p:sldId id="257" r:id="rId5"/>
    <p:sldId id="260" r:id="rId6"/>
    <p:sldId id="258" r:id="rId7"/>
    <p:sldId id="261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9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6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83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45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368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8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64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0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8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8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19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8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0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E224-1F41-4095-B1F8-11F4F3DBFED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854574-B63E-443B-988D-2E440BF30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FA8CD8-9F78-728C-8981-295A3C510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8339" y="407537"/>
            <a:ext cx="9438017" cy="4102132"/>
          </a:xfrm>
        </p:spPr>
        <p:txBody>
          <a:bodyPr/>
          <a:lstStyle/>
          <a:p>
            <a:r>
              <a:rPr lang="en-US" sz="4400" dirty="0">
                <a:latin typeface="Algerian" panose="04020705040A02060702" pitchFamily="82" charset="0"/>
              </a:rPr>
              <a:t>IMMUNE SYSTEM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4E71670-FB26-F834-A165-8B5B0F8C70A9}"/>
              </a:ext>
            </a:extLst>
          </p:cNvPr>
          <p:cNvSpPr txBox="1"/>
          <p:nvPr/>
        </p:nvSpPr>
        <p:spPr>
          <a:xfrm>
            <a:off x="3118339" y="911771"/>
            <a:ext cx="8159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  </a:t>
            </a:r>
            <a:r>
              <a:rPr lang="ar-IQ" sz="2400" dirty="0">
                <a:latin typeface="Arial Black" panose="020B0A04020102020204" pitchFamily="34" charset="0"/>
              </a:rPr>
              <a:t>            </a:t>
            </a:r>
            <a:r>
              <a:rPr lang="en-US" sz="2400" dirty="0">
                <a:latin typeface="Arial Black" panose="020B0A04020102020204" pitchFamily="34" charset="0"/>
              </a:rPr>
              <a:t> lecture  five            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physical and chemical barriers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 </a:t>
            </a:r>
            <a:r>
              <a:rPr lang="ar-IQ" sz="2400" dirty="0">
                <a:latin typeface="Arial Black" panose="020B0A04020102020204" pitchFamily="34" charset="0"/>
              </a:rPr>
              <a:t>       </a:t>
            </a:r>
            <a:r>
              <a:rPr lang="en-US" sz="2400" dirty="0">
                <a:latin typeface="Arial Black" panose="020B0A04020102020204" pitchFamily="34" charset="0"/>
              </a:rPr>
              <a:t> Hawraa </a:t>
            </a:r>
            <a:r>
              <a:rPr lang="en-US" sz="2400" dirty="0" err="1">
                <a:latin typeface="Arial Black" panose="020B0A04020102020204" pitchFamily="34" charset="0"/>
              </a:rPr>
              <a:t>Aead</a:t>
            </a:r>
            <a:r>
              <a:rPr lang="en-US" sz="2400" dirty="0">
                <a:latin typeface="Arial Black" panose="020B0A04020102020204" pitchFamily="34" charset="0"/>
              </a:rPr>
              <a:t> Ali        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63039B0-ED9C-28C6-808E-43C73391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252" y="4778525"/>
            <a:ext cx="2025748" cy="1934308"/>
          </a:xfrm>
          <a:prstGeom prst="rect">
            <a:avLst/>
          </a:prstGeom>
        </p:spPr>
      </p:pic>
      <p:pic>
        <p:nvPicPr>
          <p:cNvPr id="9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id="{DBA200B4-B168-3C7F-43DE-3EEA2EEA9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16" y="112541"/>
            <a:ext cx="2269584" cy="1999559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  <a:outerShdw blurRad="50800" dist="50800" algn="ctr" rotWithShape="0">
              <a:srgbClr val="000000">
                <a:alpha val="3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7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FDCB6AD-37B7-CEDD-E4AA-556CAC4D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1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90BA90ED-23F2-3C8E-C3C8-2FC71C975253}"/>
              </a:ext>
            </a:extLst>
          </p:cNvPr>
          <p:cNvSpPr txBox="1"/>
          <p:nvPr/>
        </p:nvSpPr>
        <p:spPr>
          <a:xfrm>
            <a:off x="2472395" y="446876"/>
            <a:ext cx="888023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Sitka Text" panose="02000505000000020004" pitchFamily="2" charset="0"/>
              </a:rPr>
              <a:t>Physical Barriers</a:t>
            </a:r>
          </a:p>
          <a:p>
            <a:pPr algn="just"/>
            <a:r>
              <a:rPr lang="en-US" sz="3200" dirty="0">
                <a:latin typeface="Sitka Text" panose="02000505000000020004" pitchFamily="2" charset="0"/>
              </a:rPr>
              <a:t>These are the structural defenses that physically block or remove pathogens from entering the body.</a:t>
            </a:r>
          </a:p>
          <a:p>
            <a:pPr algn="just"/>
            <a:r>
              <a:rPr lang="en-US" sz="3200" b="1" dirty="0">
                <a:latin typeface="Sitka Text" panose="02000505000000020004" pitchFamily="2" charset="0"/>
              </a:rPr>
              <a:t>Skin</a:t>
            </a:r>
            <a:endParaRPr lang="en-US" sz="3200" dirty="0">
              <a:latin typeface="Sitka Text" panose="02000505000000020004" pitchFamily="2" charset="0"/>
            </a:endParaRPr>
          </a:p>
          <a:p>
            <a:pPr lvl="1" algn="just"/>
            <a:r>
              <a:rPr lang="en-US" sz="3200" dirty="0">
                <a:latin typeface="Sitka Text" panose="02000505000000020004" pitchFamily="2" charset="0"/>
              </a:rPr>
              <a:t>The outermost layer (epidermis) is tough and tightly packed, preventing pathogen entry.</a:t>
            </a:r>
          </a:p>
          <a:p>
            <a:pPr lvl="1" algn="just"/>
            <a:r>
              <a:rPr lang="en-US" sz="3200" dirty="0">
                <a:latin typeface="Sitka Text" panose="02000505000000020004" pitchFamily="2" charset="0"/>
              </a:rPr>
              <a:t>Contains keratin, which is water-resistant and forms a strong protective shield.</a:t>
            </a:r>
          </a:p>
          <a:p>
            <a:pPr lvl="1" algn="just"/>
            <a:r>
              <a:rPr lang="en-US" sz="3200" dirty="0">
                <a:latin typeface="Sitka Text" panose="02000505000000020004" pitchFamily="2" charset="0"/>
              </a:rPr>
              <a:t>Shedding of dead skin cells removes microbes from the surface.</a:t>
            </a:r>
          </a:p>
        </p:txBody>
      </p:sp>
    </p:spTree>
    <p:extLst>
      <p:ext uri="{BB962C8B-B14F-4D97-AF65-F5344CB8AC3E}">
        <p14:creationId xmlns:p14="http://schemas.microsoft.com/office/powerpoint/2010/main" val="170825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38BB09BF-3358-4E7E-D998-37715B5295D5}"/>
              </a:ext>
            </a:extLst>
          </p:cNvPr>
          <p:cNvSpPr txBox="1"/>
          <p:nvPr/>
        </p:nvSpPr>
        <p:spPr>
          <a:xfrm>
            <a:off x="3049172" y="886327"/>
            <a:ext cx="893650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en-US" sz="2000" b="1" dirty="0">
                <a:latin typeface="Sitka Text" panose="02000505000000020004" pitchFamily="2" charset="0"/>
              </a:rPr>
              <a:t>Mucous Membranes</a:t>
            </a:r>
            <a:endParaRPr lang="en-US" sz="2000" dirty="0">
              <a:latin typeface="Sitka Text" panose="02000505000000020004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Line body cavities (e.g., respiratory, gastrointestinal, and urogenital tracts).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Secrete mucus that traps pathogens and foreign particles.</a:t>
            </a:r>
          </a:p>
          <a:p>
            <a:pPr algn="just">
              <a:buFont typeface="+mj-lt"/>
              <a:buAutoNum type="arabicPeriod"/>
            </a:pPr>
            <a:r>
              <a:rPr lang="en-US" sz="2000" b="1" dirty="0">
                <a:latin typeface="Sitka Text" panose="02000505000000020004" pitchFamily="2" charset="0"/>
              </a:rPr>
              <a:t>Cilia</a:t>
            </a:r>
            <a:endParaRPr lang="en-US" sz="2000" dirty="0">
              <a:latin typeface="Sitka Text" panose="02000505000000020004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Microscopic hair-like projections found in the respiratory tract.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Sweep mucus and trapped pathogens up and out of the lungs (via the mucociliary escalator).</a:t>
            </a:r>
          </a:p>
          <a:p>
            <a:pPr algn="just">
              <a:buFont typeface="+mj-lt"/>
              <a:buAutoNum type="arabicPeriod"/>
            </a:pPr>
            <a:r>
              <a:rPr lang="en-US" sz="2000" b="1" dirty="0">
                <a:latin typeface="Sitka Text" panose="02000505000000020004" pitchFamily="2" charset="0"/>
              </a:rPr>
              <a:t>Tears, Saliva, and Urine</a:t>
            </a:r>
            <a:endParaRPr lang="en-US" sz="2000" dirty="0">
              <a:latin typeface="Sitka Text" panose="02000505000000020004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Physically flush out pathogens from the eyes, mouth, and urinary tract.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Help prevent microbes from colonizing these areas.</a:t>
            </a:r>
          </a:p>
          <a:p>
            <a:pPr algn="just">
              <a:buFont typeface="+mj-lt"/>
              <a:buAutoNum type="arabicPeriod"/>
            </a:pPr>
            <a:r>
              <a:rPr lang="en-US" sz="2000" b="1" dirty="0">
                <a:latin typeface="Sitka Text" panose="02000505000000020004" pitchFamily="2" charset="0"/>
              </a:rPr>
              <a:t>Reflexes</a:t>
            </a:r>
            <a:endParaRPr lang="en-US" sz="2000" dirty="0">
              <a:latin typeface="Sitka Text" panose="02000505000000020004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b="1" dirty="0">
                <a:latin typeface="Sitka Text" panose="02000505000000020004" pitchFamily="2" charset="0"/>
              </a:rPr>
              <a:t>Coughing and Sneezing</a:t>
            </a:r>
            <a:r>
              <a:rPr lang="en-US" sz="2000" dirty="0">
                <a:latin typeface="Sitka Text" panose="02000505000000020004" pitchFamily="2" charset="0"/>
              </a:rPr>
              <a:t>: Expel irritants and microbes.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b="1" dirty="0">
                <a:latin typeface="Sitka Text" panose="02000505000000020004" pitchFamily="2" charset="0"/>
              </a:rPr>
              <a:t>Vomiting and Diarrhea</a:t>
            </a:r>
            <a:r>
              <a:rPr lang="en-US" sz="2000" dirty="0">
                <a:latin typeface="Sitka Text" panose="02000505000000020004" pitchFamily="2" charset="0"/>
              </a:rPr>
              <a:t>: Rapidly remove harmful substances from the digestive system.</a:t>
            </a:r>
          </a:p>
        </p:txBody>
      </p:sp>
    </p:spTree>
    <p:extLst>
      <p:ext uri="{BB962C8B-B14F-4D97-AF65-F5344CB8AC3E}">
        <p14:creationId xmlns:p14="http://schemas.microsoft.com/office/powerpoint/2010/main" val="382227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F68E406-2430-3C54-BC66-1A26CCF1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8594"/>
            <a:ext cx="12192000" cy="89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6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2C46EFD0-2F1E-AA16-7280-7B8335FCCA99}"/>
              </a:ext>
            </a:extLst>
          </p:cNvPr>
          <p:cNvSpPr txBox="1"/>
          <p:nvPr/>
        </p:nvSpPr>
        <p:spPr>
          <a:xfrm>
            <a:off x="2926082" y="977429"/>
            <a:ext cx="844413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Sitka Text" panose="02000505000000020004" pitchFamily="2" charset="0"/>
              </a:rPr>
              <a:t>Chemical Barriers</a:t>
            </a:r>
          </a:p>
          <a:p>
            <a:pPr algn="just">
              <a:buNone/>
            </a:pPr>
            <a:r>
              <a:rPr lang="en-US" sz="2000" dirty="0">
                <a:latin typeface="Sitka Text" panose="02000505000000020004" pitchFamily="2" charset="0"/>
              </a:rPr>
              <a:t>These involve substances that destroy or inhibit the growth of pathogens.</a:t>
            </a:r>
          </a:p>
          <a:p>
            <a:pPr algn="just">
              <a:buFont typeface="+mj-lt"/>
              <a:buAutoNum type="arabicPeriod"/>
            </a:pPr>
            <a:r>
              <a:rPr lang="en-US" sz="2000" b="1" dirty="0">
                <a:latin typeface="Sitka Text" panose="02000505000000020004" pitchFamily="2" charset="0"/>
              </a:rPr>
              <a:t>Stomach Acid (Hydrochloric Acid)</a:t>
            </a:r>
            <a:endParaRPr lang="en-US" sz="2000" dirty="0">
              <a:latin typeface="Sitka Text" panose="02000505000000020004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Creates a highly acidic environment (pH 1.5–3.5) that kills most ingested pathogens.</a:t>
            </a:r>
          </a:p>
          <a:p>
            <a:pPr algn="just">
              <a:buFont typeface="+mj-lt"/>
              <a:buAutoNum type="arabicPeriod"/>
            </a:pPr>
            <a:r>
              <a:rPr lang="en-US" sz="2000" b="1" dirty="0">
                <a:latin typeface="Sitka Text" panose="02000505000000020004" pitchFamily="2" charset="0"/>
              </a:rPr>
              <a:t>Lysozymes</a:t>
            </a:r>
            <a:endParaRPr lang="en-US" sz="2000" dirty="0">
              <a:latin typeface="Sitka Text" panose="02000505000000020004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Enzymes present in tears, saliva, mucus, and sweat.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Break down bacterial cell walls, leading to cell death.</a:t>
            </a:r>
          </a:p>
          <a:p>
            <a:pPr algn="just">
              <a:buFont typeface="+mj-lt"/>
              <a:buAutoNum type="arabicPeriod"/>
            </a:pPr>
            <a:r>
              <a:rPr lang="en-US" sz="2000" b="1" dirty="0">
                <a:latin typeface="Sitka Text" panose="02000505000000020004" pitchFamily="2" charset="0"/>
              </a:rPr>
              <a:t>Sebum and Sweat</a:t>
            </a:r>
            <a:endParaRPr lang="en-US" sz="2000" dirty="0">
              <a:latin typeface="Sitka Text" panose="02000505000000020004" pitchFamily="2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Sebum (produced by sebaceous glands) forms a protective, slightly acidic layer on the skin.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Sweat contains antimicrobial peptides that inhibit microbial growth.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1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E0E4C4-E60F-2361-177E-E82E2CB3C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077" y="1233268"/>
            <a:ext cx="8915400" cy="377762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ar-IQ" sz="2000" b="1" dirty="0"/>
              <a:t>4</a:t>
            </a:r>
            <a:r>
              <a:rPr lang="en-US" sz="2000" b="1" dirty="0"/>
              <a:t>. Saliva and Mucus Enzymes</a:t>
            </a:r>
            <a:endParaRPr lang="en-US" sz="2000" dirty="0"/>
          </a:p>
          <a:p>
            <a:pPr marL="457200" lvl="1" indent="0" algn="just">
              <a:buNone/>
            </a:pPr>
            <a:r>
              <a:rPr lang="en-US" sz="2000" dirty="0"/>
              <a:t>Contains enzymes and proteins (e.g., lactoferrin) that bind and remove iron needed for bacterial growth.</a:t>
            </a:r>
          </a:p>
          <a:p>
            <a:pPr marL="0" indent="0" algn="just">
              <a:buNone/>
            </a:pPr>
            <a:r>
              <a:rPr lang="en-US" sz="2000" b="1" dirty="0"/>
              <a:t>5. Antimicrobial Peptides (AMPs)</a:t>
            </a:r>
            <a:endParaRPr lang="en-US" sz="2000" dirty="0"/>
          </a:p>
          <a:p>
            <a:pPr marL="457200" lvl="1" indent="0" algn="just">
              <a:buNone/>
            </a:pPr>
            <a:r>
              <a:rPr lang="en-US" sz="2000" dirty="0"/>
              <a:t>Small proteins found on the skin and mucosal surfaces.</a:t>
            </a:r>
          </a:p>
          <a:p>
            <a:pPr marL="457200" lvl="1" indent="0" algn="just">
              <a:buNone/>
            </a:pPr>
            <a:r>
              <a:rPr lang="en-US" sz="2000" dirty="0"/>
              <a:t>Disrupt pathogen membranes and inhibit their growth.</a:t>
            </a:r>
          </a:p>
          <a:p>
            <a:pPr marL="0" indent="0" algn="just">
              <a:buNone/>
            </a:pPr>
            <a:r>
              <a:rPr lang="en-US" sz="2000" b="1" dirty="0"/>
              <a:t>6. Commensal Microbiota</a:t>
            </a:r>
            <a:endParaRPr lang="en-US" sz="2000" dirty="0"/>
          </a:p>
          <a:p>
            <a:pPr marL="457200" lvl="1" indent="0" algn="just">
              <a:buNone/>
            </a:pPr>
            <a:r>
              <a:rPr lang="en-US" sz="2000" dirty="0"/>
              <a:t>Beneficial bacteria living on the skin and in the gut outcompete harmful pathogens.</a:t>
            </a:r>
          </a:p>
          <a:p>
            <a:pPr marL="457200" lvl="1" indent="0" algn="just">
              <a:buNone/>
            </a:pPr>
            <a:r>
              <a:rPr lang="en-US" sz="2000" dirty="0"/>
              <a:t>They also produce substances (like lactic acid) that inhibit pathogen colonization.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F2C3F14-C282-6DC8-94D7-410FE0D5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880"/>
            <a:ext cx="12192000" cy="73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16143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</TotalTime>
  <Words>351</Words>
  <Application>Microsoft Office PowerPoint</Application>
  <PresentationFormat>شاشة عريضة</PresentationFormat>
  <Paragraphs>40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5" baseType="lpstr">
      <vt:lpstr>Algerian</vt:lpstr>
      <vt:lpstr>Arial</vt:lpstr>
      <vt:lpstr>Arial Black</vt:lpstr>
      <vt:lpstr>Century Gothic</vt:lpstr>
      <vt:lpstr>Sitka Text</vt:lpstr>
      <vt:lpstr>Wingdings 3</vt:lpstr>
      <vt:lpstr>ربطة</vt:lpstr>
      <vt:lpstr>IMMUNE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ALFA</dc:creator>
  <cp:lastModifiedBy>ALFA</cp:lastModifiedBy>
  <cp:revision>2</cp:revision>
  <dcterms:created xsi:type="dcterms:W3CDTF">2025-03-17T07:33:01Z</dcterms:created>
  <dcterms:modified xsi:type="dcterms:W3CDTF">2025-03-29T13:04:31Z</dcterms:modified>
</cp:coreProperties>
</file>