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1AFC2-CA9F-43C3-AEBD-55E9BB5FF7E2}" type="datetimeFigureOut">
              <a:rPr lang="en-US" smtClean="0"/>
              <a:t>5/20/2025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FEA2B-5823-4F06-B775-B02284C95AC1}" type="slidenum">
              <a:rPr lang="en-US" smtClean="0"/>
              <a:t>‹#›</a:t>
            </a:fld>
            <a:endParaRPr lang="en-US"/>
          </a:p>
        </p:txBody>
      </p:sp>
    </p:spTree>
    <p:extLst>
      <p:ext uri="{BB962C8B-B14F-4D97-AF65-F5344CB8AC3E}">
        <p14:creationId xmlns:p14="http://schemas.microsoft.com/office/powerpoint/2010/main" val="3391732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A729EB-8F28-4E39-8227-D443144C6EA9}" type="datetime1">
              <a:rPr lang="en-US">
                <a:solidFill>
                  <a:prstClr val="black"/>
                </a:solidFill>
              </a:rPr>
              <a:pPr/>
              <a:t>5/20/2025</a:t>
            </a:fld>
            <a:endParaRPr lang="en-US">
              <a:solidFill>
                <a:prstClr val="black"/>
              </a:solidFill>
            </a:endParaRPr>
          </a:p>
        </p:txBody>
      </p:sp>
      <p:sp>
        <p:nvSpPr>
          <p:cNvPr id="6" name="Rectangle 5"/>
          <p:cNvSpPr>
            <a:spLocks noGrp="1" noChangeArrowheads="1"/>
          </p:cNvSpPr>
          <p:nvPr>
            <p:ph type="sldNum" sz="quarter" idx="5"/>
          </p:nvPr>
        </p:nvSpPr>
        <p:spPr>
          <a:ln/>
        </p:spPr>
        <p:txBody>
          <a:bodyPr/>
          <a:lstStyle/>
          <a:p>
            <a:fld id="{19E3B505-FEE7-4F4E-B917-32E35580259D}" type="slidenum">
              <a:rPr lang="en-US">
                <a:solidFill>
                  <a:prstClr val="black"/>
                </a:solidFill>
              </a:rPr>
              <a:pPr/>
              <a:t>2</a:t>
            </a:fld>
            <a:endParaRPr lang="en-US">
              <a:solidFill>
                <a:prstClr val="black"/>
              </a:solidFill>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0208D02-DBFC-4760-B52F-089BB4E3501F}" type="datetime1">
              <a:rPr lang="en-US">
                <a:solidFill>
                  <a:prstClr val="black"/>
                </a:solidFill>
              </a:rPr>
              <a:pPr/>
              <a:t>5/20/2025</a:t>
            </a:fld>
            <a:endParaRPr lang="en-US">
              <a:solidFill>
                <a:prstClr val="black"/>
              </a:solidFill>
            </a:endParaRPr>
          </a:p>
        </p:txBody>
      </p:sp>
      <p:sp>
        <p:nvSpPr>
          <p:cNvPr id="6" name="Rectangle 5"/>
          <p:cNvSpPr>
            <a:spLocks noGrp="1" noChangeArrowheads="1"/>
          </p:cNvSpPr>
          <p:nvPr>
            <p:ph type="sldNum" sz="quarter" idx="5"/>
          </p:nvPr>
        </p:nvSpPr>
        <p:spPr>
          <a:ln/>
        </p:spPr>
        <p:txBody>
          <a:bodyPr/>
          <a:lstStyle/>
          <a:p>
            <a:fld id="{16C2ECBD-AE32-45B6-9047-630F25AC6809}" type="slidenum">
              <a:rPr lang="en-US">
                <a:solidFill>
                  <a:prstClr val="black"/>
                </a:solidFill>
              </a:rPr>
              <a:pPr/>
              <a:t>3</a:t>
            </a:fld>
            <a:endParaRPr lang="en-US">
              <a:solidFill>
                <a:prstClr val="black"/>
              </a:solidFill>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5780A61-98E5-452B-932E-9E1DC0C85AE2}" type="datetime1">
              <a:rPr lang="en-US">
                <a:solidFill>
                  <a:prstClr val="black"/>
                </a:solidFill>
              </a:rPr>
              <a:pPr/>
              <a:t>5/20/2025</a:t>
            </a:fld>
            <a:endParaRPr lang="en-US">
              <a:solidFill>
                <a:prstClr val="black"/>
              </a:solidFill>
            </a:endParaRPr>
          </a:p>
        </p:txBody>
      </p:sp>
      <p:sp>
        <p:nvSpPr>
          <p:cNvPr id="6" name="Rectangle 5"/>
          <p:cNvSpPr>
            <a:spLocks noGrp="1" noChangeArrowheads="1"/>
          </p:cNvSpPr>
          <p:nvPr>
            <p:ph type="sldNum" sz="quarter" idx="5"/>
          </p:nvPr>
        </p:nvSpPr>
        <p:spPr>
          <a:ln/>
        </p:spPr>
        <p:txBody>
          <a:bodyPr/>
          <a:lstStyle/>
          <a:p>
            <a:fld id="{AA768578-6389-4775-8658-F63C56FF3686}" type="slidenum">
              <a:rPr lang="en-US">
                <a:solidFill>
                  <a:prstClr val="black"/>
                </a:solidFill>
              </a:rPr>
              <a:pPr/>
              <a:t>4</a:t>
            </a:fld>
            <a:endParaRPr lang="en-US">
              <a:solidFill>
                <a:prstClr val="black"/>
              </a:solidFill>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65265D8-C57A-40DD-9A0D-061CC28C376F}" type="datetime1">
              <a:rPr lang="en-US">
                <a:solidFill>
                  <a:prstClr val="black"/>
                </a:solidFill>
              </a:rPr>
              <a:pPr/>
              <a:t>5/20/2025</a:t>
            </a:fld>
            <a:endParaRPr lang="en-US">
              <a:solidFill>
                <a:prstClr val="black"/>
              </a:solidFill>
            </a:endParaRPr>
          </a:p>
        </p:txBody>
      </p:sp>
      <p:sp>
        <p:nvSpPr>
          <p:cNvPr id="6" name="Rectangle 5"/>
          <p:cNvSpPr>
            <a:spLocks noGrp="1" noChangeArrowheads="1"/>
          </p:cNvSpPr>
          <p:nvPr>
            <p:ph type="sldNum" sz="quarter" idx="5"/>
          </p:nvPr>
        </p:nvSpPr>
        <p:spPr>
          <a:ln/>
        </p:spPr>
        <p:txBody>
          <a:bodyPr/>
          <a:lstStyle/>
          <a:p>
            <a:fld id="{CC75DA6A-A43E-44E6-9F01-CBB3873FD449}" type="slidenum">
              <a:rPr lang="en-US">
                <a:solidFill>
                  <a:prstClr val="black"/>
                </a:solidFill>
              </a:rPr>
              <a:pPr/>
              <a:t>5</a:t>
            </a:fld>
            <a:endParaRPr lang="en-US">
              <a:solidFill>
                <a:prstClr val="black"/>
              </a:solidFill>
            </a:endParaRPr>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7954BF-9604-43B6-93CF-4DCF0DB3F9D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391496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954BF-9604-43B6-93CF-4DCF0DB3F9D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155510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954BF-9604-43B6-93CF-4DCF0DB3F9D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290223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75438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629400" y="6096000"/>
            <a:ext cx="2286000" cy="304800"/>
          </a:xfrm>
        </p:spPr>
        <p:txBody>
          <a:bodyPr/>
          <a:lstStyle>
            <a:lvl1pPr>
              <a:defRPr/>
            </a:lvl1pPr>
          </a:lstStyle>
          <a:p>
            <a:fld id="{2840639F-0B0D-41CC-AB49-797CBFBB4902}" type="datetime1">
              <a:rPr lang="en-US">
                <a:solidFill>
                  <a:srgbClr val="FFFFFF"/>
                </a:solidFill>
              </a:rPr>
              <a:pPr/>
              <a:t>5/20/2025</a:t>
            </a:fld>
            <a:endParaRPr lang="en-US" altLang="en-US">
              <a:solidFill>
                <a:srgbClr val="FFFFFF"/>
              </a:solidFill>
            </a:endParaRPr>
          </a:p>
        </p:txBody>
      </p:sp>
      <p:sp>
        <p:nvSpPr>
          <p:cNvPr id="4" name="Footer Placeholder 3"/>
          <p:cNvSpPr>
            <a:spLocks noGrp="1"/>
          </p:cNvSpPr>
          <p:nvPr>
            <p:ph type="ftr" sz="quarter" idx="11"/>
          </p:nvPr>
        </p:nvSpPr>
        <p:spPr>
          <a:xfrm>
            <a:off x="2286000" y="6096000"/>
            <a:ext cx="4343400" cy="534988"/>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629400" y="6400800"/>
            <a:ext cx="2286000" cy="228600"/>
          </a:xfrm>
        </p:spPr>
        <p:txBody>
          <a:bodyPr/>
          <a:lstStyle>
            <a:lvl1pPr>
              <a:defRPr/>
            </a:lvl1pPr>
          </a:lstStyle>
          <a:p>
            <a:fld id="{0F9B2586-A91E-4200-904E-C38EC8CD9BE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9471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954BF-9604-43B6-93CF-4DCF0DB3F9D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103644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954BF-9604-43B6-93CF-4DCF0DB3F9DA}" type="datetimeFigureOut">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407951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7954BF-9604-43B6-93CF-4DCF0DB3F9DA}"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256057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7954BF-9604-43B6-93CF-4DCF0DB3F9DA}" type="datetimeFigureOut">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268600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954BF-9604-43B6-93CF-4DCF0DB3F9DA}" type="datetimeFigureOut">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70107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954BF-9604-43B6-93CF-4DCF0DB3F9DA}" type="datetimeFigureOut">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150711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954BF-9604-43B6-93CF-4DCF0DB3F9DA}"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182778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954BF-9604-43B6-93CF-4DCF0DB3F9DA}" type="datetimeFigureOut">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11887-1207-4BEB-9081-AE6D3502DF5B}" type="slidenum">
              <a:rPr lang="en-US" smtClean="0"/>
              <a:t>‹#›</a:t>
            </a:fld>
            <a:endParaRPr lang="en-US"/>
          </a:p>
        </p:txBody>
      </p:sp>
    </p:spTree>
    <p:extLst>
      <p:ext uri="{BB962C8B-B14F-4D97-AF65-F5344CB8AC3E}">
        <p14:creationId xmlns:p14="http://schemas.microsoft.com/office/powerpoint/2010/main" val="274977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954BF-9604-43B6-93CF-4DCF0DB3F9DA}" type="datetimeFigureOut">
              <a:rPr lang="en-US" smtClean="0"/>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11887-1207-4BEB-9081-AE6D3502DF5B}" type="slidenum">
              <a:rPr lang="en-US" smtClean="0"/>
              <a:t>‹#›</a:t>
            </a:fld>
            <a:endParaRPr lang="en-US"/>
          </a:p>
        </p:txBody>
      </p:sp>
    </p:spTree>
    <p:extLst>
      <p:ext uri="{BB962C8B-B14F-4D97-AF65-F5344CB8AC3E}">
        <p14:creationId xmlns:p14="http://schemas.microsoft.com/office/powerpoint/2010/main" val="44402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sers\Lenovo\Desktop\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6077"/>
            <a:ext cx="160813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descr="https://uomus.edu.iq/assetsv2/img/uomu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314" y="381000"/>
            <a:ext cx="1716087"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90600" y="2667087"/>
            <a:ext cx="7391399" cy="3352713"/>
          </a:xfrm>
          <a:prstGeom prst="rect">
            <a:avLst/>
          </a:prstGeom>
        </p:spPr>
        <p:txBody>
          <a:bodyPr wrap="square">
            <a:spAutoFit/>
          </a:bodyPr>
          <a:lstStyle/>
          <a:p>
            <a:pPr algn="ctr">
              <a:lnSpc>
                <a:spcPct val="115000"/>
              </a:lnSpc>
              <a:spcAft>
                <a:spcPts val="1000"/>
              </a:spcAft>
              <a:defRPr/>
            </a:pPr>
            <a:r>
              <a:rPr lang="en-US" sz="3200" b="1" dirty="0">
                <a:solidFill>
                  <a:srgbClr val="4F81BD">
                    <a:lumMod val="50000"/>
                  </a:srgbClr>
                </a:solidFill>
                <a:ea typeface="Calibri"/>
                <a:cs typeface="Arial"/>
              </a:rPr>
              <a:t>Biochemical Techniques</a:t>
            </a:r>
          </a:p>
          <a:p>
            <a:pPr algn="ctr">
              <a:lnSpc>
                <a:spcPct val="115000"/>
              </a:lnSpc>
              <a:spcAft>
                <a:spcPts val="1000"/>
              </a:spcAft>
              <a:defRPr/>
            </a:pPr>
            <a:r>
              <a:rPr lang="en-US" b="1" smtClean="0">
                <a:solidFill>
                  <a:srgbClr val="FF0000"/>
                </a:solidFill>
                <a:ea typeface="Calibri"/>
                <a:cs typeface="Arial"/>
              </a:rPr>
              <a:t> 8</a:t>
            </a:r>
            <a:r>
              <a:rPr lang="en-US" b="1" baseline="30000" smtClean="0">
                <a:solidFill>
                  <a:srgbClr val="FF0000"/>
                </a:solidFill>
                <a:ea typeface="Calibri"/>
                <a:cs typeface="Arial"/>
              </a:rPr>
              <a:t>th</a:t>
            </a:r>
            <a:r>
              <a:rPr lang="en-US" b="1" smtClean="0">
                <a:solidFill>
                  <a:srgbClr val="FF0000"/>
                </a:solidFill>
                <a:ea typeface="Calibri"/>
                <a:cs typeface="Arial"/>
              </a:rPr>
              <a:t> </a:t>
            </a:r>
            <a:r>
              <a:rPr lang="en-US" b="1" dirty="0" smtClean="0">
                <a:solidFill>
                  <a:srgbClr val="FF0000"/>
                </a:solidFill>
                <a:ea typeface="Calibri"/>
                <a:cs typeface="Arial"/>
              </a:rPr>
              <a:t>Lecture</a:t>
            </a:r>
            <a:endParaRPr lang="en-US" b="1" dirty="0">
              <a:solidFill>
                <a:srgbClr val="FF0000"/>
              </a:solidFill>
              <a:ea typeface="Calibri"/>
              <a:cs typeface="Arial"/>
            </a:endParaRPr>
          </a:p>
          <a:p>
            <a:pPr algn="ctr">
              <a:lnSpc>
                <a:spcPct val="115000"/>
              </a:lnSpc>
              <a:spcAft>
                <a:spcPts val="1000"/>
              </a:spcAft>
              <a:defRPr/>
            </a:pPr>
            <a:r>
              <a:rPr lang="en-US" sz="4400" kern="0" dirty="0" smtClean="0">
                <a:solidFill>
                  <a:srgbClr val="C00000"/>
                </a:solidFill>
                <a:latin typeface="Arial"/>
              </a:rPr>
              <a:t>Sterilization </a:t>
            </a:r>
            <a:r>
              <a:rPr lang="en-US" sz="4400" kern="0" dirty="0" err="1" smtClean="0">
                <a:solidFill>
                  <a:srgbClr val="C00000"/>
                </a:solidFill>
                <a:latin typeface="Arial"/>
              </a:rPr>
              <a:t>Techniqes,</a:t>
            </a:r>
            <a:r>
              <a:rPr lang="en-US" sz="1100" b="1" kern="0" dirty="0" err="1" smtClean="0">
                <a:solidFill>
                  <a:srgbClr val="C00000"/>
                </a:solidFill>
                <a:latin typeface="Arial"/>
              </a:rPr>
              <a:t>continued</a:t>
            </a:r>
            <a:endParaRPr lang="en-US" sz="1100" b="1" dirty="0">
              <a:solidFill>
                <a:prstClr val="black"/>
              </a:solidFill>
              <a:ea typeface="Calibri"/>
              <a:cs typeface="Arial"/>
            </a:endParaRPr>
          </a:p>
          <a:p>
            <a:pPr algn="ctr">
              <a:lnSpc>
                <a:spcPct val="115000"/>
              </a:lnSpc>
              <a:spcAft>
                <a:spcPts val="1000"/>
              </a:spcAft>
              <a:defRPr/>
            </a:pPr>
            <a:r>
              <a:rPr lang="en-US" b="1" dirty="0">
                <a:solidFill>
                  <a:srgbClr val="FF0000"/>
                </a:solidFill>
                <a:ea typeface="Calibri"/>
                <a:cs typeface="Arial"/>
              </a:rPr>
              <a:t>Second Year Students / 2</a:t>
            </a:r>
            <a:r>
              <a:rPr lang="en-US" b="1" baseline="30000" dirty="0">
                <a:solidFill>
                  <a:srgbClr val="FF0000"/>
                </a:solidFill>
                <a:ea typeface="Calibri"/>
                <a:cs typeface="Arial"/>
              </a:rPr>
              <a:t>nd</a:t>
            </a:r>
            <a:r>
              <a:rPr lang="en-US" b="1" dirty="0">
                <a:solidFill>
                  <a:srgbClr val="FF0000"/>
                </a:solidFill>
                <a:ea typeface="Calibri"/>
                <a:cs typeface="Arial"/>
              </a:rPr>
              <a:t> semester / 2024-2025</a:t>
            </a:r>
          </a:p>
          <a:p>
            <a:pPr algn="ctr">
              <a:lnSpc>
                <a:spcPct val="115000"/>
              </a:lnSpc>
              <a:spcAft>
                <a:spcPts val="1000"/>
              </a:spcAft>
              <a:defRPr/>
            </a:pPr>
            <a:r>
              <a:rPr lang="en-US" i="1" dirty="0">
                <a:solidFill>
                  <a:srgbClr val="FF0000"/>
                </a:solidFill>
                <a:ea typeface="Calibri"/>
                <a:cs typeface="Arial"/>
              </a:rPr>
              <a:t>By</a:t>
            </a:r>
          </a:p>
          <a:p>
            <a:pPr algn="ctr">
              <a:lnSpc>
                <a:spcPct val="115000"/>
              </a:lnSpc>
              <a:spcAft>
                <a:spcPts val="1000"/>
              </a:spcAft>
              <a:defRPr/>
            </a:pPr>
            <a:r>
              <a:rPr lang="en-US" b="1" dirty="0">
                <a:solidFill>
                  <a:srgbClr val="FF0000"/>
                </a:solidFill>
                <a:ea typeface="Calibri"/>
                <a:cs typeface="Arial"/>
              </a:rPr>
              <a:t>Prof. Dr. </a:t>
            </a:r>
            <a:r>
              <a:rPr lang="en-US" b="1" dirty="0" err="1">
                <a:solidFill>
                  <a:srgbClr val="FF0000"/>
                </a:solidFill>
                <a:ea typeface="Calibri"/>
                <a:cs typeface="Arial"/>
              </a:rPr>
              <a:t>Naser</a:t>
            </a:r>
            <a:r>
              <a:rPr lang="en-US" b="1" dirty="0">
                <a:solidFill>
                  <a:srgbClr val="FF0000"/>
                </a:solidFill>
                <a:ea typeface="Calibri"/>
                <a:cs typeface="Arial"/>
              </a:rPr>
              <a:t> </a:t>
            </a:r>
            <a:r>
              <a:rPr lang="en-US" b="1" dirty="0" err="1">
                <a:solidFill>
                  <a:srgbClr val="FF0000"/>
                </a:solidFill>
                <a:ea typeface="Calibri"/>
                <a:cs typeface="Arial"/>
              </a:rPr>
              <a:t>Abdulhasan</a:t>
            </a:r>
            <a:r>
              <a:rPr lang="en-US" b="1" dirty="0">
                <a:solidFill>
                  <a:srgbClr val="FF0000"/>
                </a:solidFill>
                <a:ea typeface="Calibri"/>
                <a:cs typeface="Arial"/>
              </a:rPr>
              <a:t> </a:t>
            </a:r>
            <a:r>
              <a:rPr lang="en-US" b="1" dirty="0" err="1">
                <a:solidFill>
                  <a:srgbClr val="FF0000"/>
                </a:solidFill>
                <a:ea typeface="Calibri"/>
                <a:cs typeface="Arial"/>
              </a:rPr>
              <a:t>Naser</a:t>
            </a:r>
            <a:endParaRPr lang="en-US" b="1" dirty="0">
              <a:solidFill>
                <a:prstClr val="black"/>
              </a:solidFill>
              <a:ea typeface="Calibri"/>
              <a:cs typeface="Arial"/>
            </a:endParaRPr>
          </a:p>
        </p:txBody>
      </p:sp>
      <p:sp>
        <p:nvSpPr>
          <p:cNvPr id="14341" name="Rectangle 2"/>
          <p:cNvSpPr>
            <a:spLocks noChangeArrowheads="1"/>
          </p:cNvSpPr>
          <p:nvPr/>
        </p:nvSpPr>
        <p:spPr bwMode="auto">
          <a:xfrm>
            <a:off x="2667000" y="838202"/>
            <a:ext cx="3733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lnSpc>
                <a:spcPct val="115000"/>
              </a:lnSpc>
              <a:spcBef>
                <a:spcPct val="0"/>
              </a:spcBef>
              <a:spcAft>
                <a:spcPts val="1000"/>
              </a:spcAft>
            </a:pPr>
            <a:r>
              <a:rPr lang="en-US" sz="2400" b="1">
                <a:solidFill>
                  <a:srgbClr val="0070C0"/>
                </a:solidFill>
                <a:ea typeface="Calibri" pitchFamily="34" charset="0"/>
                <a:cs typeface="Arial" charset="0"/>
              </a:rPr>
              <a:t>Al-Mustaqbal University</a:t>
            </a:r>
          </a:p>
          <a:p>
            <a:pPr algn="ctr" fontAlgn="base">
              <a:lnSpc>
                <a:spcPct val="115000"/>
              </a:lnSpc>
              <a:spcBef>
                <a:spcPct val="0"/>
              </a:spcBef>
              <a:spcAft>
                <a:spcPts val="1000"/>
              </a:spcAft>
            </a:pPr>
            <a:r>
              <a:rPr lang="en-US" sz="2400" b="1">
                <a:solidFill>
                  <a:srgbClr val="0070C0"/>
                </a:solidFill>
                <a:ea typeface="Calibri" pitchFamily="34" charset="0"/>
                <a:cs typeface="Arial" charset="0"/>
              </a:rPr>
              <a:t>College of Science</a:t>
            </a:r>
          </a:p>
        </p:txBody>
      </p:sp>
    </p:spTree>
    <p:extLst>
      <p:ext uri="{BB962C8B-B14F-4D97-AF65-F5344CB8AC3E}">
        <p14:creationId xmlns:p14="http://schemas.microsoft.com/office/powerpoint/2010/main" val="2245718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1576388"/>
            <a:ext cx="6927850" cy="370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81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677863"/>
            <a:ext cx="6904037" cy="55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47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2AB318B-A940-4B9A-A692-6C8E065BC89B}" type="slidenum">
              <a:rPr lang="en-US" altLang="en-US">
                <a:solidFill>
                  <a:srgbClr val="FFFFFF"/>
                </a:solidFill>
              </a:rPr>
              <a:pPr/>
              <a:t>2</a:t>
            </a:fld>
            <a:endParaRPr lang="en-US" altLang="en-US">
              <a:solidFill>
                <a:srgbClr val="FFFFFF"/>
              </a:solidFill>
            </a:endParaRPr>
          </a:p>
        </p:txBody>
      </p:sp>
      <p:pic>
        <p:nvPicPr>
          <p:cNvPr id="138242"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05400" y="533400"/>
            <a:ext cx="3810000" cy="5638800"/>
          </a:xfrm>
          <a:noFill/>
          <a:ln w="76200" cap="flat" cmpd="tri">
            <a:solidFill>
              <a:srgbClr val="FFFF00"/>
            </a:solidFill>
            <a:miter lim="800000"/>
            <a:headEnd/>
            <a:tailEnd/>
          </a:ln>
          <a:extLst>
            <a:ext uri="{AF507438-7753-43E0-B8FC-AC1667EBCBE1}">
              <a14:hiddenEffects xmlns:a14="http://schemas.microsoft.com/office/drawing/2010/main">
                <a:effectLst>
                  <a:outerShdw dist="81320" dir="2319588" algn="ctr" rotWithShape="0">
                    <a:schemeClr val="bg2"/>
                  </a:outerShdw>
                </a:effectLst>
              </a14:hiddenEffects>
            </a:ext>
          </a:extLst>
        </p:spPr>
      </p:pic>
      <p:sp>
        <p:nvSpPr>
          <p:cNvPr id="138245" name="Rectangle 5"/>
          <p:cNvSpPr>
            <a:spLocks noChangeArrowheads="1"/>
          </p:cNvSpPr>
          <p:nvPr/>
        </p:nvSpPr>
        <p:spPr bwMode="auto">
          <a:xfrm>
            <a:off x="457200" y="762000"/>
            <a:ext cx="4572000" cy="588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2000" dirty="0">
                <a:solidFill>
                  <a:srgbClr val="FFFFFF"/>
                </a:solidFill>
              </a:rPr>
              <a:t>- It depends upon the physical removal of microorganisms by adsorption on the filter medium or by sieving mechanisms. </a:t>
            </a:r>
          </a:p>
          <a:p>
            <a:pPr fontAlgn="base">
              <a:spcBef>
                <a:spcPct val="20000"/>
              </a:spcBef>
              <a:spcAft>
                <a:spcPct val="0"/>
              </a:spcAft>
            </a:pPr>
            <a:r>
              <a:rPr lang="en-US" sz="2000" dirty="0">
                <a:solidFill>
                  <a:srgbClr val="FFFFFF"/>
                </a:solidFill>
              </a:rPr>
              <a:t> - It is used for sterilization of heat-sensitive solutions.</a:t>
            </a:r>
          </a:p>
          <a:p>
            <a:pPr fontAlgn="base">
              <a:spcBef>
                <a:spcPct val="20000"/>
              </a:spcBef>
              <a:spcAft>
                <a:spcPct val="0"/>
              </a:spcAft>
              <a:buFontTx/>
              <a:buChar char="-"/>
            </a:pPr>
            <a:r>
              <a:rPr lang="en-US" sz="2000" dirty="0">
                <a:solidFill>
                  <a:srgbClr val="FFFFFF"/>
                </a:solidFill>
              </a:rPr>
              <a:t> Medicinal preparations sterilized by this method are required to undergo severe validation and monitoring since the effectiveness of the filtered product can be greatly influenced by the microbial load in the solution being filtered. </a:t>
            </a:r>
          </a:p>
          <a:p>
            <a:pPr fontAlgn="base">
              <a:spcBef>
                <a:spcPct val="20000"/>
              </a:spcBef>
              <a:spcAft>
                <a:spcPct val="0"/>
              </a:spcAft>
              <a:buFontTx/>
              <a:buChar char="-"/>
            </a:pPr>
            <a:r>
              <a:rPr lang="en-US" sz="2000" dirty="0">
                <a:solidFill>
                  <a:srgbClr val="FFFFFF"/>
                </a:solidFill>
              </a:rPr>
              <a:t> It removes, but does not destroy  </a:t>
            </a:r>
          </a:p>
          <a:p>
            <a:pPr fontAlgn="base">
              <a:spcBef>
                <a:spcPct val="20000"/>
              </a:spcBef>
              <a:spcAft>
                <a:spcPct val="0"/>
              </a:spcAft>
            </a:pPr>
            <a:r>
              <a:rPr lang="en-US" sz="2000" dirty="0">
                <a:solidFill>
                  <a:srgbClr val="FFFFFF"/>
                </a:solidFill>
              </a:rPr>
              <a:t>  M.O. </a:t>
            </a:r>
          </a:p>
          <a:p>
            <a:pPr fontAlgn="base">
              <a:spcBef>
                <a:spcPct val="20000"/>
              </a:spcBef>
              <a:spcAft>
                <a:spcPct val="0"/>
              </a:spcAft>
              <a:buFontTx/>
              <a:buChar char="-"/>
            </a:pPr>
            <a:r>
              <a:rPr lang="en-US" sz="2000" dirty="0">
                <a:solidFill>
                  <a:srgbClr val="FFFFFF"/>
                </a:solidFill>
              </a:rPr>
              <a:t> Commercially available filters are produced with a variety of pore-size specifications (e.g. Millipore filters). </a:t>
            </a:r>
          </a:p>
        </p:txBody>
      </p:sp>
      <p:sp>
        <p:nvSpPr>
          <p:cNvPr id="138246" name="Text Box 6"/>
          <p:cNvSpPr txBox="1">
            <a:spLocks noChangeArrowheads="1"/>
          </p:cNvSpPr>
          <p:nvPr/>
        </p:nvSpPr>
        <p:spPr bwMode="auto">
          <a:xfrm>
            <a:off x="7772400" y="36576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
        <p:nvSpPr>
          <p:cNvPr id="138247" name="Rectangle 7"/>
          <p:cNvSpPr>
            <a:spLocks noChangeArrowheads="1"/>
          </p:cNvSpPr>
          <p:nvPr/>
        </p:nvSpPr>
        <p:spPr bwMode="auto">
          <a:xfrm>
            <a:off x="457200" y="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fontAlgn="base">
              <a:lnSpc>
                <a:spcPct val="85000"/>
              </a:lnSpc>
              <a:spcBef>
                <a:spcPct val="0"/>
              </a:spcBef>
              <a:spcAft>
                <a:spcPct val="0"/>
              </a:spcAft>
            </a:pPr>
            <a:r>
              <a:rPr lang="en-US" sz="4200">
                <a:solidFill>
                  <a:srgbClr val="F1B60F"/>
                </a:solidFill>
                <a:latin typeface="Courier New" pitchFamily="49" charset="0"/>
              </a:rPr>
              <a:t/>
            </a:r>
            <a:br>
              <a:rPr lang="en-US" sz="4200">
                <a:solidFill>
                  <a:srgbClr val="F1B60F"/>
                </a:solidFill>
                <a:latin typeface="Courier New" pitchFamily="49" charset="0"/>
              </a:rPr>
            </a:br>
            <a:r>
              <a:rPr lang="en-US" sz="3200" b="1">
                <a:solidFill>
                  <a:srgbClr val="F1B60F"/>
                </a:solidFill>
                <a:effectLst>
                  <a:outerShdw blurRad="38100" dist="38100" dir="2700000" algn="tl">
                    <a:srgbClr val="000000"/>
                  </a:outerShdw>
                </a:effectLst>
              </a:rPr>
              <a:t>Filtration</a:t>
            </a:r>
          </a:p>
        </p:txBody>
      </p:sp>
      <p:sp>
        <p:nvSpPr>
          <p:cNvPr id="138248" name="Text Box 8"/>
          <p:cNvSpPr txBox="1">
            <a:spLocks noChangeArrowheads="1"/>
          </p:cNvSpPr>
          <p:nvPr/>
        </p:nvSpPr>
        <p:spPr bwMode="auto">
          <a:xfrm>
            <a:off x="7772400" y="34290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Tree>
    <p:extLst>
      <p:ext uri="{BB962C8B-B14F-4D97-AF65-F5344CB8AC3E}">
        <p14:creationId xmlns:p14="http://schemas.microsoft.com/office/powerpoint/2010/main" val="16187410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B2A89EF-A797-4496-BD65-C59B2CA6CE13}" type="slidenum">
              <a:rPr lang="en-US" altLang="en-US">
                <a:solidFill>
                  <a:srgbClr val="FFFFFF"/>
                </a:solidFill>
              </a:rPr>
              <a:pPr/>
              <a:t>3</a:t>
            </a:fld>
            <a:endParaRPr lang="en-US" altLang="en-US">
              <a:solidFill>
                <a:srgbClr val="FFFFFF"/>
              </a:solidFill>
            </a:endParaRPr>
          </a:p>
        </p:txBody>
      </p:sp>
      <p:pic>
        <p:nvPicPr>
          <p:cNvPr id="186370"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05400" y="609600"/>
            <a:ext cx="3810000" cy="5638800"/>
          </a:xfrm>
          <a:noFill/>
          <a:ln w="76200" cap="flat" cmpd="tri">
            <a:solidFill>
              <a:srgbClr val="FFFF00"/>
            </a:solidFill>
            <a:miter lim="800000"/>
            <a:headEnd/>
            <a:tailEnd/>
          </a:ln>
          <a:extLst>
            <a:ext uri="{AF507438-7753-43E0-B8FC-AC1667EBCBE1}">
              <a14:hiddenEffects xmlns:a14="http://schemas.microsoft.com/office/drawing/2010/main">
                <a:effectLst>
                  <a:outerShdw dist="81320" dir="2319588" algn="ctr" rotWithShape="0">
                    <a:schemeClr val="bg2"/>
                  </a:outerShdw>
                </a:effectLst>
              </a14:hiddenEffects>
            </a:ext>
          </a:extLst>
        </p:spPr>
      </p:pic>
      <p:sp>
        <p:nvSpPr>
          <p:cNvPr id="186371" name="Rectangle 3"/>
          <p:cNvSpPr>
            <a:spLocks noChangeArrowheads="1"/>
          </p:cNvSpPr>
          <p:nvPr/>
        </p:nvSpPr>
        <p:spPr bwMode="auto">
          <a:xfrm>
            <a:off x="-762000" y="6096000"/>
            <a:ext cx="792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en-US" sz="2400">
              <a:solidFill>
                <a:srgbClr val="FFFFFF"/>
              </a:solidFill>
              <a:latin typeface="Times New Roman" pitchFamily="18" charset="0"/>
            </a:endParaRPr>
          </a:p>
          <a:p>
            <a:pPr fontAlgn="base">
              <a:spcBef>
                <a:spcPct val="0"/>
              </a:spcBef>
              <a:spcAft>
                <a:spcPct val="0"/>
              </a:spcAft>
            </a:pPr>
            <a:endParaRPr kumimoji="1" lang="en-US" sz="2400">
              <a:solidFill>
                <a:srgbClr val="FFFFFF"/>
              </a:solidFill>
              <a:latin typeface="Times New Roman" pitchFamily="18" charset="0"/>
            </a:endParaRPr>
          </a:p>
          <a:p>
            <a:pPr fontAlgn="base">
              <a:spcBef>
                <a:spcPct val="50000"/>
              </a:spcBef>
              <a:spcAft>
                <a:spcPct val="0"/>
              </a:spcAft>
            </a:pPr>
            <a:endParaRPr kumimoji="1" lang="en-US" sz="2400">
              <a:solidFill>
                <a:srgbClr val="FFFFFF"/>
              </a:solidFill>
              <a:latin typeface="Arial,Bold" charset="0"/>
            </a:endParaRPr>
          </a:p>
        </p:txBody>
      </p:sp>
      <p:sp>
        <p:nvSpPr>
          <p:cNvPr id="186372" name="Rectangle 4"/>
          <p:cNvSpPr>
            <a:spLocks noChangeArrowheads="1"/>
          </p:cNvSpPr>
          <p:nvPr/>
        </p:nvSpPr>
        <p:spPr bwMode="auto">
          <a:xfrm>
            <a:off x="533400" y="990600"/>
            <a:ext cx="4572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000">
                <a:solidFill>
                  <a:srgbClr val="FFFFFF"/>
                </a:solidFill>
              </a:rPr>
              <a:t> </a:t>
            </a:r>
            <a:r>
              <a:rPr kumimoji="1" lang="en-US" sz="2000" b="1">
                <a:solidFill>
                  <a:srgbClr val="FFFFFF"/>
                </a:solidFill>
              </a:rPr>
              <a:t>Most filters consist of:    </a:t>
            </a:r>
          </a:p>
          <a:p>
            <a:pPr fontAlgn="base">
              <a:spcBef>
                <a:spcPct val="20000"/>
              </a:spcBef>
              <a:spcAft>
                <a:spcPct val="0"/>
              </a:spcAft>
            </a:pPr>
            <a:r>
              <a:rPr kumimoji="1" lang="en-US" sz="2000" b="1">
                <a:solidFill>
                  <a:srgbClr val="FFFFFF"/>
                </a:solidFill>
              </a:rPr>
              <a:t>     1- diatomaceous earth </a:t>
            </a:r>
          </a:p>
          <a:p>
            <a:pPr fontAlgn="base">
              <a:spcBef>
                <a:spcPct val="20000"/>
              </a:spcBef>
              <a:spcAft>
                <a:spcPct val="0"/>
              </a:spcAft>
            </a:pPr>
            <a:r>
              <a:rPr kumimoji="1" lang="en-US" sz="2000" b="1">
                <a:solidFill>
                  <a:srgbClr val="FFFFFF"/>
                </a:solidFill>
              </a:rPr>
              <a:t>     2- cellulose acetate or</a:t>
            </a:r>
          </a:p>
          <a:p>
            <a:pPr fontAlgn="base">
              <a:spcBef>
                <a:spcPct val="20000"/>
              </a:spcBef>
              <a:spcAft>
                <a:spcPct val="0"/>
              </a:spcAft>
            </a:pPr>
            <a:r>
              <a:rPr kumimoji="1" lang="en-US" sz="2000" b="1">
                <a:solidFill>
                  <a:srgbClr val="FFFFFF"/>
                </a:solidFill>
              </a:rPr>
              <a:t>     3- nitrocellulose</a:t>
            </a:r>
          </a:p>
          <a:p>
            <a:pPr fontAlgn="base">
              <a:spcBef>
                <a:spcPct val="20000"/>
              </a:spcBef>
              <a:spcAft>
                <a:spcPct val="0"/>
              </a:spcAft>
            </a:pPr>
            <a:endParaRPr kumimoji="1" lang="en-US" sz="2000">
              <a:solidFill>
                <a:srgbClr val="FFFFFF"/>
              </a:solidFill>
            </a:endParaRPr>
          </a:p>
          <a:p>
            <a:pPr lvl="1" fontAlgn="base">
              <a:spcBef>
                <a:spcPct val="20000"/>
              </a:spcBef>
              <a:spcAft>
                <a:spcPct val="0"/>
              </a:spcAft>
              <a:buFontTx/>
              <a:buChar char="•"/>
            </a:pPr>
            <a:r>
              <a:rPr kumimoji="1" lang="en-US" sz="2000">
                <a:solidFill>
                  <a:srgbClr val="FFFFFF"/>
                </a:solidFill>
              </a:rPr>
              <a:t> </a:t>
            </a:r>
            <a:r>
              <a:rPr kumimoji="1" lang="en-US" sz="2000" b="1">
                <a:solidFill>
                  <a:srgbClr val="FFFFFF"/>
                </a:solidFill>
              </a:rPr>
              <a:t>0.45 </a:t>
            </a:r>
            <a:r>
              <a:rPr kumimoji="1" lang="en-US" sz="2000">
                <a:solidFill>
                  <a:srgbClr val="FFFFFF"/>
                </a:solidFill>
              </a:rPr>
              <a:t>µ</a:t>
            </a:r>
            <a:r>
              <a:rPr kumimoji="1" lang="en-US" sz="2000" b="1">
                <a:solidFill>
                  <a:srgbClr val="FFFFFF"/>
                </a:solidFill>
              </a:rPr>
              <a:t>m filters removes most  </a:t>
            </a:r>
          </a:p>
          <a:p>
            <a:pPr lvl="1" fontAlgn="base">
              <a:spcBef>
                <a:spcPct val="20000"/>
              </a:spcBef>
              <a:spcAft>
                <a:spcPct val="0"/>
              </a:spcAft>
            </a:pPr>
            <a:r>
              <a:rPr kumimoji="1" lang="en-US" sz="2000" b="1">
                <a:solidFill>
                  <a:srgbClr val="FFFFFF"/>
                </a:solidFill>
              </a:rPr>
              <a:t>  bacteria</a:t>
            </a:r>
          </a:p>
          <a:p>
            <a:pPr lvl="1" fontAlgn="base">
              <a:spcBef>
                <a:spcPct val="20000"/>
              </a:spcBef>
              <a:spcAft>
                <a:spcPct val="0"/>
              </a:spcAft>
            </a:pPr>
            <a:endParaRPr kumimoji="1" lang="en-US" sz="2000">
              <a:solidFill>
                <a:srgbClr val="FFFFFF"/>
              </a:solidFill>
            </a:endParaRPr>
          </a:p>
          <a:p>
            <a:pPr lvl="1" fontAlgn="base">
              <a:spcBef>
                <a:spcPct val="20000"/>
              </a:spcBef>
              <a:spcAft>
                <a:spcPct val="0"/>
              </a:spcAft>
              <a:buFontTx/>
              <a:buChar char="•"/>
            </a:pPr>
            <a:r>
              <a:rPr kumimoji="1" lang="en-US" sz="2000" b="1">
                <a:solidFill>
                  <a:srgbClr val="FFFFFF"/>
                </a:solidFill>
              </a:rPr>
              <a:t> 0.20 </a:t>
            </a:r>
            <a:r>
              <a:rPr kumimoji="1" lang="en-US" sz="2000">
                <a:solidFill>
                  <a:srgbClr val="FFFFFF"/>
                </a:solidFill>
              </a:rPr>
              <a:t>µ</a:t>
            </a:r>
            <a:r>
              <a:rPr kumimoji="1" lang="en-US" sz="2000" b="1">
                <a:solidFill>
                  <a:srgbClr val="FFFFFF"/>
                </a:solidFill>
              </a:rPr>
              <a:t>m more inclusive,   </a:t>
            </a:r>
          </a:p>
          <a:p>
            <a:pPr lvl="1" fontAlgn="base">
              <a:spcBef>
                <a:spcPct val="20000"/>
              </a:spcBef>
              <a:spcAft>
                <a:spcPct val="0"/>
              </a:spcAft>
            </a:pPr>
            <a:r>
              <a:rPr kumimoji="1" lang="en-US" sz="2000" b="1">
                <a:solidFill>
                  <a:srgbClr val="FFFFFF"/>
                </a:solidFill>
              </a:rPr>
              <a:t>  viruses need 0.01 </a:t>
            </a:r>
            <a:r>
              <a:rPr kumimoji="1" lang="en-US" sz="2000">
                <a:solidFill>
                  <a:srgbClr val="FFFFFF"/>
                </a:solidFill>
              </a:rPr>
              <a:t>µ</a:t>
            </a:r>
            <a:r>
              <a:rPr kumimoji="1" lang="en-US" sz="2000" b="1">
                <a:solidFill>
                  <a:srgbClr val="FFFFFF"/>
                </a:solidFill>
              </a:rPr>
              <a:t>m</a:t>
            </a:r>
          </a:p>
          <a:p>
            <a:pPr lvl="1" fontAlgn="base">
              <a:spcBef>
                <a:spcPct val="20000"/>
              </a:spcBef>
              <a:spcAft>
                <a:spcPct val="0"/>
              </a:spcAft>
            </a:pPr>
            <a:endParaRPr kumimoji="1" lang="en-US" sz="2000">
              <a:solidFill>
                <a:srgbClr val="FFFFFF"/>
              </a:solidFill>
            </a:endParaRPr>
          </a:p>
          <a:p>
            <a:pPr lvl="1" fontAlgn="base">
              <a:spcBef>
                <a:spcPct val="20000"/>
              </a:spcBef>
              <a:spcAft>
                <a:spcPct val="0"/>
              </a:spcAft>
              <a:buFontTx/>
              <a:buChar char="•"/>
            </a:pPr>
            <a:r>
              <a:rPr kumimoji="1" lang="en-US" sz="2000">
                <a:solidFill>
                  <a:srgbClr val="FFFFFF"/>
                </a:solidFill>
              </a:rPr>
              <a:t> </a:t>
            </a:r>
            <a:r>
              <a:rPr kumimoji="1" lang="en-US" sz="2000" b="1">
                <a:solidFill>
                  <a:srgbClr val="FFFFFF"/>
                </a:solidFill>
              </a:rPr>
              <a:t>Useful for sterilizing liquids </a:t>
            </a:r>
          </a:p>
          <a:p>
            <a:pPr lvl="1" fontAlgn="base">
              <a:spcBef>
                <a:spcPct val="20000"/>
              </a:spcBef>
              <a:spcAft>
                <a:spcPct val="0"/>
              </a:spcAft>
            </a:pPr>
            <a:r>
              <a:rPr kumimoji="1" lang="en-US" sz="2000" b="1">
                <a:solidFill>
                  <a:srgbClr val="FFFFFF"/>
                </a:solidFill>
              </a:rPr>
              <a:t>   (enzymes, vaccines) that are </a:t>
            </a:r>
          </a:p>
          <a:p>
            <a:pPr lvl="1" fontAlgn="base">
              <a:spcBef>
                <a:spcPct val="20000"/>
              </a:spcBef>
              <a:spcAft>
                <a:spcPct val="0"/>
              </a:spcAft>
            </a:pPr>
            <a:r>
              <a:rPr kumimoji="1" lang="en-US" sz="2000" b="1">
                <a:solidFill>
                  <a:srgbClr val="FFFFFF"/>
                </a:solidFill>
              </a:rPr>
              <a:t>   destroyed by heat</a:t>
            </a:r>
            <a:endParaRPr lang="en-US" sz="2000">
              <a:solidFill>
                <a:srgbClr val="FFFFFF"/>
              </a:solidFill>
            </a:endParaRPr>
          </a:p>
        </p:txBody>
      </p:sp>
      <p:sp>
        <p:nvSpPr>
          <p:cNvPr id="186373" name="Text Box 5"/>
          <p:cNvSpPr txBox="1">
            <a:spLocks noChangeArrowheads="1"/>
          </p:cNvSpPr>
          <p:nvPr/>
        </p:nvSpPr>
        <p:spPr bwMode="auto">
          <a:xfrm>
            <a:off x="7772400" y="36576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
        <p:nvSpPr>
          <p:cNvPr id="186374" name="Rectangle 6"/>
          <p:cNvSpPr>
            <a:spLocks noChangeArrowheads="1"/>
          </p:cNvSpPr>
          <p:nvPr/>
        </p:nvSpPr>
        <p:spPr bwMode="auto">
          <a:xfrm>
            <a:off x="457200" y="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fontAlgn="base">
              <a:lnSpc>
                <a:spcPct val="85000"/>
              </a:lnSpc>
              <a:spcBef>
                <a:spcPct val="0"/>
              </a:spcBef>
              <a:spcAft>
                <a:spcPct val="0"/>
              </a:spcAft>
            </a:pPr>
            <a:r>
              <a:rPr lang="en-US" sz="4200">
                <a:solidFill>
                  <a:srgbClr val="F1B60F"/>
                </a:solidFill>
                <a:latin typeface="Courier New" pitchFamily="49" charset="0"/>
              </a:rPr>
              <a:t/>
            </a:r>
            <a:br>
              <a:rPr lang="en-US" sz="4200">
                <a:solidFill>
                  <a:srgbClr val="F1B60F"/>
                </a:solidFill>
                <a:latin typeface="Courier New" pitchFamily="49" charset="0"/>
              </a:rPr>
            </a:br>
            <a:r>
              <a:rPr lang="en-US" sz="3200" b="1">
                <a:solidFill>
                  <a:srgbClr val="F1B60F"/>
                </a:solidFill>
                <a:effectLst>
                  <a:outerShdw blurRad="38100" dist="38100" dir="2700000" algn="tl">
                    <a:srgbClr val="000000"/>
                  </a:outerShdw>
                </a:effectLst>
              </a:rPr>
              <a:t>Filtration …cont. </a:t>
            </a:r>
          </a:p>
        </p:txBody>
      </p:sp>
      <p:sp>
        <p:nvSpPr>
          <p:cNvPr id="186375" name="Text Box 7"/>
          <p:cNvSpPr txBox="1">
            <a:spLocks noChangeArrowheads="1"/>
          </p:cNvSpPr>
          <p:nvPr/>
        </p:nvSpPr>
        <p:spPr bwMode="auto">
          <a:xfrm>
            <a:off x="7772400" y="35052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Tree>
    <p:extLst>
      <p:ext uri="{BB962C8B-B14F-4D97-AF65-F5344CB8AC3E}">
        <p14:creationId xmlns:p14="http://schemas.microsoft.com/office/powerpoint/2010/main" val="29416511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48C3315-73DC-4F7C-8259-EC6F1E17CDFB}" type="slidenum">
              <a:rPr lang="en-US" altLang="en-US">
                <a:solidFill>
                  <a:srgbClr val="FFFFFF"/>
                </a:solidFill>
              </a:rPr>
              <a:pPr/>
              <a:t>4</a:t>
            </a:fld>
            <a:endParaRPr lang="en-US" altLang="en-US">
              <a:solidFill>
                <a:srgbClr val="FFFFFF"/>
              </a:solidFill>
            </a:endParaRPr>
          </a:p>
        </p:txBody>
      </p:sp>
      <p:pic>
        <p:nvPicPr>
          <p:cNvPr id="188418"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05400" y="457200"/>
            <a:ext cx="3810000" cy="5638800"/>
          </a:xfrm>
          <a:noFill/>
          <a:ln w="76200" cap="flat" cmpd="tri">
            <a:solidFill>
              <a:srgbClr val="FFFF00"/>
            </a:solidFill>
            <a:miter lim="800000"/>
            <a:headEnd/>
            <a:tailEnd/>
          </a:ln>
          <a:extLst>
            <a:ext uri="{AF507438-7753-43E0-B8FC-AC1667EBCBE1}">
              <a14:hiddenEffects xmlns:a14="http://schemas.microsoft.com/office/drawing/2010/main">
                <a:effectLst>
                  <a:outerShdw dist="81320" dir="2319588" algn="ctr" rotWithShape="0">
                    <a:schemeClr val="bg2"/>
                  </a:outerShdw>
                </a:effectLst>
              </a14:hiddenEffects>
            </a:ext>
          </a:extLst>
        </p:spPr>
      </p:pic>
      <p:sp>
        <p:nvSpPr>
          <p:cNvPr id="188419" name="Rectangle 3"/>
          <p:cNvSpPr>
            <a:spLocks noChangeArrowheads="1"/>
          </p:cNvSpPr>
          <p:nvPr/>
        </p:nvSpPr>
        <p:spPr bwMode="auto">
          <a:xfrm>
            <a:off x="-762000" y="6096000"/>
            <a:ext cx="792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en-US" sz="2400">
              <a:solidFill>
                <a:srgbClr val="FFFFFF"/>
              </a:solidFill>
              <a:latin typeface="Times New Roman" pitchFamily="18" charset="0"/>
            </a:endParaRPr>
          </a:p>
          <a:p>
            <a:pPr fontAlgn="base">
              <a:spcBef>
                <a:spcPct val="0"/>
              </a:spcBef>
              <a:spcAft>
                <a:spcPct val="0"/>
              </a:spcAft>
            </a:pPr>
            <a:endParaRPr kumimoji="1" lang="en-US" sz="2400">
              <a:solidFill>
                <a:srgbClr val="FFFFFF"/>
              </a:solidFill>
              <a:latin typeface="Times New Roman" pitchFamily="18" charset="0"/>
            </a:endParaRPr>
          </a:p>
          <a:p>
            <a:pPr fontAlgn="base">
              <a:spcBef>
                <a:spcPct val="50000"/>
              </a:spcBef>
              <a:spcAft>
                <a:spcPct val="0"/>
              </a:spcAft>
            </a:pPr>
            <a:endParaRPr kumimoji="1" lang="en-US" sz="2400">
              <a:solidFill>
                <a:srgbClr val="FFFFFF"/>
              </a:solidFill>
              <a:latin typeface="Arial,Bold" charset="0"/>
            </a:endParaRPr>
          </a:p>
        </p:txBody>
      </p:sp>
      <p:sp>
        <p:nvSpPr>
          <p:cNvPr id="188420" name="Rectangle 4"/>
          <p:cNvSpPr>
            <a:spLocks noChangeArrowheads="1"/>
          </p:cNvSpPr>
          <p:nvPr/>
        </p:nvSpPr>
        <p:spPr bwMode="auto">
          <a:xfrm>
            <a:off x="533400" y="990600"/>
            <a:ext cx="4572000" cy="58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000">
                <a:solidFill>
                  <a:srgbClr val="FFFFFF"/>
                </a:solidFill>
              </a:rPr>
              <a:t> </a:t>
            </a:r>
            <a:r>
              <a:rPr kumimoji="1" lang="en-US" sz="2000" b="1">
                <a:solidFill>
                  <a:srgbClr val="FFFFFF"/>
                </a:solidFill>
              </a:rPr>
              <a:t>Factors affecting removal of M.O.:    </a:t>
            </a:r>
          </a:p>
          <a:p>
            <a:pPr fontAlgn="base">
              <a:spcBef>
                <a:spcPct val="20000"/>
              </a:spcBef>
              <a:spcAft>
                <a:spcPct val="0"/>
              </a:spcAft>
            </a:pPr>
            <a:r>
              <a:rPr kumimoji="1" lang="en-US" sz="2000" b="1">
                <a:solidFill>
                  <a:srgbClr val="FFFFFF"/>
                </a:solidFill>
              </a:rPr>
              <a:t>     1- Pore size of filter </a:t>
            </a:r>
          </a:p>
          <a:p>
            <a:pPr fontAlgn="base">
              <a:spcBef>
                <a:spcPct val="20000"/>
              </a:spcBef>
              <a:spcAft>
                <a:spcPct val="0"/>
              </a:spcAft>
            </a:pPr>
            <a:r>
              <a:rPr kumimoji="1" lang="en-US" sz="2000" b="1">
                <a:solidFill>
                  <a:srgbClr val="FFFFFF"/>
                </a:solidFill>
              </a:rPr>
              <a:t>     2- Electrical charge of the filter </a:t>
            </a:r>
          </a:p>
          <a:p>
            <a:pPr fontAlgn="base">
              <a:spcBef>
                <a:spcPct val="20000"/>
              </a:spcBef>
              <a:spcAft>
                <a:spcPct val="0"/>
              </a:spcAft>
            </a:pPr>
            <a:r>
              <a:rPr kumimoji="1" lang="en-US" sz="2000" b="1">
                <a:solidFill>
                  <a:srgbClr val="FFFFFF"/>
                </a:solidFill>
              </a:rPr>
              <a:t>         and that of the M.O.</a:t>
            </a:r>
          </a:p>
          <a:p>
            <a:pPr fontAlgn="base">
              <a:spcBef>
                <a:spcPct val="20000"/>
              </a:spcBef>
              <a:spcAft>
                <a:spcPct val="0"/>
              </a:spcAft>
            </a:pPr>
            <a:r>
              <a:rPr kumimoji="1" lang="en-US" sz="2000" b="1">
                <a:solidFill>
                  <a:srgbClr val="FFFFFF"/>
                </a:solidFill>
              </a:rPr>
              <a:t>     3- pH of the solution </a:t>
            </a:r>
          </a:p>
          <a:p>
            <a:pPr fontAlgn="base">
              <a:spcBef>
                <a:spcPct val="20000"/>
              </a:spcBef>
              <a:spcAft>
                <a:spcPct val="0"/>
              </a:spcAft>
            </a:pPr>
            <a:r>
              <a:rPr kumimoji="1" lang="en-US" sz="2000" b="1">
                <a:solidFill>
                  <a:srgbClr val="FFFFFF"/>
                </a:solidFill>
              </a:rPr>
              <a:t>     4- T, P, and Vacuum applied</a:t>
            </a:r>
          </a:p>
          <a:p>
            <a:pPr fontAlgn="base">
              <a:spcBef>
                <a:spcPct val="20000"/>
              </a:spcBef>
              <a:spcAft>
                <a:spcPct val="0"/>
              </a:spcAft>
            </a:pPr>
            <a:endParaRPr kumimoji="1" lang="en-US" sz="2000">
              <a:solidFill>
                <a:srgbClr val="FFFFFF"/>
              </a:solidFill>
            </a:endParaRPr>
          </a:p>
          <a:p>
            <a:pPr lvl="1" fontAlgn="base">
              <a:spcBef>
                <a:spcPct val="20000"/>
              </a:spcBef>
              <a:spcAft>
                <a:spcPct val="0"/>
              </a:spcAft>
              <a:buFontTx/>
              <a:buChar char="•"/>
            </a:pPr>
            <a:r>
              <a:rPr kumimoji="1" lang="en-US" sz="2000">
                <a:solidFill>
                  <a:srgbClr val="FFFFFF"/>
                </a:solidFill>
              </a:rPr>
              <a:t> </a:t>
            </a:r>
            <a:r>
              <a:rPr kumimoji="1" lang="en-US" sz="2000" b="1">
                <a:solidFill>
                  <a:srgbClr val="FFFFFF"/>
                </a:solidFill>
              </a:rPr>
              <a:t>Advantages:    </a:t>
            </a:r>
          </a:p>
          <a:p>
            <a:pPr fontAlgn="base">
              <a:spcBef>
                <a:spcPct val="20000"/>
              </a:spcBef>
              <a:spcAft>
                <a:spcPct val="0"/>
              </a:spcAft>
            </a:pPr>
            <a:r>
              <a:rPr kumimoji="1" lang="en-US" sz="2000" b="1">
                <a:solidFill>
                  <a:srgbClr val="FFFFFF"/>
                </a:solidFill>
              </a:rPr>
              <a:t>     1- Speed </a:t>
            </a:r>
          </a:p>
          <a:p>
            <a:pPr fontAlgn="base">
              <a:spcBef>
                <a:spcPct val="20000"/>
              </a:spcBef>
              <a:spcAft>
                <a:spcPct val="0"/>
              </a:spcAft>
            </a:pPr>
            <a:r>
              <a:rPr kumimoji="1" lang="en-US" sz="2000" b="1">
                <a:solidFill>
                  <a:srgbClr val="FFFFFF"/>
                </a:solidFill>
              </a:rPr>
              <a:t>     2- Good for thermolabile  </a:t>
            </a:r>
          </a:p>
          <a:p>
            <a:pPr fontAlgn="base">
              <a:spcBef>
                <a:spcPct val="20000"/>
              </a:spcBef>
              <a:spcAft>
                <a:spcPct val="0"/>
              </a:spcAft>
            </a:pPr>
            <a:r>
              <a:rPr kumimoji="1" lang="en-US" sz="2000" b="1">
                <a:solidFill>
                  <a:srgbClr val="FFFFFF"/>
                </a:solidFill>
              </a:rPr>
              <a:t>         materials</a:t>
            </a:r>
          </a:p>
          <a:p>
            <a:pPr fontAlgn="base">
              <a:spcBef>
                <a:spcPct val="20000"/>
              </a:spcBef>
              <a:spcAft>
                <a:spcPct val="0"/>
              </a:spcAft>
            </a:pPr>
            <a:r>
              <a:rPr kumimoji="1" lang="en-US" sz="2000" b="1">
                <a:solidFill>
                  <a:srgbClr val="FFFFFF"/>
                </a:solidFill>
              </a:rPr>
              <a:t>     3- Inexpensive  </a:t>
            </a:r>
          </a:p>
          <a:p>
            <a:pPr fontAlgn="base">
              <a:spcBef>
                <a:spcPct val="20000"/>
              </a:spcBef>
              <a:spcAft>
                <a:spcPct val="0"/>
              </a:spcAft>
            </a:pPr>
            <a:r>
              <a:rPr kumimoji="1" lang="en-US" sz="2000" b="1">
                <a:solidFill>
                  <a:srgbClr val="FFFFFF"/>
                </a:solidFill>
              </a:rPr>
              <a:t>     4- The complete removal of living</a:t>
            </a:r>
          </a:p>
          <a:p>
            <a:pPr fontAlgn="base">
              <a:spcBef>
                <a:spcPct val="20000"/>
              </a:spcBef>
              <a:spcAft>
                <a:spcPct val="0"/>
              </a:spcAft>
            </a:pPr>
            <a:r>
              <a:rPr kumimoji="1" lang="en-US" sz="2000" b="1">
                <a:solidFill>
                  <a:srgbClr val="FFFFFF"/>
                </a:solidFill>
              </a:rPr>
              <a:t>          and dead M.O. as well as </a:t>
            </a:r>
          </a:p>
          <a:p>
            <a:pPr fontAlgn="base">
              <a:spcBef>
                <a:spcPct val="20000"/>
              </a:spcBef>
              <a:spcAft>
                <a:spcPct val="0"/>
              </a:spcAft>
            </a:pPr>
            <a:r>
              <a:rPr kumimoji="1" lang="en-US" sz="2000" b="1">
                <a:solidFill>
                  <a:srgbClr val="FFFFFF"/>
                </a:solidFill>
              </a:rPr>
              <a:t>          other particulate matter from </a:t>
            </a:r>
          </a:p>
          <a:p>
            <a:pPr fontAlgn="base">
              <a:spcBef>
                <a:spcPct val="20000"/>
              </a:spcBef>
              <a:spcAft>
                <a:spcPct val="0"/>
              </a:spcAft>
            </a:pPr>
            <a:r>
              <a:rPr kumimoji="1" lang="en-US" sz="2000" b="1">
                <a:solidFill>
                  <a:srgbClr val="FFFFFF"/>
                </a:solidFill>
              </a:rPr>
              <a:t>          the solution</a:t>
            </a:r>
          </a:p>
        </p:txBody>
      </p:sp>
      <p:sp>
        <p:nvSpPr>
          <p:cNvPr id="188421" name="Text Box 5"/>
          <p:cNvSpPr txBox="1">
            <a:spLocks noChangeArrowheads="1"/>
          </p:cNvSpPr>
          <p:nvPr/>
        </p:nvSpPr>
        <p:spPr bwMode="auto">
          <a:xfrm>
            <a:off x="7772400" y="36576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
        <p:nvSpPr>
          <p:cNvPr id="188422" name="Rectangle 6"/>
          <p:cNvSpPr>
            <a:spLocks noChangeArrowheads="1"/>
          </p:cNvSpPr>
          <p:nvPr/>
        </p:nvSpPr>
        <p:spPr bwMode="auto">
          <a:xfrm>
            <a:off x="457200" y="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fontAlgn="base">
              <a:lnSpc>
                <a:spcPct val="85000"/>
              </a:lnSpc>
              <a:spcBef>
                <a:spcPct val="0"/>
              </a:spcBef>
              <a:spcAft>
                <a:spcPct val="0"/>
              </a:spcAft>
            </a:pPr>
            <a:r>
              <a:rPr lang="en-US" sz="4200">
                <a:solidFill>
                  <a:srgbClr val="F1B60F"/>
                </a:solidFill>
                <a:latin typeface="Courier New" pitchFamily="49" charset="0"/>
              </a:rPr>
              <a:t/>
            </a:r>
            <a:br>
              <a:rPr lang="en-US" sz="4200">
                <a:solidFill>
                  <a:srgbClr val="F1B60F"/>
                </a:solidFill>
                <a:latin typeface="Courier New" pitchFamily="49" charset="0"/>
              </a:rPr>
            </a:br>
            <a:r>
              <a:rPr lang="en-US" sz="3200" b="1">
                <a:solidFill>
                  <a:srgbClr val="F1B60F"/>
                </a:solidFill>
                <a:effectLst>
                  <a:outerShdw blurRad="38100" dist="38100" dir="2700000" algn="tl">
                    <a:srgbClr val="000000"/>
                  </a:outerShdw>
                </a:effectLst>
              </a:rPr>
              <a:t>Filtration …cont. </a:t>
            </a:r>
          </a:p>
        </p:txBody>
      </p:sp>
      <p:sp>
        <p:nvSpPr>
          <p:cNvPr id="188423" name="Text Box 7"/>
          <p:cNvSpPr txBox="1">
            <a:spLocks noChangeArrowheads="1"/>
          </p:cNvSpPr>
          <p:nvPr/>
        </p:nvSpPr>
        <p:spPr bwMode="auto">
          <a:xfrm>
            <a:off x="7772400" y="33528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Tree>
    <p:extLst>
      <p:ext uri="{BB962C8B-B14F-4D97-AF65-F5344CB8AC3E}">
        <p14:creationId xmlns:p14="http://schemas.microsoft.com/office/powerpoint/2010/main" val="17997857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369B5825-C46B-4FDC-9A81-A5614F13B4A3}" type="slidenum">
              <a:rPr lang="en-US" altLang="en-US">
                <a:solidFill>
                  <a:srgbClr val="FFFFFF"/>
                </a:solidFill>
              </a:rPr>
              <a:pPr/>
              <a:t>5</a:t>
            </a:fld>
            <a:endParaRPr lang="en-US" altLang="en-US">
              <a:solidFill>
                <a:srgbClr val="FFFFFF"/>
              </a:solidFill>
            </a:endParaRPr>
          </a:p>
        </p:txBody>
      </p:sp>
      <p:pic>
        <p:nvPicPr>
          <p:cNvPr id="190466" name="Picture 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105400" y="533400"/>
            <a:ext cx="3810000" cy="5638800"/>
          </a:xfrm>
          <a:noFill/>
          <a:ln w="76200" cap="flat" cmpd="tri">
            <a:solidFill>
              <a:srgbClr val="FFFF00"/>
            </a:solidFill>
            <a:miter lim="800000"/>
            <a:headEnd/>
            <a:tailEnd/>
          </a:ln>
          <a:extLst>
            <a:ext uri="{AF507438-7753-43E0-B8FC-AC1667EBCBE1}">
              <a14:hiddenEffects xmlns:a14="http://schemas.microsoft.com/office/drawing/2010/main">
                <a:effectLst>
                  <a:outerShdw dist="81320" dir="2319588" algn="ctr" rotWithShape="0">
                    <a:schemeClr val="bg2"/>
                  </a:outerShdw>
                </a:effectLst>
              </a14:hiddenEffects>
            </a:ext>
          </a:extLst>
        </p:spPr>
      </p:pic>
      <p:sp>
        <p:nvSpPr>
          <p:cNvPr id="190467" name="Rectangle 3"/>
          <p:cNvSpPr>
            <a:spLocks noChangeArrowheads="1"/>
          </p:cNvSpPr>
          <p:nvPr/>
        </p:nvSpPr>
        <p:spPr bwMode="auto">
          <a:xfrm>
            <a:off x="-762000" y="6096000"/>
            <a:ext cx="79248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kumimoji="1" lang="en-US" sz="2400">
              <a:solidFill>
                <a:srgbClr val="FFFFFF"/>
              </a:solidFill>
              <a:latin typeface="Times New Roman" pitchFamily="18" charset="0"/>
            </a:endParaRPr>
          </a:p>
          <a:p>
            <a:pPr fontAlgn="base">
              <a:spcBef>
                <a:spcPct val="0"/>
              </a:spcBef>
              <a:spcAft>
                <a:spcPct val="0"/>
              </a:spcAft>
            </a:pPr>
            <a:endParaRPr kumimoji="1" lang="en-US" sz="2400">
              <a:solidFill>
                <a:srgbClr val="FFFFFF"/>
              </a:solidFill>
              <a:latin typeface="Times New Roman" pitchFamily="18" charset="0"/>
            </a:endParaRPr>
          </a:p>
          <a:p>
            <a:pPr fontAlgn="base">
              <a:spcBef>
                <a:spcPct val="50000"/>
              </a:spcBef>
              <a:spcAft>
                <a:spcPct val="0"/>
              </a:spcAft>
            </a:pPr>
            <a:endParaRPr kumimoji="1" lang="en-US" sz="2400">
              <a:solidFill>
                <a:srgbClr val="FFFFFF"/>
              </a:solidFill>
              <a:latin typeface="Arial,Bold" charset="0"/>
            </a:endParaRPr>
          </a:p>
        </p:txBody>
      </p:sp>
      <p:sp>
        <p:nvSpPr>
          <p:cNvPr id="190468" name="Rectangle 4"/>
          <p:cNvSpPr>
            <a:spLocks noChangeArrowheads="1"/>
          </p:cNvSpPr>
          <p:nvPr/>
        </p:nvSpPr>
        <p:spPr bwMode="auto">
          <a:xfrm>
            <a:off x="533400" y="990600"/>
            <a:ext cx="4572000" cy="575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kumimoji="1" lang="en-US" sz="2000" b="1">
                <a:solidFill>
                  <a:srgbClr val="FFFFFF"/>
                </a:solidFill>
              </a:rPr>
              <a:t> Disadvantages:</a:t>
            </a:r>
          </a:p>
          <a:p>
            <a:pPr fontAlgn="base">
              <a:spcBef>
                <a:spcPct val="20000"/>
              </a:spcBef>
              <a:spcAft>
                <a:spcPct val="0"/>
              </a:spcAft>
            </a:pPr>
            <a:r>
              <a:rPr kumimoji="1" lang="en-US" sz="2000" b="1">
                <a:solidFill>
                  <a:srgbClr val="FFFFFF"/>
                </a:solidFill>
              </a:rPr>
              <a:t>    </a:t>
            </a:r>
          </a:p>
          <a:p>
            <a:pPr fontAlgn="base">
              <a:spcBef>
                <a:spcPct val="20000"/>
              </a:spcBef>
              <a:spcAft>
                <a:spcPct val="0"/>
              </a:spcAft>
            </a:pPr>
            <a:r>
              <a:rPr kumimoji="1" lang="en-US" sz="2000" b="1">
                <a:solidFill>
                  <a:srgbClr val="FFFFFF"/>
                </a:solidFill>
              </a:rPr>
              <a:t>1- The membrane is fragile and because of that, it is essential to determine that the assembly was properly made and the membrane was not ruptured  </a:t>
            </a:r>
          </a:p>
          <a:p>
            <a:pPr fontAlgn="base">
              <a:spcBef>
                <a:spcPct val="20000"/>
              </a:spcBef>
              <a:spcAft>
                <a:spcPct val="0"/>
              </a:spcAft>
            </a:pPr>
            <a:endParaRPr kumimoji="1" lang="en-US" sz="2000" b="1">
              <a:solidFill>
                <a:srgbClr val="FFFFFF"/>
              </a:solidFill>
            </a:endParaRPr>
          </a:p>
          <a:p>
            <a:pPr fontAlgn="base">
              <a:spcBef>
                <a:spcPct val="20000"/>
              </a:spcBef>
              <a:spcAft>
                <a:spcPct val="0"/>
              </a:spcAft>
            </a:pPr>
            <a:r>
              <a:rPr kumimoji="1" lang="en-US" sz="2000" b="1">
                <a:solidFill>
                  <a:srgbClr val="FFFFFF"/>
                </a:solidFill>
              </a:rPr>
              <a:t>2- Filtration of large volumes of liquids would require more time (particularly if the liquids were viscous)   </a:t>
            </a:r>
          </a:p>
          <a:p>
            <a:pPr fontAlgn="base">
              <a:spcBef>
                <a:spcPct val="20000"/>
              </a:spcBef>
              <a:spcAft>
                <a:spcPct val="0"/>
              </a:spcAft>
            </a:pPr>
            <a:endParaRPr kumimoji="1" lang="en-US" sz="2000" b="1">
              <a:solidFill>
                <a:srgbClr val="FFFFFF"/>
              </a:solidFill>
            </a:endParaRPr>
          </a:p>
          <a:p>
            <a:pPr fontAlgn="base">
              <a:spcBef>
                <a:spcPct val="20000"/>
              </a:spcBef>
              <a:spcAft>
                <a:spcPct val="0"/>
              </a:spcAft>
            </a:pPr>
            <a:r>
              <a:rPr kumimoji="1" lang="en-US" sz="2000" b="1">
                <a:solidFill>
                  <a:srgbClr val="FFFFFF"/>
                </a:solidFill>
              </a:rPr>
              <a:t>3- Useful when heat cannot be used and small volumes of liquids. </a:t>
            </a:r>
          </a:p>
          <a:p>
            <a:pPr fontAlgn="base">
              <a:spcBef>
                <a:spcPct val="20000"/>
              </a:spcBef>
              <a:spcAft>
                <a:spcPct val="0"/>
              </a:spcAft>
            </a:pPr>
            <a:endParaRPr kumimoji="1" lang="en-US" sz="2000" b="1">
              <a:solidFill>
                <a:srgbClr val="FFFFFF"/>
              </a:solidFill>
            </a:endParaRPr>
          </a:p>
          <a:p>
            <a:pPr fontAlgn="base">
              <a:spcBef>
                <a:spcPct val="20000"/>
              </a:spcBef>
              <a:spcAft>
                <a:spcPct val="0"/>
              </a:spcAft>
            </a:pPr>
            <a:r>
              <a:rPr kumimoji="1" lang="en-US" sz="2000" b="1">
                <a:solidFill>
                  <a:srgbClr val="FFFFFF"/>
                </a:solidFill>
              </a:rPr>
              <a:t>     </a:t>
            </a:r>
          </a:p>
        </p:txBody>
      </p:sp>
      <p:sp>
        <p:nvSpPr>
          <p:cNvPr id="190469" name="Text Box 5"/>
          <p:cNvSpPr txBox="1">
            <a:spLocks noChangeArrowheads="1"/>
          </p:cNvSpPr>
          <p:nvPr/>
        </p:nvSpPr>
        <p:spPr bwMode="auto">
          <a:xfrm>
            <a:off x="7772400" y="34290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
        <p:nvSpPr>
          <p:cNvPr id="190470" name="Rectangle 6"/>
          <p:cNvSpPr>
            <a:spLocks noChangeArrowheads="1"/>
          </p:cNvSpPr>
          <p:nvPr/>
        </p:nvSpPr>
        <p:spPr bwMode="auto">
          <a:xfrm>
            <a:off x="457200" y="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fontAlgn="base">
              <a:lnSpc>
                <a:spcPct val="85000"/>
              </a:lnSpc>
              <a:spcBef>
                <a:spcPct val="0"/>
              </a:spcBef>
              <a:spcAft>
                <a:spcPct val="0"/>
              </a:spcAft>
            </a:pPr>
            <a:r>
              <a:rPr lang="en-US" sz="4200">
                <a:solidFill>
                  <a:srgbClr val="F1B60F"/>
                </a:solidFill>
                <a:latin typeface="Courier New" pitchFamily="49" charset="0"/>
              </a:rPr>
              <a:t/>
            </a:r>
            <a:br>
              <a:rPr lang="en-US" sz="4200">
                <a:solidFill>
                  <a:srgbClr val="F1B60F"/>
                </a:solidFill>
                <a:latin typeface="Courier New" pitchFamily="49" charset="0"/>
              </a:rPr>
            </a:br>
            <a:r>
              <a:rPr lang="en-US" sz="3200" b="1">
                <a:solidFill>
                  <a:srgbClr val="F1B60F"/>
                </a:solidFill>
                <a:effectLst>
                  <a:outerShdw blurRad="38100" dist="38100" dir="2700000" algn="tl">
                    <a:srgbClr val="000000"/>
                  </a:outerShdw>
                </a:effectLst>
              </a:rPr>
              <a:t>Filtration …cont. </a:t>
            </a:r>
          </a:p>
        </p:txBody>
      </p:sp>
      <p:sp>
        <p:nvSpPr>
          <p:cNvPr id="190471" name="Text Box 7"/>
          <p:cNvSpPr txBox="1">
            <a:spLocks noChangeArrowheads="1"/>
          </p:cNvSpPr>
          <p:nvPr/>
        </p:nvSpPr>
        <p:spPr bwMode="auto">
          <a:xfrm>
            <a:off x="7772400" y="3810000"/>
            <a:ext cx="1143000" cy="54927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endParaRPr kumimoji="1" lang="en-US" sz="3000">
              <a:solidFill>
                <a:srgbClr val="FFFFFF"/>
              </a:solidFill>
            </a:endParaRPr>
          </a:p>
        </p:txBody>
      </p:sp>
    </p:spTree>
    <p:extLst>
      <p:ext uri="{BB962C8B-B14F-4D97-AF65-F5344CB8AC3E}">
        <p14:creationId xmlns:p14="http://schemas.microsoft.com/office/powerpoint/2010/main" val="30446997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
            <a:ext cx="6911975" cy="366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Applications for Laboratory Ovens Across the Scien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810000"/>
            <a:ext cx="2182813" cy="30178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ir Sterilizing Drying Oven, Lab Ov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810001"/>
            <a:ext cx="2971800"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Slide Heating &amp; Drying Oven for Laboratories | Shop Lab Ovens"/>
          <p:cNvSpPr>
            <a:spLocks noChangeAspect="1" noChangeArrowheads="1"/>
          </p:cNvSpPr>
          <p:nvPr/>
        </p:nvSpPr>
        <p:spPr bwMode="auto">
          <a:xfrm>
            <a:off x="155575"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2838" r="10384"/>
          <a:stretch/>
        </p:blipFill>
        <p:spPr bwMode="auto">
          <a:xfrm>
            <a:off x="5952931" y="3886200"/>
            <a:ext cx="288626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7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619250"/>
            <a:ext cx="68961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78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25" y="1592263"/>
            <a:ext cx="6889750" cy="367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96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690688"/>
            <a:ext cx="6896100"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157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335</Words>
  <Application>Microsoft Office PowerPoint</Application>
  <PresentationFormat>On-screen Show (4:3)</PresentationFormat>
  <Paragraphs>72</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1</cp:revision>
  <dcterms:created xsi:type="dcterms:W3CDTF">2025-05-20T19:14:06Z</dcterms:created>
  <dcterms:modified xsi:type="dcterms:W3CDTF">2025-05-20T19:17:32Z</dcterms:modified>
</cp:coreProperties>
</file>