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73" r:id="rId13"/>
  </p:sldIdLst>
  <p:sldSz cx="20104100" cy="11309350"/>
  <p:notesSz cx="20104100" cy="113093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p:cViewPr varScale="1">
        <p:scale>
          <a:sx n="48" d="100"/>
          <a:sy n="48" d="100"/>
        </p:scale>
        <p:origin x="874"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sz="9600" b="0" i="0">
                <a:solidFill>
                  <a:srgbClr val="53585F"/>
                </a:solidFill>
                <a:latin typeface="Cambria"/>
                <a:cs typeface="Cambria"/>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p:txBody>
          <a:bodyPr lIns="0" tIns="0" rIns="0" bIns="0"/>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0">
                <a:solidFill>
                  <a:srgbClr val="53585F"/>
                </a:solidFill>
                <a:latin typeface="Cambria"/>
                <a:cs typeface="Cambri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p:txBody>
          <a:bodyPr lIns="0" tIns="0" rIns="0" bIns="0"/>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0">
                <a:solidFill>
                  <a:srgbClr val="53585F"/>
                </a:solidFill>
                <a:latin typeface="Cambria"/>
                <a:cs typeface="Cambria"/>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7" name="Holder 7"/>
          <p:cNvSpPr>
            <a:spLocks noGrp="1"/>
          </p:cNvSpPr>
          <p:nvPr>
            <p:ph type="sldNum" sz="quarter" idx="7"/>
          </p:nvPr>
        </p:nvSpPr>
        <p:spPr/>
        <p:txBody>
          <a:bodyPr lIns="0" tIns="0" rIns="0" bIns="0"/>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9600" b="0" i="0">
                <a:solidFill>
                  <a:srgbClr val="53585F"/>
                </a:solidFill>
                <a:latin typeface="Cambria"/>
                <a:cs typeface="Cambr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5" name="Holder 5"/>
          <p:cNvSpPr>
            <a:spLocks noGrp="1"/>
          </p:cNvSpPr>
          <p:nvPr>
            <p:ph type="sldNum" sz="quarter" idx="7"/>
          </p:nvPr>
        </p:nvSpPr>
        <p:spPr/>
        <p:txBody>
          <a:bodyPr lIns="0" tIns="0" rIns="0" bIns="0"/>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4" name="Holder 4"/>
          <p:cNvSpPr>
            <a:spLocks noGrp="1"/>
          </p:cNvSpPr>
          <p:nvPr>
            <p:ph type="sldNum" sz="quarter" idx="7"/>
          </p:nvPr>
        </p:nvSpPr>
        <p:spPr/>
        <p:txBody>
          <a:bodyPr lIns="0" tIns="0" rIns="0" bIns="0"/>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96529" y="-1308"/>
            <a:ext cx="19511645" cy="10976610"/>
          </a:xfrm>
          <a:custGeom>
            <a:avLst/>
            <a:gdLst/>
            <a:ahLst/>
            <a:cxnLst/>
            <a:rect l="l" t="t" r="r" b="b"/>
            <a:pathLst>
              <a:path w="19511645" h="10976610">
                <a:moveTo>
                  <a:pt x="0" y="10976105"/>
                </a:moveTo>
                <a:lnTo>
                  <a:pt x="19511039" y="10976105"/>
                </a:lnTo>
                <a:lnTo>
                  <a:pt x="19511039" y="0"/>
                </a:lnTo>
                <a:lnTo>
                  <a:pt x="0" y="0"/>
                </a:lnTo>
                <a:lnTo>
                  <a:pt x="0" y="10976105"/>
                </a:lnTo>
                <a:close/>
              </a:path>
            </a:pathLst>
          </a:custGeom>
          <a:ln w="3175">
            <a:solidFill>
              <a:srgbClr val="000000"/>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297838" y="0"/>
            <a:ext cx="19508421" cy="10973487"/>
          </a:xfrm>
          <a:prstGeom prst="rect">
            <a:avLst/>
          </a:prstGeom>
        </p:spPr>
      </p:pic>
      <p:sp>
        <p:nvSpPr>
          <p:cNvPr id="2" name="Holder 2"/>
          <p:cNvSpPr>
            <a:spLocks noGrp="1"/>
          </p:cNvSpPr>
          <p:nvPr>
            <p:ph type="title"/>
          </p:nvPr>
        </p:nvSpPr>
        <p:spPr>
          <a:xfrm>
            <a:off x="7086327" y="4254767"/>
            <a:ext cx="5931444" cy="1489075"/>
          </a:xfrm>
          <a:prstGeom prst="rect">
            <a:avLst/>
          </a:prstGeom>
        </p:spPr>
        <p:txBody>
          <a:bodyPr wrap="square" lIns="0" tIns="0" rIns="0" bIns="0">
            <a:spAutoFit/>
          </a:bodyPr>
          <a:lstStyle>
            <a:lvl1pPr>
              <a:defRPr sz="9600" b="0" i="0">
                <a:solidFill>
                  <a:srgbClr val="53585F"/>
                </a:solidFill>
                <a:latin typeface="Cambria"/>
                <a:cs typeface="Cambria"/>
              </a:defRPr>
            </a:lvl1pPr>
          </a:lstStyle>
          <a:p>
            <a:endParaRPr/>
          </a:p>
        </p:txBody>
      </p:sp>
      <p:sp>
        <p:nvSpPr>
          <p:cNvPr id="3" name="Holder 3"/>
          <p:cNvSpPr>
            <a:spLocks noGrp="1"/>
          </p:cNvSpPr>
          <p:nvPr>
            <p:ph type="body" idx="1"/>
          </p:nvPr>
        </p:nvSpPr>
        <p:spPr>
          <a:xfrm>
            <a:off x="1383297" y="2563032"/>
            <a:ext cx="16828135" cy="766514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a:xfrm>
            <a:off x="9955716" y="11075967"/>
            <a:ext cx="205740" cy="130175"/>
          </a:xfrm>
          <a:prstGeom prst="rect">
            <a:avLst/>
          </a:prstGeom>
        </p:spPr>
        <p:txBody>
          <a:bodyPr wrap="square" lIns="0" tIns="0" rIns="0" bIns="0">
            <a:spAutoFit/>
          </a:bodyPr>
          <a:lstStyle>
            <a:lvl1pPr>
              <a:defRPr sz="800" b="0" i="0">
                <a:solidFill>
                  <a:schemeClr val="tx1"/>
                </a:solidFill>
                <a:latin typeface="Arial MT"/>
                <a:cs typeface="Arial MT"/>
              </a:defRPr>
            </a:lvl1pPr>
          </a:lstStyle>
          <a:p>
            <a:pPr marL="38100">
              <a:lnSpc>
                <a:spcPts val="894"/>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99050" y="1588781"/>
            <a:ext cx="9447699" cy="690189"/>
          </a:xfrm>
          <a:prstGeom prst="rect">
            <a:avLst/>
          </a:prstGeom>
        </p:spPr>
        <p:txBody>
          <a:bodyPr vert="horz" wrap="square" lIns="0" tIns="48895" rIns="0" bIns="0" rtlCol="0">
            <a:spAutoFit/>
          </a:bodyPr>
          <a:lstStyle/>
          <a:p>
            <a:pPr marL="1729739" marR="1722120" algn="ctr">
              <a:lnSpc>
                <a:spcPts val="4640"/>
              </a:lnSpc>
              <a:spcBef>
                <a:spcPts val="385"/>
              </a:spcBef>
            </a:pPr>
            <a:r>
              <a:rPr lang="en-US" sz="6600" b="1" dirty="0">
                <a:solidFill>
                  <a:srgbClr val="FF0000"/>
                </a:solidFill>
                <a:latin typeface="Times New Roman"/>
                <a:cs typeface="Times New Roman"/>
              </a:rPr>
              <a:t>Nasogastric tube </a:t>
            </a:r>
            <a:endParaRPr sz="6600" b="1" dirty="0">
              <a:solidFill>
                <a:srgbClr val="FF0000"/>
              </a:solidFill>
              <a:latin typeface="Times New Roman"/>
              <a:cs typeface="Times New Roman"/>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1</a:t>
            </a:fld>
            <a:endParaRPr spc="-25" dirty="0"/>
          </a:p>
        </p:txBody>
      </p:sp>
      <p:sp>
        <p:nvSpPr>
          <p:cNvPr id="8" name="TextBox 7">
            <a:extLst>
              <a:ext uri="{FF2B5EF4-FFF2-40B4-BE49-F238E27FC236}">
                <a16:creationId xmlns:a16="http://schemas.microsoft.com/office/drawing/2014/main" id="{103FDEE5-20EE-1393-74EF-253D32964FB8}"/>
              </a:ext>
            </a:extLst>
          </p:cNvPr>
          <p:cNvSpPr txBox="1"/>
          <p:nvPr/>
        </p:nvSpPr>
        <p:spPr>
          <a:xfrm>
            <a:off x="1517650" y="7407275"/>
            <a:ext cx="10050378" cy="2308324"/>
          </a:xfrm>
          <a:prstGeom prst="rect">
            <a:avLst/>
          </a:prstGeom>
          <a:noFill/>
        </p:spPr>
        <p:txBody>
          <a:bodyPr wrap="square">
            <a:spAutoFit/>
          </a:bodyPr>
          <a:lstStyle/>
          <a:p>
            <a:r>
              <a:rPr lang="en-US" sz="3600" dirty="0"/>
              <a:t>Prepared by:</a:t>
            </a:r>
          </a:p>
          <a:p>
            <a:r>
              <a:rPr lang="en-US" sz="3600" dirty="0"/>
              <a:t>Dr. Mahdi Hamza</a:t>
            </a:r>
          </a:p>
          <a:p>
            <a:r>
              <a:rPr lang="en-US" sz="3600" dirty="0"/>
              <a:t>Dr. Alaa Hamza</a:t>
            </a:r>
          </a:p>
          <a:p>
            <a:r>
              <a:rPr lang="en-US" sz="3600" dirty="0" err="1"/>
              <a:t>M.Sc.N</a:t>
            </a:r>
            <a:r>
              <a:rPr lang="en-US" sz="3600" dirty="0"/>
              <a:t>: Ali Jassim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03250" y="320675"/>
            <a:ext cx="19202399" cy="10120399"/>
          </a:xfrm>
          <a:prstGeom prst="rect">
            <a:avLst/>
          </a:prstGeom>
        </p:spPr>
        <p:txBody>
          <a:bodyPr vert="horz" wrap="square" lIns="0" tIns="317500" rIns="0" bIns="0" rtlCol="0">
            <a:spAutoFit/>
          </a:bodyPr>
          <a:lstStyle/>
          <a:p>
            <a:r>
              <a:rPr lang="en-US" sz="4400" b="1" dirty="0">
                <a:latin typeface="Times New Roman"/>
                <a:cs typeface="Times New Roman"/>
              </a:rPr>
              <a:t>Key Considerations</a:t>
            </a:r>
            <a:r>
              <a:rPr lang="en-US" sz="4400" dirty="0">
                <a:latin typeface="Times New Roman"/>
                <a:cs typeface="Times New Roman"/>
              </a:rPr>
              <a:t>:</a:t>
            </a:r>
          </a:p>
          <a:p>
            <a:pPr marL="571500" indent="-571500">
              <a:lnSpc>
                <a:spcPct val="150000"/>
              </a:lnSpc>
              <a:buFont typeface="Arial" panose="020B0604020202020204" pitchFamily="34" charset="0"/>
              <a:buChar char="•"/>
            </a:pPr>
            <a:r>
              <a:rPr lang="en-US" sz="4000" dirty="0">
                <a:latin typeface="Times New Roman"/>
                <a:cs typeface="Times New Roman"/>
              </a:rPr>
              <a:t>Prepare for Emotional Reactions: Be prepared to handle various emotions, including anger, denial, or profound sadness. Offering reassurance that the patient will not </a:t>
            </a:r>
            <a:r>
              <a:rPr lang="en-US" sz="4000" dirty="0" err="1">
                <a:latin typeface="Times New Roman"/>
                <a:cs typeface="Times New Roman"/>
              </a:rPr>
              <a:t>beNasal</a:t>
            </a:r>
            <a:r>
              <a:rPr lang="en-US" sz="4000" dirty="0">
                <a:latin typeface="Times New Roman"/>
                <a:cs typeface="Times New Roman"/>
              </a:rPr>
              <a:t> erosion or pressure sores from prolonged tube placement.</a:t>
            </a:r>
          </a:p>
          <a:p>
            <a:pPr marL="571500" indent="-571500">
              <a:lnSpc>
                <a:spcPct val="150000"/>
              </a:lnSpc>
              <a:buFont typeface="Arial" panose="020B0604020202020204" pitchFamily="34" charset="0"/>
              <a:buChar char="•"/>
            </a:pPr>
            <a:r>
              <a:rPr lang="en-US" sz="4000" dirty="0">
                <a:latin typeface="Times New Roman"/>
                <a:cs typeface="Times New Roman"/>
              </a:rPr>
              <a:t>Gastric irritation or bleeding due to prolonged presence of the tube.</a:t>
            </a:r>
          </a:p>
          <a:p>
            <a:pPr>
              <a:lnSpc>
                <a:spcPct val="150000"/>
              </a:lnSpc>
            </a:pPr>
            <a:r>
              <a:rPr lang="en-US" sz="4000" b="1" dirty="0">
                <a:solidFill>
                  <a:schemeClr val="tx1"/>
                </a:solidFill>
                <a:latin typeface="Times New Roman"/>
                <a:cs typeface="Times New Roman"/>
              </a:rPr>
              <a:t>Removal of the Nasogastric Tube:</a:t>
            </a:r>
          </a:p>
          <a:p>
            <a:pPr marL="571500" indent="-571500">
              <a:lnSpc>
                <a:spcPct val="150000"/>
              </a:lnSpc>
              <a:buFont typeface="Arial" panose="020B0604020202020204" pitchFamily="34" charset="0"/>
              <a:buChar char="•"/>
            </a:pPr>
            <a:r>
              <a:rPr lang="en-US" sz="4000" dirty="0">
                <a:latin typeface="Times New Roman"/>
                <a:cs typeface="Times New Roman"/>
              </a:rPr>
              <a:t>Verify the physician's order for removal.</a:t>
            </a:r>
          </a:p>
          <a:p>
            <a:pPr marL="571500" indent="-571500">
              <a:lnSpc>
                <a:spcPct val="150000"/>
              </a:lnSpc>
              <a:buFont typeface="Arial" panose="020B0604020202020204" pitchFamily="34" charset="0"/>
              <a:buChar char="•"/>
            </a:pPr>
            <a:r>
              <a:rPr lang="en-US" sz="4000" dirty="0">
                <a:latin typeface="Times New Roman"/>
                <a:cs typeface="Times New Roman"/>
              </a:rPr>
              <a:t>Explain the procedure to the patient.</a:t>
            </a:r>
          </a:p>
          <a:p>
            <a:pPr marL="571500" indent="-571500">
              <a:lnSpc>
                <a:spcPct val="150000"/>
              </a:lnSpc>
              <a:buFont typeface="Arial" panose="020B0604020202020204" pitchFamily="34" charset="0"/>
              <a:buChar char="•"/>
            </a:pPr>
            <a:r>
              <a:rPr lang="en-US" sz="4000" dirty="0">
                <a:latin typeface="Times New Roman"/>
                <a:cs typeface="Times New Roman"/>
              </a:rPr>
              <a:t>Position the patient in a semi-Fowler’s position.</a:t>
            </a:r>
          </a:p>
          <a:p>
            <a:pPr marL="571500" indent="-571500">
              <a:lnSpc>
                <a:spcPct val="150000"/>
              </a:lnSpc>
              <a:buFont typeface="Arial" panose="020B0604020202020204" pitchFamily="34" charset="0"/>
              <a:buChar char="•"/>
            </a:pPr>
            <a:r>
              <a:rPr lang="en-US" sz="4000" dirty="0">
                <a:latin typeface="Times New Roman"/>
                <a:cs typeface="Times New Roman"/>
              </a:rPr>
              <a:t>Flush the tube with air to clear it of contents.</a:t>
            </a:r>
          </a:p>
          <a:p>
            <a:pPr marL="571500" indent="-571500">
              <a:lnSpc>
                <a:spcPct val="150000"/>
              </a:lnSpc>
              <a:buFont typeface="Arial" panose="020B0604020202020204" pitchFamily="34" charset="0"/>
              <a:buChar char="•"/>
            </a:pPr>
            <a:r>
              <a:rPr lang="en-US" sz="4000" dirty="0">
                <a:latin typeface="Times New Roman"/>
                <a:cs typeface="Times New Roman"/>
              </a:rPr>
              <a:t>Instruct the patient to take a deep breath and hold it (this closes the airway).</a:t>
            </a: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10</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11</a:t>
            </a:fld>
            <a:endParaRPr spc="-25" dirty="0"/>
          </a:p>
        </p:txBody>
      </p:sp>
      <p:sp>
        <p:nvSpPr>
          <p:cNvPr id="3" name="object 3"/>
          <p:cNvSpPr txBox="1"/>
          <p:nvPr/>
        </p:nvSpPr>
        <p:spPr>
          <a:xfrm>
            <a:off x="1809913" y="4980188"/>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4" name="object 4"/>
          <p:cNvSpPr txBox="1"/>
          <p:nvPr/>
        </p:nvSpPr>
        <p:spPr>
          <a:xfrm>
            <a:off x="1809913" y="5894645"/>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5" name="object 5"/>
          <p:cNvSpPr txBox="1"/>
          <p:nvPr/>
        </p:nvSpPr>
        <p:spPr>
          <a:xfrm>
            <a:off x="1809913" y="6809103"/>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6" name="object 6"/>
          <p:cNvSpPr txBox="1"/>
          <p:nvPr/>
        </p:nvSpPr>
        <p:spPr>
          <a:xfrm>
            <a:off x="2584450" y="2149475"/>
            <a:ext cx="16154400" cy="5442195"/>
          </a:xfrm>
          <a:prstGeom prst="rect">
            <a:avLst/>
          </a:prstGeom>
        </p:spPr>
        <p:txBody>
          <a:bodyPr vert="horz" wrap="square" lIns="0" tIns="12700" rIns="0" bIns="0" rtlCol="0">
            <a:spAutoFit/>
          </a:bodyPr>
          <a:lstStyle/>
          <a:p>
            <a:pPr marL="571500" indent="-571500">
              <a:lnSpc>
                <a:spcPct val="150000"/>
              </a:lnSpc>
              <a:buFont typeface="Arial" panose="020B0604020202020204" pitchFamily="34" charset="0"/>
              <a:buChar char="•"/>
            </a:pPr>
            <a:r>
              <a:rPr lang="en-US" sz="4000" dirty="0">
                <a:latin typeface="Times New Roman"/>
                <a:cs typeface="Times New Roman"/>
              </a:rPr>
              <a:t>Quickly and smoothly remove the tube while the patient holds their breath.</a:t>
            </a:r>
          </a:p>
          <a:p>
            <a:pPr marL="571500" indent="-571500">
              <a:lnSpc>
                <a:spcPct val="150000"/>
              </a:lnSpc>
              <a:buFont typeface="Arial" panose="020B0604020202020204" pitchFamily="34" charset="0"/>
              <a:buChar char="•"/>
            </a:pPr>
            <a:r>
              <a:rPr lang="en-US" sz="4000" dirty="0">
                <a:latin typeface="Times New Roman"/>
                <a:cs typeface="Times New Roman"/>
              </a:rPr>
              <a:t>Inspect the tube for intactness.</a:t>
            </a:r>
          </a:p>
          <a:p>
            <a:pPr marL="571500" indent="-571500">
              <a:lnSpc>
                <a:spcPct val="150000"/>
              </a:lnSpc>
              <a:buFont typeface="Arial" panose="020B0604020202020204" pitchFamily="34" charset="0"/>
              <a:buChar char="•"/>
            </a:pPr>
            <a:r>
              <a:rPr lang="en-US" sz="4000" dirty="0">
                <a:latin typeface="Times New Roman"/>
                <a:cs typeface="Times New Roman"/>
              </a:rPr>
              <a:t>Provide oral and nasal care after removal.</a:t>
            </a:r>
          </a:p>
          <a:p>
            <a:pPr marL="571500" indent="-571500">
              <a:lnSpc>
                <a:spcPct val="150000"/>
              </a:lnSpc>
              <a:buFont typeface="Arial" panose="020B0604020202020204" pitchFamily="34" charset="0"/>
              <a:buChar char="•"/>
            </a:pPr>
            <a:r>
              <a:rPr lang="en-US" sz="4000" dirty="0">
                <a:latin typeface="Times New Roman"/>
                <a:cs typeface="Times New Roman"/>
              </a:rPr>
              <a:t>Allow Time for Questions: Patients and families may need time to absorb the news. Let them ask questions at their own pace, and be available to clarify any confusion</a:t>
            </a:r>
            <a:r>
              <a:rPr lang="en-US" sz="3600" dirty="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7385050" y="3749675"/>
            <a:ext cx="6378669" cy="923330"/>
          </a:xfrm>
          <a:prstGeom prst="rect">
            <a:avLst/>
          </a:prstGeom>
        </p:spPr>
        <p:txBody>
          <a:bodyPr wrap="none">
            <a:spAutoFit/>
          </a:bodyPr>
          <a:lstStyle/>
          <a:p>
            <a:pPr algn="ctr"/>
            <a:r>
              <a:rPr lang="en-US" sz="5400" i="1" dirty="0">
                <a:cs typeface="+mj-cs"/>
              </a:rPr>
              <a:t>Thanks for listening </a:t>
            </a:r>
          </a:p>
        </p:txBody>
      </p:sp>
    </p:spTree>
    <p:extLst>
      <p:ext uri="{BB962C8B-B14F-4D97-AF65-F5344CB8AC3E}">
        <p14:creationId xmlns:p14="http://schemas.microsoft.com/office/powerpoint/2010/main" val="46954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0450" y="103208"/>
            <a:ext cx="16701769" cy="10025180"/>
          </a:xfrm>
          <a:prstGeom prst="rect">
            <a:avLst/>
          </a:prstGeom>
        </p:spPr>
        <p:txBody>
          <a:bodyPr vert="horz" wrap="square" lIns="0" tIns="276225" rIns="0" bIns="0" rtlCol="0">
            <a:spAutoFit/>
          </a:bodyPr>
          <a:lstStyle/>
          <a:p>
            <a:pPr marL="12700">
              <a:lnSpc>
                <a:spcPct val="100000"/>
              </a:lnSpc>
              <a:spcBef>
                <a:spcPts val="2175"/>
              </a:spcBef>
            </a:pPr>
            <a:r>
              <a:rPr lang="en-US" sz="4400" b="1" dirty="0">
                <a:solidFill>
                  <a:srgbClr val="FF0000"/>
                </a:solidFill>
                <a:latin typeface="Times New Roman"/>
                <a:cs typeface="Times New Roman"/>
              </a:rPr>
              <a:t>Introduction to Nasogastric Tubes:</a:t>
            </a:r>
          </a:p>
          <a:p>
            <a:pPr marL="12700">
              <a:lnSpc>
                <a:spcPct val="100000"/>
              </a:lnSpc>
              <a:spcBef>
                <a:spcPts val="2175"/>
              </a:spcBef>
            </a:pPr>
            <a:r>
              <a:rPr lang="en-US" sz="4000" b="1" dirty="0">
                <a:latin typeface="Times New Roman"/>
                <a:cs typeface="Times New Roman"/>
              </a:rPr>
              <a:t>Definition: </a:t>
            </a:r>
            <a:r>
              <a:rPr lang="en-US" sz="4000" dirty="0">
                <a:latin typeface="Times New Roman"/>
                <a:cs typeface="Times New Roman"/>
              </a:rPr>
              <a:t>A nasogastric tube is a flexible tube inserted through the nostril, down the esophagus, and into the stomach. It can be used for feeding, medication administration, gastric decompression, or removing stomach contents.</a:t>
            </a:r>
          </a:p>
          <a:p>
            <a:pPr marL="12700">
              <a:lnSpc>
                <a:spcPct val="100000"/>
              </a:lnSpc>
              <a:spcBef>
                <a:spcPts val="2175"/>
              </a:spcBef>
            </a:pPr>
            <a:endParaRPr lang="en-US" sz="4000" dirty="0">
              <a:latin typeface="Times New Roman"/>
              <a:cs typeface="Times New Roman"/>
            </a:endParaRPr>
          </a:p>
          <a:p>
            <a:pPr marL="584200" indent="-571500">
              <a:lnSpc>
                <a:spcPct val="100000"/>
              </a:lnSpc>
              <a:spcBef>
                <a:spcPts val="2175"/>
              </a:spcBef>
              <a:buFont typeface="Wingdings" panose="05000000000000000000" pitchFamily="2" charset="2"/>
              <a:buChar char="q"/>
            </a:pPr>
            <a:r>
              <a:rPr lang="en-US" sz="4000" dirty="0">
                <a:latin typeface="Times New Roman"/>
                <a:cs typeface="Times New Roman"/>
              </a:rPr>
              <a:t>These terms describe the specific purpose and process of using a nasogastric (NG)  tube in medical practice:- </a:t>
            </a:r>
          </a:p>
          <a:p>
            <a:pPr marL="12700">
              <a:lnSpc>
                <a:spcPct val="100000"/>
              </a:lnSpc>
              <a:spcBef>
                <a:spcPts val="2175"/>
              </a:spcBef>
            </a:pPr>
            <a:endParaRPr lang="en-US" sz="4000" dirty="0">
              <a:latin typeface="Times New Roman"/>
              <a:cs typeface="Times New Roman"/>
            </a:endParaRPr>
          </a:p>
          <a:p>
            <a:r>
              <a:rPr lang="en-US" sz="4000" b="1" dirty="0"/>
              <a:t>1- Gavage: </a:t>
            </a:r>
            <a:r>
              <a:rPr lang="en-US" sz="4000" dirty="0"/>
              <a:t>The process of administration  nutrition, fluids, or medications directly into the stomach or small intestine via a tube.</a:t>
            </a:r>
          </a:p>
          <a:p>
            <a:endParaRPr lang="en-US" sz="4000" dirty="0"/>
          </a:p>
          <a:p>
            <a:r>
              <a:rPr lang="en-US" sz="4000" dirty="0"/>
              <a:t>2- </a:t>
            </a:r>
            <a:r>
              <a:rPr lang="en-US" sz="4000" b="1" dirty="0"/>
              <a:t>Lavage: </a:t>
            </a:r>
            <a:r>
              <a:rPr lang="en-US" sz="4000" dirty="0"/>
              <a:t> The process of flushing out the stomach contents using fluids, typically through an NG or orogastric tube.</a:t>
            </a:r>
          </a:p>
          <a:p>
            <a:endParaRPr lang="en-US" sz="4000" dirty="0"/>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2</a:t>
            </a:fld>
            <a:endParaRPr spc="-25" dirty="0"/>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77002" y="1102430"/>
            <a:ext cx="17031335" cy="7044877"/>
          </a:xfrm>
          <a:prstGeom prst="rect">
            <a:avLst/>
          </a:prstGeom>
        </p:spPr>
        <p:txBody>
          <a:bodyPr vert="horz" wrap="square" lIns="0" tIns="12065" rIns="0" bIns="0" rtlCol="0">
            <a:spAutoFit/>
          </a:bodyPr>
          <a:lstStyle/>
          <a:p>
            <a:pPr marL="12700" lvl="1">
              <a:spcBef>
                <a:spcPts val="2075"/>
              </a:spcBef>
              <a:tabLst>
                <a:tab pos="520700" algn="l"/>
              </a:tabLst>
            </a:pPr>
            <a:r>
              <a:rPr lang="en-US" sz="4400" b="1" dirty="0">
                <a:solidFill>
                  <a:srgbClr val="FF0000"/>
                </a:solidFill>
                <a:latin typeface="Times New Roman"/>
                <a:cs typeface="Times New Roman"/>
              </a:rPr>
              <a:t>Indications:</a:t>
            </a:r>
          </a:p>
          <a:p>
            <a:pPr marL="12700" lvl="1">
              <a:spcBef>
                <a:spcPts val="2075"/>
              </a:spcBef>
              <a:tabLst>
                <a:tab pos="520700" algn="l"/>
              </a:tabLst>
            </a:pPr>
            <a:endParaRPr lang="en-US" sz="4400" b="1" dirty="0">
              <a:latin typeface="Times New Roman"/>
              <a:cs typeface="Times New Roman"/>
            </a:endParaRPr>
          </a:p>
          <a:p>
            <a:pPr marL="584200" lvl="1" indent="-571500">
              <a:spcBef>
                <a:spcPts val="2075"/>
              </a:spcBef>
              <a:buFont typeface="Arial" panose="020B0604020202020204" pitchFamily="34" charset="0"/>
              <a:buChar char="•"/>
              <a:tabLst>
                <a:tab pos="520700" algn="l"/>
              </a:tabLst>
            </a:pPr>
            <a:r>
              <a:rPr lang="en-US" sz="4400" dirty="0">
                <a:latin typeface="Times New Roman"/>
                <a:cs typeface="Times New Roman"/>
              </a:rPr>
              <a:t>Feeding (for patients unable to swallow)</a:t>
            </a:r>
          </a:p>
          <a:p>
            <a:pPr marL="584200" lvl="1" indent="-571500">
              <a:spcBef>
                <a:spcPts val="2075"/>
              </a:spcBef>
              <a:buFont typeface="Arial" panose="020B0604020202020204" pitchFamily="34" charset="0"/>
              <a:buChar char="•"/>
              <a:tabLst>
                <a:tab pos="520700" algn="l"/>
              </a:tabLst>
            </a:pPr>
            <a:r>
              <a:rPr lang="en-US" sz="4400" dirty="0">
                <a:latin typeface="Times New Roman"/>
                <a:cs typeface="Times New Roman"/>
              </a:rPr>
              <a:t>Administration of medications</a:t>
            </a:r>
          </a:p>
          <a:p>
            <a:pPr marL="584200" lvl="1" indent="-571500">
              <a:spcBef>
                <a:spcPts val="2075"/>
              </a:spcBef>
              <a:buFont typeface="Arial" panose="020B0604020202020204" pitchFamily="34" charset="0"/>
              <a:buChar char="•"/>
              <a:tabLst>
                <a:tab pos="520700" algn="l"/>
              </a:tabLst>
            </a:pPr>
            <a:r>
              <a:rPr lang="en-US" sz="4400" dirty="0">
                <a:latin typeface="Times New Roman"/>
                <a:cs typeface="Times New Roman"/>
              </a:rPr>
              <a:t>Gastric decompression (removal of stomach contents in cases of obstruction or after surgery)</a:t>
            </a:r>
          </a:p>
          <a:p>
            <a:pPr marL="584200" lvl="1" indent="-571500">
              <a:spcBef>
                <a:spcPts val="2075"/>
              </a:spcBef>
              <a:buFont typeface="Arial" panose="020B0604020202020204" pitchFamily="34" charset="0"/>
              <a:buChar char="•"/>
              <a:tabLst>
                <a:tab pos="520700" algn="l"/>
              </a:tabLst>
            </a:pPr>
            <a:r>
              <a:rPr lang="en-US" sz="4400" dirty="0">
                <a:latin typeface="Times New Roman"/>
                <a:cs typeface="Times New Roman"/>
              </a:rPr>
              <a:t>Monitoring gastric bleeding</a:t>
            </a:r>
          </a:p>
          <a:p>
            <a:pPr marL="584200" lvl="1" indent="-571500">
              <a:spcBef>
                <a:spcPts val="2075"/>
              </a:spcBef>
              <a:buFont typeface="Arial" panose="020B0604020202020204" pitchFamily="34" charset="0"/>
              <a:buChar char="•"/>
              <a:tabLst>
                <a:tab pos="520700" algn="l"/>
              </a:tabLst>
            </a:pPr>
            <a:r>
              <a:rPr lang="en-US" sz="4400" dirty="0">
                <a:latin typeface="Times New Roman"/>
                <a:cs typeface="Times New Roman"/>
              </a:rPr>
              <a:t>Sampling gastric contents for analysi</a:t>
            </a:r>
            <a:r>
              <a:rPr lang="en-US" sz="4400" b="1" dirty="0">
                <a:latin typeface="Times New Roman"/>
                <a:cs typeface="Times New Roman"/>
              </a:rPr>
              <a:t>s</a:t>
            </a:r>
            <a:endParaRPr lang="en-US" sz="4400" dirty="0">
              <a:latin typeface="Times New Roman"/>
              <a:cs typeface="Times New Roman"/>
            </a:endParaRP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3</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478361" y="2256888"/>
            <a:ext cx="16707485" cy="4666086"/>
          </a:xfrm>
          <a:prstGeom prst="rect">
            <a:avLst/>
          </a:prstGeom>
        </p:spPr>
        <p:txBody>
          <a:bodyPr vert="horz" wrap="square" lIns="0" tIns="276225" rIns="0" bIns="0" rtlCol="0">
            <a:spAutoFit/>
          </a:bodyPr>
          <a:lstStyle/>
          <a:p>
            <a:pPr marL="12700" lvl="1">
              <a:lnSpc>
                <a:spcPct val="150000"/>
              </a:lnSpc>
              <a:spcBef>
                <a:spcPts val="2075"/>
              </a:spcBef>
              <a:tabLst>
                <a:tab pos="520700" algn="l"/>
              </a:tabLst>
            </a:pPr>
            <a:r>
              <a:rPr lang="en-US" sz="4000" b="1" dirty="0">
                <a:solidFill>
                  <a:srgbClr val="FF0000"/>
                </a:solidFill>
              </a:rPr>
              <a:t>Contraindications:</a:t>
            </a:r>
            <a:endParaRPr lang="en-US" sz="4000" b="1" dirty="0"/>
          </a:p>
          <a:p>
            <a:pPr marL="584200" lvl="1" indent="-571500">
              <a:lnSpc>
                <a:spcPct val="150000"/>
              </a:lnSpc>
              <a:spcBef>
                <a:spcPts val="2075"/>
              </a:spcBef>
              <a:buFont typeface="Arial" panose="020B0604020202020204" pitchFamily="34" charset="0"/>
              <a:buChar char="•"/>
              <a:tabLst>
                <a:tab pos="520700" algn="l"/>
              </a:tabLst>
            </a:pPr>
            <a:r>
              <a:rPr lang="en-US" sz="4000" dirty="0"/>
              <a:t>Facial trauma or skull fractures</a:t>
            </a:r>
          </a:p>
          <a:p>
            <a:pPr marL="584200" lvl="1" indent="-571500">
              <a:lnSpc>
                <a:spcPct val="150000"/>
              </a:lnSpc>
              <a:spcBef>
                <a:spcPts val="2075"/>
              </a:spcBef>
              <a:buFont typeface="Arial" panose="020B0604020202020204" pitchFamily="34" charset="0"/>
              <a:buChar char="•"/>
              <a:tabLst>
                <a:tab pos="520700" algn="l"/>
              </a:tabLst>
            </a:pPr>
            <a:r>
              <a:rPr lang="en-US" sz="4000" dirty="0"/>
              <a:t>Severe coagulopathy (risk of bleeding)</a:t>
            </a:r>
          </a:p>
          <a:p>
            <a:pPr marL="584200" lvl="1" indent="-571500">
              <a:lnSpc>
                <a:spcPct val="150000"/>
              </a:lnSpc>
              <a:spcBef>
                <a:spcPts val="2075"/>
              </a:spcBef>
              <a:buFont typeface="Arial" panose="020B0604020202020204" pitchFamily="34" charset="0"/>
              <a:buChar char="•"/>
              <a:tabLst>
                <a:tab pos="520700" algn="l"/>
              </a:tabLst>
            </a:pPr>
            <a:r>
              <a:rPr lang="en-US" sz="4000" dirty="0"/>
              <a:t>Esophageal varices</a:t>
            </a: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4</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79798" y="103208"/>
            <a:ext cx="15951835" cy="10644004"/>
          </a:xfrm>
          <a:prstGeom prst="rect">
            <a:avLst/>
          </a:prstGeom>
        </p:spPr>
        <p:txBody>
          <a:bodyPr vert="horz" wrap="square" lIns="0" tIns="276225" rIns="0" bIns="0" rtlCol="0">
            <a:spAutoFit/>
          </a:bodyPr>
          <a:lstStyle/>
          <a:p>
            <a:pPr marL="12700" lvl="1">
              <a:lnSpc>
                <a:spcPct val="150000"/>
              </a:lnSpc>
              <a:spcBef>
                <a:spcPts val="2075"/>
              </a:spcBef>
              <a:tabLst>
                <a:tab pos="520700" algn="l"/>
              </a:tabLst>
            </a:pPr>
            <a:r>
              <a:rPr lang="en-US" sz="4400" b="1" dirty="0">
                <a:solidFill>
                  <a:srgbClr val="FF0000"/>
                </a:solidFill>
              </a:rPr>
              <a:t>Procedure for Nasogastric Tube Insertion</a:t>
            </a:r>
            <a:endParaRPr lang="en-US" sz="4400" b="1" dirty="0">
              <a:solidFill>
                <a:srgbClr val="FF0000"/>
              </a:solidFill>
              <a:latin typeface="Times New Roman"/>
              <a:cs typeface="Times New Roman"/>
            </a:endParaRPr>
          </a:p>
          <a:p>
            <a:pPr marL="12700" lvl="1">
              <a:lnSpc>
                <a:spcPct val="150000"/>
              </a:lnSpc>
              <a:spcBef>
                <a:spcPts val="2075"/>
              </a:spcBef>
              <a:tabLst>
                <a:tab pos="520700" algn="l"/>
              </a:tabLst>
            </a:pPr>
            <a:r>
              <a:rPr lang="en-US" sz="4400" b="1" dirty="0">
                <a:latin typeface="Times New Roman"/>
                <a:cs typeface="Times New Roman"/>
              </a:rPr>
              <a:t>Preparation:</a:t>
            </a:r>
          </a:p>
          <a:p>
            <a:pPr marL="584200" lvl="1" indent="-571500">
              <a:lnSpc>
                <a:spcPct val="150000"/>
              </a:lnSpc>
              <a:spcBef>
                <a:spcPts val="2075"/>
              </a:spcBef>
              <a:buFont typeface="Arial" panose="020B0604020202020204" pitchFamily="34" charset="0"/>
              <a:buChar char="•"/>
              <a:tabLst>
                <a:tab pos="520700" algn="l"/>
              </a:tabLst>
            </a:pPr>
            <a:r>
              <a:rPr lang="en-US" sz="4400" dirty="0">
                <a:latin typeface="Times New Roman"/>
                <a:cs typeface="Times New Roman"/>
              </a:rPr>
              <a:t>Verify physician's order.</a:t>
            </a:r>
          </a:p>
          <a:p>
            <a:pPr marL="584200" lvl="1" indent="-571500">
              <a:lnSpc>
                <a:spcPct val="150000"/>
              </a:lnSpc>
              <a:spcBef>
                <a:spcPts val="2075"/>
              </a:spcBef>
              <a:buFont typeface="Arial" panose="020B0604020202020204" pitchFamily="34" charset="0"/>
              <a:buChar char="•"/>
              <a:tabLst>
                <a:tab pos="520700" algn="l"/>
              </a:tabLst>
            </a:pPr>
            <a:r>
              <a:rPr lang="en-US" sz="4400" dirty="0">
                <a:latin typeface="Times New Roman"/>
                <a:cs typeface="Times New Roman"/>
              </a:rPr>
              <a:t>Gather supplies: NG tube, water-soluble lubricant, gloves, tape, syringe (typically 50 ml), stethoscope, water (for the patient to sip if conscious), pH testing strips, and suction setup (if needed).</a:t>
            </a:r>
          </a:p>
          <a:p>
            <a:pPr marL="584200" lvl="1" indent="-571500">
              <a:lnSpc>
                <a:spcPct val="150000"/>
              </a:lnSpc>
              <a:spcBef>
                <a:spcPts val="2075"/>
              </a:spcBef>
              <a:buFont typeface="Arial" panose="020B0604020202020204" pitchFamily="34" charset="0"/>
              <a:buChar char="•"/>
              <a:tabLst>
                <a:tab pos="520700" algn="l"/>
              </a:tabLst>
            </a:pPr>
            <a:r>
              <a:rPr lang="en-US" sz="4400" dirty="0">
                <a:latin typeface="Times New Roman"/>
                <a:cs typeface="Times New Roman"/>
              </a:rPr>
              <a:t>Educate the patient on the procedure to alleviate anxiety and gain cooperation.</a:t>
            </a:r>
          </a:p>
          <a:p>
            <a:pPr marL="584200" lvl="1" indent="-571500">
              <a:lnSpc>
                <a:spcPct val="150000"/>
              </a:lnSpc>
              <a:spcBef>
                <a:spcPts val="2075"/>
              </a:spcBef>
              <a:buFont typeface="Arial" panose="020B0604020202020204" pitchFamily="34" charset="0"/>
              <a:buChar char="•"/>
              <a:tabLst>
                <a:tab pos="520700" algn="l"/>
              </a:tabLst>
            </a:pPr>
            <a:r>
              <a:rPr lang="en-US" sz="4400" dirty="0">
                <a:latin typeface="Times New Roman"/>
                <a:cs typeface="Times New Roman"/>
              </a:rPr>
              <a:t>Wash hands and apply gloves</a:t>
            </a:r>
            <a:endParaRPr lang="en-US" sz="4000" dirty="0"/>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5</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65250" y="320675"/>
            <a:ext cx="16213455" cy="7604711"/>
          </a:xfrm>
          <a:prstGeom prst="rect">
            <a:avLst/>
          </a:prstGeom>
        </p:spPr>
        <p:txBody>
          <a:bodyPr vert="horz" wrap="square" lIns="0" tIns="276225" rIns="0" bIns="0" rtlCol="0">
            <a:spAutoFit/>
          </a:bodyPr>
          <a:lstStyle/>
          <a:p>
            <a:r>
              <a:rPr lang="en-US" sz="4400" b="1" dirty="0">
                <a:latin typeface="Times New Roman"/>
                <a:cs typeface="Times New Roman"/>
              </a:rPr>
              <a:t>Assessment:</a:t>
            </a:r>
          </a:p>
          <a:p>
            <a:endParaRPr lang="en-US" sz="4400" b="1" dirty="0">
              <a:latin typeface="Times New Roman"/>
              <a:cs typeface="Times New Roman"/>
            </a:endParaRPr>
          </a:p>
          <a:p>
            <a:pPr marL="571500" indent="-571500">
              <a:lnSpc>
                <a:spcPct val="150000"/>
              </a:lnSpc>
              <a:buFont typeface="Arial" panose="020B0604020202020204" pitchFamily="34" charset="0"/>
              <a:buChar char="•"/>
            </a:pPr>
            <a:r>
              <a:rPr lang="en-US" sz="4400" dirty="0">
                <a:latin typeface="Times New Roman"/>
                <a:cs typeface="Times New Roman"/>
              </a:rPr>
              <a:t>Check the patient's level of consciousness and ability to cooperate.</a:t>
            </a:r>
          </a:p>
          <a:p>
            <a:pPr marL="571500" indent="-571500">
              <a:lnSpc>
                <a:spcPct val="150000"/>
              </a:lnSpc>
              <a:buFont typeface="Arial" panose="020B0604020202020204" pitchFamily="34" charset="0"/>
              <a:buChar char="•"/>
            </a:pPr>
            <a:r>
              <a:rPr lang="en-US" sz="4400" dirty="0">
                <a:latin typeface="Times New Roman"/>
                <a:cs typeface="Times New Roman"/>
              </a:rPr>
              <a:t>Assess the patency of both nostrils (ask patient to breathe through each nostril one at a time).</a:t>
            </a:r>
          </a:p>
          <a:p>
            <a:pPr marL="571500" indent="-571500">
              <a:lnSpc>
                <a:spcPct val="150000"/>
              </a:lnSpc>
              <a:buFont typeface="Arial" panose="020B0604020202020204" pitchFamily="34" charset="0"/>
              <a:buChar char="•"/>
            </a:pPr>
            <a:r>
              <a:rPr lang="en-US" sz="4400" dirty="0">
                <a:latin typeface="Times New Roman"/>
                <a:cs typeface="Times New Roman"/>
              </a:rPr>
              <a:t>Measure the length of the tube: from the tip of the nose, around the ear, and down to the xiphoid process (the lower end of the sternum). Mark this point on the tube with tape or a marker</a:t>
            </a:r>
            <a:r>
              <a:rPr lang="en-US" sz="4400" b="1" dirty="0">
                <a:latin typeface="Times New Roman"/>
                <a:cs typeface="Times New Roman"/>
              </a:rPr>
              <a:t>.</a:t>
            </a:r>
            <a:endParaRPr lang="en-US" sz="4000" dirty="0"/>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6</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7</a:t>
            </a:fld>
            <a:endParaRPr spc="-25" dirty="0"/>
          </a:p>
        </p:txBody>
      </p:sp>
      <p:sp>
        <p:nvSpPr>
          <p:cNvPr id="3" name="object 3"/>
          <p:cNvSpPr txBox="1"/>
          <p:nvPr/>
        </p:nvSpPr>
        <p:spPr>
          <a:xfrm>
            <a:off x="2433247" y="3151274"/>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4" name="object 4"/>
          <p:cNvSpPr txBox="1"/>
          <p:nvPr/>
        </p:nvSpPr>
        <p:spPr>
          <a:xfrm>
            <a:off x="2433247" y="4065732"/>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5" name="object 5"/>
          <p:cNvSpPr txBox="1"/>
          <p:nvPr/>
        </p:nvSpPr>
        <p:spPr>
          <a:xfrm>
            <a:off x="2433247" y="4980188"/>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6" name="object 6"/>
          <p:cNvSpPr txBox="1"/>
          <p:nvPr/>
        </p:nvSpPr>
        <p:spPr>
          <a:xfrm>
            <a:off x="2433247" y="5894645"/>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7" name="object 7"/>
          <p:cNvSpPr txBox="1"/>
          <p:nvPr/>
        </p:nvSpPr>
        <p:spPr>
          <a:xfrm>
            <a:off x="2433247" y="6809103"/>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8" name="object 8"/>
          <p:cNvSpPr txBox="1"/>
          <p:nvPr/>
        </p:nvSpPr>
        <p:spPr>
          <a:xfrm>
            <a:off x="2433247" y="7723561"/>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9" name="object 9"/>
          <p:cNvSpPr txBox="1"/>
          <p:nvPr/>
        </p:nvSpPr>
        <p:spPr>
          <a:xfrm>
            <a:off x="2433247" y="8638017"/>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10" name="object 10"/>
          <p:cNvSpPr txBox="1"/>
          <p:nvPr/>
        </p:nvSpPr>
        <p:spPr>
          <a:xfrm>
            <a:off x="831850" y="777875"/>
            <a:ext cx="18519139" cy="9370707"/>
          </a:xfrm>
          <a:prstGeom prst="rect">
            <a:avLst/>
          </a:prstGeom>
        </p:spPr>
        <p:txBody>
          <a:bodyPr vert="horz" wrap="square" lIns="0" tIns="12700" rIns="0" bIns="0" rtlCol="0">
            <a:spAutoFit/>
          </a:bodyPr>
          <a:lstStyle/>
          <a:p>
            <a:r>
              <a:rPr lang="en-US" sz="4400" b="1" dirty="0">
                <a:solidFill>
                  <a:schemeClr val="tx1"/>
                </a:solidFill>
                <a:latin typeface="Times New Roman"/>
                <a:cs typeface="Times New Roman"/>
              </a:rPr>
              <a:t>      Insertion:</a:t>
            </a:r>
          </a:p>
          <a:p>
            <a:pPr marL="571500" indent="-571500">
              <a:buFont typeface="Wingdings" pitchFamily="2" charset="2"/>
              <a:buChar char="Ø"/>
            </a:pPr>
            <a:endParaRPr lang="en-US" sz="4400" dirty="0">
              <a:latin typeface="Times New Roman"/>
              <a:cs typeface="Times New Roman"/>
            </a:endParaRPr>
          </a:p>
          <a:p>
            <a:pPr marL="571500" indent="-571500">
              <a:lnSpc>
                <a:spcPct val="150000"/>
              </a:lnSpc>
              <a:buFont typeface="Arial" panose="020B0604020202020204" pitchFamily="34" charset="0"/>
              <a:buChar char="•"/>
            </a:pPr>
            <a:r>
              <a:rPr lang="en-US" sz="4400" dirty="0">
                <a:latin typeface="Times New Roman"/>
                <a:cs typeface="Times New Roman"/>
              </a:rPr>
              <a:t>Position the patient in a high Fowler’s position (sitting upright).</a:t>
            </a:r>
          </a:p>
          <a:p>
            <a:pPr marL="571500" indent="-571500">
              <a:lnSpc>
                <a:spcPct val="150000"/>
              </a:lnSpc>
              <a:buFont typeface="Arial" panose="020B0604020202020204" pitchFamily="34" charset="0"/>
              <a:buChar char="•"/>
            </a:pPr>
            <a:r>
              <a:rPr lang="en-US" sz="4400" dirty="0">
                <a:latin typeface="Times New Roman"/>
                <a:cs typeface="Times New Roman"/>
              </a:rPr>
              <a:t>Lubricate the first 2-4 inches of the tube with water-soluble lubricant.</a:t>
            </a:r>
          </a:p>
          <a:p>
            <a:pPr marL="571500" indent="-571500">
              <a:lnSpc>
                <a:spcPct val="150000"/>
              </a:lnSpc>
              <a:buFont typeface="Arial" panose="020B0604020202020204" pitchFamily="34" charset="0"/>
              <a:buChar char="•"/>
            </a:pPr>
            <a:r>
              <a:rPr lang="en-US" sz="4400" dirty="0">
                <a:latin typeface="Times New Roman"/>
                <a:cs typeface="Times New Roman"/>
              </a:rPr>
              <a:t>Insert the tube gently into one nostril, directing it toward the back of the throat. As the tube reaches the oropharynx (throat area), encourage the patient to swallow sips of water if they are able. This facilitates the passage of the tube into the esophagus rather than the airway.</a:t>
            </a:r>
          </a:p>
          <a:p>
            <a:pPr marL="571500" indent="-571500">
              <a:lnSpc>
                <a:spcPct val="150000"/>
              </a:lnSpc>
              <a:buFont typeface="Arial" panose="020B0604020202020204" pitchFamily="34" charset="0"/>
              <a:buChar char="•"/>
            </a:pPr>
            <a:r>
              <a:rPr lang="en-US" sz="4400" dirty="0">
                <a:latin typeface="Times New Roman"/>
                <a:cs typeface="Times New Roman"/>
              </a:rPr>
              <a:t>Continue to advance the tube while the patient swallows, until the mark on the tube reaches the nostril.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8</a:t>
            </a:fld>
            <a:endParaRPr spc="-25" dirty="0"/>
          </a:p>
        </p:txBody>
      </p:sp>
      <p:sp>
        <p:nvSpPr>
          <p:cNvPr id="3" name="object 3"/>
          <p:cNvSpPr txBox="1"/>
          <p:nvPr/>
        </p:nvSpPr>
        <p:spPr>
          <a:xfrm>
            <a:off x="2299410" y="4522959"/>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4" name="object 4"/>
          <p:cNvSpPr txBox="1"/>
          <p:nvPr/>
        </p:nvSpPr>
        <p:spPr>
          <a:xfrm>
            <a:off x="2299410" y="5437417"/>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5" name="object 5"/>
          <p:cNvSpPr txBox="1"/>
          <p:nvPr/>
        </p:nvSpPr>
        <p:spPr>
          <a:xfrm>
            <a:off x="2299410" y="6351874"/>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6" name="object 6"/>
          <p:cNvSpPr txBox="1"/>
          <p:nvPr/>
        </p:nvSpPr>
        <p:spPr>
          <a:xfrm>
            <a:off x="2299410" y="7266331"/>
            <a:ext cx="73660" cy="190500"/>
          </a:xfrm>
          <a:prstGeom prst="rect">
            <a:avLst/>
          </a:prstGeom>
        </p:spPr>
        <p:txBody>
          <a:bodyPr vert="horz" wrap="square" lIns="0" tIns="16510" rIns="0" bIns="0" rtlCol="0">
            <a:spAutoFit/>
          </a:bodyPr>
          <a:lstStyle/>
          <a:p>
            <a:pPr marL="12700">
              <a:lnSpc>
                <a:spcPct val="100000"/>
              </a:lnSpc>
              <a:spcBef>
                <a:spcPts val="130"/>
              </a:spcBef>
            </a:pPr>
            <a:r>
              <a:rPr sz="1050" spc="-50" dirty="0">
                <a:solidFill>
                  <a:srgbClr val="53585F"/>
                </a:solidFill>
                <a:latin typeface="Arial MT"/>
                <a:cs typeface="Arial MT"/>
              </a:rPr>
              <a:t>•</a:t>
            </a:r>
            <a:endParaRPr sz="1050">
              <a:latin typeface="Arial MT"/>
              <a:cs typeface="Arial MT"/>
            </a:endParaRPr>
          </a:p>
        </p:txBody>
      </p:sp>
      <p:sp>
        <p:nvSpPr>
          <p:cNvPr id="7" name="object 7"/>
          <p:cNvSpPr txBox="1"/>
          <p:nvPr/>
        </p:nvSpPr>
        <p:spPr>
          <a:xfrm>
            <a:off x="1365250" y="151954"/>
            <a:ext cx="17526000" cy="10120399"/>
          </a:xfrm>
          <a:prstGeom prst="rect">
            <a:avLst/>
          </a:prstGeom>
        </p:spPr>
        <p:txBody>
          <a:bodyPr vert="horz" wrap="square" lIns="0" tIns="317500" rIns="0" bIns="0" rtlCol="0">
            <a:spAutoFit/>
          </a:bodyPr>
          <a:lstStyle/>
          <a:p>
            <a:r>
              <a:rPr lang="en-US" sz="4400" b="1" dirty="0">
                <a:solidFill>
                  <a:schemeClr val="tx1"/>
                </a:solidFill>
                <a:latin typeface="Times New Roman"/>
                <a:cs typeface="Times New Roman"/>
              </a:rPr>
              <a:t>Verification of Tube Placement:</a:t>
            </a:r>
            <a:endParaRPr lang="en-US" sz="4800" b="1" dirty="0">
              <a:solidFill>
                <a:schemeClr val="tx1"/>
              </a:solidFill>
            </a:endParaRPr>
          </a:p>
          <a:p>
            <a:pPr marL="571500" indent="-571500">
              <a:lnSpc>
                <a:spcPct val="150000"/>
              </a:lnSpc>
              <a:buFont typeface="Arial" panose="020B0604020202020204" pitchFamily="34" charset="0"/>
              <a:buChar char="•"/>
            </a:pPr>
            <a:r>
              <a:rPr lang="en-US" sz="4000" dirty="0">
                <a:solidFill>
                  <a:srgbClr val="FF0000"/>
                </a:solidFill>
                <a:latin typeface="Times New Roman"/>
                <a:cs typeface="Times New Roman"/>
              </a:rPr>
              <a:t>Auscultation:</a:t>
            </a:r>
            <a:r>
              <a:rPr lang="en-US" sz="4000" dirty="0">
                <a:latin typeface="Times New Roman"/>
                <a:cs typeface="Times New Roman"/>
              </a:rPr>
              <a:t> Inject a small amount of air (about 20-30 ml) into the tube using a syringe and listen over the stomach area with a stethoscope. You should hear a "whooshing" sound if the tube is in the stomach.</a:t>
            </a:r>
          </a:p>
          <a:p>
            <a:pPr marL="571500" indent="-571500">
              <a:lnSpc>
                <a:spcPct val="150000"/>
              </a:lnSpc>
              <a:buFont typeface="Arial" panose="020B0604020202020204" pitchFamily="34" charset="0"/>
              <a:buChar char="•"/>
            </a:pPr>
            <a:r>
              <a:rPr lang="en-US" sz="4000" dirty="0">
                <a:solidFill>
                  <a:srgbClr val="FF0000"/>
                </a:solidFill>
                <a:latin typeface="Times New Roman"/>
                <a:cs typeface="Times New Roman"/>
              </a:rPr>
              <a:t>Aspiration: </a:t>
            </a:r>
            <a:r>
              <a:rPr lang="en-US" sz="4000" dirty="0">
                <a:latin typeface="Times New Roman"/>
                <a:cs typeface="Times New Roman"/>
              </a:rPr>
              <a:t>Draw back gastric contents with a syringe and check the pH of the contents. Gastric fluid typically has a pH of 4 or below.</a:t>
            </a:r>
          </a:p>
          <a:p>
            <a:pPr marL="571500" indent="-571500">
              <a:lnSpc>
                <a:spcPct val="150000"/>
              </a:lnSpc>
              <a:buFont typeface="Arial" panose="020B0604020202020204" pitchFamily="34" charset="0"/>
              <a:buChar char="•"/>
            </a:pPr>
            <a:r>
              <a:rPr lang="en-US" sz="4000" dirty="0">
                <a:solidFill>
                  <a:srgbClr val="FF0000"/>
                </a:solidFill>
                <a:latin typeface="Times New Roman"/>
                <a:cs typeface="Times New Roman"/>
              </a:rPr>
              <a:t>X-ray confirmation: </a:t>
            </a:r>
            <a:r>
              <a:rPr lang="en-US" sz="4000" dirty="0">
                <a:latin typeface="Times New Roman"/>
                <a:cs typeface="Times New Roman"/>
              </a:rPr>
              <a:t>This is the most accurate method and is required before using the tube for feeding or medication.</a:t>
            </a:r>
          </a:p>
          <a:p>
            <a:pPr>
              <a:lnSpc>
                <a:spcPct val="150000"/>
              </a:lnSpc>
            </a:pPr>
            <a:r>
              <a:rPr lang="en-US" sz="4400" b="1" dirty="0">
                <a:solidFill>
                  <a:schemeClr val="tx1"/>
                </a:solidFill>
                <a:latin typeface="Times New Roman"/>
                <a:cs typeface="Times New Roman"/>
              </a:rPr>
              <a:t>Securing the Tube:</a:t>
            </a:r>
          </a:p>
          <a:p>
            <a:pPr marL="571500" indent="-571500">
              <a:lnSpc>
                <a:spcPct val="150000"/>
              </a:lnSpc>
              <a:buFont typeface="Arial" panose="020B0604020202020204" pitchFamily="34" charset="0"/>
              <a:buChar char="•"/>
            </a:pPr>
            <a:r>
              <a:rPr lang="en-US" sz="4000" dirty="0">
                <a:latin typeface="Times New Roman"/>
                <a:cs typeface="Times New Roman"/>
              </a:rPr>
              <a:t>Secure the tube with tape or a commercial tube fixation device to the nose.</a:t>
            </a:r>
          </a:p>
          <a:p>
            <a:pPr marL="571500" indent="-571500">
              <a:lnSpc>
                <a:spcPct val="150000"/>
              </a:lnSpc>
              <a:buFont typeface="Arial" panose="020B0604020202020204" pitchFamily="34" charset="0"/>
              <a:buChar char="•"/>
            </a:pPr>
            <a:r>
              <a:rPr lang="en-US" sz="4000" dirty="0">
                <a:latin typeface="Times New Roman"/>
                <a:cs typeface="Times New Roman"/>
              </a:rPr>
              <a:t>Ensure the tube is not kinked or obstructed.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84156" y="0"/>
            <a:ext cx="17754600" cy="10366620"/>
          </a:xfrm>
          <a:prstGeom prst="rect">
            <a:avLst/>
          </a:prstGeom>
        </p:spPr>
        <p:txBody>
          <a:bodyPr vert="horz" wrap="square" lIns="0" tIns="317500" rIns="0" bIns="0" rtlCol="0">
            <a:spAutoFit/>
          </a:bodyPr>
          <a:lstStyle/>
          <a:p>
            <a:pPr>
              <a:lnSpc>
                <a:spcPct val="150000"/>
              </a:lnSpc>
            </a:pPr>
            <a:r>
              <a:rPr lang="en-US" sz="4400" b="1" dirty="0">
                <a:latin typeface="Times New Roman"/>
                <a:cs typeface="Times New Roman"/>
              </a:rPr>
              <a:t>Post-procedure Care:</a:t>
            </a:r>
          </a:p>
          <a:p>
            <a:pPr marL="571500" indent="-571500">
              <a:lnSpc>
                <a:spcPct val="150000"/>
              </a:lnSpc>
              <a:buFont typeface="Arial" panose="020B0604020202020204" pitchFamily="34" charset="0"/>
              <a:buChar char="•"/>
            </a:pPr>
            <a:r>
              <a:rPr lang="en-US" sz="4000" dirty="0">
                <a:latin typeface="Times New Roman"/>
                <a:cs typeface="Times New Roman"/>
              </a:rPr>
              <a:t>Monitor the patient for any signs of distress, coughing, gagging, or cyanosis (which could indicate improper tube placement).</a:t>
            </a:r>
          </a:p>
          <a:p>
            <a:pPr marL="571500" indent="-571500">
              <a:lnSpc>
                <a:spcPct val="150000"/>
              </a:lnSpc>
              <a:buFont typeface="Arial" panose="020B0604020202020204" pitchFamily="34" charset="0"/>
              <a:buChar char="•"/>
            </a:pPr>
            <a:r>
              <a:rPr lang="en-US" sz="4000" dirty="0">
                <a:latin typeface="Times New Roman"/>
                <a:cs typeface="Times New Roman"/>
              </a:rPr>
              <a:t>Keep the patient in a semi-Fowler's or high Fowler's position to reduce the risk of aspiration.</a:t>
            </a:r>
          </a:p>
          <a:p>
            <a:pPr marL="571500" indent="-571500">
              <a:lnSpc>
                <a:spcPct val="150000"/>
              </a:lnSpc>
              <a:buFont typeface="Arial" panose="020B0604020202020204" pitchFamily="34" charset="0"/>
              <a:buChar char="•"/>
            </a:pPr>
            <a:r>
              <a:rPr lang="en-US" sz="4000" dirty="0">
                <a:latin typeface="Times New Roman"/>
                <a:cs typeface="Times New Roman"/>
              </a:rPr>
              <a:t>Document the procedure, including tube size, verification method, patient's tolerance, and any complications.</a:t>
            </a:r>
          </a:p>
          <a:p>
            <a:pPr>
              <a:lnSpc>
                <a:spcPct val="150000"/>
              </a:lnSpc>
            </a:pPr>
            <a:r>
              <a:rPr lang="en-US" sz="4000" b="1" dirty="0">
                <a:solidFill>
                  <a:schemeClr val="tx1"/>
                </a:solidFill>
                <a:latin typeface="Times New Roman"/>
                <a:cs typeface="Times New Roman"/>
              </a:rPr>
              <a:t>Complications:</a:t>
            </a:r>
          </a:p>
          <a:p>
            <a:pPr>
              <a:lnSpc>
                <a:spcPct val="150000"/>
              </a:lnSpc>
            </a:pPr>
            <a:r>
              <a:rPr lang="en-US" sz="4000" dirty="0">
                <a:solidFill>
                  <a:srgbClr val="FF0000"/>
                </a:solidFill>
                <a:latin typeface="Times New Roman"/>
                <a:cs typeface="Times New Roman"/>
              </a:rPr>
              <a:t>Misplacement:</a:t>
            </a:r>
            <a:r>
              <a:rPr lang="en-US" sz="4000" dirty="0">
                <a:latin typeface="Times New Roman"/>
                <a:cs typeface="Times New Roman"/>
              </a:rPr>
              <a:t> The tube could be misplaced into the airway, leading to potential respiratory complications.</a:t>
            </a:r>
          </a:p>
          <a:p>
            <a:pPr>
              <a:lnSpc>
                <a:spcPct val="150000"/>
              </a:lnSpc>
            </a:pPr>
            <a:r>
              <a:rPr lang="en-US" sz="4000" dirty="0">
                <a:solidFill>
                  <a:srgbClr val="FF0000"/>
                </a:solidFill>
                <a:latin typeface="Times New Roman"/>
                <a:cs typeface="Times New Roman"/>
              </a:rPr>
              <a:t>Aspiration pneumonia: </a:t>
            </a:r>
            <a:r>
              <a:rPr lang="en-US" sz="4000" dirty="0">
                <a:latin typeface="Times New Roman"/>
                <a:cs typeface="Times New Roman"/>
              </a:rPr>
              <a:t>This occurs if stomach contents are aspirated into the lungs.</a:t>
            </a:r>
          </a:p>
        </p:txBody>
      </p:sp>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L="38100">
              <a:lnSpc>
                <a:spcPts val="894"/>
              </a:lnSpc>
            </a:pPr>
            <a:fld id="{81D60167-4931-47E6-BA6A-407CBD079E47}" type="slidenum">
              <a:rPr spc="-25" dirty="0"/>
              <a:t>9</a:t>
            </a:fld>
            <a:endParaRPr spc="-25"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TotalTime>
  <Words>852</Words>
  <Application>Microsoft Office PowerPoint</Application>
  <PresentationFormat>Custom</PresentationFormat>
  <Paragraphs>94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Arial MT</vt:lpstr>
      <vt:lpstr>Calibri</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critical care</dc:title>
  <dc:creator>Pc</dc:creator>
  <cp:lastModifiedBy>ALI ALIALI</cp:lastModifiedBy>
  <cp:revision>10</cp:revision>
  <dcterms:created xsi:type="dcterms:W3CDTF">2024-09-26T08:41:42Z</dcterms:created>
  <dcterms:modified xsi:type="dcterms:W3CDTF">2025-03-18T15:28:51Z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2024-09-22T00:00:00Z</vt:filetime>
  </property>
  <property fmtid="{D5CDD505-2E9C-101B-9397-08002B2CF9AE}" pid="3" name="Creator">
    <vt:lpwstr>Keynote</vt:lpwstr>
  </property>
  <property fmtid="{D5CDD505-2E9C-101B-9397-08002B2CF9AE}" pid="4" name="LastSaved">
    <vt:filetime>2024-09-26T00:00:00Z</vt:filetime>
  </property>
  <property fmtid="{D5CDD505-2E9C-101B-9397-08002B2CF9AE}" pid="5" name="Producer">
    <vt:lpwstr>iOS Version 17.6.1 (Build 21G93) Quartz PDFContext</vt:lpwstr>
  </property>
</Properties>
</file>