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ED84-BD0C-4747-BD5D-41080018F1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A1A7-40F6-44A9-A830-2D671B7E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2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ED84-BD0C-4747-BD5D-41080018F1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A1A7-40F6-44A9-A830-2D671B7E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5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ED84-BD0C-4747-BD5D-41080018F1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A1A7-40F6-44A9-A830-2D671B7E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9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ED84-BD0C-4747-BD5D-41080018F1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A1A7-40F6-44A9-A830-2D671B7E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1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ED84-BD0C-4747-BD5D-41080018F1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A1A7-40F6-44A9-A830-2D671B7E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2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ED84-BD0C-4747-BD5D-41080018F1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A1A7-40F6-44A9-A830-2D671B7E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7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ED84-BD0C-4747-BD5D-41080018F1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A1A7-40F6-44A9-A830-2D671B7E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7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ED84-BD0C-4747-BD5D-41080018F1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A1A7-40F6-44A9-A830-2D671B7E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2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ED84-BD0C-4747-BD5D-41080018F1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A1A7-40F6-44A9-A830-2D671B7E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ED84-BD0C-4747-BD5D-41080018F1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A1A7-40F6-44A9-A830-2D671B7E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47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ED84-BD0C-4747-BD5D-41080018F1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A1A7-40F6-44A9-A830-2D671B7E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7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9ED84-BD0C-4747-BD5D-41080018F177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0A1A7-40F6-44A9-A830-2D671B7E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25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Lenovo\Desktop\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6075"/>
            <a:ext cx="1607616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uomus.edu.iq/assetsv2/img/uomus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312" y="381000"/>
            <a:ext cx="1716088" cy="171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71600" y="2819400"/>
            <a:ext cx="6304756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C00000"/>
                </a:solidFill>
                <a:ea typeface="Calibri"/>
                <a:cs typeface="Arial"/>
              </a:rPr>
              <a:t>Quantitative </a:t>
            </a:r>
            <a:r>
              <a:rPr lang="en-US" sz="3200" b="1" dirty="0">
                <a:solidFill>
                  <a:srgbClr val="C00000"/>
                </a:solidFill>
                <a:ea typeface="Calibri"/>
                <a:cs typeface="Arial"/>
              </a:rPr>
              <a:t>Analytical Chemistry</a:t>
            </a:r>
            <a:endParaRPr lang="en-US" sz="3200" b="1" dirty="0">
              <a:solidFill>
                <a:prstClr val="black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First Year Students / 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2</a:t>
            </a:r>
            <a:r>
              <a:rPr lang="en-US" b="1" baseline="30000" dirty="0" smtClean="0">
                <a:solidFill>
                  <a:srgbClr val="FF0000"/>
                </a:solidFill>
                <a:ea typeface="Calibri"/>
                <a:cs typeface="Arial"/>
              </a:rPr>
              <a:t>nd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  Semester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7</a:t>
            </a:r>
            <a:r>
              <a:rPr lang="en-US" b="1" baseline="30000" dirty="0" smtClean="0">
                <a:solidFill>
                  <a:srgbClr val="FF0000"/>
                </a:solidFill>
                <a:ea typeface="Calibri"/>
                <a:cs typeface="Arial"/>
              </a:rPr>
              <a:t>th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 Lecture – </a:t>
            </a: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Solutions, </a:t>
            </a:r>
            <a:r>
              <a:rPr lang="en-US" sz="1400" b="1" dirty="0" smtClean="0">
                <a:solidFill>
                  <a:srgbClr val="FF0000"/>
                </a:solidFill>
                <a:ea typeface="Calibri"/>
                <a:cs typeface="Arial"/>
              </a:rPr>
              <a:t>continued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FF0000"/>
                </a:solidFill>
                <a:ea typeface="Calibri"/>
                <a:cs typeface="Arial"/>
              </a:rPr>
              <a:t>2024-2025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i="1" dirty="0">
                <a:solidFill>
                  <a:srgbClr val="FF0000"/>
                </a:solidFill>
                <a:ea typeface="Calibri"/>
                <a:cs typeface="Arial"/>
              </a:rPr>
              <a:t>Biochemistry </a:t>
            </a:r>
            <a:r>
              <a:rPr lang="en-US" b="1" i="1" dirty="0" smtClean="0">
                <a:solidFill>
                  <a:srgbClr val="FF0000"/>
                </a:solidFill>
                <a:ea typeface="Calibri"/>
                <a:cs typeface="Arial"/>
              </a:rPr>
              <a:t>Department</a:t>
            </a:r>
            <a:endParaRPr lang="en-US" b="1" dirty="0">
              <a:solidFill>
                <a:srgbClr val="FF0000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i="1" dirty="0">
                <a:solidFill>
                  <a:srgbClr val="FF0000"/>
                </a:solidFill>
                <a:ea typeface="Calibri"/>
                <a:cs typeface="Arial"/>
              </a:rPr>
              <a:t>By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Prof. Dr.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Naser</a:t>
            </a: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Abdulhasan</a:t>
            </a:r>
            <a:r>
              <a:rPr lang="en-US" b="1" dirty="0">
                <a:solidFill>
                  <a:srgbClr val="FF0000"/>
                </a:solidFill>
                <a:ea typeface="Calibri"/>
                <a:cs typeface="Arial"/>
              </a:rPr>
              <a:t> </a:t>
            </a:r>
            <a:r>
              <a:rPr lang="en-US" b="1" dirty="0" err="1">
                <a:solidFill>
                  <a:srgbClr val="FF0000"/>
                </a:solidFill>
                <a:ea typeface="Calibri"/>
                <a:cs typeface="Arial"/>
              </a:rPr>
              <a:t>Naser</a:t>
            </a:r>
            <a:endParaRPr lang="en-US" b="1" dirty="0">
              <a:solidFill>
                <a:prstClr val="black"/>
              </a:solidFill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7000" y="838200"/>
            <a:ext cx="3733800" cy="107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Al-</a:t>
            </a:r>
            <a:r>
              <a:rPr lang="en-US" sz="2400" b="1" dirty="0" err="1">
                <a:solidFill>
                  <a:srgbClr val="0070C0"/>
                </a:solidFill>
                <a:ea typeface="Calibri"/>
                <a:cs typeface="Arial"/>
              </a:rPr>
              <a:t>Mustaqbal</a:t>
            </a: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 University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0070C0"/>
                </a:solidFill>
                <a:ea typeface="Calibri"/>
                <a:cs typeface="Arial"/>
              </a:rPr>
              <a:t>College of Science</a:t>
            </a:r>
          </a:p>
        </p:txBody>
      </p:sp>
    </p:spTree>
    <p:extLst>
      <p:ext uri="{BB962C8B-B14F-4D97-AF65-F5344CB8AC3E}">
        <p14:creationId xmlns:p14="http://schemas.microsoft.com/office/powerpoint/2010/main" val="981450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7340" y="554481"/>
            <a:ext cx="199008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44E3F9"/>
                </a:solidFill>
                <a:latin typeface="Times New Roman"/>
                <a:cs typeface="Times New Roman"/>
              </a:rPr>
              <a:t>Boiling</a:t>
            </a:r>
            <a:r>
              <a:rPr sz="2800" b="1" spc="-35" dirty="0">
                <a:solidFill>
                  <a:srgbClr val="44E3F9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44E3F9"/>
                </a:solidFill>
                <a:latin typeface="Times New Roman"/>
                <a:cs typeface="Times New Roman"/>
              </a:rPr>
              <a:t>point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89204" y="3550920"/>
            <a:ext cx="4865370" cy="3098800"/>
            <a:chOff x="489204" y="3550920"/>
            <a:chExt cx="4865370" cy="309880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9204" y="3550920"/>
              <a:ext cx="3822191" cy="281939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531359" y="6119622"/>
              <a:ext cx="810260" cy="516890"/>
            </a:xfrm>
            <a:custGeom>
              <a:avLst/>
              <a:gdLst/>
              <a:ahLst/>
              <a:cxnLst/>
              <a:rect l="l" t="t" r="r" b="b"/>
              <a:pathLst>
                <a:path w="810260" h="516890">
                  <a:moveTo>
                    <a:pt x="703199" y="0"/>
                  </a:moveTo>
                  <a:lnTo>
                    <a:pt x="551688" y="129158"/>
                  </a:lnTo>
                  <a:lnTo>
                    <a:pt x="616330" y="129158"/>
                  </a:lnTo>
                  <a:lnTo>
                    <a:pt x="600412" y="168056"/>
                  </a:lnTo>
                  <a:lnTo>
                    <a:pt x="580638" y="205505"/>
                  </a:lnTo>
                  <a:lnTo>
                    <a:pt x="557189" y="241394"/>
                  </a:lnTo>
                  <a:lnTo>
                    <a:pt x="530244" y="275609"/>
                  </a:lnTo>
                  <a:lnTo>
                    <a:pt x="499986" y="308036"/>
                  </a:lnTo>
                  <a:lnTo>
                    <a:pt x="466593" y="338564"/>
                  </a:lnTo>
                  <a:lnTo>
                    <a:pt x="430247" y="367078"/>
                  </a:lnTo>
                  <a:lnTo>
                    <a:pt x="391128" y="393466"/>
                  </a:lnTo>
                  <a:lnTo>
                    <a:pt x="349416" y="417615"/>
                  </a:lnTo>
                  <a:lnTo>
                    <a:pt x="305292" y="439411"/>
                  </a:lnTo>
                  <a:lnTo>
                    <a:pt x="258937" y="458741"/>
                  </a:lnTo>
                  <a:lnTo>
                    <a:pt x="210530" y="475493"/>
                  </a:lnTo>
                  <a:lnTo>
                    <a:pt x="160252" y="489553"/>
                  </a:lnTo>
                  <a:lnTo>
                    <a:pt x="108284" y="500808"/>
                  </a:lnTo>
                  <a:lnTo>
                    <a:pt x="54807" y="509145"/>
                  </a:lnTo>
                  <a:lnTo>
                    <a:pt x="0" y="514451"/>
                  </a:lnTo>
                  <a:lnTo>
                    <a:pt x="53963" y="516592"/>
                  </a:lnTo>
                  <a:lnTo>
                    <a:pt x="107292" y="515725"/>
                  </a:lnTo>
                  <a:lnTo>
                    <a:pt x="159810" y="511942"/>
                  </a:lnTo>
                  <a:lnTo>
                    <a:pt x="211339" y="505332"/>
                  </a:lnTo>
                  <a:lnTo>
                    <a:pt x="261703" y="495989"/>
                  </a:lnTo>
                  <a:lnTo>
                    <a:pt x="310726" y="484002"/>
                  </a:lnTo>
                  <a:lnTo>
                    <a:pt x="358229" y="469463"/>
                  </a:lnTo>
                  <a:lnTo>
                    <a:pt x="404038" y="452464"/>
                  </a:lnTo>
                  <a:lnTo>
                    <a:pt x="447974" y="433095"/>
                  </a:lnTo>
                  <a:lnTo>
                    <a:pt x="489862" y="411448"/>
                  </a:lnTo>
                  <a:lnTo>
                    <a:pt x="529524" y="387614"/>
                  </a:lnTo>
                  <a:lnTo>
                    <a:pt x="566784" y="361684"/>
                  </a:lnTo>
                  <a:lnTo>
                    <a:pt x="601464" y="333750"/>
                  </a:lnTo>
                  <a:lnTo>
                    <a:pt x="633389" y="303903"/>
                  </a:lnTo>
                  <a:lnTo>
                    <a:pt x="662381" y="272233"/>
                  </a:lnTo>
                  <a:lnTo>
                    <a:pt x="688264" y="238832"/>
                  </a:lnTo>
                  <a:lnTo>
                    <a:pt x="710861" y="203792"/>
                  </a:lnTo>
                  <a:lnTo>
                    <a:pt x="729995" y="167204"/>
                  </a:lnTo>
                  <a:lnTo>
                    <a:pt x="745489" y="129158"/>
                  </a:lnTo>
                  <a:lnTo>
                    <a:pt x="810005" y="129158"/>
                  </a:lnTo>
                  <a:lnTo>
                    <a:pt x="70319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763518" y="6119622"/>
              <a:ext cx="832485" cy="516890"/>
            </a:xfrm>
            <a:custGeom>
              <a:avLst/>
              <a:gdLst/>
              <a:ahLst/>
              <a:cxnLst/>
              <a:rect l="l" t="t" r="r" b="b"/>
              <a:pathLst>
                <a:path w="832485" h="516890">
                  <a:moveTo>
                    <a:pt x="129159" y="0"/>
                  </a:moveTo>
                  <a:lnTo>
                    <a:pt x="0" y="0"/>
                  </a:lnTo>
                  <a:lnTo>
                    <a:pt x="2115" y="40374"/>
                  </a:lnTo>
                  <a:lnTo>
                    <a:pt x="8358" y="79899"/>
                  </a:lnTo>
                  <a:lnTo>
                    <a:pt x="18571" y="118460"/>
                  </a:lnTo>
                  <a:lnTo>
                    <a:pt x="32599" y="155940"/>
                  </a:lnTo>
                  <a:lnTo>
                    <a:pt x="50286" y="192226"/>
                  </a:lnTo>
                  <a:lnTo>
                    <a:pt x="71473" y="227203"/>
                  </a:lnTo>
                  <a:lnTo>
                    <a:pt x="96007" y="260756"/>
                  </a:lnTo>
                  <a:lnTo>
                    <a:pt x="123729" y="292770"/>
                  </a:lnTo>
                  <a:lnTo>
                    <a:pt x="154484" y="323129"/>
                  </a:lnTo>
                  <a:lnTo>
                    <a:pt x="188116" y="351720"/>
                  </a:lnTo>
                  <a:lnTo>
                    <a:pt x="224468" y="378428"/>
                  </a:lnTo>
                  <a:lnTo>
                    <a:pt x="263383" y="403137"/>
                  </a:lnTo>
                  <a:lnTo>
                    <a:pt x="304706" y="425732"/>
                  </a:lnTo>
                  <a:lnTo>
                    <a:pt x="348281" y="446100"/>
                  </a:lnTo>
                  <a:lnTo>
                    <a:pt x="393949" y="464124"/>
                  </a:lnTo>
                  <a:lnTo>
                    <a:pt x="441557" y="479691"/>
                  </a:lnTo>
                  <a:lnTo>
                    <a:pt x="490946" y="492685"/>
                  </a:lnTo>
                  <a:lnTo>
                    <a:pt x="541961" y="502991"/>
                  </a:lnTo>
                  <a:lnTo>
                    <a:pt x="594446" y="510495"/>
                  </a:lnTo>
                  <a:lnTo>
                    <a:pt x="648244" y="515081"/>
                  </a:lnTo>
                  <a:lnTo>
                    <a:pt x="703199" y="516635"/>
                  </a:lnTo>
                  <a:lnTo>
                    <a:pt x="832358" y="516635"/>
                  </a:lnTo>
                  <a:lnTo>
                    <a:pt x="777403" y="515081"/>
                  </a:lnTo>
                  <a:lnTo>
                    <a:pt x="723605" y="510495"/>
                  </a:lnTo>
                  <a:lnTo>
                    <a:pt x="671120" y="502991"/>
                  </a:lnTo>
                  <a:lnTo>
                    <a:pt x="620105" y="492685"/>
                  </a:lnTo>
                  <a:lnTo>
                    <a:pt x="570716" y="479691"/>
                  </a:lnTo>
                  <a:lnTo>
                    <a:pt x="523108" y="464124"/>
                  </a:lnTo>
                  <a:lnTo>
                    <a:pt x="477440" y="446100"/>
                  </a:lnTo>
                  <a:lnTo>
                    <a:pt x="433865" y="425732"/>
                  </a:lnTo>
                  <a:lnTo>
                    <a:pt x="392542" y="403137"/>
                  </a:lnTo>
                  <a:lnTo>
                    <a:pt x="353627" y="378428"/>
                  </a:lnTo>
                  <a:lnTo>
                    <a:pt x="317275" y="351720"/>
                  </a:lnTo>
                  <a:lnTo>
                    <a:pt x="283643" y="323129"/>
                  </a:lnTo>
                  <a:lnTo>
                    <a:pt x="252888" y="292770"/>
                  </a:lnTo>
                  <a:lnTo>
                    <a:pt x="225166" y="260756"/>
                  </a:lnTo>
                  <a:lnTo>
                    <a:pt x="200632" y="227203"/>
                  </a:lnTo>
                  <a:lnTo>
                    <a:pt x="179445" y="192226"/>
                  </a:lnTo>
                  <a:lnTo>
                    <a:pt x="161758" y="155940"/>
                  </a:lnTo>
                  <a:lnTo>
                    <a:pt x="147730" y="118460"/>
                  </a:lnTo>
                  <a:lnTo>
                    <a:pt x="137517" y="79899"/>
                  </a:lnTo>
                  <a:lnTo>
                    <a:pt x="131274" y="40374"/>
                  </a:lnTo>
                  <a:lnTo>
                    <a:pt x="129159" y="0"/>
                  </a:lnTo>
                  <a:close/>
                </a:path>
              </a:pathLst>
            </a:custGeom>
            <a:solidFill>
              <a:srgbClr val="CD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763518" y="6119622"/>
              <a:ext cx="1577975" cy="516890"/>
            </a:xfrm>
            <a:custGeom>
              <a:avLst/>
              <a:gdLst/>
              <a:ahLst/>
              <a:cxnLst/>
              <a:rect l="l" t="t" r="r" b="b"/>
              <a:pathLst>
                <a:path w="1577975" h="516890">
                  <a:moveTo>
                    <a:pt x="767842" y="514451"/>
                  </a:moveTo>
                  <a:lnTo>
                    <a:pt x="822649" y="509145"/>
                  </a:lnTo>
                  <a:lnTo>
                    <a:pt x="876126" y="500808"/>
                  </a:lnTo>
                  <a:lnTo>
                    <a:pt x="928094" y="489553"/>
                  </a:lnTo>
                  <a:lnTo>
                    <a:pt x="978372" y="475493"/>
                  </a:lnTo>
                  <a:lnTo>
                    <a:pt x="1026779" y="458741"/>
                  </a:lnTo>
                  <a:lnTo>
                    <a:pt x="1073134" y="439411"/>
                  </a:lnTo>
                  <a:lnTo>
                    <a:pt x="1117258" y="417615"/>
                  </a:lnTo>
                  <a:lnTo>
                    <a:pt x="1158970" y="393466"/>
                  </a:lnTo>
                  <a:lnTo>
                    <a:pt x="1198089" y="367078"/>
                  </a:lnTo>
                  <a:lnTo>
                    <a:pt x="1234435" y="338564"/>
                  </a:lnTo>
                  <a:lnTo>
                    <a:pt x="1267828" y="308036"/>
                  </a:lnTo>
                  <a:lnTo>
                    <a:pt x="1298086" y="275609"/>
                  </a:lnTo>
                  <a:lnTo>
                    <a:pt x="1325031" y="241394"/>
                  </a:lnTo>
                  <a:lnTo>
                    <a:pt x="1348480" y="205505"/>
                  </a:lnTo>
                  <a:lnTo>
                    <a:pt x="1368254" y="168056"/>
                  </a:lnTo>
                  <a:lnTo>
                    <a:pt x="1384173" y="129158"/>
                  </a:lnTo>
                  <a:lnTo>
                    <a:pt x="1319530" y="129158"/>
                  </a:lnTo>
                  <a:lnTo>
                    <a:pt x="1471041" y="0"/>
                  </a:lnTo>
                  <a:lnTo>
                    <a:pt x="1577848" y="129158"/>
                  </a:lnTo>
                  <a:lnTo>
                    <a:pt x="1513332" y="129158"/>
                  </a:lnTo>
                  <a:lnTo>
                    <a:pt x="1497126" y="168680"/>
                  </a:lnTo>
                  <a:lnTo>
                    <a:pt x="1476967" y="206665"/>
                  </a:lnTo>
                  <a:lnTo>
                    <a:pt x="1453050" y="243000"/>
                  </a:lnTo>
                  <a:lnTo>
                    <a:pt x="1425568" y="277577"/>
                  </a:lnTo>
                  <a:lnTo>
                    <a:pt x="1394715" y="310284"/>
                  </a:lnTo>
                  <a:lnTo>
                    <a:pt x="1360687" y="341011"/>
                  </a:lnTo>
                  <a:lnTo>
                    <a:pt x="1323678" y="369646"/>
                  </a:lnTo>
                  <a:lnTo>
                    <a:pt x="1283881" y="396080"/>
                  </a:lnTo>
                  <a:lnTo>
                    <a:pt x="1241492" y="420201"/>
                  </a:lnTo>
                  <a:lnTo>
                    <a:pt x="1196704" y="441899"/>
                  </a:lnTo>
                  <a:lnTo>
                    <a:pt x="1149712" y="461063"/>
                  </a:lnTo>
                  <a:lnTo>
                    <a:pt x="1100711" y="477582"/>
                  </a:lnTo>
                  <a:lnTo>
                    <a:pt x="1049893" y="491346"/>
                  </a:lnTo>
                  <a:lnTo>
                    <a:pt x="997455" y="502244"/>
                  </a:lnTo>
                  <a:lnTo>
                    <a:pt x="943590" y="510166"/>
                  </a:lnTo>
                  <a:lnTo>
                    <a:pt x="888493" y="515000"/>
                  </a:lnTo>
                  <a:lnTo>
                    <a:pt x="832358" y="516635"/>
                  </a:lnTo>
                  <a:lnTo>
                    <a:pt x="703199" y="516635"/>
                  </a:lnTo>
                  <a:lnTo>
                    <a:pt x="648244" y="515081"/>
                  </a:lnTo>
                  <a:lnTo>
                    <a:pt x="594446" y="510495"/>
                  </a:lnTo>
                  <a:lnTo>
                    <a:pt x="541961" y="502991"/>
                  </a:lnTo>
                  <a:lnTo>
                    <a:pt x="490946" y="492685"/>
                  </a:lnTo>
                  <a:lnTo>
                    <a:pt x="441557" y="479691"/>
                  </a:lnTo>
                  <a:lnTo>
                    <a:pt x="393949" y="464124"/>
                  </a:lnTo>
                  <a:lnTo>
                    <a:pt x="348281" y="446100"/>
                  </a:lnTo>
                  <a:lnTo>
                    <a:pt x="304706" y="425732"/>
                  </a:lnTo>
                  <a:lnTo>
                    <a:pt x="263383" y="403137"/>
                  </a:lnTo>
                  <a:lnTo>
                    <a:pt x="224468" y="378428"/>
                  </a:lnTo>
                  <a:lnTo>
                    <a:pt x="188116" y="351720"/>
                  </a:lnTo>
                  <a:lnTo>
                    <a:pt x="154484" y="323129"/>
                  </a:lnTo>
                  <a:lnTo>
                    <a:pt x="123729" y="292770"/>
                  </a:lnTo>
                  <a:lnTo>
                    <a:pt x="96007" y="260756"/>
                  </a:lnTo>
                  <a:lnTo>
                    <a:pt x="71473" y="227203"/>
                  </a:lnTo>
                  <a:lnTo>
                    <a:pt x="50286" y="192226"/>
                  </a:lnTo>
                  <a:lnTo>
                    <a:pt x="32599" y="155940"/>
                  </a:lnTo>
                  <a:lnTo>
                    <a:pt x="18571" y="118460"/>
                  </a:lnTo>
                  <a:lnTo>
                    <a:pt x="8358" y="79899"/>
                  </a:lnTo>
                  <a:lnTo>
                    <a:pt x="2115" y="40374"/>
                  </a:lnTo>
                  <a:lnTo>
                    <a:pt x="0" y="0"/>
                  </a:lnTo>
                  <a:lnTo>
                    <a:pt x="129159" y="0"/>
                  </a:lnTo>
                  <a:lnTo>
                    <a:pt x="131274" y="40374"/>
                  </a:lnTo>
                  <a:lnTo>
                    <a:pt x="137517" y="79899"/>
                  </a:lnTo>
                  <a:lnTo>
                    <a:pt x="147730" y="118460"/>
                  </a:lnTo>
                  <a:lnTo>
                    <a:pt x="161758" y="155940"/>
                  </a:lnTo>
                  <a:lnTo>
                    <a:pt x="179445" y="192226"/>
                  </a:lnTo>
                  <a:lnTo>
                    <a:pt x="200632" y="227203"/>
                  </a:lnTo>
                  <a:lnTo>
                    <a:pt x="225166" y="260756"/>
                  </a:lnTo>
                  <a:lnTo>
                    <a:pt x="252888" y="292770"/>
                  </a:lnTo>
                  <a:lnTo>
                    <a:pt x="283643" y="323129"/>
                  </a:lnTo>
                  <a:lnTo>
                    <a:pt x="317275" y="351720"/>
                  </a:lnTo>
                  <a:lnTo>
                    <a:pt x="353627" y="378428"/>
                  </a:lnTo>
                  <a:lnTo>
                    <a:pt x="392542" y="403137"/>
                  </a:lnTo>
                  <a:lnTo>
                    <a:pt x="433865" y="425732"/>
                  </a:lnTo>
                  <a:lnTo>
                    <a:pt x="477440" y="446100"/>
                  </a:lnTo>
                  <a:lnTo>
                    <a:pt x="523108" y="464124"/>
                  </a:lnTo>
                  <a:lnTo>
                    <a:pt x="570716" y="479691"/>
                  </a:lnTo>
                  <a:lnTo>
                    <a:pt x="620105" y="492685"/>
                  </a:lnTo>
                  <a:lnTo>
                    <a:pt x="671120" y="502991"/>
                  </a:lnTo>
                  <a:lnTo>
                    <a:pt x="723605" y="510495"/>
                  </a:lnTo>
                  <a:lnTo>
                    <a:pt x="777403" y="515081"/>
                  </a:lnTo>
                  <a:lnTo>
                    <a:pt x="832358" y="516635"/>
                  </a:lnTo>
                </a:path>
              </a:pathLst>
            </a:custGeom>
            <a:ln w="25908">
              <a:solidFill>
                <a:srgbClr val="88A3A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83540" y="1350010"/>
            <a:ext cx="3564254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155700" algn="l"/>
                <a:tab pos="1603375" algn="l"/>
                <a:tab pos="2158365" algn="l"/>
                <a:tab pos="3333750" algn="l"/>
              </a:tabLst>
            </a:pPr>
            <a:r>
              <a:rPr sz="2200" spc="-10" dirty="0" smtClean="0">
                <a:solidFill>
                  <a:schemeClr val="tx1"/>
                </a:solidFill>
                <a:latin typeface="Times New Roman"/>
                <a:cs typeface="Times New Roman"/>
              </a:rPr>
              <a:t>Because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decrease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in 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pressure,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34998" y="1685289"/>
            <a:ext cx="21558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82395" algn="l"/>
              </a:tabLst>
            </a:pP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additional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kinetic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3540" y="2020950"/>
            <a:ext cx="3580129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3110" algn="l"/>
                <a:tab pos="1216660" algn="l"/>
                <a:tab pos="2083435" algn="l"/>
                <a:tab pos="2499995" algn="l"/>
                <a:tab pos="3225800" algn="l"/>
              </a:tabLst>
            </a:pPr>
            <a:r>
              <a:rPr sz="2200" spc="-20" dirty="0">
                <a:solidFill>
                  <a:schemeClr val="tx1"/>
                </a:solidFill>
                <a:latin typeface="Times New Roman"/>
                <a:cs typeface="Times New Roman"/>
              </a:rPr>
              <a:t>must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be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added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to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raise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15866" y="1350010"/>
            <a:ext cx="781685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0014" algn="just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vapor </a:t>
            </a:r>
            <a:r>
              <a:rPr sz="2200" spc="-20" dirty="0">
                <a:solidFill>
                  <a:schemeClr val="tx1"/>
                </a:solidFill>
                <a:latin typeface="Times New Roman"/>
                <a:cs typeface="Times New Roman"/>
              </a:rPr>
              <a:t>energy 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vapor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3540" y="2356230"/>
            <a:ext cx="4415155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pressure</a:t>
            </a:r>
            <a:r>
              <a:rPr sz="2200" spc="10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200" spc="11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200" spc="10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liquid</a:t>
            </a:r>
            <a:r>
              <a:rPr sz="2200" spc="11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phase</a:t>
            </a:r>
            <a:r>
              <a:rPr sz="2200" spc="10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200" spc="10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the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solution</a:t>
            </a:r>
            <a:r>
              <a:rPr sz="2200" spc="17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to</a:t>
            </a:r>
            <a:r>
              <a:rPr sz="2200" spc="16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atmospheric</a:t>
            </a:r>
            <a:r>
              <a:rPr sz="2200" spc="18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pressure</a:t>
            </a:r>
            <a:r>
              <a:rPr sz="2200" spc="16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to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initiate</a:t>
            </a:r>
            <a:r>
              <a:rPr sz="2200" spc="-5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boiling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20946" y="4487036"/>
            <a:ext cx="4413885" cy="6623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  <a:tabLst>
                <a:tab pos="381000" algn="l"/>
                <a:tab pos="1645920" algn="l"/>
                <a:tab pos="1999614" algn="l"/>
                <a:tab pos="2660015" algn="l"/>
                <a:tab pos="3470275" algn="l"/>
              </a:tabLst>
            </a:pP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Boiling</a:t>
            </a:r>
            <a:r>
              <a:rPr sz="2200" spc="2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point</a:t>
            </a:r>
            <a:r>
              <a:rPr sz="2200" spc="2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elevate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the</a:t>
            </a:r>
            <a:r>
              <a:rPr sz="2200" spc="2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same</a:t>
            </a:r>
            <a:r>
              <a:rPr sz="2200" spc="29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value 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difference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in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temperature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between</a:t>
            </a:r>
            <a:endParaRPr sz="2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20946" y="5090236"/>
            <a:ext cx="4414520" cy="96456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60"/>
              </a:spcBef>
            </a:pP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200" spc="459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boiling</a:t>
            </a:r>
            <a:r>
              <a:rPr sz="2200" spc="4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point</a:t>
            </a:r>
            <a:r>
              <a:rPr sz="2200" spc="4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200" spc="459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200" spc="45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solution</a:t>
            </a:r>
            <a:r>
              <a:rPr sz="2200" spc="459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and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200" spc="4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boiling</a:t>
            </a:r>
            <a:r>
              <a:rPr sz="2200" spc="4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point</a:t>
            </a:r>
            <a:r>
              <a:rPr sz="2200" spc="4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200" spc="4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200" spc="45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/>
                <a:cs typeface="Times New Roman"/>
              </a:rPr>
              <a:t>pure</a:t>
            </a:r>
            <a:r>
              <a:rPr sz="2200" spc="4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solvent (water</a:t>
            </a:r>
            <a:r>
              <a:rPr sz="2200" spc="-10" dirty="0">
                <a:solidFill>
                  <a:schemeClr val="tx1"/>
                </a:solidFill>
                <a:latin typeface="Arial"/>
                <a:cs typeface="Arial"/>
              </a:rPr>
              <a:t>).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18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19800" y="533400"/>
            <a:ext cx="2578607" cy="3276600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3508502" y="5350389"/>
            <a:ext cx="44323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800" spc="-25" dirty="0">
                <a:latin typeface="Symbol"/>
                <a:cs typeface="Symbol"/>
              </a:rPr>
              <a:t></a:t>
            </a:r>
            <a:r>
              <a:rPr sz="1900" i="1" spc="-25" dirty="0">
                <a:latin typeface="Arial"/>
                <a:cs typeface="Arial"/>
              </a:rPr>
              <a:t>T</a:t>
            </a:r>
            <a:r>
              <a:rPr sz="1875" i="1" spc="-37" baseline="-20000" dirty="0">
                <a:latin typeface="Arial"/>
                <a:cs typeface="Arial"/>
              </a:rPr>
              <a:t>b</a:t>
            </a:r>
            <a:endParaRPr sz="1875" baseline="-20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838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5440" y="820039"/>
            <a:ext cx="8377555" cy="3757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44E3F9"/>
                </a:solidFill>
                <a:latin typeface="Times New Roman"/>
                <a:cs typeface="Times New Roman"/>
              </a:rPr>
              <a:t>Boiling</a:t>
            </a:r>
            <a:r>
              <a:rPr sz="2400" b="1" spc="-40" dirty="0">
                <a:solidFill>
                  <a:srgbClr val="44E3F9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44E3F9"/>
                </a:solidFill>
                <a:latin typeface="Times New Roman"/>
                <a:cs typeface="Times New Roman"/>
              </a:rPr>
              <a:t>Point</a:t>
            </a:r>
            <a:r>
              <a:rPr sz="2400" b="1" spc="-5" dirty="0">
                <a:solidFill>
                  <a:srgbClr val="44E3F9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44E3F9"/>
                </a:solidFill>
                <a:latin typeface="Times New Roman"/>
                <a:cs typeface="Times New Roman"/>
              </a:rPr>
              <a:t>Elevation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50800" marR="44450">
              <a:lnSpc>
                <a:spcPct val="100000"/>
              </a:lnSpc>
            </a:pP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400" spc="2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change</a:t>
            </a:r>
            <a:r>
              <a:rPr sz="2400" spc="2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in</a:t>
            </a:r>
            <a:r>
              <a:rPr sz="2400" spc="2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boiling</a:t>
            </a:r>
            <a:r>
              <a:rPr sz="2400" spc="2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point</a:t>
            </a:r>
            <a:r>
              <a:rPr sz="2400" spc="29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is</a:t>
            </a:r>
            <a:r>
              <a:rPr sz="2400" spc="2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proportional</a:t>
            </a:r>
            <a:r>
              <a:rPr sz="2400" spc="2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to</a:t>
            </a:r>
            <a:r>
              <a:rPr sz="2400" spc="2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400" spc="29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molality</a:t>
            </a:r>
            <a:r>
              <a:rPr sz="2400" spc="28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400" spc="2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Times New Roman"/>
                <a:cs typeface="Times New Roman"/>
              </a:rPr>
              <a:t>the 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solution:</a:t>
            </a:r>
            <a:endParaRPr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2400" dirty="0">
                <a:solidFill>
                  <a:schemeClr val="tx1"/>
                </a:solidFill>
                <a:latin typeface="Symbol"/>
                <a:cs typeface="Symbol"/>
              </a:rPr>
              <a:t></a:t>
            </a:r>
            <a:r>
              <a:rPr sz="2500" i="1" dirty="0">
                <a:solidFill>
                  <a:schemeClr val="tx1"/>
                </a:solidFill>
                <a:latin typeface="Times New Roman"/>
                <a:cs typeface="Times New Roman"/>
              </a:rPr>
              <a:t>T</a:t>
            </a:r>
            <a:r>
              <a:rPr sz="2475" i="1" baseline="-20202" dirty="0">
                <a:solidFill>
                  <a:schemeClr val="tx1"/>
                </a:solidFill>
                <a:latin typeface="Times New Roman"/>
                <a:cs typeface="Times New Roman"/>
              </a:rPr>
              <a:t>b</a:t>
            </a:r>
            <a:r>
              <a:rPr sz="2475" i="1" spc="284" baseline="-20202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=</a:t>
            </a:r>
            <a:r>
              <a:rPr sz="24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500" i="1" dirty="0">
                <a:solidFill>
                  <a:schemeClr val="tx1"/>
                </a:solidFill>
                <a:latin typeface="Times New Roman"/>
                <a:cs typeface="Times New Roman"/>
              </a:rPr>
              <a:t>K</a:t>
            </a:r>
            <a:r>
              <a:rPr sz="2475" i="1" baseline="-20202" dirty="0">
                <a:solidFill>
                  <a:schemeClr val="tx1"/>
                </a:solidFill>
                <a:latin typeface="Times New Roman"/>
                <a:cs typeface="Times New Roman"/>
              </a:rPr>
              <a:t>b</a:t>
            </a:r>
            <a:r>
              <a:rPr sz="2475" i="1" spc="307" baseline="-20202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Wingdings"/>
                <a:cs typeface="Wingdings"/>
              </a:rPr>
              <a:t></a:t>
            </a:r>
            <a:r>
              <a:rPr sz="2400" spc="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500" i="1" spc="-10" dirty="0">
                <a:solidFill>
                  <a:schemeClr val="tx1"/>
                </a:solidFill>
                <a:latin typeface="Times New Roman"/>
                <a:cs typeface="Times New Roman"/>
              </a:rPr>
              <a:t>m</a:t>
            </a:r>
            <a:endParaRPr sz="25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50800" marR="43180">
              <a:lnSpc>
                <a:spcPts val="2880"/>
              </a:lnSpc>
            </a:pP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where</a:t>
            </a:r>
            <a:r>
              <a:rPr sz="2400" spc="2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500" i="1" dirty="0">
                <a:solidFill>
                  <a:schemeClr val="tx1"/>
                </a:solidFill>
                <a:latin typeface="Times New Roman"/>
                <a:cs typeface="Times New Roman"/>
              </a:rPr>
              <a:t>K</a:t>
            </a:r>
            <a:r>
              <a:rPr sz="2475" i="1" baseline="-20202" dirty="0">
                <a:solidFill>
                  <a:schemeClr val="tx1"/>
                </a:solidFill>
                <a:latin typeface="Times New Roman"/>
                <a:cs typeface="Times New Roman"/>
              </a:rPr>
              <a:t>b</a:t>
            </a:r>
            <a:r>
              <a:rPr sz="2475" i="1" spc="652" baseline="-20202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is</a:t>
            </a:r>
            <a:r>
              <a:rPr sz="2400" spc="229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400" spc="254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molal</a:t>
            </a:r>
            <a:r>
              <a:rPr sz="2400" spc="2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boiling</a:t>
            </a:r>
            <a:r>
              <a:rPr sz="2400" spc="2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point</a:t>
            </a:r>
            <a:r>
              <a:rPr sz="2400" spc="2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elevation</a:t>
            </a:r>
            <a:r>
              <a:rPr sz="2400" spc="2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constant,</a:t>
            </a:r>
            <a:r>
              <a:rPr sz="2400" spc="254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a</a:t>
            </a:r>
            <a:r>
              <a:rPr sz="2400" spc="2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property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400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solvent.</a:t>
            </a:r>
            <a:endParaRPr sz="2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158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75378" y="4773929"/>
            <a:ext cx="3758565" cy="6623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  <a:tabLst>
                <a:tab pos="929640" algn="l"/>
                <a:tab pos="1413510" algn="l"/>
                <a:tab pos="2053589" algn="l"/>
                <a:tab pos="3527425" algn="l"/>
              </a:tabLst>
            </a:pPr>
            <a:r>
              <a:rPr sz="2200" spc="-20" dirty="0">
                <a:solidFill>
                  <a:schemeClr val="tx1"/>
                </a:solidFill>
                <a:latin typeface="Arial"/>
                <a:cs typeface="Arial"/>
              </a:rPr>
              <a:t>Freezing-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Point</a:t>
            </a:r>
            <a:r>
              <a:rPr sz="2200" spc="2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depressed</a:t>
            </a:r>
            <a:r>
              <a:rPr sz="2200" spc="2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2200" spc="-10" dirty="0">
                <a:solidFill>
                  <a:schemeClr val="tx1"/>
                </a:solidFill>
                <a:latin typeface="Arial"/>
                <a:cs typeface="Arial"/>
              </a:rPr>
              <a:t>value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chemeClr val="tx1"/>
                </a:solidFill>
                <a:latin typeface="Arial"/>
                <a:cs typeface="Arial"/>
              </a:rPr>
              <a:t>difference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5378" y="5377078"/>
            <a:ext cx="37585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11350" algn="l"/>
                <a:tab pos="3356610" algn="l"/>
              </a:tabLst>
            </a:pPr>
            <a:r>
              <a:rPr sz="2200" spc="-10" dirty="0">
                <a:solidFill>
                  <a:schemeClr val="tx1"/>
                </a:solidFill>
                <a:latin typeface="Arial"/>
                <a:cs typeface="Arial"/>
              </a:rPr>
              <a:t>temperature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chemeClr val="tx1"/>
                </a:solidFill>
                <a:latin typeface="Arial"/>
                <a:cs typeface="Arial"/>
              </a:rPr>
              <a:t>between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75378" y="5679440"/>
            <a:ext cx="37572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02690" algn="l"/>
                <a:tab pos="2004695" algn="l"/>
                <a:tab pos="2432685" algn="l"/>
                <a:tab pos="2781935" algn="l"/>
              </a:tabLst>
            </a:pPr>
            <a:r>
              <a:rPr sz="2200" spc="-10" dirty="0">
                <a:solidFill>
                  <a:schemeClr val="tx1"/>
                </a:solidFill>
                <a:latin typeface="Arial"/>
                <a:cs typeface="Arial"/>
              </a:rPr>
              <a:t>freezing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20" dirty="0">
                <a:solidFill>
                  <a:schemeClr val="tx1"/>
                </a:solidFill>
                <a:latin typeface="Arial"/>
                <a:cs typeface="Arial"/>
              </a:rPr>
              <a:t>point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5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chemeClr val="tx1"/>
                </a:solidFill>
                <a:latin typeface="Arial"/>
                <a:cs typeface="Arial"/>
              </a:rPr>
              <a:t>solution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75378" y="5981191"/>
            <a:ext cx="3757295" cy="698268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2560"/>
              </a:lnSpc>
              <a:spcBef>
                <a:spcPts val="245"/>
              </a:spcBef>
              <a:tabLst>
                <a:tab pos="609600" algn="l"/>
                <a:tab pos="1129665" algn="l"/>
                <a:tab pos="2256155" algn="l"/>
                <a:tab pos="2992120" algn="l"/>
                <a:tab pos="3356610" algn="l"/>
              </a:tabLst>
            </a:pP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and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10" dirty="0">
                <a:solidFill>
                  <a:schemeClr val="tx1"/>
                </a:solidFill>
                <a:latin typeface="Arial"/>
                <a:cs typeface="Arial"/>
              </a:rPr>
              <a:t>freezing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20" dirty="0">
                <a:solidFill>
                  <a:schemeClr val="tx1"/>
                </a:solidFill>
                <a:latin typeface="Arial"/>
                <a:cs typeface="Arial"/>
              </a:rPr>
              <a:t>point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	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pure</a:t>
            </a:r>
            <a:r>
              <a:rPr sz="22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solvent</a:t>
            </a:r>
            <a:r>
              <a:rPr sz="22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Arial"/>
                <a:cs typeface="Arial"/>
              </a:rPr>
              <a:t>(</a:t>
            </a:r>
            <a:r>
              <a:rPr sz="2300" i="1" spc="-10" dirty="0">
                <a:solidFill>
                  <a:schemeClr val="tx1"/>
                </a:solidFill>
                <a:latin typeface="Arial"/>
                <a:cs typeface="Arial"/>
              </a:rPr>
              <a:t>water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).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07340" y="481329"/>
            <a:ext cx="24930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solidFill>
                  <a:srgbClr val="00AFEF"/>
                </a:solidFill>
                <a:latin typeface="Arial"/>
                <a:cs typeface="Arial"/>
              </a:rPr>
              <a:t>Freezing-</a:t>
            </a:r>
            <a:r>
              <a:rPr sz="2800" b="1" spc="-10" dirty="0">
                <a:solidFill>
                  <a:srgbClr val="00AFEF"/>
                </a:solidFill>
                <a:latin typeface="Arial"/>
                <a:cs typeface="Arial"/>
              </a:rPr>
              <a:t>Point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7340" y="1513078"/>
            <a:ext cx="3989070" cy="2824491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85"/>
              </a:spcBef>
            </a:pP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Since</a:t>
            </a:r>
            <a:r>
              <a:rPr sz="2400" spc="3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vapor</a:t>
            </a:r>
            <a:r>
              <a:rPr sz="2400" spc="3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pressure</a:t>
            </a:r>
            <a:r>
              <a:rPr sz="2400" spc="3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3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solution</a:t>
            </a:r>
            <a:r>
              <a:rPr sz="2400" spc="280" dirty="0">
                <a:solidFill>
                  <a:schemeClr val="tx1"/>
                </a:solidFill>
                <a:latin typeface="Arial"/>
                <a:cs typeface="Arial"/>
              </a:rPr>
              <a:t>  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2400" spc="275" dirty="0">
                <a:solidFill>
                  <a:schemeClr val="tx1"/>
                </a:solidFill>
                <a:latin typeface="Arial"/>
                <a:cs typeface="Arial"/>
              </a:rPr>
              <a:t>  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lowered,</a:t>
            </a:r>
            <a:r>
              <a:rPr sz="2400" spc="280" dirty="0">
                <a:solidFill>
                  <a:schemeClr val="tx1"/>
                </a:solidFill>
                <a:latin typeface="Arial"/>
                <a:cs typeface="Arial"/>
              </a:rPr>
              <a:t>   </a:t>
            </a:r>
            <a:r>
              <a:rPr sz="2400" spc="-25" dirty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freezing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point</a:t>
            </a:r>
            <a:r>
              <a:rPr sz="2400" spc="10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400" spc="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solution</a:t>
            </a:r>
            <a:r>
              <a:rPr sz="2400" spc="1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chemeClr val="tx1"/>
                </a:solidFill>
                <a:latin typeface="Arial"/>
                <a:cs typeface="Arial"/>
              </a:rPr>
              <a:t>is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lower</a:t>
            </a:r>
            <a:r>
              <a:rPr sz="2400" spc="1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than</a:t>
            </a:r>
            <a:r>
              <a:rPr sz="2400" spc="204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19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freezing</a:t>
            </a:r>
            <a:r>
              <a:rPr sz="2400" spc="2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point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4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tx1"/>
                </a:solidFill>
                <a:latin typeface="Arial"/>
                <a:cs typeface="Arial"/>
              </a:rPr>
              <a:t>pure</a:t>
            </a:r>
            <a:r>
              <a:rPr sz="24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Arial"/>
                <a:cs typeface="Arial"/>
              </a:rPr>
              <a:t>solvent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65"/>
              </a:spcBef>
            </a:pPr>
            <a:endParaRPr sz="2400" dirty="0">
              <a:latin typeface="Arial"/>
              <a:cs typeface="Arial"/>
            </a:endParaRPr>
          </a:p>
          <a:p>
            <a:pPr marL="12700" marR="5080" algn="just">
              <a:lnSpc>
                <a:spcPts val="2380"/>
              </a:lnSpc>
              <a:spcBef>
                <a:spcPts val="5"/>
              </a:spcBef>
            </a:pP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spc="13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presence</a:t>
            </a:r>
            <a:r>
              <a:rPr sz="2200" spc="14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spc="13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sz="2200" spc="13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solute</a:t>
            </a:r>
            <a:r>
              <a:rPr sz="2200" spc="14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in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water</a:t>
            </a:r>
            <a:r>
              <a:rPr sz="2200" spc="3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disrupts</a:t>
            </a:r>
            <a:r>
              <a:rPr sz="2200" spc="3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spc="3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formation</a:t>
            </a:r>
            <a:r>
              <a:rPr sz="2200" spc="3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7340" y="4235577"/>
            <a:ext cx="3988435" cy="1869439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59"/>
              </a:spcBef>
            </a:pP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spc="52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orderly</a:t>
            </a:r>
            <a:r>
              <a:rPr sz="2200" spc="52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pattern</a:t>
            </a:r>
            <a:r>
              <a:rPr sz="2200" spc="53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2200" spc="52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-20" dirty="0">
                <a:solidFill>
                  <a:schemeClr val="tx1"/>
                </a:solidFill>
                <a:latin typeface="Arial"/>
                <a:cs typeface="Arial"/>
              </a:rPr>
              <a:t>ice.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Therefore</a:t>
            </a:r>
            <a:r>
              <a:rPr sz="2200" spc="5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more</a:t>
            </a:r>
            <a:r>
              <a:rPr sz="2200" spc="5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kinetic</a:t>
            </a:r>
            <a:r>
              <a:rPr sz="2200" spc="5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chemeClr val="tx1"/>
                </a:solidFill>
                <a:latin typeface="Arial"/>
                <a:cs typeface="Arial"/>
              </a:rPr>
              <a:t>energy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must</a:t>
            </a:r>
            <a:r>
              <a:rPr sz="2200" spc="41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be</a:t>
            </a:r>
            <a:r>
              <a:rPr sz="2200" spc="41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withdrawn</a:t>
            </a:r>
            <a:r>
              <a:rPr sz="2200" spc="42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from</a:t>
            </a:r>
            <a:r>
              <a:rPr sz="2200" spc="40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-50" dirty="0">
                <a:solidFill>
                  <a:schemeClr val="tx1"/>
                </a:solidFill>
                <a:latin typeface="Arial"/>
                <a:cs typeface="Arial"/>
              </a:rPr>
              <a:t>a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solution</a:t>
            </a:r>
            <a:r>
              <a:rPr sz="2200" spc="29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than</a:t>
            </a:r>
            <a:r>
              <a:rPr sz="2200" spc="29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from</a:t>
            </a:r>
            <a:r>
              <a:rPr sz="2200" spc="29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spc="295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2200" spc="-20" dirty="0">
                <a:solidFill>
                  <a:schemeClr val="tx1"/>
                </a:solidFill>
                <a:latin typeface="Arial"/>
                <a:cs typeface="Arial"/>
              </a:rPr>
              <a:t>pure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solvent</a:t>
            </a:r>
            <a:r>
              <a:rPr sz="2200" spc="1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2200" spc="1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cause</a:t>
            </a:r>
            <a:r>
              <a:rPr sz="2200" spc="1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200" spc="1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chemeClr val="tx1"/>
                </a:solidFill>
                <a:latin typeface="Arial"/>
                <a:cs typeface="Arial"/>
              </a:rPr>
              <a:t>solution</a:t>
            </a:r>
            <a:r>
              <a:rPr sz="2200" spc="1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200" spc="-25" dirty="0">
                <a:solidFill>
                  <a:schemeClr val="tx1"/>
                </a:solidFill>
                <a:latin typeface="Arial"/>
                <a:cs typeface="Arial"/>
              </a:rPr>
              <a:t>to </a:t>
            </a:r>
            <a:r>
              <a:rPr sz="2200" spc="-10" dirty="0">
                <a:solidFill>
                  <a:schemeClr val="tx1"/>
                </a:solidFill>
                <a:latin typeface="Arial"/>
                <a:cs typeface="Arial"/>
              </a:rPr>
              <a:t>solidify.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696967" y="1371600"/>
            <a:ext cx="3714115" cy="3429000"/>
            <a:chOff x="4696967" y="1371600"/>
            <a:chExt cx="3714115" cy="342900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96967" y="1371600"/>
              <a:ext cx="3713988" cy="301904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5602985" y="440055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200" y="0"/>
                  </a:moveTo>
                  <a:lnTo>
                    <a:pt x="454703" y="74128"/>
                  </a:lnTo>
                  <a:lnTo>
                    <a:pt x="447897" y="134683"/>
                  </a:lnTo>
                  <a:lnTo>
                    <a:pt x="437804" y="175521"/>
                  </a:lnTo>
                  <a:lnTo>
                    <a:pt x="425450" y="190500"/>
                  </a:lnTo>
                  <a:lnTo>
                    <a:pt x="260350" y="190500"/>
                  </a:lnTo>
                  <a:lnTo>
                    <a:pt x="247995" y="205478"/>
                  </a:lnTo>
                  <a:lnTo>
                    <a:pt x="237902" y="246316"/>
                  </a:lnTo>
                  <a:lnTo>
                    <a:pt x="231096" y="306871"/>
                  </a:lnTo>
                  <a:lnTo>
                    <a:pt x="228600" y="381000"/>
                  </a:lnTo>
                  <a:lnTo>
                    <a:pt x="226103" y="306871"/>
                  </a:lnTo>
                  <a:lnTo>
                    <a:pt x="219297" y="246316"/>
                  </a:lnTo>
                  <a:lnTo>
                    <a:pt x="209204" y="205478"/>
                  </a:lnTo>
                  <a:lnTo>
                    <a:pt x="196850" y="190500"/>
                  </a:lnTo>
                  <a:lnTo>
                    <a:pt x="31750" y="190500"/>
                  </a:lnTo>
                  <a:lnTo>
                    <a:pt x="19395" y="175521"/>
                  </a:lnTo>
                  <a:lnTo>
                    <a:pt x="9302" y="134683"/>
                  </a:lnTo>
                  <a:lnTo>
                    <a:pt x="2496" y="74128"/>
                  </a:lnTo>
                  <a:lnTo>
                    <a:pt x="0" y="0"/>
                  </a:lnTo>
                </a:path>
              </a:pathLst>
            </a:custGeom>
            <a:ln w="38100">
              <a:solidFill>
                <a:srgbClr val="FF00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3771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302768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21208" y="809244"/>
            <a:ext cx="3944620" cy="5611495"/>
            <a:chOff x="521208" y="809244"/>
            <a:chExt cx="3944620" cy="561149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0164" y="838200"/>
              <a:ext cx="3886200" cy="555345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35686" y="823722"/>
              <a:ext cx="3915410" cy="5582920"/>
            </a:xfrm>
            <a:custGeom>
              <a:avLst/>
              <a:gdLst/>
              <a:ahLst/>
              <a:cxnLst/>
              <a:rect l="l" t="t" r="r" b="b"/>
              <a:pathLst>
                <a:path w="3915410" h="5582920">
                  <a:moveTo>
                    <a:pt x="0" y="5582412"/>
                  </a:moveTo>
                  <a:lnTo>
                    <a:pt x="3915155" y="5582412"/>
                  </a:lnTo>
                  <a:lnTo>
                    <a:pt x="3915155" y="0"/>
                  </a:lnTo>
                  <a:lnTo>
                    <a:pt x="0" y="0"/>
                  </a:lnTo>
                  <a:lnTo>
                    <a:pt x="0" y="5582412"/>
                  </a:lnTo>
                  <a:close/>
                </a:path>
              </a:pathLst>
            </a:custGeom>
            <a:ln w="28955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4847844" y="809244"/>
            <a:ext cx="3837940" cy="5558155"/>
            <a:chOff x="4847844" y="809244"/>
            <a:chExt cx="3837940" cy="555815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76800" y="838200"/>
              <a:ext cx="3779520" cy="550011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862322" y="823722"/>
              <a:ext cx="3808729" cy="5529580"/>
            </a:xfrm>
            <a:custGeom>
              <a:avLst/>
              <a:gdLst/>
              <a:ahLst/>
              <a:cxnLst/>
              <a:rect l="l" t="t" r="r" b="b"/>
              <a:pathLst>
                <a:path w="3808729" h="5529580">
                  <a:moveTo>
                    <a:pt x="0" y="5529072"/>
                  </a:moveTo>
                  <a:lnTo>
                    <a:pt x="3808476" y="5529072"/>
                  </a:lnTo>
                  <a:lnTo>
                    <a:pt x="3808476" y="0"/>
                  </a:lnTo>
                  <a:lnTo>
                    <a:pt x="0" y="0"/>
                  </a:lnTo>
                  <a:lnTo>
                    <a:pt x="0" y="5529072"/>
                  </a:lnTo>
                  <a:close/>
                </a:path>
              </a:pathLst>
            </a:custGeom>
            <a:ln w="28955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380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198490" y="883157"/>
            <a:ext cx="32321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AFEF"/>
                </a:solidFill>
                <a:latin typeface="Arial"/>
                <a:cs typeface="Arial"/>
              </a:rPr>
              <a:t>Freezing</a:t>
            </a:r>
            <a:r>
              <a:rPr sz="2000" b="1" spc="-4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00AFEF"/>
                </a:solidFill>
                <a:latin typeface="Arial"/>
                <a:cs typeface="Arial"/>
              </a:rPr>
              <a:t>Point </a:t>
            </a:r>
            <a:r>
              <a:rPr sz="2000" b="1" spc="-10" dirty="0">
                <a:solidFill>
                  <a:srgbClr val="00AFEF"/>
                </a:solidFill>
                <a:latin typeface="Arial"/>
                <a:cs typeface="Arial"/>
              </a:rPr>
              <a:t>Depression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73421" y="1465326"/>
            <a:ext cx="4003675" cy="17158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8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0" dirty="0">
                <a:solidFill>
                  <a:schemeClr val="tx1"/>
                </a:solidFill>
                <a:latin typeface="Arial"/>
                <a:cs typeface="Arial"/>
              </a:rPr>
              <a:t>change</a:t>
            </a:r>
            <a:r>
              <a:rPr sz="1800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18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0" dirty="0">
                <a:solidFill>
                  <a:schemeClr val="tx1"/>
                </a:solidFill>
                <a:latin typeface="Arial"/>
                <a:cs typeface="Arial"/>
              </a:rPr>
              <a:t>freezing</a:t>
            </a:r>
            <a:r>
              <a:rPr sz="1800" spc="-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100" dirty="0">
                <a:solidFill>
                  <a:schemeClr val="tx1"/>
                </a:solidFill>
                <a:latin typeface="Arial"/>
                <a:cs typeface="Arial"/>
              </a:rPr>
              <a:t>point</a:t>
            </a:r>
            <a:r>
              <a:rPr sz="18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105" dirty="0">
                <a:solidFill>
                  <a:schemeClr val="tx1"/>
                </a:solidFill>
                <a:latin typeface="Arial"/>
                <a:cs typeface="Arial"/>
              </a:rPr>
              <a:t>can</a:t>
            </a:r>
            <a:r>
              <a:rPr sz="18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chemeClr val="tx1"/>
                </a:solidFill>
                <a:latin typeface="Arial"/>
                <a:cs typeface="Arial"/>
              </a:rPr>
              <a:t>be </a:t>
            </a:r>
            <a:r>
              <a:rPr sz="1800" spc="85" dirty="0">
                <a:solidFill>
                  <a:schemeClr val="tx1"/>
                </a:solidFill>
                <a:latin typeface="Arial"/>
                <a:cs typeface="Arial"/>
              </a:rPr>
              <a:t>found</a:t>
            </a:r>
            <a:r>
              <a:rPr sz="18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chemeClr val="tx1"/>
                </a:solidFill>
                <a:latin typeface="Arial"/>
                <a:cs typeface="Arial"/>
              </a:rPr>
              <a:t>similarly:</a:t>
            </a:r>
            <a:endParaRPr sz="1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78105" algn="ctr">
              <a:lnSpc>
                <a:spcPts val="2170"/>
              </a:lnSpc>
            </a:pPr>
            <a:r>
              <a:rPr sz="1800" dirty="0">
                <a:solidFill>
                  <a:srgbClr val="FFFFFF"/>
                </a:solidFill>
                <a:latin typeface="Symbol"/>
                <a:cs typeface="Symbol"/>
              </a:rPr>
              <a:t></a:t>
            </a:r>
            <a:r>
              <a:rPr sz="1900" i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75" i="1" baseline="-2000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875" i="1" spc="127" baseline="-20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18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i="1" spc="5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875" i="1" spc="75" baseline="-2000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875" i="1" spc="142" baseline="-20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Wingdings"/>
                <a:cs typeface="Wingdings"/>
              </a:rPr>
              <a:t>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900" i="1" spc="-5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1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1800" dirty="0">
              <a:latin typeface="Arial"/>
              <a:cs typeface="Arial"/>
            </a:endParaRPr>
          </a:p>
          <a:p>
            <a:pPr marL="38100" marR="60325">
              <a:lnSpc>
                <a:spcPts val="2150"/>
              </a:lnSpc>
              <a:spcBef>
                <a:spcPts val="5"/>
              </a:spcBef>
            </a:pPr>
            <a:r>
              <a:rPr sz="1800" spc="80" dirty="0">
                <a:solidFill>
                  <a:schemeClr val="tx1"/>
                </a:solidFill>
                <a:latin typeface="Arial"/>
                <a:cs typeface="Arial"/>
              </a:rPr>
              <a:t>Here</a:t>
            </a:r>
            <a:r>
              <a:rPr sz="18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900" i="1" spc="50" dirty="0">
                <a:solidFill>
                  <a:schemeClr val="tx1"/>
                </a:solidFill>
                <a:latin typeface="Arial"/>
                <a:cs typeface="Arial"/>
              </a:rPr>
              <a:t>K</a:t>
            </a:r>
            <a:r>
              <a:rPr sz="1875" i="1" spc="75" baseline="-200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sz="1875" i="1" spc="172" baseline="-20000" dirty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sz="1800" spc="75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18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5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8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0" dirty="0">
                <a:solidFill>
                  <a:schemeClr val="tx1"/>
                </a:solidFill>
                <a:latin typeface="Arial"/>
                <a:cs typeface="Arial"/>
              </a:rPr>
              <a:t>molal</a:t>
            </a:r>
            <a:r>
              <a:rPr sz="18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0" dirty="0">
                <a:solidFill>
                  <a:schemeClr val="tx1"/>
                </a:solidFill>
                <a:latin typeface="Arial"/>
                <a:cs typeface="Arial"/>
              </a:rPr>
              <a:t>freezing</a:t>
            </a:r>
            <a:r>
              <a:rPr sz="18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90" dirty="0">
                <a:solidFill>
                  <a:schemeClr val="tx1"/>
                </a:solidFill>
                <a:latin typeface="Arial"/>
                <a:cs typeface="Arial"/>
              </a:rPr>
              <a:t>point </a:t>
            </a:r>
            <a:r>
              <a:rPr sz="1800" spc="80" dirty="0">
                <a:solidFill>
                  <a:schemeClr val="tx1"/>
                </a:solidFill>
                <a:latin typeface="Arial"/>
                <a:cs typeface="Arial"/>
              </a:rPr>
              <a:t>depression</a:t>
            </a:r>
            <a:r>
              <a:rPr sz="18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95" dirty="0">
                <a:solidFill>
                  <a:schemeClr val="tx1"/>
                </a:solidFill>
                <a:latin typeface="Arial"/>
                <a:cs typeface="Arial"/>
              </a:rPr>
              <a:t>constant</a:t>
            </a:r>
            <a:r>
              <a:rPr sz="18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9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1800" spc="1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5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8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chemeClr val="tx1"/>
                </a:solidFill>
                <a:latin typeface="Arial"/>
                <a:cs typeface="Arial"/>
              </a:rPr>
              <a:t>solvent.</a:t>
            </a:r>
            <a:endParaRPr sz="1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5708" y="886206"/>
            <a:ext cx="27660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90" dirty="0">
                <a:solidFill>
                  <a:srgbClr val="00AFEF"/>
                </a:solidFill>
                <a:latin typeface="Arial"/>
                <a:cs typeface="Arial"/>
              </a:rPr>
              <a:t>Boiling</a:t>
            </a:r>
            <a:r>
              <a:rPr sz="2000" spc="-5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000" spc="65" dirty="0">
                <a:solidFill>
                  <a:srgbClr val="00AFEF"/>
                </a:solidFill>
                <a:latin typeface="Arial"/>
                <a:cs typeface="Arial"/>
              </a:rPr>
              <a:t>Point</a:t>
            </a:r>
            <a:r>
              <a:rPr sz="2000" spc="-3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2000" spc="55" dirty="0">
                <a:solidFill>
                  <a:srgbClr val="00AFEF"/>
                </a:solidFill>
                <a:latin typeface="Arial"/>
                <a:cs typeface="Arial"/>
              </a:rPr>
              <a:t>Elevation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2816" y="1465326"/>
            <a:ext cx="3827779" cy="1974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675" marR="59055" indent="-1270"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8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0" dirty="0">
                <a:solidFill>
                  <a:schemeClr val="tx1"/>
                </a:solidFill>
                <a:latin typeface="Arial"/>
                <a:cs typeface="Arial"/>
              </a:rPr>
              <a:t>change</a:t>
            </a:r>
            <a:r>
              <a:rPr sz="1800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18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95" dirty="0">
                <a:solidFill>
                  <a:schemeClr val="tx1"/>
                </a:solidFill>
                <a:latin typeface="Arial"/>
                <a:cs typeface="Arial"/>
              </a:rPr>
              <a:t>boiling</a:t>
            </a:r>
            <a:r>
              <a:rPr sz="18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100" dirty="0">
                <a:solidFill>
                  <a:schemeClr val="tx1"/>
                </a:solidFill>
                <a:latin typeface="Arial"/>
                <a:cs typeface="Arial"/>
              </a:rPr>
              <a:t>point</a:t>
            </a:r>
            <a:r>
              <a:rPr sz="18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50" dirty="0">
                <a:solidFill>
                  <a:schemeClr val="tx1"/>
                </a:solidFill>
                <a:latin typeface="Arial"/>
                <a:cs typeface="Arial"/>
              </a:rPr>
              <a:t>is </a:t>
            </a:r>
            <a:r>
              <a:rPr sz="1800" spc="105" dirty="0">
                <a:solidFill>
                  <a:schemeClr val="tx1"/>
                </a:solidFill>
                <a:latin typeface="Arial"/>
                <a:cs typeface="Arial"/>
              </a:rPr>
              <a:t>proportional</a:t>
            </a:r>
            <a:r>
              <a:rPr sz="1800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105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18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5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8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5" dirty="0">
                <a:solidFill>
                  <a:schemeClr val="tx1"/>
                </a:solidFill>
                <a:latin typeface="Arial"/>
                <a:cs typeface="Arial"/>
              </a:rPr>
              <a:t>molality</a:t>
            </a:r>
            <a:r>
              <a:rPr sz="18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90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1800" spc="1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60" dirty="0">
                <a:solidFill>
                  <a:schemeClr val="tx1"/>
                </a:solidFill>
                <a:latin typeface="Arial"/>
                <a:cs typeface="Arial"/>
              </a:rPr>
              <a:t>the </a:t>
            </a:r>
            <a:r>
              <a:rPr sz="1800" spc="70" dirty="0">
                <a:solidFill>
                  <a:schemeClr val="tx1"/>
                </a:solidFill>
                <a:latin typeface="Arial"/>
                <a:cs typeface="Arial"/>
              </a:rPr>
              <a:t>solution:</a:t>
            </a:r>
            <a:endParaRPr sz="1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540" algn="ctr">
              <a:lnSpc>
                <a:spcPts val="2170"/>
              </a:lnSpc>
            </a:pPr>
            <a:r>
              <a:rPr sz="1800" dirty="0">
                <a:solidFill>
                  <a:schemeClr val="tx1"/>
                </a:solidFill>
                <a:latin typeface="Symbol"/>
                <a:cs typeface="Symbol"/>
              </a:rPr>
              <a:t></a:t>
            </a:r>
            <a:r>
              <a:rPr sz="1900" i="1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1875" i="1" baseline="-20000" dirty="0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sz="1875" i="1" spc="127" baseline="-20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chemeClr val="tx1"/>
                </a:solidFill>
                <a:latin typeface="Arial"/>
                <a:cs typeface="Arial"/>
              </a:rPr>
              <a:t>=</a:t>
            </a:r>
            <a:r>
              <a:rPr sz="18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900" i="1" spc="50" dirty="0">
                <a:solidFill>
                  <a:schemeClr val="tx1"/>
                </a:solidFill>
                <a:latin typeface="Arial"/>
                <a:cs typeface="Arial"/>
              </a:rPr>
              <a:t>K</a:t>
            </a:r>
            <a:r>
              <a:rPr sz="1875" i="1" spc="75" baseline="-20000" dirty="0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sz="1875" i="1" spc="172" baseline="-20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chemeClr val="tx1"/>
                </a:solidFill>
                <a:latin typeface="Wingdings"/>
                <a:cs typeface="Wingdings"/>
              </a:rPr>
              <a:t></a:t>
            </a:r>
            <a:r>
              <a:rPr sz="18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900" i="1" spc="-50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endParaRPr sz="19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5"/>
              </a:spcBef>
            </a:pPr>
            <a:endParaRPr sz="1800" dirty="0">
              <a:latin typeface="Arial"/>
              <a:cs typeface="Arial"/>
            </a:endParaRPr>
          </a:p>
          <a:p>
            <a:pPr marL="37465" marR="30480" algn="ctr">
              <a:lnSpc>
                <a:spcPts val="2160"/>
              </a:lnSpc>
            </a:pPr>
            <a:r>
              <a:rPr sz="1800" spc="100" dirty="0">
                <a:solidFill>
                  <a:schemeClr val="tx1"/>
                </a:solidFill>
                <a:latin typeface="Arial"/>
                <a:cs typeface="Arial"/>
              </a:rPr>
              <a:t>where</a:t>
            </a:r>
            <a:r>
              <a:rPr sz="18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900" i="1" spc="50" dirty="0">
                <a:solidFill>
                  <a:schemeClr val="tx1"/>
                </a:solidFill>
                <a:latin typeface="Arial"/>
                <a:cs typeface="Arial"/>
              </a:rPr>
              <a:t>K</a:t>
            </a:r>
            <a:r>
              <a:rPr sz="1875" i="1" spc="75" baseline="-20000" dirty="0">
                <a:solidFill>
                  <a:schemeClr val="tx1"/>
                </a:solidFill>
                <a:latin typeface="Arial"/>
                <a:cs typeface="Arial"/>
              </a:rPr>
              <a:t>b</a:t>
            </a:r>
            <a:r>
              <a:rPr sz="1875" i="1" spc="157" baseline="-20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75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18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5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8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0" dirty="0">
                <a:solidFill>
                  <a:schemeClr val="tx1"/>
                </a:solidFill>
                <a:latin typeface="Arial"/>
                <a:cs typeface="Arial"/>
              </a:rPr>
              <a:t>molal</a:t>
            </a:r>
            <a:r>
              <a:rPr sz="18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95" dirty="0">
                <a:solidFill>
                  <a:schemeClr val="tx1"/>
                </a:solidFill>
                <a:latin typeface="Arial"/>
                <a:cs typeface="Arial"/>
              </a:rPr>
              <a:t>boiling</a:t>
            </a:r>
            <a:r>
              <a:rPr sz="1800" spc="-7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90" dirty="0">
                <a:solidFill>
                  <a:schemeClr val="tx1"/>
                </a:solidFill>
                <a:latin typeface="Arial"/>
                <a:cs typeface="Arial"/>
              </a:rPr>
              <a:t>point </a:t>
            </a:r>
            <a:r>
              <a:rPr sz="1800" spc="65" dirty="0">
                <a:solidFill>
                  <a:schemeClr val="tx1"/>
                </a:solidFill>
                <a:latin typeface="Arial"/>
                <a:cs typeface="Arial"/>
              </a:rPr>
              <a:t>elevation</a:t>
            </a:r>
            <a:r>
              <a:rPr sz="18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spc="85" dirty="0">
                <a:solidFill>
                  <a:schemeClr val="tx1"/>
                </a:solidFill>
                <a:latin typeface="Arial"/>
                <a:cs typeface="Arial"/>
              </a:rPr>
              <a:t>constant</a:t>
            </a:r>
            <a:endParaRPr sz="1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0207" y="574548"/>
            <a:ext cx="8839200" cy="2927985"/>
          </a:xfrm>
          <a:custGeom>
            <a:avLst/>
            <a:gdLst/>
            <a:ahLst/>
            <a:cxnLst/>
            <a:rect l="l" t="t" r="r" b="b"/>
            <a:pathLst>
              <a:path w="8839200" h="2927985">
                <a:moveTo>
                  <a:pt x="0" y="505713"/>
                </a:moveTo>
                <a:lnTo>
                  <a:pt x="2217" y="459073"/>
                </a:lnTo>
                <a:lnTo>
                  <a:pt x="8734" y="413685"/>
                </a:lnTo>
                <a:lnTo>
                  <a:pt x="19347" y="369753"/>
                </a:lnTo>
                <a:lnTo>
                  <a:pt x="33854" y="327479"/>
                </a:lnTo>
                <a:lnTo>
                  <a:pt x="52051" y="287068"/>
                </a:lnTo>
                <a:lnTo>
                  <a:pt x="73735" y="248722"/>
                </a:lnTo>
                <a:lnTo>
                  <a:pt x="98705" y="212645"/>
                </a:lnTo>
                <a:lnTo>
                  <a:pt x="126755" y="179039"/>
                </a:lnTo>
                <a:lnTo>
                  <a:pt x="157685" y="148108"/>
                </a:lnTo>
                <a:lnTo>
                  <a:pt x="191289" y="120055"/>
                </a:lnTo>
                <a:lnTo>
                  <a:pt x="227367" y="95083"/>
                </a:lnTo>
                <a:lnTo>
                  <a:pt x="265714" y="73396"/>
                </a:lnTo>
                <a:lnTo>
                  <a:pt x="306128" y="55196"/>
                </a:lnTo>
                <a:lnTo>
                  <a:pt x="348405" y="40687"/>
                </a:lnTo>
                <a:lnTo>
                  <a:pt x="392344" y="30071"/>
                </a:lnTo>
                <a:lnTo>
                  <a:pt x="437740" y="23553"/>
                </a:lnTo>
                <a:lnTo>
                  <a:pt x="484390" y="21336"/>
                </a:lnTo>
                <a:lnTo>
                  <a:pt x="3935221" y="21336"/>
                </a:lnTo>
                <a:lnTo>
                  <a:pt x="3981862" y="23553"/>
                </a:lnTo>
                <a:lnTo>
                  <a:pt x="4027250" y="30071"/>
                </a:lnTo>
                <a:lnTo>
                  <a:pt x="4071182" y="40687"/>
                </a:lnTo>
                <a:lnTo>
                  <a:pt x="4113456" y="55196"/>
                </a:lnTo>
                <a:lnTo>
                  <a:pt x="4153867" y="73396"/>
                </a:lnTo>
                <a:lnTo>
                  <a:pt x="4192213" y="95083"/>
                </a:lnTo>
                <a:lnTo>
                  <a:pt x="4228290" y="120055"/>
                </a:lnTo>
                <a:lnTo>
                  <a:pt x="4261896" y="148108"/>
                </a:lnTo>
                <a:lnTo>
                  <a:pt x="4292827" y="179039"/>
                </a:lnTo>
                <a:lnTo>
                  <a:pt x="4320880" y="212645"/>
                </a:lnTo>
                <a:lnTo>
                  <a:pt x="4345852" y="248722"/>
                </a:lnTo>
                <a:lnTo>
                  <a:pt x="4367539" y="287068"/>
                </a:lnTo>
                <a:lnTo>
                  <a:pt x="4385739" y="327479"/>
                </a:lnTo>
                <a:lnTo>
                  <a:pt x="4400248" y="369753"/>
                </a:lnTo>
                <a:lnTo>
                  <a:pt x="4410864" y="413685"/>
                </a:lnTo>
                <a:lnTo>
                  <a:pt x="4417382" y="459073"/>
                </a:lnTo>
                <a:lnTo>
                  <a:pt x="4419600" y="505713"/>
                </a:lnTo>
                <a:lnTo>
                  <a:pt x="4419600" y="2443226"/>
                </a:lnTo>
                <a:lnTo>
                  <a:pt x="4417382" y="2489866"/>
                </a:lnTo>
                <a:lnTo>
                  <a:pt x="4410864" y="2535254"/>
                </a:lnTo>
                <a:lnTo>
                  <a:pt x="4400248" y="2579186"/>
                </a:lnTo>
                <a:lnTo>
                  <a:pt x="4385739" y="2621460"/>
                </a:lnTo>
                <a:lnTo>
                  <a:pt x="4367539" y="2661871"/>
                </a:lnTo>
                <a:lnTo>
                  <a:pt x="4345852" y="2700217"/>
                </a:lnTo>
                <a:lnTo>
                  <a:pt x="4320880" y="2736294"/>
                </a:lnTo>
                <a:lnTo>
                  <a:pt x="4292827" y="2769900"/>
                </a:lnTo>
                <a:lnTo>
                  <a:pt x="4261896" y="2800831"/>
                </a:lnTo>
                <a:lnTo>
                  <a:pt x="4228290" y="2828884"/>
                </a:lnTo>
                <a:lnTo>
                  <a:pt x="4192213" y="2853856"/>
                </a:lnTo>
                <a:lnTo>
                  <a:pt x="4153867" y="2875543"/>
                </a:lnTo>
                <a:lnTo>
                  <a:pt x="4113456" y="2893743"/>
                </a:lnTo>
                <a:lnTo>
                  <a:pt x="4071182" y="2908252"/>
                </a:lnTo>
                <a:lnTo>
                  <a:pt x="4027250" y="2918868"/>
                </a:lnTo>
                <a:lnTo>
                  <a:pt x="3981862" y="2925386"/>
                </a:lnTo>
                <a:lnTo>
                  <a:pt x="3935221" y="2927604"/>
                </a:lnTo>
                <a:lnTo>
                  <a:pt x="484390" y="2927604"/>
                </a:lnTo>
                <a:lnTo>
                  <a:pt x="437740" y="2925386"/>
                </a:lnTo>
                <a:lnTo>
                  <a:pt x="392344" y="2918868"/>
                </a:lnTo>
                <a:lnTo>
                  <a:pt x="348405" y="2908252"/>
                </a:lnTo>
                <a:lnTo>
                  <a:pt x="306128" y="2893743"/>
                </a:lnTo>
                <a:lnTo>
                  <a:pt x="265714" y="2875543"/>
                </a:lnTo>
                <a:lnTo>
                  <a:pt x="227367" y="2853856"/>
                </a:lnTo>
                <a:lnTo>
                  <a:pt x="191289" y="2828884"/>
                </a:lnTo>
                <a:lnTo>
                  <a:pt x="157685" y="2800831"/>
                </a:lnTo>
                <a:lnTo>
                  <a:pt x="126755" y="2769900"/>
                </a:lnTo>
                <a:lnTo>
                  <a:pt x="98705" y="2736294"/>
                </a:lnTo>
                <a:lnTo>
                  <a:pt x="73735" y="2700217"/>
                </a:lnTo>
                <a:lnTo>
                  <a:pt x="52051" y="2661871"/>
                </a:lnTo>
                <a:lnTo>
                  <a:pt x="33854" y="2621460"/>
                </a:lnTo>
                <a:lnTo>
                  <a:pt x="19347" y="2579186"/>
                </a:lnTo>
                <a:lnTo>
                  <a:pt x="8734" y="2535254"/>
                </a:lnTo>
                <a:lnTo>
                  <a:pt x="2217" y="2489866"/>
                </a:lnTo>
                <a:lnTo>
                  <a:pt x="0" y="2443226"/>
                </a:lnTo>
                <a:lnTo>
                  <a:pt x="0" y="505713"/>
                </a:lnTo>
                <a:close/>
              </a:path>
              <a:path w="8839200" h="2927985">
                <a:moveTo>
                  <a:pt x="4419600" y="484124"/>
                </a:moveTo>
                <a:lnTo>
                  <a:pt x="4421816" y="437505"/>
                </a:lnTo>
                <a:lnTo>
                  <a:pt x="4428330" y="392139"/>
                </a:lnTo>
                <a:lnTo>
                  <a:pt x="4438940" y="348229"/>
                </a:lnTo>
                <a:lnTo>
                  <a:pt x="4453440" y="305977"/>
                </a:lnTo>
                <a:lnTo>
                  <a:pt x="4471630" y="265587"/>
                </a:lnTo>
                <a:lnTo>
                  <a:pt x="4493305" y="227261"/>
                </a:lnTo>
                <a:lnTo>
                  <a:pt x="4518263" y="191203"/>
                </a:lnTo>
                <a:lnTo>
                  <a:pt x="4546301" y="157615"/>
                </a:lnTo>
                <a:lnTo>
                  <a:pt x="4577215" y="126701"/>
                </a:lnTo>
                <a:lnTo>
                  <a:pt x="4610803" y="98663"/>
                </a:lnTo>
                <a:lnTo>
                  <a:pt x="4646861" y="73705"/>
                </a:lnTo>
                <a:lnTo>
                  <a:pt x="4685187" y="52030"/>
                </a:lnTo>
                <a:lnTo>
                  <a:pt x="4725577" y="33840"/>
                </a:lnTo>
                <a:lnTo>
                  <a:pt x="4767829" y="19340"/>
                </a:lnTo>
                <a:lnTo>
                  <a:pt x="4811739" y="8730"/>
                </a:lnTo>
                <a:lnTo>
                  <a:pt x="4857105" y="2216"/>
                </a:lnTo>
                <a:lnTo>
                  <a:pt x="4903724" y="0"/>
                </a:lnTo>
                <a:lnTo>
                  <a:pt x="8355076" y="0"/>
                </a:lnTo>
                <a:lnTo>
                  <a:pt x="8401694" y="2216"/>
                </a:lnTo>
                <a:lnTo>
                  <a:pt x="8447060" y="8730"/>
                </a:lnTo>
                <a:lnTo>
                  <a:pt x="8490970" y="19340"/>
                </a:lnTo>
                <a:lnTo>
                  <a:pt x="8533222" y="33840"/>
                </a:lnTo>
                <a:lnTo>
                  <a:pt x="8573612" y="52030"/>
                </a:lnTo>
                <a:lnTo>
                  <a:pt x="8611938" y="73705"/>
                </a:lnTo>
                <a:lnTo>
                  <a:pt x="8647996" y="98663"/>
                </a:lnTo>
                <a:lnTo>
                  <a:pt x="8681584" y="126701"/>
                </a:lnTo>
                <a:lnTo>
                  <a:pt x="8712498" y="157615"/>
                </a:lnTo>
                <a:lnTo>
                  <a:pt x="8740536" y="191203"/>
                </a:lnTo>
                <a:lnTo>
                  <a:pt x="8765494" y="227261"/>
                </a:lnTo>
                <a:lnTo>
                  <a:pt x="8787169" y="265587"/>
                </a:lnTo>
                <a:lnTo>
                  <a:pt x="8805359" y="305977"/>
                </a:lnTo>
                <a:lnTo>
                  <a:pt x="8819859" y="348229"/>
                </a:lnTo>
                <a:lnTo>
                  <a:pt x="8830469" y="392139"/>
                </a:lnTo>
                <a:lnTo>
                  <a:pt x="8836983" y="437505"/>
                </a:lnTo>
                <a:lnTo>
                  <a:pt x="8839200" y="484124"/>
                </a:lnTo>
                <a:lnTo>
                  <a:pt x="8839200" y="2420619"/>
                </a:lnTo>
                <a:lnTo>
                  <a:pt x="8836983" y="2467238"/>
                </a:lnTo>
                <a:lnTo>
                  <a:pt x="8830469" y="2512604"/>
                </a:lnTo>
                <a:lnTo>
                  <a:pt x="8819859" y="2556514"/>
                </a:lnTo>
                <a:lnTo>
                  <a:pt x="8805359" y="2598766"/>
                </a:lnTo>
                <a:lnTo>
                  <a:pt x="8787169" y="2639156"/>
                </a:lnTo>
                <a:lnTo>
                  <a:pt x="8765494" y="2677482"/>
                </a:lnTo>
                <a:lnTo>
                  <a:pt x="8740536" y="2713540"/>
                </a:lnTo>
                <a:lnTo>
                  <a:pt x="8712498" y="2747128"/>
                </a:lnTo>
                <a:lnTo>
                  <a:pt x="8681584" y="2778042"/>
                </a:lnTo>
                <a:lnTo>
                  <a:pt x="8647996" y="2806080"/>
                </a:lnTo>
                <a:lnTo>
                  <a:pt x="8611938" y="2831038"/>
                </a:lnTo>
                <a:lnTo>
                  <a:pt x="8573612" y="2852713"/>
                </a:lnTo>
                <a:lnTo>
                  <a:pt x="8533222" y="2870903"/>
                </a:lnTo>
                <a:lnTo>
                  <a:pt x="8490970" y="2885403"/>
                </a:lnTo>
                <a:lnTo>
                  <a:pt x="8447060" y="2896013"/>
                </a:lnTo>
                <a:lnTo>
                  <a:pt x="8401694" y="2902527"/>
                </a:lnTo>
                <a:lnTo>
                  <a:pt x="8355076" y="2904743"/>
                </a:lnTo>
                <a:lnTo>
                  <a:pt x="4903724" y="2904743"/>
                </a:lnTo>
                <a:lnTo>
                  <a:pt x="4857105" y="2902527"/>
                </a:lnTo>
                <a:lnTo>
                  <a:pt x="4811739" y="2896013"/>
                </a:lnTo>
                <a:lnTo>
                  <a:pt x="4767829" y="2885403"/>
                </a:lnTo>
                <a:lnTo>
                  <a:pt x="4725577" y="2870903"/>
                </a:lnTo>
                <a:lnTo>
                  <a:pt x="4685187" y="2852713"/>
                </a:lnTo>
                <a:lnTo>
                  <a:pt x="4646861" y="2831038"/>
                </a:lnTo>
                <a:lnTo>
                  <a:pt x="4610803" y="2806080"/>
                </a:lnTo>
                <a:lnTo>
                  <a:pt x="4577215" y="2778042"/>
                </a:lnTo>
                <a:lnTo>
                  <a:pt x="4546301" y="2747128"/>
                </a:lnTo>
                <a:lnTo>
                  <a:pt x="4518263" y="2713540"/>
                </a:lnTo>
                <a:lnTo>
                  <a:pt x="4493305" y="2677482"/>
                </a:lnTo>
                <a:lnTo>
                  <a:pt x="4471630" y="2639156"/>
                </a:lnTo>
                <a:lnTo>
                  <a:pt x="4453440" y="2598766"/>
                </a:lnTo>
                <a:lnTo>
                  <a:pt x="4438940" y="2556514"/>
                </a:lnTo>
                <a:lnTo>
                  <a:pt x="4428330" y="2512604"/>
                </a:lnTo>
                <a:lnTo>
                  <a:pt x="4421816" y="2467238"/>
                </a:lnTo>
                <a:lnTo>
                  <a:pt x="4419600" y="2420619"/>
                </a:lnTo>
                <a:lnTo>
                  <a:pt x="4419600" y="484124"/>
                </a:lnTo>
                <a:close/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17424" y="3308593"/>
            <a:ext cx="3688715" cy="76835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800" spc="10" dirty="0">
                <a:solidFill>
                  <a:srgbClr val="FFFF00"/>
                </a:solidFill>
                <a:latin typeface="Arial"/>
                <a:cs typeface="Arial"/>
              </a:rPr>
              <a:t>.</a:t>
            </a:r>
            <a:endParaRPr sz="1800" dirty="0">
              <a:latin typeface="Arial"/>
              <a:cs typeface="Arial"/>
            </a:endParaRPr>
          </a:p>
          <a:p>
            <a:pPr marL="780415">
              <a:lnSpc>
                <a:spcPct val="100000"/>
              </a:lnSpc>
              <a:spcBef>
                <a:spcPts val="685"/>
              </a:spcBef>
            </a:pPr>
            <a:r>
              <a:rPr sz="2000" b="1" dirty="0">
                <a:solidFill>
                  <a:schemeClr val="tx1"/>
                </a:solidFill>
                <a:latin typeface="Arial"/>
                <a:cs typeface="Arial"/>
              </a:rPr>
              <a:t>Incomplete</a:t>
            </a:r>
            <a:r>
              <a:rPr sz="2000" b="1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chemeClr val="tx1"/>
                </a:solidFill>
                <a:latin typeface="Arial"/>
                <a:cs typeface="Arial"/>
              </a:rPr>
              <a:t>dissociation</a:t>
            </a:r>
            <a:endParaRPr sz="20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8955" y="4327017"/>
            <a:ext cx="409575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7475" marR="17145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Not</a:t>
            </a:r>
            <a:r>
              <a:rPr sz="1800" b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all</a:t>
            </a:r>
            <a:r>
              <a:rPr sz="1800" b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ionic</a:t>
            </a:r>
            <a:r>
              <a:rPr sz="1800" b="1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substances</a:t>
            </a:r>
            <a:r>
              <a:rPr sz="1800" b="1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chemeClr val="tx1"/>
                </a:solidFill>
                <a:latin typeface="Arial"/>
                <a:cs typeface="Arial"/>
              </a:rPr>
              <a:t>dissociate completely</a:t>
            </a:r>
            <a:endParaRPr sz="1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80340" marR="236220" algn="ctr">
              <a:lnSpc>
                <a:spcPct val="100000"/>
              </a:lnSpc>
            </a:pP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Van’t</a:t>
            </a:r>
            <a:r>
              <a:rPr sz="1800" b="1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Hoff</a:t>
            </a:r>
            <a:r>
              <a:rPr sz="1800" b="1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factor</a:t>
            </a:r>
            <a:r>
              <a:rPr sz="1800" b="1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accounts</a:t>
            </a:r>
            <a:r>
              <a:rPr sz="1800" b="1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for</a:t>
            </a:r>
            <a:r>
              <a:rPr sz="1800" b="1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chemeClr val="tx1"/>
                </a:solidFill>
                <a:latin typeface="Arial"/>
                <a:cs typeface="Arial"/>
              </a:rPr>
              <a:t>this </a:t>
            </a:r>
            <a:r>
              <a:rPr sz="1800" b="1" spc="-30" dirty="0">
                <a:solidFill>
                  <a:schemeClr val="tx1"/>
                </a:solidFill>
                <a:latin typeface="Arial"/>
                <a:cs typeface="Arial"/>
              </a:rPr>
              <a:t>Van’</a:t>
            </a:r>
            <a:r>
              <a:rPr sz="1800" b="1" spc="-10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1800" b="1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Hoff</a:t>
            </a:r>
            <a:r>
              <a:rPr sz="1800" b="1" spc="-10" dirty="0">
                <a:solidFill>
                  <a:schemeClr val="tx1"/>
                </a:solidFill>
                <a:latin typeface="Arial"/>
                <a:cs typeface="Arial"/>
              </a:rPr>
              <a:t> factor:</a:t>
            </a:r>
            <a:endParaRPr sz="18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ts val="2170"/>
              </a:lnSpc>
            </a:pPr>
            <a:r>
              <a:rPr sz="1900" b="1" i="1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sz="1900" b="1" i="1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=</a:t>
            </a:r>
            <a:r>
              <a:rPr sz="1800" b="1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moles</a:t>
            </a:r>
            <a:r>
              <a:rPr sz="1800" b="1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r>
              <a:rPr sz="1800" b="1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particles in</a:t>
            </a:r>
            <a:r>
              <a:rPr sz="1800" b="1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soln/moles</a:t>
            </a:r>
            <a:r>
              <a:rPr sz="1800" b="1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chemeClr val="tx1"/>
                </a:solidFill>
                <a:latin typeface="Arial"/>
                <a:cs typeface="Arial"/>
              </a:rPr>
              <a:t>of</a:t>
            </a:r>
            <a:endParaRPr sz="1800" dirty="0">
              <a:solidFill>
                <a:schemeClr val="tx1"/>
              </a:solidFill>
              <a:latin typeface="Arial"/>
              <a:cs typeface="Arial"/>
            </a:endParaRPr>
          </a:p>
          <a:p>
            <a:pPr marR="57150" algn="ctr">
              <a:lnSpc>
                <a:spcPts val="2150"/>
              </a:lnSpc>
            </a:pPr>
            <a:r>
              <a:rPr sz="1800" b="1" dirty="0">
                <a:solidFill>
                  <a:schemeClr val="tx1"/>
                </a:solidFill>
                <a:latin typeface="Arial"/>
                <a:cs typeface="Arial"/>
              </a:rPr>
              <a:t>solute</a:t>
            </a:r>
            <a:r>
              <a:rPr sz="1800" b="1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chemeClr val="tx1"/>
                </a:solidFill>
                <a:latin typeface="Arial"/>
                <a:cs typeface="Arial"/>
              </a:rPr>
              <a:t>dissolved</a:t>
            </a:r>
            <a:endParaRPr sz="1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0207" y="3543300"/>
            <a:ext cx="4419600" cy="2905125"/>
          </a:xfrm>
          <a:custGeom>
            <a:avLst/>
            <a:gdLst/>
            <a:ahLst/>
            <a:cxnLst/>
            <a:rect l="l" t="t" r="r" b="b"/>
            <a:pathLst>
              <a:path w="4419600" h="2905125">
                <a:moveTo>
                  <a:pt x="0" y="484124"/>
                </a:moveTo>
                <a:lnTo>
                  <a:pt x="2216" y="437505"/>
                </a:lnTo>
                <a:lnTo>
                  <a:pt x="8729" y="392139"/>
                </a:lnTo>
                <a:lnTo>
                  <a:pt x="19337" y="348229"/>
                </a:lnTo>
                <a:lnTo>
                  <a:pt x="33836" y="305977"/>
                </a:lnTo>
                <a:lnTo>
                  <a:pt x="52023" y="265587"/>
                </a:lnTo>
                <a:lnTo>
                  <a:pt x="73697" y="227261"/>
                </a:lnTo>
                <a:lnTo>
                  <a:pt x="98653" y="191203"/>
                </a:lnTo>
                <a:lnTo>
                  <a:pt x="126689" y="157615"/>
                </a:lnTo>
                <a:lnTo>
                  <a:pt x="157602" y="126701"/>
                </a:lnTo>
                <a:lnTo>
                  <a:pt x="191189" y="98663"/>
                </a:lnTo>
                <a:lnTo>
                  <a:pt x="227247" y="73705"/>
                </a:lnTo>
                <a:lnTo>
                  <a:pt x="265575" y="52030"/>
                </a:lnTo>
                <a:lnTo>
                  <a:pt x="305967" y="33840"/>
                </a:lnTo>
                <a:lnTo>
                  <a:pt x="348223" y="19340"/>
                </a:lnTo>
                <a:lnTo>
                  <a:pt x="392138" y="8730"/>
                </a:lnTo>
                <a:lnTo>
                  <a:pt x="437510" y="2216"/>
                </a:lnTo>
                <a:lnTo>
                  <a:pt x="484136" y="0"/>
                </a:lnTo>
                <a:lnTo>
                  <a:pt x="3935476" y="0"/>
                </a:lnTo>
                <a:lnTo>
                  <a:pt x="3982094" y="2216"/>
                </a:lnTo>
                <a:lnTo>
                  <a:pt x="4027460" y="8730"/>
                </a:lnTo>
                <a:lnTo>
                  <a:pt x="4071370" y="19340"/>
                </a:lnTo>
                <a:lnTo>
                  <a:pt x="4113622" y="33840"/>
                </a:lnTo>
                <a:lnTo>
                  <a:pt x="4154012" y="52030"/>
                </a:lnTo>
                <a:lnTo>
                  <a:pt x="4192338" y="73705"/>
                </a:lnTo>
                <a:lnTo>
                  <a:pt x="4228396" y="98663"/>
                </a:lnTo>
                <a:lnTo>
                  <a:pt x="4261984" y="126701"/>
                </a:lnTo>
                <a:lnTo>
                  <a:pt x="4292898" y="157615"/>
                </a:lnTo>
                <a:lnTo>
                  <a:pt x="4320936" y="191203"/>
                </a:lnTo>
                <a:lnTo>
                  <a:pt x="4345894" y="227261"/>
                </a:lnTo>
                <a:lnTo>
                  <a:pt x="4367569" y="265587"/>
                </a:lnTo>
                <a:lnTo>
                  <a:pt x="4385759" y="305977"/>
                </a:lnTo>
                <a:lnTo>
                  <a:pt x="4400259" y="348229"/>
                </a:lnTo>
                <a:lnTo>
                  <a:pt x="4410869" y="392139"/>
                </a:lnTo>
                <a:lnTo>
                  <a:pt x="4417383" y="437505"/>
                </a:lnTo>
                <a:lnTo>
                  <a:pt x="4419600" y="484124"/>
                </a:lnTo>
                <a:lnTo>
                  <a:pt x="4419600" y="2420607"/>
                </a:lnTo>
                <a:lnTo>
                  <a:pt x="4417383" y="2467233"/>
                </a:lnTo>
                <a:lnTo>
                  <a:pt x="4410869" y="2512605"/>
                </a:lnTo>
                <a:lnTo>
                  <a:pt x="4400259" y="2556520"/>
                </a:lnTo>
                <a:lnTo>
                  <a:pt x="4385759" y="2598776"/>
                </a:lnTo>
                <a:lnTo>
                  <a:pt x="4367569" y="2639168"/>
                </a:lnTo>
                <a:lnTo>
                  <a:pt x="4345894" y="2677496"/>
                </a:lnTo>
                <a:lnTo>
                  <a:pt x="4320936" y="2713554"/>
                </a:lnTo>
                <a:lnTo>
                  <a:pt x="4292898" y="2747141"/>
                </a:lnTo>
                <a:lnTo>
                  <a:pt x="4261984" y="2778054"/>
                </a:lnTo>
                <a:lnTo>
                  <a:pt x="4228396" y="2806090"/>
                </a:lnTo>
                <a:lnTo>
                  <a:pt x="4192338" y="2831046"/>
                </a:lnTo>
                <a:lnTo>
                  <a:pt x="4154012" y="2852720"/>
                </a:lnTo>
                <a:lnTo>
                  <a:pt x="4113622" y="2870907"/>
                </a:lnTo>
                <a:lnTo>
                  <a:pt x="4071370" y="2885406"/>
                </a:lnTo>
                <a:lnTo>
                  <a:pt x="4027460" y="2896014"/>
                </a:lnTo>
                <a:lnTo>
                  <a:pt x="3982094" y="2902527"/>
                </a:lnTo>
                <a:lnTo>
                  <a:pt x="3935476" y="2904744"/>
                </a:lnTo>
                <a:lnTo>
                  <a:pt x="484136" y="2904744"/>
                </a:lnTo>
                <a:lnTo>
                  <a:pt x="437510" y="2902527"/>
                </a:lnTo>
                <a:lnTo>
                  <a:pt x="392138" y="2896014"/>
                </a:lnTo>
                <a:lnTo>
                  <a:pt x="348223" y="2885406"/>
                </a:lnTo>
                <a:lnTo>
                  <a:pt x="305967" y="2870907"/>
                </a:lnTo>
                <a:lnTo>
                  <a:pt x="265575" y="2852720"/>
                </a:lnTo>
                <a:lnTo>
                  <a:pt x="227247" y="2831046"/>
                </a:lnTo>
                <a:lnTo>
                  <a:pt x="191189" y="2806090"/>
                </a:lnTo>
                <a:lnTo>
                  <a:pt x="157602" y="2778054"/>
                </a:lnTo>
                <a:lnTo>
                  <a:pt x="126689" y="2747141"/>
                </a:lnTo>
                <a:lnTo>
                  <a:pt x="98653" y="2713554"/>
                </a:lnTo>
                <a:lnTo>
                  <a:pt x="73697" y="2677496"/>
                </a:lnTo>
                <a:lnTo>
                  <a:pt x="52023" y="2639168"/>
                </a:lnTo>
                <a:lnTo>
                  <a:pt x="33836" y="2598776"/>
                </a:lnTo>
                <a:lnTo>
                  <a:pt x="19337" y="2556520"/>
                </a:lnTo>
                <a:lnTo>
                  <a:pt x="8729" y="2512605"/>
                </a:lnTo>
                <a:lnTo>
                  <a:pt x="2216" y="2467233"/>
                </a:lnTo>
                <a:lnTo>
                  <a:pt x="0" y="2420607"/>
                </a:lnTo>
                <a:lnTo>
                  <a:pt x="0" y="484124"/>
                </a:lnTo>
                <a:close/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766183" y="3989959"/>
            <a:ext cx="4197350" cy="236601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7465" marR="30480" algn="ctr">
              <a:lnSpc>
                <a:spcPct val="88200"/>
              </a:lnSpc>
              <a:spcBef>
                <a:spcPts val="385"/>
              </a:spcBef>
            </a:pP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For</a:t>
            </a:r>
            <a:r>
              <a:rPr sz="20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solutes</a:t>
            </a:r>
            <a:r>
              <a:rPr sz="20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which</a:t>
            </a:r>
            <a:r>
              <a:rPr sz="20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are</a:t>
            </a:r>
            <a:r>
              <a:rPr sz="20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not</a:t>
            </a:r>
            <a:r>
              <a:rPr sz="20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Arial"/>
                <a:cs typeface="Arial"/>
              </a:rPr>
              <a:t>completely </a:t>
            </a: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dissociated,</a:t>
            </a:r>
            <a:r>
              <a:rPr sz="2000" spc="-8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20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van’t</a:t>
            </a:r>
            <a:r>
              <a:rPr sz="2000" spc="-4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Hoff</a:t>
            </a:r>
            <a:r>
              <a:rPr sz="20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factor</a:t>
            </a:r>
            <a:r>
              <a:rPr sz="2000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Arial"/>
                <a:cs typeface="Arial"/>
              </a:rPr>
              <a:t>is </a:t>
            </a: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applied</a:t>
            </a:r>
            <a:r>
              <a:rPr sz="20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to</a:t>
            </a:r>
            <a:r>
              <a:rPr sz="20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modify</a:t>
            </a:r>
            <a:r>
              <a:rPr sz="20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100" i="1" spc="-25" dirty="0">
                <a:solidFill>
                  <a:schemeClr val="tx1"/>
                </a:solidFill>
                <a:latin typeface="Arial"/>
                <a:cs typeface="Arial"/>
              </a:rPr>
              <a:t>m</a:t>
            </a:r>
            <a:r>
              <a:rPr sz="2000" spc="-25" dirty="0">
                <a:solidFill>
                  <a:schemeClr val="tx1"/>
                </a:solidFill>
                <a:latin typeface="Arial"/>
                <a:cs typeface="Arial"/>
              </a:rPr>
              <a:t>:</a:t>
            </a:r>
            <a:endParaRPr sz="20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905" algn="ctr">
              <a:lnSpc>
                <a:spcPts val="1980"/>
              </a:lnSpc>
            </a:pPr>
            <a:r>
              <a:rPr sz="2000" dirty="0">
                <a:solidFill>
                  <a:srgbClr val="FFFFFF"/>
                </a:solidFill>
                <a:latin typeface="Symbol"/>
                <a:cs typeface="Symbol"/>
              </a:rPr>
              <a:t></a:t>
            </a:r>
            <a:r>
              <a:rPr sz="2100" i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100" i="1" baseline="-19841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100" i="1" spc="195" baseline="-1984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i="1" spc="6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100" i="1" spc="89" baseline="-19841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100" i="1" spc="187" baseline="-1984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Wingdings"/>
                <a:cs typeface="Wingdings"/>
              </a:rPr>
              <a:t>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100" i="1" dirty="0">
                <a:solidFill>
                  <a:srgbClr val="FFFFFF"/>
                </a:solidFill>
                <a:latin typeface="Arial"/>
                <a:cs typeface="Arial"/>
              </a:rPr>
              <a:t>m.</a:t>
            </a:r>
            <a:r>
              <a:rPr sz="2100" i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i="1" spc="2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2100" dirty="0">
              <a:latin typeface="Arial"/>
              <a:cs typeface="Arial"/>
            </a:endParaRPr>
          </a:p>
          <a:p>
            <a:pPr marL="1905" algn="ctr">
              <a:lnSpc>
                <a:spcPts val="2340"/>
              </a:lnSpc>
            </a:pPr>
            <a:r>
              <a:rPr sz="2000" dirty="0">
                <a:solidFill>
                  <a:schemeClr val="tx1"/>
                </a:solidFill>
                <a:latin typeface="Symbol"/>
                <a:cs typeface="Symbol"/>
              </a:rPr>
              <a:t></a:t>
            </a:r>
            <a:r>
              <a:rPr sz="2100" i="1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2100" i="1" baseline="-19841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sz="2100" i="1" spc="187" baseline="-1984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chemeClr val="tx1"/>
                </a:solidFill>
                <a:latin typeface="Arial"/>
                <a:cs typeface="Arial"/>
              </a:rPr>
              <a:t>=</a:t>
            </a:r>
            <a:r>
              <a:rPr sz="20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100" i="1" spc="60" dirty="0">
                <a:solidFill>
                  <a:schemeClr val="tx1"/>
                </a:solidFill>
                <a:latin typeface="Arial"/>
                <a:cs typeface="Arial"/>
              </a:rPr>
              <a:t>K</a:t>
            </a:r>
            <a:r>
              <a:rPr sz="2100" i="1" spc="89" baseline="-19841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sz="2100" i="1" spc="157" baseline="-1984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chemeClr val="tx1"/>
                </a:solidFill>
                <a:latin typeface="Wingdings"/>
                <a:cs typeface="Wingdings"/>
              </a:rPr>
              <a:t></a:t>
            </a:r>
            <a:r>
              <a:rPr sz="20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100" i="1" dirty="0">
                <a:solidFill>
                  <a:schemeClr val="tx1"/>
                </a:solidFill>
                <a:latin typeface="Arial"/>
                <a:cs typeface="Arial"/>
              </a:rPr>
              <a:t>m.</a:t>
            </a:r>
            <a:r>
              <a:rPr sz="2100" i="1" spc="-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100" i="1" spc="25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endParaRPr sz="21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11454" marR="203200" algn="ctr">
              <a:lnSpc>
                <a:spcPct val="87300"/>
              </a:lnSpc>
              <a:spcBef>
                <a:spcPts val="2165"/>
              </a:spcBef>
            </a:pPr>
            <a:r>
              <a:rPr sz="1600" dirty="0">
                <a:solidFill>
                  <a:schemeClr val="tx1"/>
                </a:solidFill>
                <a:latin typeface="Arial"/>
                <a:cs typeface="Arial"/>
              </a:rPr>
              <a:t>In</a:t>
            </a:r>
            <a:r>
              <a:rPr sz="16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chemeClr val="tx1"/>
                </a:solidFill>
                <a:latin typeface="Arial"/>
                <a:cs typeface="Arial"/>
              </a:rPr>
              <a:t>both</a:t>
            </a:r>
            <a:r>
              <a:rPr sz="16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chemeClr val="tx1"/>
                </a:solidFill>
                <a:latin typeface="Arial"/>
                <a:cs typeface="Arial"/>
              </a:rPr>
              <a:t>equations,</a:t>
            </a:r>
            <a:r>
              <a:rPr sz="1600" spc="-2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chemeClr val="tx1"/>
                </a:solidFill>
                <a:latin typeface="Symbol"/>
                <a:cs typeface="Symbol"/>
              </a:rPr>
              <a:t></a:t>
            </a:r>
            <a:r>
              <a:rPr sz="1650" i="1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sz="1650" i="1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chemeClr val="tx1"/>
                </a:solidFill>
                <a:latin typeface="Arial"/>
                <a:cs typeface="Arial"/>
              </a:rPr>
              <a:t>does</a:t>
            </a:r>
            <a:r>
              <a:rPr sz="16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chemeClr val="tx1"/>
                </a:solidFill>
                <a:latin typeface="Arial"/>
                <a:cs typeface="Arial"/>
              </a:rPr>
              <a:t>not</a:t>
            </a:r>
            <a:r>
              <a:rPr sz="1600" spc="-1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chemeClr val="tx1"/>
                </a:solidFill>
                <a:latin typeface="Arial"/>
                <a:cs typeface="Arial"/>
              </a:rPr>
              <a:t>depend</a:t>
            </a:r>
            <a:r>
              <a:rPr sz="1600" spc="-3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spc="-25" dirty="0">
                <a:solidFill>
                  <a:schemeClr val="tx1"/>
                </a:solidFill>
                <a:latin typeface="Arial"/>
                <a:cs typeface="Arial"/>
              </a:rPr>
              <a:t>on </a:t>
            </a:r>
            <a:r>
              <a:rPr sz="1650" i="1" spc="-10" dirty="0">
                <a:solidFill>
                  <a:schemeClr val="tx1"/>
                </a:solidFill>
                <a:latin typeface="Arial"/>
                <a:cs typeface="Arial"/>
              </a:rPr>
              <a:t>what</a:t>
            </a:r>
            <a:r>
              <a:rPr sz="1650" i="1" spc="-5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50" i="1" dirty="0">
                <a:solidFill>
                  <a:schemeClr val="tx1"/>
                </a:solidFill>
                <a:latin typeface="Arial"/>
                <a:cs typeface="Arial"/>
              </a:rPr>
              <a:t>the</a:t>
            </a:r>
            <a:r>
              <a:rPr sz="1650" i="1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50" i="1" spc="-20" dirty="0">
                <a:solidFill>
                  <a:schemeClr val="tx1"/>
                </a:solidFill>
                <a:latin typeface="Arial"/>
                <a:cs typeface="Arial"/>
              </a:rPr>
              <a:t>solute</a:t>
            </a:r>
            <a:r>
              <a:rPr sz="1650" i="1" spc="-8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50" i="1" dirty="0">
                <a:solidFill>
                  <a:schemeClr val="tx1"/>
                </a:solidFill>
                <a:latin typeface="Arial"/>
                <a:cs typeface="Arial"/>
              </a:rPr>
              <a:t>is</a:t>
            </a:r>
            <a:r>
              <a:rPr sz="1600" dirty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sz="1600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chemeClr val="tx1"/>
                </a:solidFill>
                <a:latin typeface="Arial"/>
                <a:cs typeface="Arial"/>
              </a:rPr>
              <a:t>but</a:t>
            </a:r>
            <a:r>
              <a:rPr sz="1600" spc="-5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chemeClr val="tx1"/>
                </a:solidFill>
                <a:latin typeface="Arial"/>
                <a:cs typeface="Arial"/>
              </a:rPr>
              <a:t>only</a:t>
            </a:r>
            <a:r>
              <a:rPr sz="1600" spc="-6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chemeClr val="tx1"/>
                </a:solidFill>
                <a:latin typeface="Arial"/>
                <a:cs typeface="Arial"/>
              </a:rPr>
              <a:t>on</a:t>
            </a:r>
            <a:r>
              <a:rPr sz="1600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50" i="1" dirty="0">
                <a:solidFill>
                  <a:schemeClr val="tx1"/>
                </a:solidFill>
                <a:latin typeface="Arial"/>
                <a:cs typeface="Arial"/>
              </a:rPr>
              <a:t>how</a:t>
            </a:r>
            <a:r>
              <a:rPr sz="1650" i="1" spc="-7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50" i="1" spc="-20" dirty="0">
                <a:solidFill>
                  <a:schemeClr val="tx1"/>
                </a:solidFill>
                <a:latin typeface="Arial"/>
                <a:cs typeface="Arial"/>
              </a:rPr>
              <a:t>many particles</a:t>
            </a:r>
            <a:r>
              <a:rPr sz="1650" i="1" spc="-6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chemeClr val="tx1"/>
                </a:solidFill>
                <a:latin typeface="Arial"/>
                <a:cs typeface="Arial"/>
              </a:rPr>
              <a:t>are</a:t>
            </a:r>
            <a:r>
              <a:rPr sz="1600" spc="-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chemeClr val="tx1"/>
                </a:solidFill>
                <a:latin typeface="Arial"/>
                <a:cs typeface="Arial"/>
              </a:rPr>
              <a:t>dissolved.</a:t>
            </a:r>
            <a:endParaRPr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593335" y="3502152"/>
            <a:ext cx="4419600" cy="2906395"/>
          </a:xfrm>
          <a:custGeom>
            <a:avLst/>
            <a:gdLst/>
            <a:ahLst/>
            <a:cxnLst/>
            <a:rect l="l" t="t" r="r" b="b"/>
            <a:pathLst>
              <a:path w="4419600" h="2906395">
                <a:moveTo>
                  <a:pt x="0" y="484378"/>
                </a:moveTo>
                <a:lnTo>
                  <a:pt x="2217" y="437737"/>
                </a:lnTo>
                <a:lnTo>
                  <a:pt x="8735" y="392349"/>
                </a:lnTo>
                <a:lnTo>
                  <a:pt x="19351" y="348417"/>
                </a:lnTo>
                <a:lnTo>
                  <a:pt x="33860" y="306143"/>
                </a:lnTo>
                <a:lnTo>
                  <a:pt x="52060" y="265732"/>
                </a:lnTo>
                <a:lnTo>
                  <a:pt x="73747" y="227386"/>
                </a:lnTo>
                <a:lnTo>
                  <a:pt x="98719" y="191309"/>
                </a:lnTo>
                <a:lnTo>
                  <a:pt x="126772" y="157703"/>
                </a:lnTo>
                <a:lnTo>
                  <a:pt x="157703" y="126772"/>
                </a:lnTo>
                <a:lnTo>
                  <a:pt x="191309" y="98719"/>
                </a:lnTo>
                <a:lnTo>
                  <a:pt x="227386" y="73747"/>
                </a:lnTo>
                <a:lnTo>
                  <a:pt x="265732" y="52060"/>
                </a:lnTo>
                <a:lnTo>
                  <a:pt x="306143" y="33860"/>
                </a:lnTo>
                <a:lnTo>
                  <a:pt x="348417" y="19351"/>
                </a:lnTo>
                <a:lnTo>
                  <a:pt x="392349" y="8735"/>
                </a:lnTo>
                <a:lnTo>
                  <a:pt x="437737" y="2217"/>
                </a:lnTo>
                <a:lnTo>
                  <a:pt x="484377" y="0"/>
                </a:lnTo>
                <a:lnTo>
                  <a:pt x="3935221" y="0"/>
                </a:lnTo>
                <a:lnTo>
                  <a:pt x="3981862" y="2217"/>
                </a:lnTo>
                <a:lnTo>
                  <a:pt x="4027250" y="8735"/>
                </a:lnTo>
                <a:lnTo>
                  <a:pt x="4071182" y="19351"/>
                </a:lnTo>
                <a:lnTo>
                  <a:pt x="4113456" y="33860"/>
                </a:lnTo>
                <a:lnTo>
                  <a:pt x="4153867" y="52060"/>
                </a:lnTo>
                <a:lnTo>
                  <a:pt x="4192213" y="73747"/>
                </a:lnTo>
                <a:lnTo>
                  <a:pt x="4228290" y="98719"/>
                </a:lnTo>
                <a:lnTo>
                  <a:pt x="4261896" y="126772"/>
                </a:lnTo>
                <a:lnTo>
                  <a:pt x="4292827" y="157703"/>
                </a:lnTo>
                <a:lnTo>
                  <a:pt x="4320880" y="191309"/>
                </a:lnTo>
                <a:lnTo>
                  <a:pt x="4345852" y="227386"/>
                </a:lnTo>
                <a:lnTo>
                  <a:pt x="4367539" y="265732"/>
                </a:lnTo>
                <a:lnTo>
                  <a:pt x="4385739" y="306143"/>
                </a:lnTo>
                <a:lnTo>
                  <a:pt x="4400248" y="348417"/>
                </a:lnTo>
                <a:lnTo>
                  <a:pt x="4410864" y="392349"/>
                </a:lnTo>
                <a:lnTo>
                  <a:pt x="4417382" y="437737"/>
                </a:lnTo>
                <a:lnTo>
                  <a:pt x="4419599" y="484378"/>
                </a:lnTo>
                <a:lnTo>
                  <a:pt x="4419599" y="2421877"/>
                </a:lnTo>
                <a:lnTo>
                  <a:pt x="4417382" y="2468527"/>
                </a:lnTo>
                <a:lnTo>
                  <a:pt x="4410864" y="2513923"/>
                </a:lnTo>
                <a:lnTo>
                  <a:pt x="4400248" y="2557862"/>
                </a:lnTo>
                <a:lnTo>
                  <a:pt x="4385739" y="2600139"/>
                </a:lnTo>
                <a:lnTo>
                  <a:pt x="4367539" y="2640553"/>
                </a:lnTo>
                <a:lnTo>
                  <a:pt x="4345852" y="2678900"/>
                </a:lnTo>
                <a:lnTo>
                  <a:pt x="4320880" y="2714978"/>
                </a:lnTo>
                <a:lnTo>
                  <a:pt x="4292827" y="2748582"/>
                </a:lnTo>
                <a:lnTo>
                  <a:pt x="4261896" y="2779512"/>
                </a:lnTo>
                <a:lnTo>
                  <a:pt x="4228290" y="2807562"/>
                </a:lnTo>
                <a:lnTo>
                  <a:pt x="4192213" y="2832532"/>
                </a:lnTo>
                <a:lnTo>
                  <a:pt x="4153867" y="2854216"/>
                </a:lnTo>
                <a:lnTo>
                  <a:pt x="4113456" y="2872413"/>
                </a:lnTo>
                <a:lnTo>
                  <a:pt x="4071182" y="2886920"/>
                </a:lnTo>
                <a:lnTo>
                  <a:pt x="4027250" y="2897533"/>
                </a:lnTo>
                <a:lnTo>
                  <a:pt x="3981862" y="2904050"/>
                </a:lnTo>
                <a:lnTo>
                  <a:pt x="3935221" y="2906268"/>
                </a:lnTo>
                <a:lnTo>
                  <a:pt x="484377" y="2906268"/>
                </a:lnTo>
                <a:lnTo>
                  <a:pt x="437737" y="2904050"/>
                </a:lnTo>
                <a:lnTo>
                  <a:pt x="392349" y="2897533"/>
                </a:lnTo>
                <a:lnTo>
                  <a:pt x="348417" y="2886920"/>
                </a:lnTo>
                <a:lnTo>
                  <a:pt x="306143" y="2872413"/>
                </a:lnTo>
                <a:lnTo>
                  <a:pt x="265732" y="2854216"/>
                </a:lnTo>
                <a:lnTo>
                  <a:pt x="227386" y="2832532"/>
                </a:lnTo>
                <a:lnTo>
                  <a:pt x="191309" y="2807562"/>
                </a:lnTo>
                <a:lnTo>
                  <a:pt x="157703" y="2779512"/>
                </a:lnTo>
                <a:lnTo>
                  <a:pt x="126772" y="2748582"/>
                </a:lnTo>
                <a:lnTo>
                  <a:pt x="98719" y="2714978"/>
                </a:lnTo>
                <a:lnTo>
                  <a:pt x="73747" y="2678900"/>
                </a:lnTo>
                <a:lnTo>
                  <a:pt x="52060" y="2640553"/>
                </a:lnTo>
                <a:lnTo>
                  <a:pt x="33860" y="2600139"/>
                </a:lnTo>
                <a:lnTo>
                  <a:pt x="19351" y="2557862"/>
                </a:lnTo>
                <a:lnTo>
                  <a:pt x="8735" y="2513923"/>
                </a:lnTo>
                <a:lnTo>
                  <a:pt x="2217" y="2468527"/>
                </a:lnTo>
                <a:lnTo>
                  <a:pt x="0" y="2421877"/>
                </a:lnTo>
                <a:lnTo>
                  <a:pt x="0" y="484378"/>
                </a:lnTo>
                <a:close/>
              </a:path>
            </a:pathLst>
          </a:custGeom>
          <a:ln w="57912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703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600" y="9525"/>
            <a:ext cx="6653213" cy="684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673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056" y="549910"/>
            <a:ext cx="59829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44E3F9"/>
                </a:solidFill>
                <a:latin typeface="Times New Roman"/>
                <a:cs typeface="Times New Roman"/>
              </a:rPr>
              <a:t>Factors</a:t>
            </a:r>
            <a:r>
              <a:rPr sz="4000" spc="-229" dirty="0">
                <a:solidFill>
                  <a:srgbClr val="44E3F9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44E3F9"/>
                </a:solidFill>
                <a:latin typeface="Times New Roman"/>
                <a:cs typeface="Times New Roman"/>
              </a:rPr>
              <a:t>Affecting</a:t>
            </a:r>
            <a:r>
              <a:rPr sz="4000" spc="-90" dirty="0">
                <a:solidFill>
                  <a:srgbClr val="44E3F9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44E3F9"/>
                </a:solidFill>
                <a:latin typeface="Times New Roman"/>
                <a:cs typeface="Times New Roman"/>
              </a:rPr>
              <a:t>Solubility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1056" y="1651457"/>
            <a:ext cx="8519795" cy="4143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6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stronger</a:t>
            </a:r>
            <a:r>
              <a:rPr sz="26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6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intermolecular</a:t>
            </a:r>
            <a:r>
              <a:rPr sz="2600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attractions</a:t>
            </a:r>
            <a:r>
              <a:rPr sz="2600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chemeClr val="tx1"/>
                </a:solidFill>
                <a:latin typeface="Times New Roman"/>
                <a:cs typeface="Times New Roman"/>
              </a:rPr>
              <a:t>(H-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bonds;</a:t>
            </a:r>
            <a:r>
              <a:rPr sz="26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chemeClr val="tx1"/>
                </a:solidFill>
                <a:latin typeface="Times New Roman"/>
                <a:cs typeface="Times New Roman"/>
              </a:rPr>
              <a:t>ion-dipole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forces)</a:t>
            </a:r>
            <a:r>
              <a:rPr sz="2600" spc="3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between</a:t>
            </a:r>
            <a:r>
              <a:rPr sz="2600" spc="3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solute</a:t>
            </a:r>
            <a:r>
              <a:rPr sz="2600" spc="3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and</a:t>
            </a:r>
            <a:r>
              <a:rPr sz="2600" spc="3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solvent,</a:t>
            </a:r>
            <a:r>
              <a:rPr sz="2600" spc="3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600" spc="3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more</a:t>
            </a:r>
            <a:r>
              <a:rPr sz="2600" spc="3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likely</a:t>
            </a:r>
            <a:r>
              <a:rPr sz="2600" spc="3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600" spc="3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chemeClr val="tx1"/>
                </a:solidFill>
                <a:latin typeface="Times New Roman"/>
                <a:cs typeface="Times New Roman"/>
              </a:rPr>
              <a:t>solute </a:t>
            </a:r>
            <a:r>
              <a:rPr sz="2600" dirty="0">
                <a:solidFill>
                  <a:schemeClr val="tx1"/>
                </a:solidFill>
                <a:latin typeface="Times New Roman"/>
                <a:cs typeface="Times New Roman"/>
              </a:rPr>
              <a:t>will</a:t>
            </a:r>
            <a:r>
              <a:rPr sz="26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chemeClr val="tx1"/>
                </a:solidFill>
                <a:latin typeface="Times New Roman"/>
                <a:cs typeface="Times New Roman"/>
              </a:rPr>
              <a:t>dissolve.</a:t>
            </a:r>
            <a:endParaRPr sz="26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2700" marR="5930900" algn="just">
              <a:lnSpc>
                <a:spcPct val="100000"/>
              </a:lnSpc>
              <a:spcBef>
                <a:spcPts val="10"/>
              </a:spcBef>
            </a:pP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Glucose  which  </a:t>
            </a:r>
            <a:r>
              <a:rPr sz="2400" spc="-25" dirty="0">
                <a:solidFill>
                  <a:schemeClr val="tx1"/>
                </a:solidFill>
                <a:latin typeface="Times New Roman"/>
                <a:cs typeface="Times New Roman"/>
              </a:rPr>
              <a:t>has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hydrogen bonding </a:t>
            </a:r>
            <a:r>
              <a:rPr sz="2400" spc="-25" dirty="0">
                <a:solidFill>
                  <a:schemeClr val="tx1"/>
                </a:solidFill>
                <a:latin typeface="Times New Roman"/>
                <a:cs typeface="Times New Roman"/>
              </a:rPr>
              <a:t>is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very</a:t>
            </a:r>
            <a:r>
              <a:rPr sz="24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soluble in</a:t>
            </a:r>
            <a:r>
              <a:rPr sz="24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water</a:t>
            </a:r>
            <a:endParaRPr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6088380" algn="just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Cyclohexane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which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dispersion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forces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water- soluble.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85160" y="2743200"/>
            <a:ext cx="5736336" cy="350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91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706881"/>
            <a:ext cx="807402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379855" algn="l"/>
                <a:tab pos="1839595" algn="l"/>
                <a:tab pos="2301875" algn="l"/>
                <a:tab pos="3554729" algn="l"/>
                <a:tab pos="4056379" algn="l"/>
                <a:tab pos="5545455" algn="l"/>
                <a:tab pos="7407909" algn="l"/>
              </a:tabLst>
            </a:pPr>
            <a:r>
              <a:rPr sz="2800" spc="-10" dirty="0">
                <a:solidFill>
                  <a:srgbClr val="00FF00"/>
                </a:solidFill>
                <a:latin typeface="Times New Roman"/>
                <a:cs typeface="Times New Roman"/>
              </a:rPr>
              <a:t>Vitamin</a:t>
            </a: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	</a:t>
            </a:r>
            <a:r>
              <a:rPr sz="2800" spc="-50" dirty="0">
                <a:solidFill>
                  <a:srgbClr val="00FF00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FF00"/>
                </a:solidFill>
                <a:latin typeface="Times New Roman"/>
                <a:cs typeface="Times New Roman"/>
              </a:rPr>
              <a:t>is</a:t>
            </a: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FF00"/>
                </a:solidFill>
                <a:latin typeface="Times New Roman"/>
                <a:cs typeface="Times New Roman"/>
              </a:rPr>
              <a:t>soluble</a:t>
            </a: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	</a:t>
            </a:r>
            <a:r>
              <a:rPr sz="2800" spc="-25" dirty="0">
                <a:solidFill>
                  <a:srgbClr val="00FF00"/>
                </a:solidFill>
                <a:latin typeface="Times New Roman"/>
                <a:cs typeface="Times New Roman"/>
              </a:rPr>
              <a:t>in</a:t>
            </a: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FF00"/>
                </a:solidFill>
                <a:latin typeface="Times New Roman"/>
                <a:cs typeface="Times New Roman"/>
              </a:rPr>
              <a:t>nonpolar</a:t>
            </a: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FF00"/>
                </a:solidFill>
                <a:latin typeface="Times New Roman"/>
                <a:cs typeface="Times New Roman"/>
              </a:rPr>
              <a:t>compounds</a:t>
            </a: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	</a:t>
            </a:r>
            <a:r>
              <a:rPr sz="2800" spc="-10" dirty="0">
                <a:solidFill>
                  <a:srgbClr val="00FF00"/>
                </a:solidFill>
                <a:latin typeface="Times New Roman"/>
                <a:cs typeface="Times New Roman"/>
              </a:rPr>
              <a:t>(like </a:t>
            </a: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fats).While</a:t>
            </a:r>
            <a:r>
              <a:rPr sz="2800" spc="-110" dirty="0">
                <a:solidFill>
                  <a:srgbClr val="00FF0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FF00"/>
                </a:solidFill>
                <a:latin typeface="Times New Roman"/>
                <a:cs typeface="Times New Roman"/>
              </a:rPr>
              <a:t>Vitamin</a:t>
            </a:r>
            <a:r>
              <a:rPr sz="2800" spc="-40" dirty="0">
                <a:solidFill>
                  <a:srgbClr val="00FF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C</a:t>
            </a:r>
            <a:r>
              <a:rPr sz="2800" spc="-55" dirty="0">
                <a:solidFill>
                  <a:srgbClr val="00FF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is</a:t>
            </a:r>
            <a:r>
              <a:rPr sz="2800" spc="-45" dirty="0">
                <a:solidFill>
                  <a:srgbClr val="00FF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soluble</a:t>
            </a:r>
            <a:r>
              <a:rPr sz="2800" spc="-70" dirty="0">
                <a:solidFill>
                  <a:srgbClr val="00FF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FF00"/>
                </a:solidFill>
                <a:latin typeface="Times New Roman"/>
                <a:cs typeface="Times New Roman"/>
              </a:rPr>
              <a:t>in</a:t>
            </a:r>
            <a:r>
              <a:rPr sz="2800" spc="-50" dirty="0">
                <a:solidFill>
                  <a:srgbClr val="00FF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FF00"/>
                </a:solidFill>
                <a:latin typeface="Times New Roman"/>
                <a:cs typeface="Times New Roman"/>
              </a:rPr>
              <a:t>water.</a:t>
            </a:r>
            <a:r>
              <a:rPr sz="2800" spc="-90" dirty="0">
                <a:solidFill>
                  <a:srgbClr val="00FF00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00FF00"/>
                </a:solidFill>
                <a:latin typeface="Times New Roman"/>
                <a:cs typeface="Times New Roman"/>
              </a:rPr>
              <a:t>Why</a:t>
            </a:r>
            <a:r>
              <a:rPr sz="2600" spc="-20" dirty="0">
                <a:solidFill>
                  <a:srgbClr val="00FF00"/>
                </a:solidFill>
                <a:latin typeface="Times New Roman"/>
                <a:cs typeface="Times New Roman"/>
              </a:rPr>
              <a:t>?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1905000"/>
            <a:ext cx="8382000" cy="44958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8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302768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29200" y="1905000"/>
            <a:ext cx="3825240" cy="32766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34213" y="705358"/>
            <a:ext cx="8641080" cy="57502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4195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544195" algn="l"/>
              </a:tabLst>
            </a:pP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3000" spc="17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solubility</a:t>
            </a:r>
            <a:r>
              <a:rPr sz="3000" spc="17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3000" spc="17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gases</a:t>
            </a:r>
            <a:r>
              <a:rPr sz="3000" spc="16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in</a:t>
            </a:r>
            <a:r>
              <a:rPr sz="3000" spc="17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water</a:t>
            </a:r>
            <a:r>
              <a:rPr sz="3000" spc="17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increases</a:t>
            </a:r>
            <a:r>
              <a:rPr sz="3000" spc="17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000" spc="-20" dirty="0">
                <a:solidFill>
                  <a:schemeClr val="tx1"/>
                </a:solidFill>
                <a:latin typeface="Times New Roman"/>
                <a:cs typeface="Times New Roman"/>
              </a:rPr>
              <a:t>with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increasing</a:t>
            </a:r>
            <a:r>
              <a:rPr sz="3000" spc="30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mass</a:t>
            </a:r>
            <a:r>
              <a:rPr sz="3000" spc="30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because</a:t>
            </a:r>
            <a:r>
              <a:rPr sz="3000" spc="30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larger</a:t>
            </a:r>
            <a:r>
              <a:rPr sz="3000" spc="30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molecules</a:t>
            </a:r>
            <a:r>
              <a:rPr sz="3000" spc="30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000" spc="-20" dirty="0">
                <a:solidFill>
                  <a:schemeClr val="tx1"/>
                </a:solidFill>
                <a:latin typeface="Times New Roman"/>
                <a:cs typeface="Times New Roman"/>
              </a:rPr>
              <a:t>have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stronger</a:t>
            </a:r>
            <a:r>
              <a:rPr sz="3000" spc="-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dispersion</a:t>
            </a:r>
            <a:r>
              <a:rPr sz="3000" spc="-6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chemeClr val="tx1"/>
                </a:solidFill>
                <a:latin typeface="Times New Roman"/>
                <a:cs typeface="Times New Roman"/>
              </a:rPr>
              <a:t>forces</a:t>
            </a:r>
            <a:r>
              <a:rPr sz="3200" spc="-10" dirty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endParaRPr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95"/>
              </a:spcBef>
            </a:pPr>
            <a:endParaRPr sz="3000" dirty="0">
              <a:latin typeface="Times New Roman"/>
              <a:cs typeface="Times New Roman"/>
            </a:endParaRPr>
          </a:p>
          <a:p>
            <a:pPr marL="469265" marR="4269740" indent="-457200">
              <a:lnSpc>
                <a:spcPct val="100000"/>
              </a:lnSpc>
              <a:buFont typeface="Wingdings"/>
              <a:buChar char=""/>
              <a:tabLst>
                <a:tab pos="672465" algn="l"/>
              </a:tabLst>
            </a:pPr>
            <a:r>
              <a:rPr sz="3000" spc="-20" dirty="0">
                <a:solidFill>
                  <a:schemeClr val="tx1"/>
                </a:solidFill>
                <a:latin typeface="Times New Roman"/>
                <a:cs typeface="Times New Roman"/>
              </a:rPr>
              <a:t>Generally,</a:t>
            </a:r>
            <a:r>
              <a:rPr sz="3000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3000" spc="-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chemeClr val="tx1"/>
                </a:solidFill>
                <a:latin typeface="Times New Roman"/>
                <a:cs typeface="Times New Roman"/>
              </a:rPr>
              <a:t>solubility 	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30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solid</a:t>
            </a:r>
            <a:r>
              <a:rPr sz="3000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solutes</a:t>
            </a:r>
            <a:r>
              <a:rPr sz="3000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in</a:t>
            </a:r>
            <a:r>
              <a:rPr sz="30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chemeClr val="tx1"/>
                </a:solidFill>
                <a:latin typeface="Times New Roman"/>
                <a:cs typeface="Times New Roman"/>
              </a:rPr>
              <a:t>liquid 	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solvents</a:t>
            </a:r>
            <a:r>
              <a:rPr sz="3000" spc="-8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increases</a:t>
            </a:r>
            <a:r>
              <a:rPr sz="3000" spc="-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spc="-20" dirty="0">
                <a:solidFill>
                  <a:schemeClr val="tx1"/>
                </a:solidFill>
                <a:latin typeface="Times New Roman"/>
                <a:cs typeface="Times New Roman"/>
              </a:rPr>
              <a:t>with 	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increasing</a:t>
            </a:r>
            <a:r>
              <a:rPr sz="3000" spc="-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chemeClr val="tx1"/>
                </a:solidFill>
                <a:latin typeface="Times New Roman"/>
                <a:cs typeface="Times New Roman"/>
              </a:rPr>
              <a:t>temperature.</a:t>
            </a:r>
            <a:endParaRPr sz="30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672465">
              <a:lnSpc>
                <a:spcPct val="100000"/>
              </a:lnSpc>
              <a:spcBef>
                <a:spcPts val="5"/>
              </a:spcBef>
            </a:pP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3000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opposite</a:t>
            </a:r>
            <a:r>
              <a:rPr sz="30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is</a:t>
            </a:r>
            <a:r>
              <a:rPr sz="3000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true</a:t>
            </a:r>
            <a:r>
              <a:rPr sz="3000" spc="-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spc="-25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endParaRPr sz="30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678180" marR="1122045">
              <a:lnSpc>
                <a:spcPct val="100000"/>
              </a:lnSpc>
              <a:tabLst>
                <a:tab pos="1791335" algn="l"/>
                <a:tab pos="4662805" algn="l"/>
              </a:tabLst>
            </a:pPr>
            <a:r>
              <a:rPr sz="3000" spc="-10" dirty="0">
                <a:solidFill>
                  <a:schemeClr val="tx1"/>
                </a:solidFill>
                <a:latin typeface="Times New Roman"/>
                <a:cs typeface="Times New Roman"/>
              </a:rPr>
              <a:t>gases.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	High</a:t>
            </a:r>
            <a:r>
              <a:rPr sz="3000" spc="-10" dirty="0">
                <a:solidFill>
                  <a:schemeClr val="tx1"/>
                </a:solidFill>
                <a:latin typeface="Times New Roman"/>
                <a:cs typeface="Times New Roman"/>
              </a:rPr>
              <a:t> temperature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	drives</a:t>
            </a:r>
            <a:r>
              <a:rPr sz="3000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gases</a:t>
            </a:r>
            <a:r>
              <a:rPr sz="3000" spc="-6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chemeClr val="tx1"/>
                </a:solidFill>
                <a:latin typeface="Times New Roman"/>
                <a:cs typeface="Times New Roman"/>
              </a:rPr>
              <a:t>out</a:t>
            </a:r>
            <a:r>
              <a:rPr sz="3000" spc="-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000" spc="-25" dirty="0">
                <a:solidFill>
                  <a:schemeClr val="tx1"/>
                </a:solidFill>
                <a:latin typeface="Times New Roman"/>
                <a:cs typeface="Times New Roman"/>
              </a:rPr>
              <a:t>of </a:t>
            </a:r>
            <a:r>
              <a:rPr sz="3000" spc="-10" dirty="0">
                <a:solidFill>
                  <a:schemeClr val="tx1"/>
                </a:solidFill>
                <a:latin typeface="Times New Roman"/>
                <a:cs typeface="Times New Roman"/>
              </a:rPr>
              <a:t>solution</a:t>
            </a:r>
            <a:endParaRPr sz="30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222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93039" y="826134"/>
            <a:ext cx="8608060" cy="545803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0" marR="43180" indent="-457200" algn="just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508000" algn="l"/>
              </a:tabLst>
            </a:pP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3200" spc="11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solubility</a:t>
            </a:r>
            <a:r>
              <a:rPr sz="3200" spc="11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3200" spc="10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liquids</a:t>
            </a:r>
            <a:r>
              <a:rPr sz="3200" spc="10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and</a:t>
            </a:r>
            <a:r>
              <a:rPr sz="3200" spc="10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solids</a:t>
            </a:r>
            <a:r>
              <a:rPr sz="3200" spc="11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does</a:t>
            </a:r>
            <a:r>
              <a:rPr sz="3200" spc="10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spc="-25" dirty="0">
                <a:solidFill>
                  <a:schemeClr val="tx1"/>
                </a:solidFill>
                <a:latin typeface="Times New Roman"/>
                <a:cs typeface="Times New Roman"/>
              </a:rPr>
              <a:t>not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change</a:t>
            </a:r>
            <a:r>
              <a:rPr sz="3200" spc="8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appreciably</a:t>
            </a:r>
            <a:r>
              <a:rPr sz="3200" spc="795" dirty="0">
                <a:solidFill>
                  <a:schemeClr val="tx1"/>
                </a:solidFill>
                <a:latin typeface="Times New Roman"/>
                <a:cs typeface="Times New Roman"/>
              </a:rPr>
              <a:t> 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with</a:t>
            </a:r>
            <a:r>
              <a:rPr sz="3200" spc="79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pressure.  But,</a:t>
            </a:r>
            <a:r>
              <a:rPr sz="3200" spc="79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spc="-25" dirty="0">
                <a:solidFill>
                  <a:schemeClr val="tx1"/>
                </a:solidFill>
                <a:latin typeface="Times New Roman"/>
                <a:cs typeface="Times New Roman"/>
              </a:rPr>
              <a:t>the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solubility</a:t>
            </a:r>
            <a:r>
              <a:rPr sz="3200" spc="41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3200" spc="41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a</a:t>
            </a:r>
            <a:r>
              <a:rPr sz="3200" spc="41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gas</a:t>
            </a:r>
            <a:r>
              <a:rPr sz="3200" spc="41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in</a:t>
            </a:r>
            <a:r>
              <a:rPr sz="3200" spc="409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a</a:t>
            </a:r>
            <a:r>
              <a:rPr sz="3200" spc="42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liquid</a:t>
            </a:r>
            <a:r>
              <a:rPr sz="3200" spc="42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is</a:t>
            </a:r>
            <a:r>
              <a:rPr sz="3200" spc="41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3200" spc="-10" dirty="0">
                <a:solidFill>
                  <a:schemeClr val="tx1"/>
                </a:solidFill>
                <a:latin typeface="Times New Roman"/>
                <a:cs typeface="Times New Roman"/>
              </a:rPr>
              <a:t>directly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proportional</a:t>
            </a:r>
            <a:r>
              <a:rPr sz="3200" spc="-5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to</a:t>
            </a:r>
            <a:r>
              <a:rPr sz="32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tx1"/>
                </a:solidFill>
                <a:latin typeface="Times New Roman"/>
                <a:cs typeface="Times New Roman"/>
              </a:rPr>
              <a:t>its </a:t>
            </a:r>
            <a:r>
              <a:rPr sz="3200" spc="-10" dirty="0">
                <a:solidFill>
                  <a:schemeClr val="tx1"/>
                </a:solidFill>
                <a:latin typeface="Times New Roman"/>
                <a:cs typeface="Times New Roman"/>
              </a:rPr>
              <a:t>pressure</a:t>
            </a:r>
            <a:endParaRPr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5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457200" marR="3618229" indent="3165475">
              <a:lnSpc>
                <a:spcPct val="191000"/>
              </a:lnSpc>
            </a:pPr>
            <a:r>
              <a:rPr sz="3350" i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375" i="1" baseline="-19753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3375" i="1" spc="352" baseline="-197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50" i="1" spc="-75" dirty="0">
                <a:solidFill>
                  <a:srgbClr val="FFFFFF"/>
                </a:solidFill>
                <a:latin typeface="Times New Roman"/>
                <a:cs typeface="Times New Roman"/>
              </a:rPr>
              <a:t>kP</a:t>
            </a:r>
            <a:r>
              <a:rPr sz="3375" i="1" spc="-112" baseline="-19753" dirty="0">
                <a:solidFill>
                  <a:srgbClr val="FFFFFF"/>
                </a:solidFill>
                <a:latin typeface="Times New Roman"/>
                <a:cs typeface="Times New Roman"/>
              </a:rPr>
              <a:t>g </a:t>
            </a:r>
            <a:r>
              <a:rPr sz="3350" i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375" i="1" baseline="-19753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3375" i="1" spc="352" baseline="-19753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:solubility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gas.</a:t>
            </a:r>
            <a:endParaRPr sz="3200" dirty="0">
              <a:latin typeface="Times New Roman"/>
              <a:cs typeface="Times New Roman"/>
            </a:endParaRPr>
          </a:p>
          <a:p>
            <a:pPr marL="457200">
              <a:lnSpc>
                <a:spcPts val="3750"/>
              </a:lnSpc>
              <a:tabLst>
                <a:tab pos="6330315" algn="l"/>
              </a:tabLst>
            </a:pPr>
            <a:r>
              <a:rPr sz="3350" i="1" spc="100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3350" i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:Henry’s</a:t>
            </a:r>
            <a:r>
              <a:rPr sz="32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law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constant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gas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solvent.</a:t>
            </a:r>
            <a:endParaRPr sz="3200" dirty="0">
              <a:latin typeface="Times New Roman"/>
              <a:cs typeface="Times New Roman"/>
            </a:endParaRPr>
          </a:p>
          <a:p>
            <a:pPr marL="457200">
              <a:lnSpc>
                <a:spcPts val="3929"/>
              </a:lnSpc>
            </a:pPr>
            <a:r>
              <a:rPr sz="3350" i="1" spc="-9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375" i="1" spc="-142" baseline="-19753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3200" spc="-95" dirty="0">
                <a:solidFill>
                  <a:srgbClr val="FFFFFF"/>
                </a:solidFill>
                <a:latin typeface="Times New Roman"/>
                <a:cs typeface="Times New Roman"/>
              </a:rPr>
              <a:t>: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partial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pressure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gas.</a:t>
            </a:r>
            <a:endParaRPr sz="3200" dirty="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905500" y="2628900"/>
            <a:ext cx="2819400" cy="2438400"/>
            <a:chOff x="5905500" y="2628900"/>
            <a:chExt cx="2819400" cy="243840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43600" y="2667000"/>
              <a:ext cx="2743200" cy="236220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924550" y="2647950"/>
              <a:ext cx="2781300" cy="2400300"/>
            </a:xfrm>
            <a:custGeom>
              <a:avLst/>
              <a:gdLst/>
              <a:ahLst/>
              <a:cxnLst/>
              <a:rect l="l" t="t" r="r" b="b"/>
              <a:pathLst>
                <a:path w="2781300" h="2400300">
                  <a:moveTo>
                    <a:pt x="0" y="2400300"/>
                  </a:moveTo>
                  <a:lnTo>
                    <a:pt x="2781300" y="2400300"/>
                  </a:lnTo>
                  <a:lnTo>
                    <a:pt x="2781300" y="0"/>
                  </a:lnTo>
                  <a:lnTo>
                    <a:pt x="0" y="0"/>
                  </a:lnTo>
                  <a:lnTo>
                    <a:pt x="0" y="2400300"/>
                  </a:lnTo>
                  <a:close/>
                </a:path>
              </a:pathLst>
            </a:custGeom>
            <a:ln w="3810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0470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7340" y="629157"/>
            <a:ext cx="8530590" cy="53387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AFEF"/>
                </a:solidFill>
                <a:latin typeface="Times New Roman"/>
                <a:cs typeface="Times New Roman"/>
              </a:rPr>
              <a:t>Colligative</a:t>
            </a:r>
            <a:r>
              <a:rPr sz="3200" b="1" spc="-25" dirty="0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AFEF"/>
                </a:solidFill>
                <a:latin typeface="Times New Roman"/>
                <a:cs typeface="Times New Roman"/>
              </a:rPr>
              <a:t>properties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Colligative</a:t>
            </a:r>
            <a:r>
              <a:rPr sz="2800" spc="1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property-</a:t>
            </a:r>
            <a:r>
              <a:rPr sz="2800" spc="19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a</a:t>
            </a:r>
            <a:r>
              <a:rPr sz="2800" spc="1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property</a:t>
            </a:r>
            <a:r>
              <a:rPr sz="2800" spc="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800" spc="1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a</a:t>
            </a:r>
            <a:r>
              <a:rPr sz="2800" spc="18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solution</a:t>
            </a:r>
            <a:r>
              <a:rPr sz="2800" spc="19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that</a:t>
            </a:r>
            <a:r>
              <a:rPr sz="2800" spc="1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depends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on</a:t>
            </a:r>
            <a:r>
              <a:rPr sz="2800" spc="3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concentration</a:t>
            </a:r>
            <a:r>
              <a:rPr sz="2800" spc="3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800" spc="3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solute</a:t>
            </a:r>
            <a:r>
              <a:rPr sz="2800" spc="3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(the</a:t>
            </a:r>
            <a:r>
              <a:rPr sz="2800" spc="3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number</a:t>
            </a:r>
            <a:r>
              <a:rPr sz="2800" spc="3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800" spc="3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solute</a:t>
            </a:r>
            <a:r>
              <a:rPr sz="2800" spc="3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particles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dissolved)</a:t>
            </a:r>
            <a:r>
              <a:rPr sz="2800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but</a:t>
            </a:r>
            <a:r>
              <a:rPr sz="2800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NOT</a:t>
            </a:r>
            <a:r>
              <a:rPr sz="2800" spc="-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on</a:t>
            </a:r>
            <a:r>
              <a:rPr sz="28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type</a:t>
            </a:r>
            <a:r>
              <a:rPr sz="2800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8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solute.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Four</a:t>
            </a:r>
            <a:r>
              <a:rPr sz="2800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important</a:t>
            </a:r>
            <a:r>
              <a:rPr sz="2800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colligative</a:t>
            </a:r>
            <a:r>
              <a:rPr sz="2800" spc="-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properties</a:t>
            </a:r>
            <a:r>
              <a:rPr sz="2800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8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solutions: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527685" indent="-514984">
              <a:lnSpc>
                <a:spcPts val="3450"/>
              </a:lnSpc>
              <a:spcBef>
                <a:spcPts val="3210"/>
              </a:spcBef>
              <a:buAutoNum type="arabicPeriod"/>
              <a:tabLst>
                <a:tab pos="527685" algn="l"/>
              </a:tabLst>
            </a:pPr>
            <a:r>
              <a:rPr sz="2800" spc="-55" dirty="0">
                <a:solidFill>
                  <a:schemeClr val="tx1"/>
                </a:solidFill>
                <a:latin typeface="Times New Roman"/>
                <a:cs typeface="Times New Roman"/>
              </a:rPr>
              <a:t>Vapor</a:t>
            </a:r>
            <a:r>
              <a:rPr sz="28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pressure</a:t>
            </a:r>
            <a:r>
              <a:rPr sz="2800" spc="-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is</a:t>
            </a:r>
            <a:r>
              <a:rPr sz="2800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950" i="1" spc="-80" dirty="0">
                <a:solidFill>
                  <a:schemeClr val="tx1"/>
                </a:solidFill>
                <a:latin typeface="Times New Roman"/>
                <a:cs typeface="Times New Roman"/>
              </a:rPr>
              <a:t>always</a:t>
            </a:r>
            <a:r>
              <a:rPr sz="2950" i="1" spc="-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lower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527685" indent="-514984">
              <a:lnSpc>
                <a:spcPts val="3360"/>
              </a:lnSpc>
              <a:buAutoNum type="arabicPeriod"/>
              <a:tabLst>
                <a:tab pos="527685" algn="l"/>
              </a:tabLst>
            </a:pP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Boiling</a:t>
            </a:r>
            <a:r>
              <a:rPr sz="2800" spc="-5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point</a:t>
            </a:r>
            <a:r>
              <a:rPr sz="2800" spc="-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is</a:t>
            </a:r>
            <a:r>
              <a:rPr sz="28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950" i="1" spc="-80" dirty="0">
                <a:solidFill>
                  <a:schemeClr val="tx1"/>
                </a:solidFill>
                <a:latin typeface="Times New Roman"/>
                <a:cs typeface="Times New Roman"/>
              </a:rPr>
              <a:t>always</a:t>
            </a:r>
            <a:r>
              <a:rPr sz="2950" i="1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higher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527685" indent="-514984">
              <a:lnSpc>
                <a:spcPts val="3435"/>
              </a:lnSpc>
              <a:buAutoNum type="arabicPeriod"/>
              <a:tabLst>
                <a:tab pos="527685" algn="l"/>
              </a:tabLst>
            </a:pP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Freezing</a:t>
            </a:r>
            <a:r>
              <a:rPr sz="28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point</a:t>
            </a:r>
            <a:r>
              <a:rPr sz="2800" spc="-6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is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950" i="1" spc="-80" dirty="0">
                <a:solidFill>
                  <a:schemeClr val="tx1"/>
                </a:solidFill>
                <a:latin typeface="Times New Roman"/>
                <a:cs typeface="Times New Roman"/>
              </a:rPr>
              <a:t>always</a:t>
            </a:r>
            <a:r>
              <a:rPr sz="2950" i="1" spc="-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lower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527685" marR="1770380" indent="-515620">
              <a:lnSpc>
                <a:spcPts val="3360"/>
              </a:lnSpc>
              <a:spcBef>
                <a:spcPts val="90"/>
              </a:spcBef>
              <a:buAutoNum type="arabicPeriod"/>
              <a:tabLst>
                <a:tab pos="527685" algn="l"/>
              </a:tabLst>
            </a:pP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Osmotic</a:t>
            </a:r>
            <a:r>
              <a:rPr sz="28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pressure</a:t>
            </a:r>
            <a:r>
              <a:rPr sz="2800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drives</a:t>
            </a:r>
            <a:r>
              <a:rPr sz="2800" spc="-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solvent</a:t>
            </a:r>
            <a:r>
              <a:rPr sz="28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from</a:t>
            </a:r>
            <a:r>
              <a:rPr sz="2800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lower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concentration</a:t>
            </a:r>
            <a:r>
              <a:rPr sz="2800" spc="-8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to</a:t>
            </a:r>
            <a:r>
              <a:rPr sz="2800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chemeClr val="tx1"/>
                </a:solidFill>
                <a:latin typeface="Times New Roman"/>
                <a:cs typeface="Times New Roman"/>
              </a:rPr>
              <a:t>higher</a:t>
            </a:r>
            <a:r>
              <a:rPr sz="2800" spc="-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chemeClr val="tx1"/>
                </a:solidFill>
                <a:latin typeface="Times New Roman"/>
                <a:cs typeface="Times New Roman"/>
              </a:rPr>
              <a:t>concentration</a:t>
            </a:r>
            <a:endParaRPr sz="28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31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679450"/>
            <a:ext cx="6667500" cy="550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878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436" y="285241"/>
            <a:ext cx="8882380" cy="21590"/>
          </a:xfrm>
          <a:custGeom>
            <a:avLst/>
            <a:gdLst/>
            <a:ahLst/>
            <a:cxnLst/>
            <a:rect l="l" t="t" r="r" b="b"/>
            <a:pathLst>
              <a:path w="8882380" h="21589">
                <a:moveTo>
                  <a:pt x="8881911" y="0"/>
                </a:moveTo>
                <a:lnTo>
                  <a:pt x="0" y="0"/>
                </a:lnTo>
                <a:lnTo>
                  <a:pt x="0" y="21335"/>
                </a:lnTo>
                <a:lnTo>
                  <a:pt x="8881911" y="21335"/>
                </a:lnTo>
                <a:lnTo>
                  <a:pt x="88819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38566" y="1050797"/>
            <a:ext cx="685800" cy="3427729"/>
          </a:xfrm>
          <a:custGeom>
            <a:avLst/>
            <a:gdLst/>
            <a:ahLst/>
            <a:cxnLst/>
            <a:rect l="l" t="t" r="r" b="b"/>
            <a:pathLst>
              <a:path w="685800" h="3427729">
                <a:moveTo>
                  <a:pt x="0" y="3084576"/>
                </a:moveTo>
                <a:lnTo>
                  <a:pt x="171450" y="3084576"/>
                </a:lnTo>
                <a:lnTo>
                  <a:pt x="171450" y="0"/>
                </a:lnTo>
                <a:lnTo>
                  <a:pt x="514350" y="0"/>
                </a:lnTo>
                <a:lnTo>
                  <a:pt x="514350" y="3084576"/>
                </a:lnTo>
                <a:lnTo>
                  <a:pt x="685800" y="3084576"/>
                </a:lnTo>
                <a:lnTo>
                  <a:pt x="342900" y="3427476"/>
                </a:lnTo>
                <a:lnTo>
                  <a:pt x="0" y="3084576"/>
                </a:lnTo>
                <a:close/>
              </a:path>
            </a:pathLst>
          </a:custGeom>
          <a:ln w="25908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286511" y="1042416"/>
            <a:ext cx="7981315" cy="3462654"/>
            <a:chOff x="286511" y="1042416"/>
            <a:chExt cx="7981315" cy="3462654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62600" y="1080516"/>
              <a:ext cx="2667000" cy="163525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543550" y="1061466"/>
              <a:ext cx="2705100" cy="1673860"/>
            </a:xfrm>
            <a:custGeom>
              <a:avLst/>
              <a:gdLst/>
              <a:ahLst/>
              <a:cxnLst/>
              <a:rect l="l" t="t" r="r" b="b"/>
              <a:pathLst>
                <a:path w="2705100" h="1673860">
                  <a:moveTo>
                    <a:pt x="0" y="1673352"/>
                  </a:moveTo>
                  <a:lnTo>
                    <a:pt x="2705100" y="1673352"/>
                  </a:lnTo>
                  <a:lnTo>
                    <a:pt x="2705100" y="0"/>
                  </a:lnTo>
                  <a:lnTo>
                    <a:pt x="0" y="0"/>
                  </a:lnTo>
                  <a:lnTo>
                    <a:pt x="0" y="1673352"/>
                  </a:lnTo>
                  <a:close/>
                </a:path>
              </a:pathLst>
            </a:custGeom>
            <a:ln w="3810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62600" y="2848355"/>
              <a:ext cx="2667000" cy="161848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543550" y="2829305"/>
              <a:ext cx="2705100" cy="1656714"/>
            </a:xfrm>
            <a:custGeom>
              <a:avLst/>
              <a:gdLst/>
              <a:ahLst/>
              <a:cxnLst/>
              <a:rect l="l" t="t" r="r" b="b"/>
              <a:pathLst>
                <a:path w="2705100" h="1656714">
                  <a:moveTo>
                    <a:pt x="0" y="1656588"/>
                  </a:moveTo>
                  <a:lnTo>
                    <a:pt x="2705100" y="1656588"/>
                  </a:lnTo>
                  <a:lnTo>
                    <a:pt x="2705100" y="0"/>
                  </a:lnTo>
                  <a:lnTo>
                    <a:pt x="0" y="0"/>
                  </a:lnTo>
                  <a:lnTo>
                    <a:pt x="0" y="1656588"/>
                  </a:lnTo>
                  <a:close/>
                </a:path>
              </a:pathLst>
            </a:custGeom>
            <a:ln w="38100">
              <a:solidFill>
                <a:srgbClr val="FF99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5561" y="1264158"/>
              <a:ext cx="5257800" cy="1432560"/>
            </a:xfrm>
            <a:custGeom>
              <a:avLst/>
              <a:gdLst/>
              <a:ahLst/>
              <a:cxnLst/>
              <a:rect l="l" t="t" r="r" b="b"/>
              <a:pathLst>
                <a:path w="5257800" h="1432560">
                  <a:moveTo>
                    <a:pt x="0" y="0"/>
                  </a:moveTo>
                  <a:lnTo>
                    <a:pt x="4541520" y="0"/>
                  </a:lnTo>
                  <a:lnTo>
                    <a:pt x="5257800" y="716279"/>
                  </a:lnTo>
                  <a:lnTo>
                    <a:pt x="4541520" y="1432559"/>
                  </a:lnTo>
                  <a:lnTo>
                    <a:pt x="0" y="1432559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5561" y="2814066"/>
              <a:ext cx="5257800" cy="1434465"/>
            </a:xfrm>
            <a:custGeom>
              <a:avLst/>
              <a:gdLst/>
              <a:ahLst/>
              <a:cxnLst/>
              <a:rect l="l" t="t" r="r" b="b"/>
              <a:pathLst>
                <a:path w="5257800" h="1434464">
                  <a:moveTo>
                    <a:pt x="0" y="0"/>
                  </a:moveTo>
                  <a:lnTo>
                    <a:pt x="4540758" y="0"/>
                  </a:lnTo>
                  <a:lnTo>
                    <a:pt x="5257800" y="717042"/>
                  </a:lnTo>
                  <a:lnTo>
                    <a:pt x="4540758" y="1434084"/>
                  </a:lnTo>
                  <a:lnTo>
                    <a:pt x="0" y="1434084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FF99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537518" y="1341881"/>
            <a:ext cx="281305" cy="157035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10" dirty="0">
                <a:solidFill>
                  <a:srgbClr val="00AF50"/>
                </a:solidFill>
                <a:latin typeface="Arial"/>
                <a:cs typeface="Arial"/>
              </a:rPr>
              <a:t>Vapor</a:t>
            </a:r>
            <a:r>
              <a:rPr sz="1800" spc="-9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AF50"/>
                </a:solidFill>
                <a:latin typeface="Arial"/>
                <a:cs typeface="Arial"/>
              </a:rPr>
              <a:t>pressure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7340" y="629157"/>
            <a:ext cx="7842884" cy="502765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0" dirty="0">
                <a:solidFill>
                  <a:srgbClr val="00AFEF"/>
                </a:solidFill>
                <a:latin typeface="Times New Roman"/>
                <a:cs typeface="Times New Roman"/>
              </a:rPr>
              <a:t>Vapor</a:t>
            </a:r>
            <a:r>
              <a:rPr sz="3200" b="1" spc="-120" dirty="0">
                <a:solidFill>
                  <a:srgbClr val="00AFEF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AFEF"/>
                </a:solidFill>
                <a:latin typeface="Times New Roman"/>
                <a:cs typeface="Times New Roman"/>
              </a:rPr>
              <a:t>Pressure</a:t>
            </a:r>
            <a:endParaRPr sz="3200" dirty="0">
              <a:latin typeface="Times New Roman"/>
              <a:cs typeface="Times New Roman"/>
            </a:endParaRPr>
          </a:p>
          <a:p>
            <a:pPr marL="221615" algn="just">
              <a:lnSpc>
                <a:spcPct val="100000"/>
              </a:lnSpc>
              <a:spcBef>
                <a:spcPts val="1600"/>
              </a:spcBef>
            </a:pP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At</a:t>
            </a:r>
            <a:r>
              <a:rPr sz="20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Times New Roman"/>
                <a:cs typeface="Times New Roman"/>
              </a:rPr>
              <a:t>equilibrium</a:t>
            </a:r>
            <a:endParaRPr sz="20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221615" marR="4547870" algn="just">
              <a:lnSpc>
                <a:spcPct val="100000"/>
              </a:lnSpc>
            </a:pP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Vaporization</a:t>
            </a:r>
            <a:r>
              <a:rPr sz="2000" spc="3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=</a:t>
            </a:r>
            <a:r>
              <a:rPr sz="2000" spc="3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Times New Roman"/>
                <a:cs typeface="Times New Roman"/>
              </a:rPr>
              <a:t>condensation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Solvent</a:t>
            </a:r>
            <a:r>
              <a:rPr sz="2000" spc="-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higher</a:t>
            </a:r>
            <a:r>
              <a:rPr sz="2000" spc="-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chemeClr val="tx1"/>
                </a:solidFill>
                <a:latin typeface="Times New Roman"/>
                <a:cs typeface="Times New Roman"/>
              </a:rPr>
              <a:t>Vapor</a:t>
            </a:r>
            <a:r>
              <a:rPr sz="2000" spc="-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chemeClr val="tx1"/>
                </a:solidFill>
                <a:latin typeface="Times New Roman"/>
                <a:cs typeface="Times New Roman"/>
              </a:rPr>
              <a:t>pressure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then</a:t>
            </a:r>
            <a:r>
              <a:rPr sz="20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chemeClr val="tx1"/>
                </a:solidFill>
                <a:latin typeface="Times New Roman"/>
                <a:cs typeface="Times New Roman"/>
              </a:rPr>
              <a:t> solution</a:t>
            </a:r>
            <a:endParaRPr sz="20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4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212090" marR="3964304" algn="just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Solute</a:t>
            </a:r>
            <a:r>
              <a:rPr sz="2000" spc="34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particles</a:t>
            </a:r>
            <a:r>
              <a:rPr sz="2000" spc="35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occupy</a:t>
            </a:r>
            <a:r>
              <a:rPr sz="2000" spc="35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000" spc="-10" dirty="0">
                <a:solidFill>
                  <a:schemeClr val="tx1"/>
                </a:solidFill>
                <a:latin typeface="Times New Roman"/>
                <a:cs typeface="Times New Roman"/>
              </a:rPr>
              <a:t>volume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reducing</a:t>
            </a:r>
            <a:r>
              <a:rPr sz="2000" spc="15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rate</a:t>
            </a:r>
            <a:r>
              <a:rPr sz="2000" spc="14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000" spc="15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evaporation</a:t>
            </a:r>
            <a:r>
              <a:rPr sz="2000" spc="15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2000" spc="-25" dirty="0">
                <a:solidFill>
                  <a:schemeClr val="tx1"/>
                </a:solidFill>
                <a:latin typeface="Times New Roman"/>
                <a:cs typeface="Times New Roman"/>
              </a:rPr>
              <a:t>the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number</a:t>
            </a:r>
            <a:r>
              <a:rPr sz="2000" spc="1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2000" spc="1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solvent</a:t>
            </a:r>
            <a:r>
              <a:rPr sz="2000" spc="1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molecules</a:t>
            </a:r>
            <a:r>
              <a:rPr sz="2000" spc="1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tx1"/>
                </a:solidFill>
                <a:latin typeface="Times New Roman"/>
                <a:cs typeface="Times New Roman"/>
              </a:rPr>
              <a:t>at</a:t>
            </a:r>
            <a:r>
              <a:rPr sz="2000" spc="1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chemeClr val="tx1"/>
                </a:solidFill>
                <a:latin typeface="Times New Roman"/>
                <a:cs typeface="Times New Roman"/>
              </a:rPr>
              <a:t>the </a:t>
            </a:r>
            <a:r>
              <a:rPr sz="2000" spc="-10" dirty="0">
                <a:solidFill>
                  <a:schemeClr val="tx1"/>
                </a:solidFill>
                <a:latin typeface="Times New Roman"/>
                <a:cs typeface="Times New Roman"/>
              </a:rPr>
              <a:t>surface</a:t>
            </a:r>
            <a:endParaRPr sz="20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5"/>
              </a:spcBef>
              <a:tabLst>
                <a:tab pos="692150" algn="l"/>
                <a:tab pos="1277620" algn="l"/>
                <a:tab pos="3223895" algn="l"/>
                <a:tab pos="4519295" algn="l"/>
                <a:tab pos="5089525" algn="l"/>
                <a:tab pos="5488940" algn="l"/>
                <a:tab pos="5990590" algn="l"/>
                <a:tab pos="6814820" algn="l"/>
              </a:tabLst>
            </a:pPr>
            <a:r>
              <a:rPr sz="2400" spc="-25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400" spc="-20" dirty="0">
                <a:solidFill>
                  <a:schemeClr val="tx1"/>
                </a:solidFill>
                <a:latin typeface="Times New Roman"/>
                <a:cs typeface="Times New Roman"/>
              </a:rPr>
              <a:t>rate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	of</a:t>
            </a:r>
            <a:r>
              <a:rPr sz="2400" spc="39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evaporation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decreases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chemeClr val="tx1"/>
                </a:solidFill>
                <a:latin typeface="Times New Roman"/>
                <a:cs typeface="Times New Roman"/>
              </a:rPr>
              <a:t>and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chemeClr val="tx1"/>
                </a:solidFill>
                <a:latin typeface="Times New Roman"/>
                <a:cs typeface="Times New Roman"/>
              </a:rPr>
              <a:t>so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400" spc="-25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vapor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pressure</a:t>
            </a:r>
            <a:endParaRPr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above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solution</a:t>
            </a:r>
            <a:r>
              <a:rPr sz="2400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must</a:t>
            </a:r>
            <a:r>
              <a:rPr sz="24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decrease</a:t>
            </a:r>
            <a:r>
              <a:rPr sz="2400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to</a:t>
            </a:r>
            <a:r>
              <a:rPr sz="24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recover</a:t>
            </a:r>
            <a:r>
              <a:rPr sz="2400" spc="-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2400" spc="-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chemeClr val="tx1"/>
                </a:solidFill>
                <a:latin typeface="Times New Roman"/>
                <a:cs typeface="Times New Roman"/>
              </a:rPr>
              <a:t>equilibrium</a:t>
            </a:r>
            <a:endParaRPr sz="24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76843" y="5558028"/>
            <a:ext cx="809244" cy="88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81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552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Factors Affecting Solubility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3</cp:revision>
  <dcterms:created xsi:type="dcterms:W3CDTF">2025-05-21T18:16:12Z</dcterms:created>
  <dcterms:modified xsi:type="dcterms:W3CDTF">2025-05-21T18:43:18Z</dcterms:modified>
</cp:coreProperties>
</file>