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5BD0-91B1-49F5-B510-9FF5628F56CF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A3F9-BB3E-4C22-A58E-B7B9AC21E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922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5BD0-91B1-49F5-B510-9FF5628F56CF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A3F9-BB3E-4C22-A58E-B7B9AC21E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35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5BD0-91B1-49F5-B510-9FF5628F56CF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A3F9-BB3E-4C22-A58E-B7B9AC21E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0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5BD0-91B1-49F5-B510-9FF5628F56CF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A3F9-BB3E-4C22-A58E-B7B9AC21E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07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5BD0-91B1-49F5-B510-9FF5628F56CF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A3F9-BB3E-4C22-A58E-B7B9AC21E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94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5BD0-91B1-49F5-B510-9FF5628F56CF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A3F9-BB3E-4C22-A58E-B7B9AC21E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1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5BD0-91B1-49F5-B510-9FF5628F56CF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A3F9-BB3E-4C22-A58E-B7B9AC21E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44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5BD0-91B1-49F5-B510-9FF5628F56CF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A3F9-BB3E-4C22-A58E-B7B9AC21E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021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5BD0-91B1-49F5-B510-9FF5628F56CF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A3F9-BB3E-4C22-A58E-B7B9AC21E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95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5BD0-91B1-49F5-B510-9FF5628F56CF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A3F9-BB3E-4C22-A58E-B7B9AC21E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01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5BD0-91B1-49F5-B510-9FF5628F56CF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A3F9-BB3E-4C22-A58E-B7B9AC21E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4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55BD0-91B1-49F5-B510-9FF5628F56CF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8A3F9-BB3E-4C22-A58E-B7B9AC21E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2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Lenovo\Desktop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6075"/>
            <a:ext cx="1607616" cy="178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uomus.edu.iq/assetsv2/img/uomus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312" y="381000"/>
            <a:ext cx="1716088" cy="171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71600" y="2819400"/>
            <a:ext cx="6304756" cy="333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C00000"/>
                </a:solidFill>
                <a:ea typeface="Calibri"/>
                <a:cs typeface="Arial"/>
              </a:rPr>
              <a:t>Quantitative </a:t>
            </a:r>
            <a:r>
              <a:rPr lang="en-US" sz="3200" b="1" dirty="0">
                <a:solidFill>
                  <a:srgbClr val="C00000"/>
                </a:solidFill>
                <a:ea typeface="Calibri"/>
                <a:cs typeface="Arial"/>
              </a:rPr>
              <a:t>Analytical Chemistry</a:t>
            </a:r>
            <a:endParaRPr lang="en-US" sz="3200" b="1" dirty="0">
              <a:solidFill>
                <a:prstClr val="black"/>
              </a:solidFill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First Year Students / </a:t>
            </a: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2</a:t>
            </a:r>
            <a:r>
              <a:rPr lang="en-US" b="1" baseline="30000" dirty="0" smtClean="0">
                <a:solidFill>
                  <a:srgbClr val="FF0000"/>
                </a:solidFill>
                <a:ea typeface="Calibri"/>
                <a:cs typeface="Arial"/>
              </a:rPr>
              <a:t>nd</a:t>
            </a: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  Semester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8</a:t>
            </a:r>
            <a:r>
              <a:rPr lang="en-US" b="1" baseline="30000" dirty="0" smtClean="0">
                <a:solidFill>
                  <a:srgbClr val="FF0000"/>
                </a:solidFill>
                <a:ea typeface="Calibri"/>
                <a:cs typeface="Arial"/>
              </a:rPr>
              <a:t>th</a:t>
            </a: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 Lecture – </a:t>
            </a: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Solutions, </a:t>
            </a:r>
            <a:r>
              <a:rPr lang="en-US" sz="1400" b="1" dirty="0" smtClean="0">
                <a:solidFill>
                  <a:srgbClr val="FF0000"/>
                </a:solidFill>
                <a:ea typeface="Calibri"/>
                <a:cs typeface="Arial"/>
              </a:rPr>
              <a:t>continued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2024-2025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i="1" dirty="0">
                <a:solidFill>
                  <a:srgbClr val="FF0000"/>
                </a:solidFill>
                <a:ea typeface="Calibri"/>
                <a:cs typeface="Arial"/>
              </a:rPr>
              <a:t>Biochemistry </a:t>
            </a:r>
            <a:r>
              <a:rPr lang="en-US" b="1" i="1" dirty="0" smtClean="0">
                <a:solidFill>
                  <a:srgbClr val="FF0000"/>
                </a:solidFill>
                <a:ea typeface="Calibri"/>
                <a:cs typeface="Arial"/>
              </a:rPr>
              <a:t>Department</a:t>
            </a:r>
            <a:endParaRPr lang="en-US" b="1" dirty="0">
              <a:solidFill>
                <a:srgbClr val="FF0000"/>
              </a:solidFill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i="1" dirty="0">
                <a:solidFill>
                  <a:srgbClr val="FF0000"/>
                </a:solidFill>
                <a:ea typeface="Calibri"/>
                <a:cs typeface="Arial"/>
              </a:rPr>
              <a:t>By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Prof. Dr. </a:t>
            </a:r>
            <a:r>
              <a:rPr lang="en-US" b="1" dirty="0" err="1">
                <a:solidFill>
                  <a:srgbClr val="FF0000"/>
                </a:solidFill>
                <a:ea typeface="Calibri"/>
                <a:cs typeface="Arial"/>
              </a:rPr>
              <a:t>Naser</a:t>
            </a: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 </a:t>
            </a:r>
            <a:r>
              <a:rPr lang="en-US" b="1" dirty="0" err="1">
                <a:solidFill>
                  <a:srgbClr val="FF0000"/>
                </a:solidFill>
                <a:ea typeface="Calibri"/>
                <a:cs typeface="Arial"/>
              </a:rPr>
              <a:t>Abdulhasan</a:t>
            </a: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 </a:t>
            </a:r>
            <a:r>
              <a:rPr lang="en-US" b="1" dirty="0" err="1">
                <a:solidFill>
                  <a:srgbClr val="FF0000"/>
                </a:solidFill>
                <a:ea typeface="Calibri"/>
                <a:cs typeface="Arial"/>
              </a:rPr>
              <a:t>Naser</a:t>
            </a:r>
            <a:endParaRPr lang="en-US" b="1" dirty="0">
              <a:solidFill>
                <a:prstClr val="black"/>
              </a:solidFill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67000" y="838200"/>
            <a:ext cx="3733800" cy="1070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0070C0"/>
                </a:solidFill>
                <a:ea typeface="Calibri"/>
                <a:cs typeface="Arial"/>
              </a:rPr>
              <a:t>Al-</a:t>
            </a:r>
            <a:r>
              <a:rPr lang="en-US" sz="2400" b="1" dirty="0" err="1">
                <a:solidFill>
                  <a:srgbClr val="0070C0"/>
                </a:solidFill>
                <a:ea typeface="Calibri"/>
                <a:cs typeface="Arial"/>
              </a:rPr>
              <a:t>Mustaqbal</a:t>
            </a:r>
            <a:r>
              <a:rPr lang="en-US" sz="2400" b="1" dirty="0">
                <a:solidFill>
                  <a:srgbClr val="0070C0"/>
                </a:solidFill>
                <a:ea typeface="Calibri"/>
                <a:cs typeface="Arial"/>
              </a:rPr>
              <a:t> University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0070C0"/>
                </a:solidFill>
                <a:ea typeface="Calibri"/>
                <a:cs typeface="Arial"/>
              </a:rPr>
              <a:t>College of Science</a:t>
            </a:r>
          </a:p>
        </p:txBody>
      </p:sp>
    </p:spTree>
    <p:extLst>
      <p:ext uri="{BB962C8B-B14F-4D97-AF65-F5344CB8AC3E}">
        <p14:creationId xmlns:p14="http://schemas.microsoft.com/office/powerpoint/2010/main" val="1338950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83540" y="595629"/>
            <a:ext cx="5245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00AFEF"/>
                </a:solidFill>
                <a:latin typeface="Arial"/>
                <a:cs typeface="Arial"/>
              </a:rPr>
              <a:t>Osmotic</a:t>
            </a:r>
            <a:r>
              <a:rPr sz="2800" b="1" spc="-6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AFEF"/>
                </a:solidFill>
                <a:latin typeface="Arial"/>
                <a:cs typeface="Arial"/>
              </a:rPr>
              <a:t>Pressure</a:t>
            </a:r>
            <a:r>
              <a:rPr sz="2800" b="1" spc="-6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AFEF"/>
                </a:solidFill>
                <a:latin typeface="Arial"/>
                <a:cs typeface="Arial"/>
              </a:rPr>
              <a:t>of</a:t>
            </a:r>
            <a:r>
              <a:rPr sz="2800" b="1" spc="-7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AFEF"/>
                </a:solidFill>
                <a:latin typeface="Arial"/>
                <a:cs typeface="Arial"/>
              </a:rPr>
              <a:t>the</a:t>
            </a:r>
            <a:r>
              <a:rPr sz="2800" b="1" spc="-4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AFEF"/>
                </a:solidFill>
                <a:latin typeface="Arial"/>
                <a:cs typeface="Arial"/>
              </a:rPr>
              <a:t>Blood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3621" y="2644267"/>
            <a:ext cx="11906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chemeClr val="tx1"/>
                </a:solidFill>
                <a:latin typeface="Arial"/>
                <a:cs typeface="Arial"/>
              </a:rPr>
              <a:t>cannot</a:t>
            </a:r>
            <a:endParaRPr sz="2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383540" y="1619758"/>
            <a:ext cx="7063740" cy="20106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chemeClr val="tx1"/>
                </a:solidFill>
              </a:rPr>
              <a:t>Cell</a:t>
            </a:r>
            <a:r>
              <a:rPr spc="-8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walls</a:t>
            </a:r>
            <a:r>
              <a:rPr spc="-8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are</a:t>
            </a:r>
            <a:r>
              <a:rPr spc="-8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semipermeable</a:t>
            </a:r>
            <a:r>
              <a:rPr spc="-60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membranes</a:t>
            </a:r>
          </a:p>
          <a:p>
            <a:pPr>
              <a:lnSpc>
                <a:spcPct val="100000"/>
              </a:lnSpc>
              <a:spcBef>
                <a:spcPts val="815"/>
              </a:spcBef>
            </a:pPr>
            <a:endParaRPr spc="-10" dirty="0"/>
          </a:p>
          <a:p>
            <a:pPr marL="12700" marR="62230">
              <a:lnSpc>
                <a:spcPct val="120000"/>
              </a:lnSpc>
              <a:tabLst>
                <a:tab pos="922655" algn="l"/>
                <a:tab pos="2563495" algn="l"/>
                <a:tab pos="4347210" algn="l"/>
                <a:tab pos="4959985" algn="l"/>
                <a:tab pos="6202045" algn="l"/>
              </a:tabLst>
            </a:pPr>
            <a:r>
              <a:rPr spc="-25" dirty="0">
                <a:solidFill>
                  <a:schemeClr val="tx1"/>
                </a:solidFill>
              </a:rPr>
              <a:t>The</a:t>
            </a:r>
            <a:r>
              <a:rPr dirty="0">
                <a:solidFill>
                  <a:schemeClr val="tx1"/>
                </a:solidFill>
              </a:rPr>
              <a:t>	</a:t>
            </a:r>
            <a:r>
              <a:rPr spc="-10" dirty="0">
                <a:solidFill>
                  <a:schemeClr val="tx1"/>
                </a:solidFill>
              </a:rPr>
              <a:t>osmotic</a:t>
            </a:r>
            <a:r>
              <a:rPr dirty="0">
                <a:solidFill>
                  <a:schemeClr val="tx1"/>
                </a:solidFill>
              </a:rPr>
              <a:t>	</a:t>
            </a:r>
            <a:r>
              <a:rPr spc="-10" dirty="0">
                <a:solidFill>
                  <a:schemeClr val="tx1"/>
                </a:solidFill>
              </a:rPr>
              <a:t>pressure</a:t>
            </a:r>
            <a:r>
              <a:rPr dirty="0">
                <a:solidFill>
                  <a:schemeClr val="tx1"/>
                </a:solidFill>
              </a:rPr>
              <a:t>	</a:t>
            </a:r>
            <a:r>
              <a:rPr spc="-25" dirty="0">
                <a:solidFill>
                  <a:schemeClr val="tx1"/>
                </a:solidFill>
              </a:rPr>
              <a:t>of</a:t>
            </a:r>
            <a:r>
              <a:rPr dirty="0">
                <a:solidFill>
                  <a:schemeClr val="tx1"/>
                </a:solidFill>
              </a:rPr>
              <a:t>	</a:t>
            </a:r>
            <a:r>
              <a:rPr spc="-10" dirty="0">
                <a:solidFill>
                  <a:schemeClr val="tx1"/>
                </a:solidFill>
              </a:rPr>
              <a:t>blood</a:t>
            </a:r>
            <a:r>
              <a:rPr dirty="0">
                <a:solidFill>
                  <a:schemeClr val="tx1"/>
                </a:solidFill>
              </a:rPr>
              <a:t>	</a:t>
            </a:r>
            <a:r>
              <a:rPr spc="-20" dirty="0">
                <a:solidFill>
                  <a:schemeClr val="tx1"/>
                </a:solidFill>
              </a:rPr>
              <a:t>cells </a:t>
            </a:r>
            <a:r>
              <a:rPr dirty="0">
                <a:solidFill>
                  <a:schemeClr val="tx1"/>
                </a:solidFill>
              </a:rPr>
              <a:t>change</a:t>
            </a:r>
            <a:r>
              <a:rPr spc="-5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or</a:t>
            </a:r>
            <a:r>
              <a:rPr spc="-7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damage</a:t>
            </a:r>
            <a:r>
              <a:rPr spc="-50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occurs.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83540" y="4094759"/>
            <a:ext cx="8451215" cy="9994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800" b="1" spc="-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flow</a:t>
            </a:r>
            <a:r>
              <a:rPr sz="2800" b="1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800" b="1" spc="-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water</a:t>
            </a:r>
            <a:r>
              <a:rPr sz="2800" b="1" spc="-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between a</a:t>
            </a:r>
            <a:r>
              <a:rPr sz="2800" b="1" spc="-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red</a:t>
            </a:r>
            <a:r>
              <a:rPr sz="2800" b="1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blood</a:t>
            </a:r>
            <a:r>
              <a:rPr sz="2800" b="1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cell</a:t>
            </a:r>
            <a:r>
              <a:rPr sz="2800" b="1" spc="-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2800" b="1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chemeClr val="tx1"/>
                </a:solidFill>
                <a:latin typeface="Arial"/>
                <a:cs typeface="Arial"/>
              </a:rPr>
              <a:t>its </a:t>
            </a: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surrounding</a:t>
            </a:r>
            <a:r>
              <a:rPr sz="2800" b="1" spc="-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environment</a:t>
            </a:r>
            <a:r>
              <a:rPr sz="2800" b="1" spc="-8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must</a:t>
            </a:r>
            <a:r>
              <a:rPr sz="2800" b="1" spc="-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be</a:t>
            </a:r>
            <a:r>
              <a:rPr sz="2800" b="1" spc="-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spc="-20" dirty="0">
                <a:solidFill>
                  <a:schemeClr val="tx1"/>
                </a:solidFill>
                <a:latin typeface="Arial"/>
                <a:cs typeface="Arial"/>
              </a:rPr>
              <a:t>equal</a:t>
            </a:r>
            <a:endParaRPr sz="28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83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884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95"/>
              </a:spcBef>
            </a:pPr>
            <a:r>
              <a:rPr dirty="0"/>
              <a:t>Osmosis</a:t>
            </a:r>
            <a:r>
              <a:rPr spc="-60" dirty="0"/>
              <a:t> </a:t>
            </a:r>
            <a:r>
              <a:rPr dirty="0"/>
              <a:t>in</a:t>
            </a:r>
            <a:r>
              <a:rPr spc="-80" dirty="0"/>
              <a:t> </a:t>
            </a:r>
            <a:r>
              <a:rPr dirty="0"/>
              <a:t>Blood</a:t>
            </a:r>
            <a:r>
              <a:rPr spc="-65" dirty="0"/>
              <a:t> </a:t>
            </a:r>
            <a:r>
              <a:rPr spc="-20" dirty="0"/>
              <a:t>Cells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76783" y="1356740"/>
            <a:ext cx="4600575" cy="45473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If</a:t>
            </a:r>
            <a:r>
              <a:rPr sz="2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solute</a:t>
            </a:r>
            <a:r>
              <a:rPr sz="24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concentration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outside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cell</a:t>
            </a:r>
            <a:r>
              <a:rPr sz="24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4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greater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than</a:t>
            </a:r>
            <a:r>
              <a:rPr sz="24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that</a:t>
            </a:r>
            <a:r>
              <a:rPr sz="24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inside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cell,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solution</a:t>
            </a:r>
            <a:r>
              <a:rPr sz="24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hypertonic.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Water</a:t>
            </a:r>
            <a:r>
              <a:rPr sz="2400" spc="-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will</a:t>
            </a:r>
            <a:r>
              <a:rPr sz="24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flow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out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cell,</a:t>
            </a:r>
            <a:r>
              <a:rPr sz="24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Arial"/>
                <a:cs typeface="Arial"/>
              </a:rPr>
              <a:t>and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crenation</a:t>
            </a:r>
            <a:r>
              <a:rPr sz="2400" spc="-1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results.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65"/>
              </a:spcBef>
            </a:pPr>
            <a:endParaRPr sz="2400" dirty="0">
              <a:latin typeface="Arial"/>
              <a:cs typeface="Arial"/>
            </a:endParaRPr>
          </a:p>
          <a:p>
            <a:pPr marL="12700" marR="20320" algn="just">
              <a:lnSpc>
                <a:spcPct val="100000"/>
              </a:lnSpc>
            </a:pP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If</a:t>
            </a:r>
            <a:r>
              <a:rPr sz="2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solute</a:t>
            </a:r>
            <a:r>
              <a:rPr sz="24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concentration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outside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cell</a:t>
            </a:r>
            <a:r>
              <a:rPr sz="24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less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than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that</a:t>
            </a:r>
            <a:r>
              <a:rPr sz="2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inside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Arial"/>
                <a:cs typeface="Arial"/>
              </a:rPr>
              <a:t>the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cell,</a:t>
            </a:r>
            <a:r>
              <a:rPr sz="2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solution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hypotonic.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2700" marR="339090" algn="just">
              <a:lnSpc>
                <a:spcPct val="100000"/>
              </a:lnSpc>
            </a:pP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Water</a:t>
            </a:r>
            <a:r>
              <a:rPr sz="2400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will</a:t>
            </a:r>
            <a:r>
              <a:rPr sz="24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flow</a:t>
            </a:r>
            <a:r>
              <a:rPr sz="2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into</a:t>
            </a:r>
            <a:r>
              <a:rPr sz="2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cell,</a:t>
            </a:r>
            <a:r>
              <a:rPr sz="24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Arial"/>
                <a:cs typeface="Arial"/>
              </a:rPr>
              <a:t>and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hemolysis</a:t>
            </a:r>
            <a:r>
              <a:rPr sz="2400" spc="-11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results.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66700" y="1104900"/>
            <a:ext cx="8763000" cy="5340350"/>
            <a:chOff x="266700" y="1104900"/>
            <a:chExt cx="8763000" cy="5340350"/>
          </a:xfrm>
        </p:grpSpPr>
        <p:sp>
          <p:nvSpPr>
            <p:cNvPr id="6" name="object 6"/>
            <p:cNvSpPr/>
            <p:nvPr/>
          </p:nvSpPr>
          <p:spPr>
            <a:xfrm>
              <a:off x="304800" y="1143000"/>
              <a:ext cx="8686800" cy="5264150"/>
            </a:xfrm>
            <a:custGeom>
              <a:avLst/>
              <a:gdLst/>
              <a:ahLst/>
              <a:cxnLst/>
              <a:rect l="l" t="t" r="r" b="b"/>
              <a:pathLst>
                <a:path w="8686800" h="5264150">
                  <a:moveTo>
                    <a:pt x="0" y="431800"/>
                  </a:moveTo>
                  <a:lnTo>
                    <a:pt x="2533" y="384745"/>
                  </a:lnTo>
                  <a:lnTo>
                    <a:pt x="9959" y="339159"/>
                  </a:lnTo>
                  <a:lnTo>
                    <a:pt x="22013" y="295306"/>
                  </a:lnTo>
                  <a:lnTo>
                    <a:pt x="38431" y="253448"/>
                  </a:lnTo>
                  <a:lnTo>
                    <a:pt x="58952" y="213849"/>
                  </a:lnTo>
                  <a:lnTo>
                    <a:pt x="83311" y="176771"/>
                  </a:lnTo>
                  <a:lnTo>
                    <a:pt x="111244" y="142479"/>
                  </a:lnTo>
                  <a:lnTo>
                    <a:pt x="142489" y="111235"/>
                  </a:lnTo>
                  <a:lnTo>
                    <a:pt x="176782" y="83303"/>
                  </a:lnTo>
                  <a:lnTo>
                    <a:pt x="213860" y="58946"/>
                  </a:lnTo>
                  <a:lnTo>
                    <a:pt x="253459" y="38427"/>
                  </a:lnTo>
                  <a:lnTo>
                    <a:pt x="295316" y="22010"/>
                  </a:lnTo>
                  <a:lnTo>
                    <a:pt x="339167" y="9958"/>
                  </a:lnTo>
                  <a:lnTo>
                    <a:pt x="384749" y="2533"/>
                  </a:lnTo>
                  <a:lnTo>
                    <a:pt x="431800" y="0"/>
                  </a:lnTo>
                  <a:lnTo>
                    <a:pt x="8255000" y="0"/>
                  </a:lnTo>
                  <a:lnTo>
                    <a:pt x="8302054" y="2533"/>
                  </a:lnTo>
                  <a:lnTo>
                    <a:pt x="8347640" y="9958"/>
                  </a:lnTo>
                  <a:lnTo>
                    <a:pt x="8391493" y="22010"/>
                  </a:lnTo>
                  <a:lnTo>
                    <a:pt x="8433351" y="38427"/>
                  </a:lnTo>
                  <a:lnTo>
                    <a:pt x="8472950" y="58946"/>
                  </a:lnTo>
                  <a:lnTo>
                    <a:pt x="8510028" y="83303"/>
                  </a:lnTo>
                  <a:lnTo>
                    <a:pt x="8544320" y="111235"/>
                  </a:lnTo>
                  <a:lnTo>
                    <a:pt x="8575564" y="142479"/>
                  </a:lnTo>
                  <a:lnTo>
                    <a:pt x="8603496" y="176771"/>
                  </a:lnTo>
                  <a:lnTo>
                    <a:pt x="8627853" y="213849"/>
                  </a:lnTo>
                  <a:lnTo>
                    <a:pt x="8648372" y="253448"/>
                  </a:lnTo>
                  <a:lnTo>
                    <a:pt x="8664789" y="295306"/>
                  </a:lnTo>
                  <a:lnTo>
                    <a:pt x="8676841" y="339159"/>
                  </a:lnTo>
                  <a:lnTo>
                    <a:pt x="8684266" y="384745"/>
                  </a:lnTo>
                  <a:lnTo>
                    <a:pt x="8686800" y="431800"/>
                  </a:lnTo>
                  <a:lnTo>
                    <a:pt x="8686800" y="2159000"/>
                  </a:lnTo>
                  <a:lnTo>
                    <a:pt x="8684266" y="2206054"/>
                  </a:lnTo>
                  <a:lnTo>
                    <a:pt x="8676841" y="2251640"/>
                  </a:lnTo>
                  <a:lnTo>
                    <a:pt x="8664789" y="2295493"/>
                  </a:lnTo>
                  <a:lnTo>
                    <a:pt x="8648372" y="2337351"/>
                  </a:lnTo>
                  <a:lnTo>
                    <a:pt x="8627853" y="2376950"/>
                  </a:lnTo>
                  <a:lnTo>
                    <a:pt x="8603496" y="2414028"/>
                  </a:lnTo>
                  <a:lnTo>
                    <a:pt x="8575564" y="2448320"/>
                  </a:lnTo>
                  <a:lnTo>
                    <a:pt x="8544320" y="2479564"/>
                  </a:lnTo>
                  <a:lnTo>
                    <a:pt x="8510028" y="2507496"/>
                  </a:lnTo>
                  <a:lnTo>
                    <a:pt x="8472950" y="2531853"/>
                  </a:lnTo>
                  <a:lnTo>
                    <a:pt x="8433351" y="2552372"/>
                  </a:lnTo>
                  <a:lnTo>
                    <a:pt x="8391493" y="2568789"/>
                  </a:lnTo>
                  <a:lnTo>
                    <a:pt x="8347640" y="2580841"/>
                  </a:lnTo>
                  <a:lnTo>
                    <a:pt x="8302054" y="2588266"/>
                  </a:lnTo>
                  <a:lnTo>
                    <a:pt x="8255000" y="2590800"/>
                  </a:lnTo>
                  <a:lnTo>
                    <a:pt x="431800" y="2590800"/>
                  </a:lnTo>
                  <a:lnTo>
                    <a:pt x="384749" y="2588266"/>
                  </a:lnTo>
                  <a:lnTo>
                    <a:pt x="339167" y="2580841"/>
                  </a:lnTo>
                  <a:lnTo>
                    <a:pt x="295316" y="2568789"/>
                  </a:lnTo>
                  <a:lnTo>
                    <a:pt x="253459" y="2552372"/>
                  </a:lnTo>
                  <a:lnTo>
                    <a:pt x="213860" y="2531853"/>
                  </a:lnTo>
                  <a:lnTo>
                    <a:pt x="176782" y="2507496"/>
                  </a:lnTo>
                  <a:lnTo>
                    <a:pt x="142489" y="2479564"/>
                  </a:lnTo>
                  <a:lnTo>
                    <a:pt x="111244" y="2448320"/>
                  </a:lnTo>
                  <a:lnTo>
                    <a:pt x="83311" y="2414028"/>
                  </a:lnTo>
                  <a:lnTo>
                    <a:pt x="58952" y="2376950"/>
                  </a:lnTo>
                  <a:lnTo>
                    <a:pt x="38431" y="2337351"/>
                  </a:lnTo>
                  <a:lnTo>
                    <a:pt x="22013" y="2295493"/>
                  </a:lnTo>
                  <a:lnTo>
                    <a:pt x="9959" y="2251640"/>
                  </a:lnTo>
                  <a:lnTo>
                    <a:pt x="2533" y="2206054"/>
                  </a:lnTo>
                  <a:lnTo>
                    <a:pt x="0" y="2159000"/>
                  </a:lnTo>
                  <a:lnTo>
                    <a:pt x="0" y="431800"/>
                  </a:lnTo>
                  <a:close/>
                </a:path>
                <a:path w="8686800" h="5264150">
                  <a:moveTo>
                    <a:pt x="0" y="3104896"/>
                  </a:moveTo>
                  <a:lnTo>
                    <a:pt x="2533" y="3057841"/>
                  </a:lnTo>
                  <a:lnTo>
                    <a:pt x="9959" y="3012255"/>
                  </a:lnTo>
                  <a:lnTo>
                    <a:pt x="22013" y="2968402"/>
                  </a:lnTo>
                  <a:lnTo>
                    <a:pt x="38431" y="2926544"/>
                  </a:lnTo>
                  <a:lnTo>
                    <a:pt x="58952" y="2886945"/>
                  </a:lnTo>
                  <a:lnTo>
                    <a:pt x="83311" y="2849867"/>
                  </a:lnTo>
                  <a:lnTo>
                    <a:pt x="111244" y="2815575"/>
                  </a:lnTo>
                  <a:lnTo>
                    <a:pt x="142489" y="2784331"/>
                  </a:lnTo>
                  <a:lnTo>
                    <a:pt x="176782" y="2756399"/>
                  </a:lnTo>
                  <a:lnTo>
                    <a:pt x="213860" y="2732042"/>
                  </a:lnTo>
                  <a:lnTo>
                    <a:pt x="253459" y="2711523"/>
                  </a:lnTo>
                  <a:lnTo>
                    <a:pt x="295316" y="2695106"/>
                  </a:lnTo>
                  <a:lnTo>
                    <a:pt x="339167" y="2683054"/>
                  </a:lnTo>
                  <a:lnTo>
                    <a:pt x="384749" y="2675629"/>
                  </a:lnTo>
                  <a:lnTo>
                    <a:pt x="431800" y="2673096"/>
                  </a:lnTo>
                  <a:lnTo>
                    <a:pt x="8255000" y="2673096"/>
                  </a:lnTo>
                  <a:lnTo>
                    <a:pt x="8302054" y="2675629"/>
                  </a:lnTo>
                  <a:lnTo>
                    <a:pt x="8347640" y="2683054"/>
                  </a:lnTo>
                  <a:lnTo>
                    <a:pt x="8391493" y="2695106"/>
                  </a:lnTo>
                  <a:lnTo>
                    <a:pt x="8433351" y="2711523"/>
                  </a:lnTo>
                  <a:lnTo>
                    <a:pt x="8472950" y="2732042"/>
                  </a:lnTo>
                  <a:lnTo>
                    <a:pt x="8510028" y="2756399"/>
                  </a:lnTo>
                  <a:lnTo>
                    <a:pt x="8544320" y="2784331"/>
                  </a:lnTo>
                  <a:lnTo>
                    <a:pt x="8575564" y="2815575"/>
                  </a:lnTo>
                  <a:lnTo>
                    <a:pt x="8603496" y="2849867"/>
                  </a:lnTo>
                  <a:lnTo>
                    <a:pt x="8627853" y="2886945"/>
                  </a:lnTo>
                  <a:lnTo>
                    <a:pt x="8648372" y="2926544"/>
                  </a:lnTo>
                  <a:lnTo>
                    <a:pt x="8664789" y="2968402"/>
                  </a:lnTo>
                  <a:lnTo>
                    <a:pt x="8676841" y="3012255"/>
                  </a:lnTo>
                  <a:lnTo>
                    <a:pt x="8684266" y="3057841"/>
                  </a:lnTo>
                  <a:lnTo>
                    <a:pt x="8686800" y="3104896"/>
                  </a:lnTo>
                  <a:lnTo>
                    <a:pt x="8686800" y="4832096"/>
                  </a:lnTo>
                  <a:lnTo>
                    <a:pt x="8684266" y="4879143"/>
                  </a:lnTo>
                  <a:lnTo>
                    <a:pt x="8676841" y="4924724"/>
                  </a:lnTo>
                  <a:lnTo>
                    <a:pt x="8664789" y="4968574"/>
                  </a:lnTo>
                  <a:lnTo>
                    <a:pt x="8648372" y="5010431"/>
                  </a:lnTo>
                  <a:lnTo>
                    <a:pt x="8627853" y="5050029"/>
                  </a:lnTo>
                  <a:lnTo>
                    <a:pt x="8603496" y="5087107"/>
                  </a:lnTo>
                  <a:lnTo>
                    <a:pt x="8575564" y="5121401"/>
                  </a:lnTo>
                  <a:lnTo>
                    <a:pt x="8544320" y="5152646"/>
                  </a:lnTo>
                  <a:lnTo>
                    <a:pt x="8510028" y="5180581"/>
                  </a:lnTo>
                  <a:lnTo>
                    <a:pt x="8472950" y="5204940"/>
                  </a:lnTo>
                  <a:lnTo>
                    <a:pt x="8433351" y="5225462"/>
                  </a:lnTo>
                  <a:lnTo>
                    <a:pt x="8391493" y="5241881"/>
                  </a:lnTo>
                  <a:lnTo>
                    <a:pt x="8347640" y="5253936"/>
                  </a:lnTo>
                  <a:lnTo>
                    <a:pt x="8302054" y="5261362"/>
                  </a:lnTo>
                  <a:lnTo>
                    <a:pt x="8255000" y="5263896"/>
                  </a:lnTo>
                  <a:lnTo>
                    <a:pt x="431800" y="5263896"/>
                  </a:lnTo>
                  <a:lnTo>
                    <a:pt x="384749" y="5261362"/>
                  </a:lnTo>
                  <a:lnTo>
                    <a:pt x="339167" y="5253936"/>
                  </a:lnTo>
                  <a:lnTo>
                    <a:pt x="295316" y="5241881"/>
                  </a:lnTo>
                  <a:lnTo>
                    <a:pt x="253459" y="5225462"/>
                  </a:lnTo>
                  <a:lnTo>
                    <a:pt x="213860" y="5204940"/>
                  </a:lnTo>
                  <a:lnTo>
                    <a:pt x="176782" y="5180581"/>
                  </a:lnTo>
                  <a:lnTo>
                    <a:pt x="142489" y="5152646"/>
                  </a:lnTo>
                  <a:lnTo>
                    <a:pt x="111244" y="5121401"/>
                  </a:lnTo>
                  <a:lnTo>
                    <a:pt x="83311" y="5087107"/>
                  </a:lnTo>
                  <a:lnTo>
                    <a:pt x="58952" y="5050029"/>
                  </a:lnTo>
                  <a:lnTo>
                    <a:pt x="38431" y="5010431"/>
                  </a:lnTo>
                  <a:lnTo>
                    <a:pt x="22013" y="4968574"/>
                  </a:lnTo>
                  <a:lnTo>
                    <a:pt x="9959" y="4924724"/>
                  </a:lnTo>
                  <a:lnTo>
                    <a:pt x="2533" y="4879143"/>
                  </a:lnTo>
                  <a:lnTo>
                    <a:pt x="0" y="4832096"/>
                  </a:lnTo>
                  <a:lnTo>
                    <a:pt x="0" y="3104896"/>
                  </a:lnTo>
                  <a:close/>
                </a:path>
              </a:pathLst>
            </a:custGeom>
            <a:ln w="762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47715" y="3962400"/>
              <a:ext cx="1595628" cy="231800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46976" y="3962400"/>
              <a:ext cx="1639824" cy="231800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47715" y="1330452"/>
              <a:ext cx="1434084" cy="228295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943343" y="1330452"/>
              <a:ext cx="1743455" cy="22829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9764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7340" y="493013"/>
            <a:ext cx="4497705" cy="49447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Isotonic</a:t>
            </a:r>
            <a:r>
              <a:rPr sz="2800" b="1" spc="-1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chemeClr val="tx1"/>
                </a:solidFill>
                <a:latin typeface="Arial"/>
                <a:cs typeface="Arial"/>
              </a:rPr>
              <a:t>Solutions</a:t>
            </a:r>
            <a:endParaRPr sz="28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247650" algn="just">
              <a:lnSpc>
                <a:spcPct val="100000"/>
              </a:lnSpc>
              <a:spcBef>
                <a:spcPts val="1965"/>
              </a:spcBef>
            </a:pP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An</a:t>
            </a:r>
            <a:r>
              <a:rPr sz="24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chemeClr val="tx1"/>
                </a:solidFill>
                <a:latin typeface="Arial"/>
                <a:cs typeface="Arial"/>
              </a:rPr>
              <a:t>isotonic</a:t>
            </a:r>
            <a:r>
              <a:rPr sz="2400" b="1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chemeClr val="tx1"/>
                </a:solidFill>
                <a:latin typeface="Arial"/>
                <a:cs typeface="Arial"/>
              </a:rPr>
              <a:t>solution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588010" marR="5715" indent="-340360" algn="just">
              <a:lnSpc>
                <a:spcPct val="100000"/>
              </a:lnSpc>
              <a:spcBef>
                <a:spcPts val="575"/>
              </a:spcBef>
              <a:buClr>
                <a:srgbClr val="808080"/>
              </a:buClr>
              <a:buChar char="•"/>
              <a:tabLst>
                <a:tab pos="590550" algn="l"/>
              </a:tabLst>
            </a:pP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exerts</a:t>
            </a:r>
            <a:r>
              <a:rPr sz="2400" spc="40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409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same</a:t>
            </a:r>
            <a:r>
              <a:rPr sz="2400" spc="409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osmotic 	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pressure</a:t>
            </a:r>
            <a:r>
              <a:rPr sz="24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as</a:t>
            </a:r>
            <a:r>
              <a:rPr sz="24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red</a:t>
            </a:r>
            <a:r>
              <a:rPr sz="2400" spc="-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blood</a:t>
            </a:r>
            <a:r>
              <a:rPr sz="2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cells.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588010" marR="6350" indent="-340360" algn="just">
              <a:lnSpc>
                <a:spcPct val="100000"/>
              </a:lnSpc>
              <a:spcBef>
                <a:spcPts val="580"/>
              </a:spcBef>
              <a:buClr>
                <a:srgbClr val="808080"/>
              </a:buClr>
              <a:buChar char="•"/>
              <a:tabLst>
                <a:tab pos="590550" algn="l"/>
              </a:tabLst>
            </a:pP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400" spc="18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known</a:t>
            </a:r>
            <a:r>
              <a:rPr sz="2400" spc="18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as</a:t>
            </a:r>
            <a:r>
              <a:rPr sz="2400" spc="18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400" spc="1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“physiological 	solution”.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588010" marR="5080" indent="-340360" algn="just">
              <a:lnSpc>
                <a:spcPct val="100000"/>
              </a:lnSpc>
              <a:spcBef>
                <a:spcPts val="575"/>
              </a:spcBef>
              <a:buClr>
                <a:srgbClr val="808080"/>
              </a:buClr>
              <a:buChar char="•"/>
              <a:tabLst>
                <a:tab pos="590550" algn="l"/>
              </a:tabLst>
            </a:pP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spc="5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5.0%</a:t>
            </a:r>
            <a:r>
              <a:rPr sz="2400" spc="5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glucose</a:t>
            </a:r>
            <a:r>
              <a:rPr sz="2400" spc="5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or</a:t>
            </a:r>
            <a:r>
              <a:rPr sz="2400" spc="6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0.90% 	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NaCl</a:t>
            </a:r>
            <a:r>
              <a:rPr sz="2400" spc="240" dirty="0">
                <a:solidFill>
                  <a:schemeClr val="tx1"/>
                </a:solidFill>
                <a:latin typeface="Arial"/>
                <a:cs typeface="Arial"/>
              </a:rPr>
              <a:t>  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400" spc="245" dirty="0">
                <a:solidFill>
                  <a:schemeClr val="tx1"/>
                </a:solidFill>
                <a:latin typeface="Arial"/>
                <a:cs typeface="Arial"/>
              </a:rPr>
              <a:t>  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used</a:t>
            </a:r>
            <a:r>
              <a:rPr sz="2400" spc="240" dirty="0">
                <a:solidFill>
                  <a:schemeClr val="tx1"/>
                </a:solidFill>
                <a:latin typeface="Arial"/>
                <a:cs typeface="Arial"/>
              </a:rPr>
              <a:t>  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medically 	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because</a:t>
            </a:r>
            <a:r>
              <a:rPr sz="2400" spc="4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each</a:t>
            </a:r>
            <a:r>
              <a:rPr sz="2400" spc="4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has</a:t>
            </a:r>
            <a:r>
              <a:rPr sz="2400" spc="4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400" spc="4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solute 	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concentration</a:t>
            </a:r>
            <a:r>
              <a:rPr sz="2400" spc="12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equal</a:t>
            </a:r>
            <a:r>
              <a:rPr sz="2400" spc="13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-25" dirty="0">
                <a:solidFill>
                  <a:schemeClr val="tx1"/>
                </a:solidFill>
                <a:latin typeface="Arial"/>
                <a:cs typeface="Arial"/>
              </a:rPr>
              <a:t>the 	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osmotic</a:t>
            </a:r>
            <a:r>
              <a:rPr sz="2400" spc="14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pressure</a:t>
            </a:r>
            <a:r>
              <a:rPr sz="2400" spc="14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equal</a:t>
            </a:r>
            <a:r>
              <a:rPr sz="2400" spc="15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400" spc="-25" dirty="0">
                <a:solidFill>
                  <a:schemeClr val="tx1"/>
                </a:solidFill>
                <a:latin typeface="Arial"/>
                <a:cs typeface="Arial"/>
              </a:rPr>
              <a:t>to 	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red</a:t>
            </a:r>
            <a:r>
              <a:rPr sz="24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blood</a:t>
            </a:r>
            <a:r>
              <a:rPr sz="24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cells.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67400" y="992124"/>
            <a:ext cx="2209800" cy="254965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67400" y="3657600"/>
            <a:ext cx="22098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7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44E3F9"/>
                </a:solidFill>
                <a:latin typeface="Times New Roman"/>
                <a:cs typeface="Times New Roman"/>
              </a:rPr>
              <a:t>Colligative</a:t>
            </a:r>
            <a:r>
              <a:rPr spc="-130" dirty="0">
                <a:solidFill>
                  <a:srgbClr val="44E3F9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4E3F9"/>
                </a:solidFill>
                <a:latin typeface="Times New Roman"/>
                <a:cs typeface="Times New Roman"/>
              </a:rPr>
              <a:t>Properties</a:t>
            </a:r>
            <a:r>
              <a:rPr spc="-85" dirty="0">
                <a:solidFill>
                  <a:srgbClr val="44E3F9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44E3F9"/>
                </a:solidFill>
                <a:latin typeface="Times New Roman"/>
                <a:cs typeface="Times New Roman"/>
              </a:rPr>
              <a:t>of</a:t>
            </a:r>
            <a:r>
              <a:rPr spc="-70" dirty="0">
                <a:solidFill>
                  <a:srgbClr val="44E3F9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44E3F9"/>
                </a:solidFill>
                <a:latin typeface="Times New Roman"/>
                <a:cs typeface="Times New Roman"/>
              </a:rPr>
              <a:t>Electrolytes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31140" y="1333246"/>
            <a:ext cx="860488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These</a:t>
            </a:r>
            <a:r>
              <a:rPr sz="2400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properties</a:t>
            </a:r>
            <a:r>
              <a:rPr sz="2400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depend</a:t>
            </a:r>
            <a:r>
              <a:rPr sz="2400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on</a:t>
            </a:r>
            <a:r>
              <a:rPr sz="24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400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number</a:t>
            </a:r>
            <a:r>
              <a:rPr sz="24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particles</a:t>
            </a:r>
            <a:r>
              <a:rPr sz="2400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dissolved.</a:t>
            </a:r>
            <a:r>
              <a:rPr sz="2400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Times New Roman"/>
                <a:cs typeface="Times New Roman"/>
              </a:rPr>
              <a:t>So,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Solutions</a:t>
            </a:r>
            <a:r>
              <a:rPr sz="2400" spc="28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400" spc="2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electrolytes</a:t>
            </a:r>
            <a:r>
              <a:rPr sz="2400" spc="28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(which</a:t>
            </a:r>
            <a:r>
              <a:rPr sz="2400" spc="28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dissociate</a:t>
            </a:r>
            <a:r>
              <a:rPr sz="2400" spc="27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in</a:t>
            </a:r>
            <a:r>
              <a:rPr sz="2400" spc="27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solution)</a:t>
            </a:r>
            <a:r>
              <a:rPr sz="2400" spc="28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show</a:t>
            </a:r>
            <a:r>
              <a:rPr sz="2400" spc="2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Times New Roman"/>
                <a:cs typeface="Times New Roman"/>
              </a:rPr>
              <a:t>greater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changes</a:t>
            </a:r>
            <a:r>
              <a:rPr sz="2400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than</a:t>
            </a:r>
            <a:r>
              <a:rPr sz="2400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those</a:t>
            </a:r>
            <a:r>
              <a:rPr sz="2400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Times New Roman"/>
                <a:cs typeface="Times New Roman"/>
              </a:rPr>
              <a:t>nonelectrolytes.</a:t>
            </a:r>
            <a:endParaRPr sz="24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140" y="3910965"/>
            <a:ext cx="2415540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e.g.</a:t>
            </a:r>
            <a:r>
              <a:rPr sz="2000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NaCl</a:t>
            </a:r>
            <a:r>
              <a:rPr sz="2000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dissociates</a:t>
            </a:r>
            <a:r>
              <a:rPr sz="2000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Times New Roman"/>
                <a:cs typeface="Times New Roman"/>
              </a:rPr>
              <a:t>to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form</a:t>
            </a:r>
            <a:r>
              <a:rPr sz="2000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2 ion</a:t>
            </a:r>
            <a:r>
              <a:rPr sz="2000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particles</a:t>
            </a:r>
            <a:r>
              <a:rPr sz="2000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Times New Roman"/>
                <a:cs typeface="Times New Roman"/>
              </a:rPr>
              <a:t>its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limiting</a:t>
            </a:r>
            <a:r>
              <a:rPr sz="2000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van’t</a:t>
            </a:r>
            <a:r>
              <a:rPr sz="2000" spc="-6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Times New Roman"/>
                <a:cs typeface="Times New Roman"/>
              </a:rPr>
              <a:t>Hoff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factor</a:t>
            </a:r>
            <a:r>
              <a:rPr sz="2000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is</a:t>
            </a:r>
            <a:r>
              <a:rPr sz="2000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spc="-50" dirty="0">
                <a:solidFill>
                  <a:schemeClr val="tx1"/>
                </a:solidFill>
                <a:latin typeface="Times New Roman"/>
                <a:cs typeface="Times New Roman"/>
              </a:rPr>
              <a:t>2</a:t>
            </a:r>
            <a:endParaRPr sz="20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974085" y="5589270"/>
            <a:ext cx="5791200" cy="958850"/>
          </a:xfrm>
          <a:custGeom>
            <a:avLst/>
            <a:gdLst/>
            <a:ahLst/>
            <a:cxnLst/>
            <a:rect l="l" t="t" r="r" b="b"/>
            <a:pathLst>
              <a:path w="5791200" h="958850">
                <a:moveTo>
                  <a:pt x="0" y="239648"/>
                </a:moveTo>
                <a:lnTo>
                  <a:pt x="5311902" y="239648"/>
                </a:lnTo>
                <a:lnTo>
                  <a:pt x="5311902" y="0"/>
                </a:lnTo>
                <a:lnTo>
                  <a:pt x="5791199" y="479297"/>
                </a:lnTo>
                <a:lnTo>
                  <a:pt x="5311902" y="958595"/>
                </a:lnTo>
                <a:lnTo>
                  <a:pt x="5311902" y="718946"/>
                </a:lnTo>
                <a:lnTo>
                  <a:pt x="0" y="718946"/>
                </a:lnTo>
                <a:lnTo>
                  <a:pt x="0" y="239648"/>
                </a:lnTo>
                <a:close/>
              </a:path>
            </a:pathLst>
          </a:custGeom>
          <a:ln w="25908">
            <a:solidFill>
              <a:srgbClr val="FF99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051175" y="5909868"/>
            <a:ext cx="45910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chemeClr val="tx1"/>
                </a:solidFill>
                <a:latin typeface="Times New Roman"/>
                <a:cs typeface="Times New Roman"/>
              </a:rPr>
              <a:t>Increase</a:t>
            </a:r>
            <a:r>
              <a:rPr sz="1800" spc="-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1800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tx1"/>
                </a:solidFill>
                <a:latin typeface="Times New Roman"/>
                <a:cs typeface="Times New Roman"/>
              </a:rPr>
              <a:t>changes</a:t>
            </a:r>
            <a:r>
              <a:rPr sz="1800" spc="40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tx1"/>
                </a:solidFill>
                <a:latin typeface="Times New Roman"/>
                <a:cs typeface="Times New Roman"/>
              </a:rPr>
              <a:t>e.g.</a:t>
            </a:r>
            <a:r>
              <a:rPr sz="1800" spc="-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tx1"/>
                </a:solidFill>
                <a:latin typeface="Times New Roman"/>
                <a:cs typeface="Times New Roman"/>
              </a:rPr>
              <a:t>B.</a:t>
            </a:r>
            <a:r>
              <a:rPr sz="1800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tx1"/>
                </a:solidFill>
                <a:latin typeface="Times New Roman"/>
                <a:cs typeface="Times New Roman"/>
              </a:rPr>
              <a:t>p,</a:t>
            </a:r>
            <a:r>
              <a:rPr sz="18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chemeClr val="tx1"/>
                </a:solidFill>
                <a:latin typeface="Times New Roman"/>
                <a:cs typeface="Times New Roman"/>
              </a:rPr>
              <a:t>F.p,</a:t>
            </a:r>
            <a:r>
              <a:rPr sz="1800" spc="-6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chemeClr val="tx1"/>
                </a:solidFill>
                <a:latin typeface="Times New Roman"/>
                <a:cs typeface="Times New Roman"/>
              </a:rPr>
              <a:t>Vo.pr</a:t>
            </a:r>
            <a:r>
              <a:rPr sz="1800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tx1"/>
                </a:solidFill>
                <a:latin typeface="Times New Roman"/>
                <a:cs typeface="Times New Roman"/>
              </a:rPr>
              <a:t>,</a:t>
            </a:r>
            <a:r>
              <a:rPr sz="1800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tx1"/>
                </a:solidFill>
                <a:latin typeface="Times New Roman"/>
                <a:cs typeface="Times New Roman"/>
              </a:rPr>
              <a:t>Os.</a:t>
            </a:r>
            <a:r>
              <a:rPr sz="1800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chemeClr val="tx1"/>
                </a:solidFill>
                <a:latin typeface="Times New Roman"/>
                <a:cs typeface="Times New Roman"/>
              </a:rPr>
              <a:t>Pr.</a:t>
            </a:r>
            <a:endParaRPr sz="18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967227" y="3325367"/>
            <a:ext cx="5491480" cy="2263140"/>
            <a:chOff x="2967227" y="3325367"/>
            <a:chExt cx="5491480" cy="2263140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92723" y="3325367"/>
              <a:ext cx="2665476" cy="226314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67227" y="3325367"/>
              <a:ext cx="2702052" cy="22631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4630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23494" y="559053"/>
            <a:ext cx="8437880" cy="25288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44E3F9"/>
                </a:solidFill>
                <a:latin typeface="Arial"/>
                <a:cs typeface="Arial"/>
              </a:rPr>
              <a:t>Counting</a:t>
            </a:r>
            <a:r>
              <a:rPr sz="2400" b="1" spc="-65" dirty="0">
                <a:solidFill>
                  <a:srgbClr val="44E3F9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44E3F9"/>
                </a:solidFill>
                <a:latin typeface="Arial"/>
                <a:cs typeface="Arial"/>
              </a:rPr>
              <a:t>particles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170"/>
              </a:spcBef>
              <a:tabLst>
                <a:tab pos="2557780" algn="l"/>
              </a:tabLst>
            </a:pPr>
            <a:r>
              <a:rPr sz="2400" spc="55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1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14" dirty="0">
                <a:solidFill>
                  <a:schemeClr val="tx1"/>
                </a:solidFill>
                <a:latin typeface="Arial"/>
                <a:cs typeface="Arial"/>
              </a:rPr>
              <a:t>influence</a:t>
            </a:r>
            <a:r>
              <a:rPr sz="2400" spc="1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95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1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solute</a:t>
            </a:r>
            <a:r>
              <a:rPr sz="2400" spc="1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depends</a:t>
            </a:r>
            <a:r>
              <a:rPr sz="2400" spc="1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95" dirty="0">
                <a:solidFill>
                  <a:schemeClr val="tx1"/>
                </a:solidFill>
                <a:latin typeface="Arial"/>
                <a:cs typeface="Arial"/>
              </a:rPr>
              <a:t>only</a:t>
            </a:r>
            <a:r>
              <a:rPr sz="2400" spc="1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05" dirty="0">
                <a:solidFill>
                  <a:schemeClr val="tx1"/>
                </a:solidFill>
                <a:latin typeface="Arial"/>
                <a:cs typeface="Arial"/>
              </a:rPr>
              <a:t>on</a:t>
            </a:r>
            <a:r>
              <a:rPr sz="2400" spc="1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1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14" dirty="0">
                <a:solidFill>
                  <a:schemeClr val="tx1"/>
                </a:solidFill>
                <a:latin typeface="Arial"/>
                <a:cs typeface="Arial"/>
              </a:rPr>
              <a:t>number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spc="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chemeClr val="tx1"/>
                </a:solidFill>
                <a:latin typeface="Arial"/>
                <a:cs typeface="Arial"/>
              </a:rPr>
              <a:t>particles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990"/>
              </a:lnSpc>
              <a:tabLst>
                <a:tab pos="1633855" algn="l"/>
                <a:tab pos="2348865" algn="l"/>
                <a:tab pos="3221990" algn="l"/>
                <a:tab pos="5113655" algn="l"/>
                <a:tab pos="5767705" algn="l"/>
                <a:tab pos="7160895" algn="l"/>
              </a:tabLst>
            </a:pP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Molecular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400" spc="95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ionic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400" spc="114" dirty="0">
                <a:solidFill>
                  <a:schemeClr val="tx1"/>
                </a:solidFill>
                <a:latin typeface="Arial"/>
                <a:cs typeface="Arial"/>
              </a:rPr>
              <a:t>compounds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will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400" spc="125" dirty="0">
                <a:solidFill>
                  <a:schemeClr val="tx1"/>
                </a:solidFill>
                <a:latin typeface="Arial"/>
                <a:cs typeface="Arial"/>
              </a:rPr>
              <a:t>produce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500" i="1" spc="85" dirty="0">
                <a:solidFill>
                  <a:schemeClr val="tx1"/>
                </a:solidFill>
                <a:latin typeface="Arial"/>
                <a:cs typeface="Arial"/>
              </a:rPr>
              <a:t>different</a:t>
            </a:r>
            <a:endParaRPr sz="25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2700">
              <a:lnSpc>
                <a:spcPts val="2870"/>
              </a:lnSpc>
            </a:pP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numbers</a:t>
            </a:r>
            <a:r>
              <a:rPr sz="24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spc="20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35" dirty="0">
                <a:solidFill>
                  <a:schemeClr val="tx1"/>
                </a:solidFill>
                <a:latin typeface="Arial"/>
                <a:cs typeface="Arial"/>
              </a:rPr>
              <a:t>particles</a:t>
            </a:r>
            <a:r>
              <a:rPr sz="2400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60" dirty="0">
                <a:solidFill>
                  <a:schemeClr val="tx1"/>
                </a:solidFill>
                <a:latin typeface="Arial"/>
                <a:cs typeface="Arial"/>
              </a:rPr>
              <a:t>per</a:t>
            </a:r>
            <a:r>
              <a:rPr sz="2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00" dirty="0">
                <a:solidFill>
                  <a:schemeClr val="tx1"/>
                </a:solidFill>
                <a:latin typeface="Arial"/>
                <a:cs typeface="Arial"/>
              </a:rPr>
              <a:t>mole</a:t>
            </a:r>
            <a:r>
              <a:rPr sz="24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spc="2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substance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5294" y="3395294"/>
            <a:ext cx="404177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spc="80" dirty="0">
                <a:solidFill>
                  <a:schemeClr val="tx1"/>
                </a:solidFill>
                <a:latin typeface="Arial"/>
                <a:cs typeface="Arial"/>
              </a:rPr>
              <a:t>1</a:t>
            </a:r>
            <a:r>
              <a:rPr sz="24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00" dirty="0">
                <a:solidFill>
                  <a:schemeClr val="tx1"/>
                </a:solidFill>
                <a:latin typeface="Arial"/>
                <a:cs typeface="Arial"/>
              </a:rPr>
              <a:t>mole</a:t>
            </a:r>
            <a:r>
              <a:rPr sz="2400" spc="-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spc="1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8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400" spc="-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chemeClr val="tx1"/>
                </a:solidFill>
                <a:latin typeface="Arial"/>
                <a:cs typeface="Arial"/>
              </a:rPr>
              <a:t>molecular</a:t>
            </a:r>
            <a:r>
              <a:rPr sz="2400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00" dirty="0">
                <a:solidFill>
                  <a:schemeClr val="tx1"/>
                </a:solidFill>
                <a:latin typeface="Arial"/>
                <a:cs typeface="Arial"/>
              </a:rPr>
              <a:t>solid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38100" marR="1713230">
              <a:lnSpc>
                <a:spcPct val="100000"/>
              </a:lnSpc>
              <a:spcBef>
                <a:spcPts val="5"/>
              </a:spcBef>
            </a:pPr>
            <a:r>
              <a:rPr sz="2400" spc="80" dirty="0">
                <a:solidFill>
                  <a:schemeClr val="tx1"/>
                </a:solidFill>
                <a:latin typeface="Arial"/>
                <a:cs typeface="Arial"/>
              </a:rPr>
              <a:t>1</a:t>
            </a:r>
            <a:r>
              <a:rPr sz="2400" spc="-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00" dirty="0">
                <a:solidFill>
                  <a:schemeClr val="tx1"/>
                </a:solidFill>
                <a:latin typeface="Arial"/>
                <a:cs typeface="Arial"/>
              </a:rPr>
              <a:t>mole</a:t>
            </a:r>
            <a:r>
              <a:rPr sz="2400" spc="-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spc="1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50" dirty="0">
                <a:solidFill>
                  <a:schemeClr val="tx1"/>
                </a:solidFill>
                <a:latin typeface="Arial"/>
                <a:cs typeface="Arial"/>
              </a:rPr>
              <a:t>NaCl </a:t>
            </a:r>
            <a:r>
              <a:rPr sz="2400" spc="80" dirty="0">
                <a:solidFill>
                  <a:schemeClr val="tx1"/>
                </a:solidFill>
                <a:latin typeface="Arial"/>
                <a:cs typeface="Arial"/>
              </a:rPr>
              <a:t>1</a:t>
            </a:r>
            <a:r>
              <a:rPr sz="2400" spc="-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00" dirty="0">
                <a:solidFill>
                  <a:schemeClr val="tx1"/>
                </a:solidFill>
                <a:latin typeface="Arial"/>
                <a:cs typeface="Arial"/>
              </a:rPr>
              <a:t>mole</a:t>
            </a:r>
            <a:r>
              <a:rPr sz="2400" spc="-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spc="1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50" dirty="0">
                <a:solidFill>
                  <a:schemeClr val="tx1"/>
                </a:solidFill>
                <a:latin typeface="Arial"/>
                <a:cs typeface="Arial"/>
              </a:rPr>
              <a:t>CaCl</a:t>
            </a:r>
            <a:r>
              <a:rPr sz="2400" spc="75" baseline="-20833" dirty="0">
                <a:solidFill>
                  <a:schemeClr val="tx1"/>
                </a:solidFill>
                <a:latin typeface="Arial"/>
                <a:cs typeface="Arial"/>
              </a:rPr>
              <a:t>2</a:t>
            </a:r>
            <a:endParaRPr sz="2400" baseline="-20833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6352" y="3395294"/>
            <a:ext cx="3008630" cy="1490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7970" indent="-255270">
              <a:lnSpc>
                <a:spcPct val="100000"/>
              </a:lnSpc>
              <a:spcBef>
                <a:spcPts val="100"/>
              </a:spcBef>
              <a:buAutoNum type="arabicPlain"/>
              <a:tabLst>
                <a:tab pos="267970" algn="l"/>
              </a:tabLst>
            </a:pPr>
            <a:r>
              <a:rPr sz="2400" spc="100" dirty="0">
                <a:solidFill>
                  <a:srgbClr val="00AF50"/>
                </a:solidFill>
                <a:latin typeface="Arial"/>
                <a:cs typeface="Arial"/>
              </a:rPr>
              <a:t>mole</a:t>
            </a:r>
            <a:r>
              <a:rPr sz="2400" spc="-7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00AF50"/>
                </a:solidFill>
                <a:latin typeface="Arial"/>
                <a:cs typeface="Arial"/>
              </a:rPr>
              <a:t>of</a:t>
            </a:r>
            <a:r>
              <a:rPr sz="2400" spc="20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rgbClr val="00AF50"/>
                </a:solidFill>
                <a:latin typeface="Arial"/>
                <a:cs typeface="Arial"/>
              </a:rPr>
              <a:t>particles</a:t>
            </a:r>
            <a:endParaRPr sz="2400">
              <a:latin typeface="Arial"/>
              <a:cs typeface="Arial"/>
            </a:endParaRPr>
          </a:p>
          <a:p>
            <a:pPr marL="299720" indent="-256540">
              <a:lnSpc>
                <a:spcPct val="100000"/>
              </a:lnSpc>
              <a:spcBef>
                <a:spcPts val="5"/>
              </a:spcBef>
              <a:buAutoNum type="arabicPlain"/>
              <a:tabLst>
                <a:tab pos="299720" algn="l"/>
              </a:tabLst>
            </a:pPr>
            <a:r>
              <a:rPr sz="2400" spc="100" dirty="0">
                <a:solidFill>
                  <a:srgbClr val="00AF50"/>
                </a:solidFill>
                <a:latin typeface="Arial"/>
                <a:cs typeface="Arial"/>
              </a:rPr>
              <a:t>moles</a:t>
            </a:r>
            <a:r>
              <a:rPr sz="2400" spc="-6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00AF50"/>
                </a:solidFill>
                <a:latin typeface="Arial"/>
                <a:cs typeface="Arial"/>
              </a:rPr>
              <a:t>of</a:t>
            </a:r>
            <a:r>
              <a:rPr sz="2400" spc="204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rgbClr val="00AF50"/>
                </a:solidFill>
                <a:latin typeface="Arial"/>
                <a:cs typeface="Arial"/>
              </a:rPr>
              <a:t>particles</a:t>
            </a:r>
            <a:endParaRPr sz="2400">
              <a:latin typeface="Arial"/>
              <a:cs typeface="Arial"/>
            </a:endParaRPr>
          </a:p>
          <a:p>
            <a:pPr marL="324485" indent="-256540" algn="ctr">
              <a:lnSpc>
                <a:spcPts val="2825"/>
              </a:lnSpc>
              <a:buAutoNum type="arabicPlain"/>
              <a:tabLst>
                <a:tab pos="324485" algn="l"/>
              </a:tabLst>
            </a:pPr>
            <a:r>
              <a:rPr sz="2400" spc="100" dirty="0">
                <a:solidFill>
                  <a:srgbClr val="00AF50"/>
                </a:solidFill>
                <a:latin typeface="Arial"/>
                <a:cs typeface="Arial"/>
              </a:rPr>
              <a:t>moles</a:t>
            </a:r>
            <a:r>
              <a:rPr sz="2400" spc="-6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00AF50"/>
                </a:solidFill>
                <a:latin typeface="Arial"/>
                <a:cs typeface="Arial"/>
              </a:rPr>
              <a:t>of</a:t>
            </a:r>
            <a:r>
              <a:rPr sz="2400" spc="204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rgbClr val="00AF50"/>
                </a:solidFill>
                <a:latin typeface="Arial"/>
                <a:cs typeface="Arial"/>
              </a:rPr>
              <a:t>particles</a:t>
            </a:r>
            <a:endParaRPr sz="2400">
              <a:latin typeface="Arial"/>
              <a:cs typeface="Arial"/>
            </a:endParaRPr>
          </a:p>
          <a:p>
            <a:pPr marL="143510" algn="ctr">
              <a:lnSpc>
                <a:spcPts val="2945"/>
              </a:lnSpc>
            </a:pPr>
            <a:r>
              <a:rPr sz="2400" b="1" spc="-45" dirty="0">
                <a:solidFill>
                  <a:srgbClr val="00AF50"/>
                </a:solidFill>
                <a:latin typeface="Arial"/>
                <a:cs typeface="Arial"/>
              </a:rPr>
              <a:t>Van’</a:t>
            </a:r>
            <a:r>
              <a:rPr sz="2400" b="1" spc="-13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AF50"/>
                </a:solidFill>
                <a:latin typeface="Arial"/>
                <a:cs typeface="Arial"/>
              </a:rPr>
              <a:t>t</a:t>
            </a:r>
            <a:r>
              <a:rPr sz="2400" b="1" spc="-5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AF50"/>
                </a:solidFill>
                <a:latin typeface="Arial"/>
                <a:cs typeface="Arial"/>
              </a:rPr>
              <a:t>Hoff</a:t>
            </a:r>
            <a:r>
              <a:rPr sz="2400" b="1" spc="-2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AF50"/>
                </a:solidFill>
                <a:latin typeface="Arial"/>
                <a:cs typeface="Arial"/>
              </a:rPr>
              <a:t>factor</a:t>
            </a:r>
            <a:r>
              <a:rPr sz="2400" b="1" spc="-2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500" b="1" i="1" spc="-50" dirty="0">
                <a:solidFill>
                  <a:srgbClr val="00AF50"/>
                </a:solidFill>
                <a:latin typeface="Arial"/>
                <a:cs typeface="Arial"/>
              </a:rPr>
              <a:t>i</a:t>
            </a:r>
            <a:endParaRPr sz="2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3494" y="5225033"/>
            <a:ext cx="36760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60" dirty="0">
                <a:solidFill>
                  <a:schemeClr val="tx1"/>
                </a:solidFill>
                <a:latin typeface="Arial"/>
                <a:cs typeface="Arial"/>
              </a:rPr>
              <a:t>While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501650" algn="l"/>
              </a:tabLst>
            </a:pPr>
            <a:r>
              <a:rPr sz="2400" spc="11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sz="24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chemeClr val="tx1"/>
                </a:solidFill>
                <a:latin typeface="Arial"/>
                <a:cs typeface="Arial"/>
              </a:rPr>
              <a:t>=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400" spc="80" dirty="0">
                <a:solidFill>
                  <a:schemeClr val="tx1"/>
                </a:solidFill>
                <a:latin typeface="Arial"/>
                <a:cs typeface="Arial"/>
              </a:rPr>
              <a:t>1</a:t>
            </a:r>
            <a:r>
              <a:rPr sz="2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45" dirty="0">
                <a:solidFill>
                  <a:schemeClr val="tx1"/>
                </a:solidFill>
                <a:latin typeface="Arial"/>
                <a:cs typeface="Arial"/>
              </a:rPr>
              <a:t>for</a:t>
            </a:r>
            <a:r>
              <a:rPr sz="2400" spc="-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75" dirty="0">
                <a:solidFill>
                  <a:schemeClr val="tx1"/>
                </a:solidFill>
                <a:latin typeface="Arial"/>
                <a:cs typeface="Arial"/>
              </a:rPr>
              <a:t>non-</a:t>
            </a:r>
            <a:r>
              <a:rPr sz="2400" spc="120" dirty="0">
                <a:solidFill>
                  <a:schemeClr val="tx1"/>
                </a:solidFill>
                <a:latin typeface="Arial"/>
                <a:cs typeface="Arial"/>
              </a:rPr>
              <a:t>elecrtolytes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075432" y="3247644"/>
            <a:ext cx="5335905" cy="1746885"/>
            <a:chOff x="3075432" y="3247644"/>
            <a:chExt cx="5335905" cy="174688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75432" y="3764280"/>
              <a:ext cx="2313432" cy="425195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3118866" y="3868439"/>
              <a:ext cx="2058035" cy="171450"/>
            </a:xfrm>
            <a:custGeom>
              <a:avLst/>
              <a:gdLst/>
              <a:ahLst/>
              <a:cxnLst/>
              <a:rect l="l" t="t" r="r" b="b"/>
              <a:pathLst>
                <a:path w="2058035" h="171450">
                  <a:moveTo>
                    <a:pt x="1981726" y="85578"/>
                  </a:moveTo>
                  <a:lnTo>
                    <a:pt x="1895729" y="135743"/>
                  </a:lnTo>
                  <a:lnTo>
                    <a:pt x="1890121" y="140795"/>
                  </a:lnTo>
                  <a:lnTo>
                    <a:pt x="1886965" y="147395"/>
                  </a:lnTo>
                  <a:lnTo>
                    <a:pt x="1886477" y="154709"/>
                  </a:lnTo>
                  <a:lnTo>
                    <a:pt x="1888870" y="161905"/>
                  </a:lnTo>
                  <a:lnTo>
                    <a:pt x="1893923" y="167513"/>
                  </a:lnTo>
                  <a:lnTo>
                    <a:pt x="1900523" y="170668"/>
                  </a:lnTo>
                  <a:lnTo>
                    <a:pt x="1907837" y="171156"/>
                  </a:lnTo>
                  <a:lnTo>
                    <a:pt x="1915033" y="168763"/>
                  </a:lnTo>
                  <a:lnTo>
                    <a:pt x="2024894" y="104628"/>
                  </a:lnTo>
                  <a:lnTo>
                    <a:pt x="2019681" y="104628"/>
                  </a:lnTo>
                  <a:lnTo>
                    <a:pt x="2019681" y="102088"/>
                  </a:lnTo>
                  <a:lnTo>
                    <a:pt x="2010029" y="102088"/>
                  </a:lnTo>
                  <a:lnTo>
                    <a:pt x="1981726" y="85578"/>
                  </a:lnTo>
                  <a:close/>
                </a:path>
                <a:path w="2058035" h="171450">
                  <a:moveTo>
                    <a:pt x="1949069" y="66528"/>
                  </a:moveTo>
                  <a:lnTo>
                    <a:pt x="0" y="66528"/>
                  </a:lnTo>
                  <a:lnTo>
                    <a:pt x="0" y="104628"/>
                  </a:lnTo>
                  <a:lnTo>
                    <a:pt x="1949069" y="104628"/>
                  </a:lnTo>
                  <a:lnTo>
                    <a:pt x="1981726" y="85578"/>
                  </a:lnTo>
                  <a:lnTo>
                    <a:pt x="1949069" y="66528"/>
                  </a:lnTo>
                  <a:close/>
                </a:path>
                <a:path w="2058035" h="171450">
                  <a:moveTo>
                    <a:pt x="2024894" y="66528"/>
                  </a:moveTo>
                  <a:lnTo>
                    <a:pt x="2019681" y="66528"/>
                  </a:lnTo>
                  <a:lnTo>
                    <a:pt x="2019681" y="104628"/>
                  </a:lnTo>
                  <a:lnTo>
                    <a:pt x="2024894" y="104628"/>
                  </a:lnTo>
                  <a:lnTo>
                    <a:pt x="2057526" y="85578"/>
                  </a:lnTo>
                  <a:lnTo>
                    <a:pt x="2024894" y="66528"/>
                  </a:lnTo>
                  <a:close/>
                </a:path>
                <a:path w="2058035" h="171450">
                  <a:moveTo>
                    <a:pt x="2010029" y="69068"/>
                  </a:moveTo>
                  <a:lnTo>
                    <a:pt x="1981726" y="85578"/>
                  </a:lnTo>
                  <a:lnTo>
                    <a:pt x="2010029" y="102088"/>
                  </a:lnTo>
                  <a:lnTo>
                    <a:pt x="2010029" y="69068"/>
                  </a:lnTo>
                  <a:close/>
                </a:path>
                <a:path w="2058035" h="171450">
                  <a:moveTo>
                    <a:pt x="2019681" y="69068"/>
                  </a:moveTo>
                  <a:lnTo>
                    <a:pt x="2010029" y="69068"/>
                  </a:lnTo>
                  <a:lnTo>
                    <a:pt x="2010029" y="102088"/>
                  </a:lnTo>
                  <a:lnTo>
                    <a:pt x="2019681" y="102088"/>
                  </a:lnTo>
                  <a:lnTo>
                    <a:pt x="2019681" y="69068"/>
                  </a:lnTo>
                  <a:close/>
                </a:path>
                <a:path w="2058035" h="171450">
                  <a:moveTo>
                    <a:pt x="1907837" y="0"/>
                  </a:moveTo>
                  <a:lnTo>
                    <a:pt x="1900523" y="488"/>
                  </a:lnTo>
                  <a:lnTo>
                    <a:pt x="1893923" y="3643"/>
                  </a:lnTo>
                  <a:lnTo>
                    <a:pt x="1888870" y="9251"/>
                  </a:lnTo>
                  <a:lnTo>
                    <a:pt x="1886477" y="16446"/>
                  </a:lnTo>
                  <a:lnTo>
                    <a:pt x="1886965" y="23760"/>
                  </a:lnTo>
                  <a:lnTo>
                    <a:pt x="1890121" y="30360"/>
                  </a:lnTo>
                  <a:lnTo>
                    <a:pt x="1895729" y="35413"/>
                  </a:lnTo>
                  <a:lnTo>
                    <a:pt x="1981726" y="85578"/>
                  </a:lnTo>
                  <a:lnTo>
                    <a:pt x="2010029" y="69068"/>
                  </a:lnTo>
                  <a:lnTo>
                    <a:pt x="2019681" y="69068"/>
                  </a:lnTo>
                  <a:lnTo>
                    <a:pt x="2019681" y="66528"/>
                  </a:lnTo>
                  <a:lnTo>
                    <a:pt x="2024894" y="66528"/>
                  </a:lnTo>
                  <a:lnTo>
                    <a:pt x="1915033" y="2393"/>
                  </a:lnTo>
                  <a:lnTo>
                    <a:pt x="1907837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75432" y="4154424"/>
              <a:ext cx="2313432" cy="425195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118866" y="4258583"/>
              <a:ext cx="2058035" cy="171450"/>
            </a:xfrm>
            <a:custGeom>
              <a:avLst/>
              <a:gdLst/>
              <a:ahLst/>
              <a:cxnLst/>
              <a:rect l="l" t="t" r="r" b="b"/>
              <a:pathLst>
                <a:path w="2058035" h="171450">
                  <a:moveTo>
                    <a:pt x="1981726" y="85578"/>
                  </a:moveTo>
                  <a:lnTo>
                    <a:pt x="1895729" y="135743"/>
                  </a:lnTo>
                  <a:lnTo>
                    <a:pt x="1890121" y="140795"/>
                  </a:lnTo>
                  <a:lnTo>
                    <a:pt x="1886965" y="147395"/>
                  </a:lnTo>
                  <a:lnTo>
                    <a:pt x="1886477" y="154709"/>
                  </a:lnTo>
                  <a:lnTo>
                    <a:pt x="1888870" y="161905"/>
                  </a:lnTo>
                  <a:lnTo>
                    <a:pt x="1893923" y="167512"/>
                  </a:lnTo>
                  <a:lnTo>
                    <a:pt x="1900523" y="170668"/>
                  </a:lnTo>
                  <a:lnTo>
                    <a:pt x="1907837" y="171156"/>
                  </a:lnTo>
                  <a:lnTo>
                    <a:pt x="1915033" y="168763"/>
                  </a:lnTo>
                  <a:lnTo>
                    <a:pt x="2024894" y="104628"/>
                  </a:lnTo>
                  <a:lnTo>
                    <a:pt x="2019681" y="104628"/>
                  </a:lnTo>
                  <a:lnTo>
                    <a:pt x="2019681" y="102088"/>
                  </a:lnTo>
                  <a:lnTo>
                    <a:pt x="2010029" y="102088"/>
                  </a:lnTo>
                  <a:lnTo>
                    <a:pt x="1981726" y="85578"/>
                  </a:lnTo>
                  <a:close/>
                </a:path>
                <a:path w="2058035" h="171450">
                  <a:moveTo>
                    <a:pt x="1949069" y="66528"/>
                  </a:moveTo>
                  <a:lnTo>
                    <a:pt x="0" y="66528"/>
                  </a:lnTo>
                  <a:lnTo>
                    <a:pt x="0" y="104628"/>
                  </a:lnTo>
                  <a:lnTo>
                    <a:pt x="1949069" y="104628"/>
                  </a:lnTo>
                  <a:lnTo>
                    <a:pt x="1981726" y="85578"/>
                  </a:lnTo>
                  <a:lnTo>
                    <a:pt x="1949069" y="66528"/>
                  </a:lnTo>
                  <a:close/>
                </a:path>
                <a:path w="2058035" h="171450">
                  <a:moveTo>
                    <a:pt x="2024894" y="66528"/>
                  </a:moveTo>
                  <a:lnTo>
                    <a:pt x="2019681" y="66528"/>
                  </a:lnTo>
                  <a:lnTo>
                    <a:pt x="2019681" y="104628"/>
                  </a:lnTo>
                  <a:lnTo>
                    <a:pt x="2024894" y="104628"/>
                  </a:lnTo>
                  <a:lnTo>
                    <a:pt x="2057526" y="85578"/>
                  </a:lnTo>
                  <a:lnTo>
                    <a:pt x="2024894" y="66528"/>
                  </a:lnTo>
                  <a:close/>
                </a:path>
                <a:path w="2058035" h="171450">
                  <a:moveTo>
                    <a:pt x="2010029" y="69068"/>
                  </a:moveTo>
                  <a:lnTo>
                    <a:pt x="1981726" y="85578"/>
                  </a:lnTo>
                  <a:lnTo>
                    <a:pt x="2010029" y="102088"/>
                  </a:lnTo>
                  <a:lnTo>
                    <a:pt x="2010029" y="69068"/>
                  </a:lnTo>
                  <a:close/>
                </a:path>
                <a:path w="2058035" h="171450">
                  <a:moveTo>
                    <a:pt x="2019681" y="69068"/>
                  </a:moveTo>
                  <a:lnTo>
                    <a:pt x="2010029" y="69068"/>
                  </a:lnTo>
                  <a:lnTo>
                    <a:pt x="2010029" y="102088"/>
                  </a:lnTo>
                  <a:lnTo>
                    <a:pt x="2019681" y="102088"/>
                  </a:lnTo>
                  <a:lnTo>
                    <a:pt x="2019681" y="69068"/>
                  </a:lnTo>
                  <a:close/>
                </a:path>
                <a:path w="2058035" h="171450">
                  <a:moveTo>
                    <a:pt x="1907837" y="0"/>
                  </a:moveTo>
                  <a:lnTo>
                    <a:pt x="1900523" y="488"/>
                  </a:lnTo>
                  <a:lnTo>
                    <a:pt x="1893923" y="3643"/>
                  </a:lnTo>
                  <a:lnTo>
                    <a:pt x="1888870" y="9251"/>
                  </a:lnTo>
                  <a:lnTo>
                    <a:pt x="1886477" y="16446"/>
                  </a:lnTo>
                  <a:lnTo>
                    <a:pt x="1886965" y="23760"/>
                  </a:lnTo>
                  <a:lnTo>
                    <a:pt x="1890121" y="30360"/>
                  </a:lnTo>
                  <a:lnTo>
                    <a:pt x="1895729" y="35413"/>
                  </a:lnTo>
                  <a:lnTo>
                    <a:pt x="1981726" y="85578"/>
                  </a:lnTo>
                  <a:lnTo>
                    <a:pt x="2010029" y="69068"/>
                  </a:lnTo>
                  <a:lnTo>
                    <a:pt x="2019681" y="69068"/>
                  </a:lnTo>
                  <a:lnTo>
                    <a:pt x="2019681" y="66528"/>
                  </a:lnTo>
                  <a:lnTo>
                    <a:pt x="2024894" y="66528"/>
                  </a:lnTo>
                  <a:lnTo>
                    <a:pt x="1915033" y="2393"/>
                  </a:lnTo>
                  <a:lnTo>
                    <a:pt x="1907837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96027" y="3468624"/>
              <a:ext cx="592836" cy="425195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4839461" y="3572783"/>
              <a:ext cx="337820" cy="171450"/>
            </a:xfrm>
            <a:custGeom>
              <a:avLst/>
              <a:gdLst/>
              <a:ahLst/>
              <a:cxnLst/>
              <a:rect l="l" t="t" r="r" b="b"/>
              <a:pathLst>
                <a:path w="337820" h="171450">
                  <a:moveTo>
                    <a:pt x="261892" y="85578"/>
                  </a:moveTo>
                  <a:lnTo>
                    <a:pt x="175895" y="135743"/>
                  </a:lnTo>
                  <a:lnTo>
                    <a:pt x="170215" y="140795"/>
                  </a:lnTo>
                  <a:lnTo>
                    <a:pt x="167036" y="147395"/>
                  </a:lnTo>
                  <a:lnTo>
                    <a:pt x="166572" y="154709"/>
                  </a:lnTo>
                  <a:lnTo>
                    <a:pt x="169037" y="161905"/>
                  </a:lnTo>
                  <a:lnTo>
                    <a:pt x="174015" y="167513"/>
                  </a:lnTo>
                  <a:lnTo>
                    <a:pt x="180578" y="170668"/>
                  </a:lnTo>
                  <a:lnTo>
                    <a:pt x="187878" y="171156"/>
                  </a:lnTo>
                  <a:lnTo>
                    <a:pt x="195072" y="168763"/>
                  </a:lnTo>
                  <a:lnTo>
                    <a:pt x="304933" y="104628"/>
                  </a:lnTo>
                  <a:lnTo>
                    <a:pt x="299720" y="104628"/>
                  </a:lnTo>
                  <a:lnTo>
                    <a:pt x="299720" y="102088"/>
                  </a:lnTo>
                  <a:lnTo>
                    <a:pt x="290195" y="102088"/>
                  </a:lnTo>
                  <a:lnTo>
                    <a:pt x="261892" y="85578"/>
                  </a:lnTo>
                  <a:close/>
                </a:path>
                <a:path w="337820" h="171450">
                  <a:moveTo>
                    <a:pt x="229235" y="66528"/>
                  </a:moveTo>
                  <a:lnTo>
                    <a:pt x="0" y="66528"/>
                  </a:lnTo>
                  <a:lnTo>
                    <a:pt x="0" y="104628"/>
                  </a:lnTo>
                  <a:lnTo>
                    <a:pt x="229235" y="104628"/>
                  </a:lnTo>
                  <a:lnTo>
                    <a:pt x="261892" y="85578"/>
                  </a:lnTo>
                  <a:lnTo>
                    <a:pt x="229235" y="66528"/>
                  </a:lnTo>
                  <a:close/>
                </a:path>
                <a:path w="337820" h="171450">
                  <a:moveTo>
                    <a:pt x="304933" y="66528"/>
                  </a:moveTo>
                  <a:lnTo>
                    <a:pt x="299720" y="66528"/>
                  </a:lnTo>
                  <a:lnTo>
                    <a:pt x="299720" y="104628"/>
                  </a:lnTo>
                  <a:lnTo>
                    <a:pt x="304933" y="104628"/>
                  </a:lnTo>
                  <a:lnTo>
                    <a:pt x="337565" y="85578"/>
                  </a:lnTo>
                  <a:lnTo>
                    <a:pt x="304933" y="66528"/>
                  </a:lnTo>
                  <a:close/>
                </a:path>
                <a:path w="337820" h="171450">
                  <a:moveTo>
                    <a:pt x="290195" y="69068"/>
                  </a:moveTo>
                  <a:lnTo>
                    <a:pt x="261892" y="85578"/>
                  </a:lnTo>
                  <a:lnTo>
                    <a:pt x="290195" y="102088"/>
                  </a:lnTo>
                  <a:lnTo>
                    <a:pt x="290195" y="69068"/>
                  </a:lnTo>
                  <a:close/>
                </a:path>
                <a:path w="337820" h="171450">
                  <a:moveTo>
                    <a:pt x="299720" y="69068"/>
                  </a:moveTo>
                  <a:lnTo>
                    <a:pt x="290195" y="69068"/>
                  </a:lnTo>
                  <a:lnTo>
                    <a:pt x="290195" y="102088"/>
                  </a:lnTo>
                  <a:lnTo>
                    <a:pt x="299720" y="102088"/>
                  </a:lnTo>
                  <a:lnTo>
                    <a:pt x="299720" y="69068"/>
                  </a:lnTo>
                  <a:close/>
                </a:path>
                <a:path w="337820" h="171450">
                  <a:moveTo>
                    <a:pt x="187878" y="0"/>
                  </a:moveTo>
                  <a:lnTo>
                    <a:pt x="180578" y="488"/>
                  </a:lnTo>
                  <a:lnTo>
                    <a:pt x="174015" y="3643"/>
                  </a:lnTo>
                  <a:lnTo>
                    <a:pt x="169037" y="9251"/>
                  </a:lnTo>
                  <a:lnTo>
                    <a:pt x="166572" y="16446"/>
                  </a:lnTo>
                  <a:lnTo>
                    <a:pt x="167036" y="23760"/>
                  </a:lnTo>
                  <a:lnTo>
                    <a:pt x="170215" y="30360"/>
                  </a:lnTo>
                  <a:lnTo>
                    <a:pt x="175895" y="35413"/>
                  </a:lnTo>
                  <a:lnTo>
                    <a:pt x="261892" y="85578"/>
                  </a:lnTo>
                  <a:lnTo>
                    <a:pt x="290195" y="69068"/>
                  </a:lnTo>
                  <a:lnTo>
                    <a:pt x="299720" y="69068"/>
                  </a:lnTo>
                  <a:lnTo>
                    <a:pt x="299720" y="66528"/>
                  </a:lnTo>
                  <a:lnTo>
                    <a:pt x="304933" y="66528"/>
                  </a:lnTo>
                  <a:lnTo>
                    <a:pt x="195072" y="2393"/>
                  </a:lnTo>
                  <a:lnTo>
                    <a:pt x="187878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334000" y="3276600"/>
              <a:ext cx="3048000" cy="1689100"/>
            </a:xfrm>
            <a:custGeom>
              <a:avLst/>
              <a:gdLst/>
              <a:ahLst/>
              <a:cxnLst/>
              <a:rect l="l" t="t" r="r" b="b"/>
              <a:pathLst>
                <a:path w="3048000" h="1689100">
                  <a:moveTo>
                    <a:pt x="0" y="281432"/>
                  </a:moveTo>
                  <a:lnTo>
                    <a:pt x="3683" y="235778"/>
                  </a:lnTo>
                  <a:lnTo>
                    <a:pt x="14345" y="192471"/>
                  </a:lnTo>
                  <a:lnTo>
                    <a:pt x="31409" y="152090"/>
                  </a:lnTo>
                  <a:lnTo>
                    <a:pt x="54295" y="115214"/>
                  </a:lnTo>
                  <a:lnTo>
                    <a:pt x="82423" y="82423"/>
                  </a:lnTo>
                  <a:lnTo>
                    <a:pt x="115214" y="54295"/>
                  </a:lnTo>
                  <a:lnTo>
                    <a:pt x="152090" y="31409"/>
                  </a:lnTo>
                  <a:lnTo>
                    <a:pt x="192471" y="14345"/>
                  </a:lnTo>
                  <a:lnTo>
                    <a:pt x="235778" y="3682"/>
                  </a:lnTo>
                  <a:lnTo>
                    <a:pt x="281432" y="0"/>
                  </a:lnTo>
                  <a:lnTo>
                    <a:pt x="2766568" y="0"/>
                  </a:lnTo>
                  <a:lnTo>
                    <a:pt x="2812221" y="3683"/>
                  </a:lnTo>
                  <a:lnTo>
                    <a:pt x="2855528" y="14345"/>
                  </a:lnTo>
                  <a:lnTo>
                    <a:pt x="2895909" y="31409"/>
                  </a:lnTo>
                  <a:lnTo>
                    <a:pt x="2932785" y="54295"/>
                  </a:lnTo>
                  <a:lnTo>
                    <a:pt x="2965577" y="82423"/>
                  </a:lnTo>
                  <a:lnTo>
                    <a:pt x="2993704" y="115214"/>
                  </a:lnTo>
                  <a:lnTo>
                    <a:pt x="3016590" y="152090"/>
                  </a:lnTo>
                  <a:lnTo>
                    <a:pt x="3033654" y="192471"/>
                  </a:lnTo>
                  <a:lnTo>
                    <a:pt x="3044317" y="235778"/>
                  </a:lnTo>
                  <a:lnTo>
                    <a:pt x="3048000" y="281432"/>
                  </a:lnTo>
                  <a:lnTo>
                    <a:pt x="3048000" y="1407160"/>
                  </a:lnTo>
                  <a:lnTo>
                    <a:pt x="3044317" y="1452813"/>
                  </a:lnTo>
                  <a:lnTo>
                    <a:pt x="3033654" y="1496120"/>
                  </a:lnTo>
                  <a:lnTo>
                    <a:pt x="3016590" y="1536501"/>
                  </a:lnTo>
                  <a:lnTo>
                    <a:pt x="2993704" y="1573377"/>
                  </a:lnTo>
                  <a:lnTo>
                    <a:pt x="2965577" y="1606169"/>
                  </a:lnTo>
                  <a:lnTo>
                    <a:pt x="2932785" y="1634296"/>
                  </a:lnTo>
                  <a:lnTo>
                    <a:pt x="2895909" y="1657182"/>
                  </a:lnTo>
                  <a:lnTo>
                    <a:pt x="2855528" y="1674246"/>
                  </a:lnTo>
                  <a:lnTo>
                    <a:pt x="2812221" y="1684908"/>
                  </a:lnTo>
                  <a:lnTo>
                    <a:pt x="2766568" y="1688592"/>
                  </a:lnTo>
                  <a:lnTo>
                    <a:pt x="281432" y="1688592"/>
                  </a:lnTo>
                  <a:lnTo>
                    <a:pt x="235778" y="1684909"/>
                  </a:lnTo>
                  <a:lnTo>
                    <a:pt x="192471" y="1674246"/>
                  </a:lnTo>
                  <a:lnTo>
                    <a:pt x="152090" y="1657182"/>
                  </a:lnTo>
                  <a:lnTo>
                    <a:pt x="115214" y="1634296"/>
                  </a:lnTo>
                  <a:lnTo>
                    <a:pt x="82423" y="1606169"/>
                  </a:lnTo>
                  <a:lnTo>
                    <a:pt x="54295" y="1573377"/>
                  </a:lnTo>
                  <a:lnTo>
                    <a:pt x="31409" y="1536501"/>
                  </a:lnTo>
                  <a:lnTo>
                    <a:pt x="14345" y="1496120"/>
                  </a:lnTo>
                  <a:lnTo>
                    <a:pt x="3682" y="1452813"/>
                  </a:lnTo>
                  <a:lnTo>
                    <a:pt x="0" y="1407160"/>
                  </a:lnTo>
                  <a:lnTo>
                    <a:pt x="0" y="281432"/>
                  </a:lnTo>
                  <a:close/>
                </a:path>
              </a:pathLst>
            </a:custGeom>
            <a:ln w="57912">
              <a:solidFill>
                <a:srgbClr val="FF99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05491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557529"/>
            <a:ext cx="8530590" cy="54958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00AFEF"/>
                </a:solidFill>
                <a:latin typeface="Arial"/>
                <a:cs typeface="Arial"/>
              </a:rPr>
              <a:t>Osmosis</a:t>
            </a:r>
            <a:endParaRPr sz="2800" dirty="0">
              <a:latin typeface="Arial"/>
              <a:cs typeface="Arial"/>
            </a:endParaRPr>
          </a:p>
          <a:p>
            <a:pPr marL="468630" marR="5715" indent="-455930" algn="just">
              <a:lnSpc>
                <a:spcPct val="100000"/>
              </a:lnSpc>
              <a:spcBef>
                <a:spcPts val="2160"/>
              </a:spcBef>
              <a:buFont typeface="Courier New"/>
              <a:buChar char="o"/>
              <a:tabLst>
                <a:tab pos="469900" algn="l"/>
              </a:tabLst>
            </a:pP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Semipermeable</a:t>
            </a:r>
            <a:r>
              <a:rPr sz="2800" spc="4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membranes</a:t>
            </a:r>
            <a:r>
              <a:rPr sz="2800" spc="43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allow</a:t>
            </a:r>
            <a:r>
              <a:rPr sz="2800" spc="4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some</a:t>
            </a:r>
            <a:r>
              <a:rPr sz="2800" spc="4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Arial"/>
                <a:cs typeface="Arial"/>
              </a:rPr>
              <a:t>particles 	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2800" spc="-8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pass</a:t>
            </a:r>
            <a:r>
              <a:rPr sz="28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through</a:t>
            </a:r>
            <a:r>
              <a:rPr sz="2800" spc="-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while</a:t>
            </a:r>
            <a:r>
              <a:rPr sz="28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blocking</a:t>
            </a:r>
            <a:r>
              <a:rPr sz="28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Arial"/>
                <a:cs typeface="Arial"/>
              </a:rPr>
              <a:t>others.</a:t>
            </a:r>
            <a:endParaRPr sz="28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0"/>
              </a:spcBef>
              <a:buClr>
                <a:srgbClr val="FFFF00"/>
              </a:buClr>
              <a:buFont typeface="Courier New"/>
              <a:buChar char="o"/>
            </a:pPr>
            <a:endParaRPr sz="2800" dirty="0">
              <a:latin typeface="Arial"/>
              <a:cs typeface="Arial"/>
            </a:endParaRPr>
          </a:p>
          <a:p>
            <a:pPr marL="468630" marR="5080" indent="-455930" algn="just">
              <a:lnSpc>
                <a:spcPct val="100000"/>
              </a:lnSpc>
              <a:spcBef>
                <a:spcPts val="5"/>
              </a:spcBef>
              <a:buFont typeface="Courier New"/>
              <a:buChar char="o"/>
              <a:tabLst>
                <a:tab pos="469900" algn="l"/>
              </a:tabLst>
            </a:pP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2800" spc="280" dirty="0">
                <a:solidFill>
                  <a:schemeClr val="tx1"/>
                </a:solidFill>
                <a:latin typeface="Arial"/>
                <a:cs typeface="Arial"/>
              </a:rPr>
              <a:t>  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biological</a:t>
            </a:r>
            <a:r>
              <a:rPr sz="2800" spc="290" dirty="0">
                <a:solidFill>
                  <a:schemeClr val="tx1"/>
                </a:solidFill>
                <a:latin typeface="Arial"/>
                <a:cs typeface="Arial"/>
              </a:rPr>
              <a:t>  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systems,</a:t>
            </a:r>
            <a:r>
              <a:rPr sz="2800" spc="280" dirty="0">
                <a:solidFill>
                  <a:schemeClr val="tx1"/>
                </a:solidFill>
                <a:latin typeface="Arial"/>
                <a:cs typeface="Arial"/>
              </a:rPr>
              <a:t>  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most</a:t>
            </a:r>
            <a:r>
              <a:rPr sz="2800" spc="280" dirty="0">
                <a:solidFill>
                  <a:schemeClr val="tx1"/>
                </a:solidFill>
                <a:latin typeface="Arial"/>
                <a:cs typeface="Arial"/>
              </a:rPr>
              <a:t>   </a:t>
            </a:r>
            <a:r>
              <a:rPr sz="2800" spc="-10" dirty="0">
                <a:solidFill>
                  <a:schemeClr val="tx1"/>
                </a:solidFill>
                <a:latin typeface="Arial"/>
                <a:cs typeface="Arial"/>
              </a:rPr>
              <a:t>semipermeable 	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membranes</a:t>
            </a:r>
            <a:r>
              <a:rPr sz="2800" spc="3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(such</a:t>
            </a:r>
            <a:r>
              <a:rPr sz="2800" spc="2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as</a:t>
            </a:r>
            <a:r>
              <a:rPr sz="2800" spc="2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cell</a:t>
            </a:r>
            <a:r>
              <a:rPr sz="2800" spc="3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walls)</a:t>
            </a:r>
            <a:r>
              <a:rPr sz="2800" spc="3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allow</a:t>
            </a:r>
            <a:r>
              <a:rPr sz="2800" spc="3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water</a:t>
            </a:r>
            <a:r>
              <a:rPr sz="2800" spc="4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800" spc="-25" dirty="0">
                <a:solidFill>
                  <a:schemeClr val="tx1"/>
                </a:solidFill>
                <a:latin typeface="Arial"/>
                <a:cs typeface="Arial"/>
              </a:rPr>
              <a:t>to 	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pass</a:t>
            </a:r>
            <a:r>
              <a:rPr sz="2800" spc="-8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through,</a:t>
            </a:r>
            <a:r>
              <a:rPr sz="28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but</a:t>
            </a:r>
            <a:r>
              <a:rPr sz="2800" spc="-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block</a:t>
            </a:r>
            <a:r>
              <a:rPr sz="2800" spc="-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Arial"/>
                <a:cs typeface="Arial"/>
              </a:rPr>
              <a:t>solutes.</a:t>
            </a:r>
            <a:endParaRPr sz="28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Clr>
                <a:srgbClr val="FFFF00"/>
              </a:buClr>
              <a:buFont typeface="Courier New"/>
              <a:buChar char="o"/>
            </a:pPr>
            <a:endParaRPr sz="2800" dirty="0">
              <a:latin typeface="Arial"/>
              <a:cs typeface="Arial"/>
            </a:endParaRPr>
          </a:p>
          <a:p>
            <a:pPr marL="469265" marR="5715" indent="-457200" algn="just">
              <a:lnSpc>
                <a:spcPct val="95200"/>
              </a:lnSpc>
              <a:buFont typeface="Courier New"/>
              <a:buChar char="o"/>
              <a:tabLst>
                <a:tab pos="469265" algn="l"/>
                <a:tab pos="566420" algn="l"/>
              </a:tabLst>
            </a:pP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	In</a:t>
            </a:r>
            <a:r>
              <a:rPr sz="2800" spc="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osmosis,</a:t>
            </a:r>
            <a:r>
              <a:rPr sz="2800" spc="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there</a:t>
            </a:r>
            <a:r>
              <a:rPr sz="2800" spc="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800" spc="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net</a:t>
            </a:r>
            <a:r>
              <a:rPr sz="2800" spc="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movement</a:t>
            </a:r>
            <a:r>
              <a:rPr sz="2800" spc="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800" spc="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solvent</a:t>
            </a:r>
            <a:r>
              <a:rPr sz="2800" spc="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chemeClr val="tx1"/>
                </a:solidFill>
                <a:latin typeface="Arial"/>
                <a:cs typeface="Arial"/>
              </a:rPr>
              <a:t>from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800" spc="30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area</a:t>
            </a:r>
            <a:r>
              <a:rPr sz="2800" spc="30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800" spc="30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higher</a:t>
            </a:r>
            <a:r>
              <a:rPr sz="2800" b="1" spc="3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solvent</a:t>
            </a:r>
            <a:r>
              <a:rPr sz="2800" b="1" spc="3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concentration</a:t>
            </a:r>
            <a:r>
              <a:rPr sz="2800" b="1" spc="3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Arial"/>
                <a:cs typeface="Arial"/>
              </a:rPr>
              <a:t>(</a:t>
            </a:r>
            <a:r>
              <a:rPr sz="2950" i="1" spc="-10" dirty="0">
                <a:solidFill>
                  <a:schemeClr val="tx1"/>
                </a:solidFill>
                <a:latin typeface="Arial"/>
                <a:cs typeface="Arial"/>
              </a:rPr>
              <a:t>lower </a:t>
            </a:r>
            <a:r>
              <a:rPr sz="2950" i="1" dirty="0">
                <a:solidFill>
                  <a:schemeClr val="tx1"/>
                </a:solidFill>
                <a:latin typeface="Arial"/>
                <a:cs typeface="Arial"/>
              </a:rPr>
              <a:t>solute</a:t>
            </a:r>
            <a:r>
              <a:rPr sz="2950" i="1" spc="2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950" i="1" spc="-40" dirty="0">
                <a:solidFill>
                  <a:schemeClr val="tx1"/>
                </a:solidFill>
                <a:latin typeface="Arial"/>
                <a:cs typeface="Arial"/>
              </a:rPr>
              <a:t>concentration</a:t>
            </a:r>
            <a:r>
              <a:rPr sz="2800" spc="-40" dirty="0">
                <a:solidFill>
                  <a:schemeClr val="tx1"/>
                </a:solidFill>
                <a:latin typeface="Arial"/>
                <a:cs typeface="Arial"/>
              </a:rPr>
              <a:t>)</a:t>
            </a:r>
            <a:r>
              <a:rPr sz="2800" spc="2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2800" spc="2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800" spc="2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are</a:t>
            </a:r>
            <a:r>
              <a:rPr sz="2800" spc="2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800" spc="2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lower</a:t>
            </a:r>
            <a:r>
              <a:rPr sz="2800" b="1" spc="25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chemeClr val="tx1"/>
                </a:solidFill>
                <a:latin typeface="Arial"/>
                <a:cs typeface="Arial"/>
              </a:rPr>
              <a:t>solvent </a:t>
            </a:r>
            <a:r>
              <a:rPr sz="2800" b="1" dirty="0">
                <a:solidFill>
                  <a:schemeClr val="tx1"/>
                </a:solidFill>
                <a:latin typeface="Arial"/>
                <a:cs typeface="Arial"/>
              </a:rPr>
              <a:t>concentration</a:t>
            </a:r>
            <a:r>
              <a:rPr sz="2800" b="1" spc="-1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800" spc="-50" dirty="0">
                <a:solidFill>
                  <a:schemeClr val="tx1"/>
                </a:solidFill>
                <a:latin typeface="Arial"/>
                <a:cs typeface="Arial"/>
              </a:rPr>
              <a:t>(</a:t>
            </a:r>
            <a:r>
              <a:rPr sz="2950" i="1" spc="-50" dirty="0">
                <a:solidFill>
                  <a:schemeClr val="tx1"/>
                </a:solidFill>
                <a:latin typeface="Arial"/>
                <a:cs typeface="Arial"/>
              </a:rPr>
              <a:t>higher</a:t>
            </a:r>
            <a:r>
              <a:rPr sz="2950" i="1" spc="-1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950" i="1" spc="-55" dirty="0">
                <a:solidFill>
                  <a:schemeClr val="tx1"/>
                </a:solidFill>
                <a:latin typeface="Arial"/>
                <a:cs typeface="Arial"/>
              </a:rPr>
              <a:t>solute</a:t>
            </a:r>
            <a:r>
              <a:rPr sz="2950" i="1" spc="-1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950" i="1" spc="-10" dirty="0">
                <a:solidFill>
                  <a:schemeClr val="tx1"/>
                </a:solidFill>
                <a:latin typeface="Arial"/>
                <a:cs typeface="Arial"/>
              </a:rPr>
              <a:t>concentration</a:t>
            </a:r>
            <a:r>
              <a:rPr sz="2800" spc="-10" dirty="0">
                <a:solidFill>
                  <a:schemeClr val="tx1"/>
                </a:solidFill>
                <a:latin typeface="Arial"/>
                <a:cs typeface="Arial"/>
              </a:rPr>
              <a:t>).</a:t>
            </a:r>
            <a:endParaRPr sz="2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522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7340" y="481329"/>
            <a:ext cx="15259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00AFEF"/>
                </a:solidFill>
                <a:latin typeface="Arial"/>
                <a:cs typeface="Arial"/>
              </a:rPr>
              <a:t>Osmosis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4895" y="6031179"/>
            <a:ext cx="801306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34615" marR="5080" indent="-262191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Water</a:t>
            </a:r>
            <a:r>
              <a:rPr sz="2400" spc="-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tries</a:t>
            </a:r>
            <a:r>
              <a:rPr sz="2400" spc="-8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2400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equalize</a:t>
            </a:r>
            <a:r>
              <a:rPr sz="24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concentration</a:t>
            </a:r>
            <a:r>
              <a:rPr sz="2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on</a:t>
            </a:r>
            <a:r>
              <a:rPr sz="2400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both</a:t>
            </a:r>
            <a:r>
              <a:rPr sz="2400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sides</a:t>
            </a:r>
            <a:r>
              <a:rPr sz="24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until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pressure</a:t>
            </a:r>
            <a:r>
              <a:rPr sz="2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too</a:t>
            </a:r>
            <a:r>
              <a:rPr sz="24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high.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1002791"/>
            <a:ext cx="8153400" cy="4864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90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38498" y="1386027"/>
            <a:ext cx="4871720" cy="377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91540" algn="l"/>
                <a:tab pos="1801495" algn="l"/>
                <a:tab pos="3020695" algn="l"/>
                <a:tab pos="4565015" algn="l"/>
              </a:tabLst>
            </a:pPr>
            <a:r>
              <a:rPr sz="2300" spc="-20" dirty="0">
                <a:solidFill>
                  <a:schemeClr val="tx1"/>
                </a:solidFill>
                <a:latin typeface="Arial"/>
                <a:cs typeface="Arial"/>
              </a:rPr>
              <a:t>more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300" spc="-20" dirty="0">
                <a:solidFill>
                  <a:schemeClr val="tx1"/>
                </a:solidFill>
                <a:latin typeface="Arial"/>
                <a:cs typeface="Arial"/>
              </a:rPr>
              <a:t>conc.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300" spc="-10" dirty="0">
                <a:solidFill>
                  <a:schemeClr val="tx1"/>
                </a:solidFill>
                <a:latin typeface="Arial"/>
                <a:cs typeface="Arial"/>
              </a:rPr>
              <a:t>solution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300" spc="-10" dirty="0">
                <a:solidFill>
                  <a:schemeClr val="tx1"/>
                </a:solidFill>
                <a:latin typeface="Arial"/>
                <a:cs typeface="Arial"/>
              </a:rPr>
              <a:t>increasing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300" spc="-25" dirty="0">
                <a:solidFill>
                  <a:schemeClr val="tx1"/>
                </a:solidFill>
                <a:latin typeface="Arial"/>
                <a:cs typeface="Arial"/>
              </a:rPr>
              <a:t>its</a:t>
            </a:r>
            <a:endParaRPr sz="23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3540" y="610616"/>
            <a:ext cx="3167380" cy="1468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00AFEF"/>
                </a:solidFill>
                <a:latin typeface="Arial"/>
                <a:cs typeface="Arial"/>
              </a:rPr>
              <a:t>Osmotic</a:t>
            </a:r>
            <a:r>
              <a:rPr sz="2800" b="1" spc="-10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AFEF"/>
                </a:solidFill>
                <a:latin typeface="Arial"/>
                <a:cs typeface="Arial"/>
              </a:rPr>
              <a:t>pressure</a:t>
            </a:r>
            <a:endParaRPr sz="2800" dirty="0">
              <a:latin typeface="Arial"/>
              <a:cs typeface="Arial"/>
            </a:endParaRPr>
          </a:p>
          <a:p>
            <a:pPr marL="354965" indent="-342265">
              <a:lnSpc>
                <a:spcPts val="2625"/>
              </a:lnSpc>
              <a:spcBef>
                <a:spcPts val="2755"/>
              </a:spcBef>
              <a:buFont typeface="Wingdings"/>
              <a:buChar char=""/>
              <a:tabLst>
                <a:tab pos="354965" algn="l"/>
                <a:tab pos="1544320" algn="l"/>
                <a:tab pos="2682875" algn="l"/>
              </a:tabLst>
            </a:pPr>
            <a:r>
              <a:rPr sz="2300" spc="-10" dirty="0">
                <a:solidFill>
                  <a:schemeClr val="tx1"/>
                </a:solidFill>
                <a:latin typeface="Arial"/>
                <a:cs typeface="Arial"/>
              </a:rPr>
              <a:t>Solvent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300" spc="-10" dirty="0">
                <a:solidFill>
                  <a:schemeClr val="tx1"/>
                </a:solidFill>
                <a:latin typeface="Arial"/>
                <a:cs typeface="Arial"/>
              </a:rPr>
              <a:t>passes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300" spc="-20" dirty="0">
                <a:solidFill>
                  <a:schemeClr val="tx1"/>
                </a:solidFill>
                <a:latin typeface="Arial"/>
                <a:cs typeface="Arial"/>
              </a:rPr>
              <a:t>into</a:t>
            </a:r>
            <a:endParaRPr sz="23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355600">
              <a:lnSpc>
                <a:spcPts val="2625"/>
              </a:lnSpc>
            </a:pPr>
            <a:r>
              <a:rPr sz="2300" spc="-10" dirty="0">
                <a:solidFill>
                  <a:schemeClr val="tx1"/>
                </a:solidFill>
                <a:latin typeface="Arial"/>
                <a:cs typeface="Arial"/>
              </a:rPr>
              <a:t>volume</a:t>
            </a:r>
            <a:endParaRPr sz="23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3540" y="2332989"/>
            <a:ext cx="8225790" cy="136207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55600" marR="5080" indent="-342900">
              <a:lnSpc>
                <a:spcPts val="2480"/>
              </a:lnSpc>
              <a:spcBef>
                <a:spcPts val="420"/>
              </a:spcBef>
              <a:buFont typeface="Wingdings"/>
              <a:buChar char=""/>
              <a:tabLst>
                <a:tab pos="355600" algn="l"/>
              </a:tabLst>
            </a:pP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300" spc="1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passage</a:t>
            </a:r>
            <a:r>
              <a:rPr sz="2300" spc="10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300" spc="1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300" spc="11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solvent</a:t>
            </a:r>
            <a:r>
              <a:rPr sz="2300" spc="11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can</a:t>
            </a:r>
            <a:r>
              <a:rPr sz="2300" spc="1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be</a:t>
            </a:r>
            <a:r>
              <a:rPr sz="2300" spc="10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prevented</a:t>
            </a:r>
            <a:r>
              <a:rPr sz="2300" spc="1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by</a:t>
            </a:r>
            <a:r>
              <a:rPr sz="2300" spc="10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chemeClr val="tx1"/>
                </a:solidFill>
                <a:latin typeface="Arial"/>
                <a:cs typeface="Arial"/>
              </a:rPr>
              <a:t>application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3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300" spc="-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chemeClr val="tx1"/>
                </a:solidFill>
                <a:latin typeface="Arial"/>
                <a:cs typeface="Arial"/>
              </a:rPr>
              <a:t>pressure</a:t>
            </a:r>
            <a:endParaRPr sz="23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355"/>
              </a:spcBef>
              <a:buFont typeface="Wingdings"/>
              <a:buChar char=""/>
              <a:tabLst>
                <a:tab pos="354965" algn="l"/>
              </a:tabLst>
            </a:pP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3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pressure</a:t>
            </a:r>
            <a:r>
              <a:rPr sz="23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23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prevent</a:t>
            </a:r>
            <a:r>
              <a:rPr sz="23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transport</a:t>
            </a:r>
            <a:r>
              <a:rPr sz="23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3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3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i="1" spc="-50" dirty="0">
                <a:solidFill>
                  <a:schemeClr val="tx1"/>
                </a:solidFill>
                <a:latin typeface="Arial"/>
                <a:cs typeface="Arial"/>
              </a:rPr>
              <a:t>osmotic</a:t>
            </a:r>
            <a:r>
              <a:rPr sz="2400" i="1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i="1" spc="-10" dirty="0">
                <a:solidFill>
                  <a:schemeClr val="tx1"/>
                </a:solidFill>
                <a:latin typeface="Arial"/>
                <a:cs typeface="Arial"/>
              </a:rPr>
              <a:t>pressure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2827" y="4015866"/>
            <a:ext cx="3155950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3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ideal</a:t>
            </a:r>
            <a:r>
              <a:rPr sz="23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gas</a:t>
            </a:r>
            <a:r>
              <a:rPr sz="23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law</a:t>
            </a:r>
            <a:r>
              <a:rPr sz="23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chemeClr val="tx1"/>
                </a:solidFill>
                <a:latin typeface="Arial"/>
                <a:cs typeface="Arial"/>
              </a:rPr>
              <a:t>states</a:t>
            </a:r>
            <a:endParaRPr sz="23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8923" y="4717160"/>
            <a:ext cx="2513965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But</a:t>
            </a:r>
            <a:r>
              <a:rPr sz="23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n/V =</a:t>
            </a:r>
            <a:r>
              <a:rPr sz="23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sz="2300" spc="-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23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spc="-25" dirty="0">
                <a:solidFill>
                  <a:schemeClr val="tx1"/>
                </a:solidFill>
                <a:latin typeface="Arial"/>
                <a:cs typeface="Arial"/>
              </a:rPr>
              <a:t>so</a:t>
            </a:r>
            <a:endParaRPr sz="23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3540" y="5402401"/>
            <a:ext cx="7756525" cy="1096645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2760"/>
              </a:lnSpc>
              <a:spcBef>
                <a:spcPts val="320"/>
              </a:spcBef>
            </a:pP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Where</a:t>
            </a:r>
            <a:r>
              <a:rPr sz="23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sz="23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3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3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molar</a:t>
            </a:r>
            <a:r>
              <a:rPr sz="23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concentration</a:t>
            </a:r>
            <a:r>
              <a:rPr sz="23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3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particles</a:t>
            </a:r>
            <a:r>
              <a:rPr sz="23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23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chemeClr val="tx1"/>
                </a:solidFill>
                <a:latin typeface="Arial"/>
                <a:cs typeface="Arial"/>
              </a:rPr>
              <a:t>Π</a:t>
            </a:r>
            <a:r>
              <a:rPr sz="2400" i="1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3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spc="-25" dirty="0">
                <a:solidFill>
                  <a:schemeClr val="tx1"/>
                </a:solidFill>
                <a:latin typeface="Arial"/>
                <a:cs typeface="Arial"/>
              </a:rPr>
              <a:t>the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osmotic</a:t>
            </a:r>
            <a:r>
              <a:rPr sz="23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chemeClr val="tx1"/>
                </a:solidFill>
                <a:latin typeface="Arial"/>
                <a:cs typeface="Arial"/>
              </a:rPr>
              <a:t>pressure</a:t>
            </a:r>
            <a:endParaRPr sz="23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2700">
              <a:lnSpc>
                <a:spcPts val="2690"/>
              </a:lnSpc>
            </a:pP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Note:</a:t>
            </a:r>
            <a:r>
              <a:rPr sz="23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i="1" spc="-50" dirty="0">
                <a:solidFill>
                  <a:schemeClr val="tx1"/>
                </a:solidFill>
                <a:latin typeface="Arial"/>
                <a:cs typeface="Arial"/>
              </a:rPr>
              <a:t>molarity</a:t>
            </a:r>
            <a:r>
              <a:rPr sz="2400" i="1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300" spc="-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used</a:t>
            </a:r>
            <a:r>
              <a:rPr sz="23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chemeClr val="tx1"/>
                </a:solidFill>
                <a:latin typeface="Arial"/>
                <a:cs typeface="Arial"/>
              </a:rPr>
              <a:t>not</a:t>
            </a:r>
            <a:r>
              <a:rPr sz="23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i="1" spc="-10" dirty="0">
                <a:solidFill>
                  <a:schemeClr val="tx1"/>
                </a:solidFill>
                <a:latin typeface="Arial"/>
                <a:cs typeface="Arial"/>
              </a:rPr>
              <a:t>molality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067555" y="3930396"/>
            <a:ext cx="2306320" cy="597535"/>
          </a:xfrm>
          <a:custGeom>
            <a:avLst/>
            <a:gdLst/>
            <a:ahLst/>
            <a:cxnLst/>
            <a:rect l="l" t="t" r="r" b="b"/>
            <a:pathLst>
              <a:path w="2306320" h="597535">
                <a:moveTo>
                  <a:pt x="2305812" y="0"/>
                </a:moveTo>
                <a:lnTo>
                  <a:pt x="0" y="0"/>
                </a:lnTo>
                <a:lnTo>
                  <a:pt x="0" y="597407"/>
                </a:lnTo>
                <a:lnTo>
                  <a:pt x="2305812" y="597407"/>
                </a:lnTo>
                <a:lnTo>
                  <a:pt x="2305812" y="0"/>
                </a:lnTo>
                <a:close/>
              </a:path>
            </a:pathLst>
          </a:custGeom>
          <a:solidFill>
            <a:srgbClr val="99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148527" y="3875047"/>
            <a:ext cx="2117725" cy="6464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050" i="1" dirty="0">
                <a:latin typeface="Times New Roman"/>
                <a:cs typeface="Times New Roman"/>
              </a:rPr>
              <a:t>PV</a:t>
            </a:r>
            <a:r>
              <a:rPr sz="4050" i="1" spc="470" dirty="0">
                <a:latin typeface="Times New Roman"/>
                <a:cs typeface="Times New Roman"/>
              </a:rPr>
              <a:t> </a:t>
            </a:r>
            <a:r>
              <a:rPr sz="4050" spc="110" dirty="0">
                <a:latin typeface="Symbol"/>
                <a:cs typeface="Symbol"/>
              </a:rPr>
              <a:t></a:t>
            </a:r>
            <a:r>
              <a:rPr sz="4050" spc="-190" dirty="0">
                <a:latin typeface="Times New Roman"/>
                <a:cs typeface="Times New Roman"/>
              </a:rPr>
              <a:t> </a:t>
            </a:r>
            <a:r>
              <a:rPr sz="4050" i="1" spc="-25" dirty="0">
                <a:latin typeface="Times New Roman"/>
                <a:cs typeface="Times New Roman"/>
              </a:rPr>
              <a:t>nRT</a:t>
            </a:r>
            <a:endParaRPr sz="40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082796" y="4700015"/>
            <a:ext cx="2242185" cy="570230"/>
          </a:xfrm>
          <a:custGeom>
            <a:avLst/>
            <a:gdLst/>
            <a:ahLst/>
            <a:cxnLst/>
            <a:rect l="l" t="t" r="r" b="b"/>
            <a:pathLst>
              <a:path w="2242185" h="570229">
                <a:moveTo>
                  <a:pt x="2241804" y="0"/>
                </a:moveTo>
                <a:lnTo>
                  <a:pt x="0" y="0"/>
                </a:lnTo>
                <a:lnTo>
                  <a:pt x="0" y="569976"/>
                </a:lnTo>
                <a:lnTo>
                  <a:pt x="2241804" y="569976"/>
                </a:lnTo>
                <a:lnTo>
                  <a:pt x="2241804" y="0"/>
                </a:lnTo>
                <a:close/>
              </a:path>
            </a:pathLst>
          </a:custGeom>
          <a:solidFill>
            <a:srgbClr val="99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141217" y="4642398"/>
            <a:ext cx="2073275" cy="674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250" spc="225" dirty="0">
                <a:latin typeface="Symbol"/>
                <a:cs typeface="Symbol"/>
              </a:rPr>
              <a:t></a:t>
            </a:r>
            <a:r>
              <a:rPr sz="4250" spc="-280" dirty="0">
                <a:latin typeface="Times New Roman"/>
                <a:cs typeface="Times New Roman"/>
              </a:rPr>
              <a:t> </a:t>
            </a:r>
            <a:r>
              <a:rPr sz="4250" spc="160" dirty="0">
                <a:latin typeface="Symbol"/>
                <a:cs typeface="Symbol"/>
              </a:rPr>
              <a:t></a:t>
            </a:r>
            <a:r>
              <a:rPr sz="4250" spc="-245" dirty="0">
                <a:latin typeface="Times New Roman"/>
                <a:cs typeface="Times New Roman"/>
              </a:rPr>
              <a:t> </a:t>
            </a:r>
            <a:r>
              <a:rPr sz="4250" i="1" spc="-25" dirty="0">
                <a:latin typeface="Times New Roman"/>
                <a:cs typeface="Times New Roman"/>
              </a:rPr>
              <a:t>MRT</a:t>
            </a:r>
            <a:endParaRPr sz="425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8871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7340" y="359965"/>
            <a:ext cx="8530590" cy="1574800"/>
          </a:xfrm>
          <a:prstGeom prst="rect">
            <a:avLst/>
          </a:prstGeom>
        </p:spPr>
        <p:txBody>
          <a:bodyPr vert="horz" wrap="square" lIns="0" tIns="209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0"/>
              </a:spcBef>
            </a:pPr>
            <a:r>
              <a:rPr spc="-10" dirty="0"/>
              <a:t>DIALYSIS</a:t>
            </a:r>
          </a:p>
          <a:p>
            <a:pPr marL="12700" marR="5080">
              <a:lnSpc>
                <a:spcPct val="130000"/>
              </a:lnSpc>
              <a:spcBef>
                <a:spcPts val="425"/>
              </a:spcBef>
            </a:pPr>
            <a:r>
              <a:rPr sz="2200" b="0" spc="125" dirty="0">
                <a:solidFill>
                  <a:schemeClr val="tx1"/>
                </a:solidFill>
                <a:latin typeface="Arial"/>
                <a:cs typeface="Arial"/>
              </a:rPr>
              <a:t>Occurs</a:t>
            </a:r>
            <a:r>
              <a:rPr sz="2200" b="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b="0" spc="110" dirty="0">
                <a:solidFill>
                  <a:schemeClr val="tx1"/>
                </a:solidFill>
                <a:latin typeface="Arial"/>
                <a:cs typeface="Arial"/>
              </a:rPr>
              <a:t>when</a:t>
            </a:r>
            <a:r>
              <a:rPr sz="2200" b="0" spc="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b="0" spc="95" dirty="0">
                <a:solidFill>
                  <a:schemeClr val="tx1"/>
                </a:solidFill>
                <a:latin typeface="Arial"/>
                <a:cs typeface="Arial"/>
              </a:rPr>
              <a:t>solvent</a:t>
            </a:r>
            <a:r>
              <a:rPr sz="2200" b="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b="0" spc="105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2200" b="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b="0" spc="95" dirty="0">
                <a:solidFill>
                  <a:schemeClr val="tx1"/>
                </a:solidFill>
                <a:latin typeface="Arial"/>
                <a:cs typeface="Arial"/>
              </a:rPr>
              <a:t>small</a:t>
            </a:r>
            <a:r>
              <a:rPr sz="2200" b="0" spc="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b="0" spc="105" dirty="0">
                <a:solidFill>
                  <a:schemeClr val="tx1"/>
                </a:solidFill>
                <a:latin typeface="Arial"/>
                <a:cs typeface="Arial"/>
              </a:rPr>
              <a:t>solute</a:t>
            </a:r>
            <a:r>
              <a:rPr sz="2200" b="0" spc="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b="0" spc="125" dirty="0">
                <a:solidFill>
                  <a:schemeClr val="tx1"/>
                </a:solidFill>
                <a:latin typeface="Arial"/>
                <a:cs typeface="Arial"/>
              </a:rPr>
              <a:t>particles</a:t>
            </a:r>
            <a:r>
              <a:rPr sz="2200" b="0" spc="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b="0" spc="95" dirty="0">
                <a:solidFill>
                  <a:schemeClr val="tx1"/>
                </a:solidFill>
                <a:latin typeface="Arial"/>
                <a:cs typeface="Arial"/>
              </a:rPr>
              <a:t>pass</a:t>
            </a:r>
            <a:r>
              <a:rPr sz="2200" b="0" spc="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b="0" spc="114" dirty="0">
                <a:solidFill>
                  <a:schemeClr val="tx1"/>
                </a:solidFill>
                <a:latin typeface="Arial"/>
                <a:cs typeface="Arial"/>
              </a:rPr>
              <a:t>through</a:t>
            </a:r>
            <a:r>
              <a:rPr sz="2200" b="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b="0" spc="20" dirty="0">
                <a:solidFill>
                  <a:schemeClr val="tx1"/>
                </a:solidFill>
                <a:latin typeface="Arial"/>
                <a:cs typeface="Arial"/>
              </a:rPr>
              <a:t>a </a:t>
            </a:r>
            <a:r>
              <a:rPr sz="2200" b="0" spc="95" dirty="0">
                <a:solidFill>
                  <a:schemeClr val="tx1"/>
                </a:solidFill>
                <a:latin typeface="Arial"/>
                <a:cs typeface="Arial"/>
              </a:rPr>
              <a:t>semipermeable</a:t>
            </a:r>
            <a:r>
              <a:rPr sz="2200" b="0" spc="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b="0" spc="90" dirty="0">
                <a:solidFill>
                  <a:schemeClr val="tx1"/>
                </a:solidFill>
                <a:latin typeface="Arial"/>
                <a:cs typeface="Arial"/>
              </a:rPr>
              <a:t>membrane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340" y="2446096"/>
            <a:ext cx="8529320" cy="3492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2200" spc="90" dirty="0">
                <a:solidFill>
                  <a:schemeClr val="tx1"/>
                </a:solidFill>
                <a:latin typeface="Arial"/>
                <a:cs typeface="Arial"/>
              </a:rPr>
              <a:t>Large</a:t>
            </a:r>
            <a:r>
              <a:rPr sz="2200" spc="-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20" dirty="0">
                <a:solidFill>
                  <a:schemeClr val="tx1"/>
                </a:solidFill>
                <a:latin typeface="Arial"/>
                <a:cs typeface="Arial"/>
              </a:rPr>
              <a:t>particles</a:t>
            </a:r>
            <a:r>
              <a:rPr sz="2200" spc="-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0" dirty="0">
                <a:solidFill>
                  <a:schemeClr val="tx1"/>
                </a:solidFill>
                <a:latin typeface="Arial"/>
                <a:cs typeface="Arial"/>
              </a:rPr>
              <a:t>retained</a:t>
            </a:r>
            <a:r>
              <a:rPr sz="22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85" dirty="0">
                <a:solidFill>
                  <a:schemeClr val="tx1"/>
                </a:solidFill>
                <a:latin typeface="Arial"/>
                <a:cs typeface="Arial"/>
              </a:rPr>
              <a:t>inside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05"/>
              </a:spcBef>
            </a:pPr>
            <a:endParaRPr sz="2200" dirty="0">
              <a:latin typeface="Arial"/>
              <a:cs typeface="Arial"/>
            </a:endParaRPr>
          </a:p>
          <a:p>
            <a:pPr marL="12700" marR="5080" algn="just">
              <a:lnSpc>
                <a:spcPct val="130000"/>
              </a:lnSpc>
            </a:pPr>
            <a:r>
              <a:rPr sz="2200" spc="90" dirty="0">
                <a:solidFill>
                  <a:schemeClr val="tx1"/>
                </a:solidFill>
                <a:latin typeface="Arial"/>
                <a:cs typeface="Arial"/>
              </a:rPr>
              <a:t>Hemodialysis</a:t>
            </a:r>
            <a:r>
              <a:rPr sz="2200" spc="-3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95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200" spc="5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95" dirty="0">
                <a:solidFill>
                  <a:schemeClr val="tx1"/>
                </a:solidFill>
                <a:latin typeface="Arial"/>
                <a:cs typeface="Arial"/>
              </a:rPr>
              <a:t>used</a:t>
            </a:r>
            <a:r>
              <a:rPr sz="2200" spc="-3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105" dirty="0">
                <a:solidFill>
                  <a:schemeClr val="tx1"/>
                </a:solidFill>
                <a:latin typeface="Arial"/>
                <a:cs typeface="Arial"/>
              </a:rPr>
              <a:t>medically</a:t>
            </a:r>
            <a:r>
              <a:rPr sz="2200" spc="-2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120" dirty="0">
                <a:solidFill>
                  <a:schemeClr val="tx1"/>
                </a:solidFill>
                <a:latin typeface="Arial"/>
                <a:cs typeface="Arial"/>
              </a:rPr>
              <a:t>(artificial</a:t>
            </a:r>
            <a:r>
              <a:rPr sz="2200" spc="-1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80" dirty="0">
                <a:solidFill>
                  <a:schemeClr val="tx1"/>
                </a:solidFill>
                <a:latin typeface="Arial"/>
                <a:cs typeface="Arial"/>
              </a:rPr>
              <a:t>kidney)</a:t>
            </a:r>
            <a:r>
              <a:rPr sz="2200" spc="-3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125" dirty="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2200" spc="5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75" dirty="0">
                <a:solidFill>
                  <a:schemeClr val="tx1"/>
                </a:solidFill>
                <a:latin typeface="Arial"/>
                <a:cs typeface="Arial"/>
              </a:rPr>
              <a:t>remove </a:t>
            </a:r>
            <a:r>
              <a:rPr sz="2200" spc="105" dirty="0">
                <a:solidFill>
                  <a:schemeClr val="tx1"/>
                </a:solidFill>
                <a:latin typeface="Arial"/>
                <a:cs typeface="Arial"/>
              </a:rPr>
              <a:t>waste</a:t>
            </a:r>
            <a:r>
              <a:rPr sz="2200" spc="4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25" dirty="0">
                <a:solidFill>
                  <a:schemeClr val="tx1"/>
                </a:solidFill>
                <a:latin typeface="Arial"/>
                <a:cs typeface="Arial"/>
              </a:rPr>
              <a:t>particles</a:t>
            </a:r>
            <a:r>
              <a:rPr sz="2200" spc="4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such</a:t>
            </a:r>
            <a:r>
              <a:rPr sz="2200" spc="48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80" dirty="0">
                <a:solidFill>
                  <a:schemeClr val="tx1"/>
                </a:solidFill>
                <a:latin typeface="Arial"/>
                <a:cs typeface="Arial"/>
              </a:rPr>
              <a:t>as</a:t>
            </a:r>
            <a:r>
              <a:rPr sz="2200" spc="45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90" dirty="0">
                <a:solidFill>
                  <a:schemeClr val="tx1"/>
                </a:solidFill>
                <a:latin typeface="Arial"/>
                <a:cs typeface="Arial"/>
              </a:rPr>
              <a:t>urea,</a:t>
            </a:r>
            <a:r>
              <a:rPr sz="2200" spc="4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0" dirty="0">
                <a:solidFill>
                  <a:schemeClr val="tx1"/>
                </a:solidFill>
                <a:latin typeface="Arial"/>
                <a:cs typeface="Arial"/>
              </a:rPr>
              <a:t>creatinine</a:t>
            </a:r>
            <a:r>
              <a:rPr sz="2200" spc="48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5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2200" spc="45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50" dirty="0">
                <a:solidFill>
                  <a:schemeClr val="tx1"/>
                </a:solidFill>
                <a:latin typeface="Arial"/>
                <a:cs typeface="Arial"/>
              </a:rPr>
              <a:t>uric</a:t>
            </a:r>
            <a:r>
              <a:rPr sz="2200" spc="4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35" dirty="0">
                <a:solidFill>
                  <a:schemeClr val="tx1"/>
                </a:solidFill>
                <a:latin typeface="Arial"/>
                <a:cs typeface="Arial"/>
              </a:rPr>
              <a:t>acid</a:t>
            </a:r>
            <a:r>
              <a:rPr sz="2200" spc="4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85" dirty="0">
                <a:solidFill>
                  <a:schemeClr val="tx1"/>
                </a:solidFill>
                <a:latin typeface="Arial"/>
                <a:cs typeface="Arial"/>
              </a:rPr>
              <a:t>from </a:t>
            </a:r>
            <a:r>
              <a:rPr sz="2200" spc="95" dirty="0">
                <a:solidFill>
                  <a:schemeClr val="tx1"/>
                </a:solidFill>
                <a:latin typeface="Arial"/>
                <a:cs typeface="Arial"/>
              </a:rPr>
              <a:t>blood.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2200" dirty="0">
              <a:latin typeface="Arial"/>
              <a:cs typeface="Arial"/>
            </a:endParaRPr>
          </a:p>
          <a:p>
            <a:pPr marL="12700" marR="36195" algn="just">
              <a:lnSpc>
                <a:spcPct val="100000"/>
              </a:lnSpc>
            </a:pPr>
            <a:r>
              <a:rPr sz="2200" spc="70" dirty="0">
                <a:solidFill>
                  <a:schemeClr val="tx1"/>
                </a:solidFill>
                <a:latin typeface="Arial"/>
                <a:cs typeface="Arial"/>
              </a:rPr>
              <a:t>This</a:t>
            </a:r>
            <a:r>
              <a:rPr sz="2200" spc="2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95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200" spc="2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5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200" spc="2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4" dirty="0">
                <a:solidFill>
                  <a:schemeClr val="tx1"/>
                </a:solidFill>
                <a:latin typeface="Arial"/>
                <a:cs typeface="Arial"/>
              </a:rPr>
              <a:t>process</a:t>
            </a:r>
            <a:r>
              <a:rPr sz="2200" spc="25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35" dirty="0">
                <a:solidFill>
                  <a:schemeClr val="tx1"/>
                </a:solidFill>
                <a:latin typeface="Arial"/>
                <a:cs typeface="Arial"/>
              </a:rPr>
              <a:t>for</a:t>
            </a:r>
            <a:r>
              <a:rPr sz="2200" spc="25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0" dirty="0">
                <a:solidFill>
                  <a:schemeClr val="tx1"/>
                </a:solidFill>
                <a:latin typeface="Arial"/>
                <a:cs typeface="Arial"/>
              </a:rPr>
              <a:t>repletion</a:t>
            </a:r>
            <a:r>
              <a:rPr sz="2200" spc="2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200" spc="4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200" spc="25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4" dirty="0">
                <a:solidFill>
                  <a:schemeClr val="tx1"/>
                </a:solidFill>
                <a:latin typeface="Arial"/>
                <a:cs typeface="Arial"/>
              </a:rPr>
              <a:t>bicarbonate</a:t>
            </a:r>
            <a:r>
              <a:rPr sz="2200" spc="25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30" dirty="0">
                <a:solidFill>
                  <a:schemeClr val="tx1"/>
                </a:solidFill>
                <a:latin typeface="Arial"/>
                <a:cs typeface="Arial"/>
              </a:rPr>
              <a:t>deficit</a:t>
            </a:r>
            <a:r>
              <a:rPr sz="2200" spc="2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80" dirty="0">
                <a:solidFill>
                  <a:schemeClr val="tx1"/>
                </a:solidFill>
                <a:latin typeface="Arial"/>
                <a:cs typeface="Arial"/>
              </a:rPr>
              <a:t>of </a:t>
            </a:r>
            <a:r>
              <a:rPr sz="2200" spc="11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2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0" dirty="0">
                <a:solidFill>
                  <a:schemeClr val="tx1"/>
                </a:solidFill>
                <a:latin typeface="Arial"/>
                <a:cs typeface="Arial"/>
              </a:rPr>
              <a:t>metabolic</a:t>
            </a:r>
            <a:r>
              <a:rPr sz="22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10" dirty="0">
                <a:solidFill>
                  <a:schemeClr val="tx1"/>
                </a:solidFill>
                <a:latin typeface="Arial"/>
                <a:cs typeface="Arial"/>
              </a:rPr>
              <a:t>acidosis</a:t>
            </a:r>
            <a:r>
              <a:rPr sz="22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95" dirty="0">
                <a:solidFill>
                  <a:schemeClr val="tx1"/>
                </a:solidFill>
                <a:latin typeface="Arial"/>
                <a:cs typeface="Arial"/>
              </a:rPr>
              <a:t>associated</a:t>
            </a:r>
            <a:r>
              <a:rPr sz="22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35" dirty="0">
                <a:solidFill>
                  <a:schemeClr val="tx1"/>
                </a:solidFill>
                <a:latin typeface="Arial"/>
                <a:cs typeface="Arial"/>
              </a:rPr>
              <a:t>with</a:t>
            </a:r>
            <a:r>
              <a:rPr sz="22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renal</a:t>
            </a:r>
            <a:r>
              <a:rPr sz="22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failure</a:t>
            </a:r>
            <a:r>
              <a:rPr sz="22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100" dirty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22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80" dirty="0">
                <a:solidFill>
                  <a:schemeClr val="tx1"/>
                </a:solidFill>
                <a:latin typeface="Arial"/>
                <a:cs typeface="Arial"/>
              </a:rPr>
              <a:t>humans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761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0207" y="652272"/>
            <a:ext cx="8623300" cy="5451475"/>
            <a:chOff x="140207" y="652272"/>
            <a:chExt cx="8623300" cy="54514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399" y="685851"/>
              <a:ext cx="5310411" cy="540557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46303" y="679704"/>
              <a:ext cx="5346700" cy="5417820"/>
            </a:xfrm>
            <a:custGeom>
              <a:avLst/>
              <a:gdLst/>
              <a:ahLst/>
              <a:cxnLst/>
              <a:rect l="l" t="t" r="r" b="b"/>
              <a:pathLst>
                <a:path w="5346700" h="5417820">
                  <a:moveTo>
                    <a:pt x="0" y="5417820"/>
                  </a:moveTo>
                  <a:lnTo>
                    <a:pt x="5346192" y="5417820"/>
                  </a:lnTo>
                  <a:lnTo>
                    <a:pt x="5346192" y="0"/>
                  </a:lnTo>
                  <a:lnTo>
                    <a:pt x="0" y="0"/>
                  </a:lnTo>
                  <a:lnTo>
                    <a:pt x="0" y="541782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72328" y="652272"/>
              <a:ext cx="3090672" cy="543915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124962" y="1600961"/>
              <a:ext cx="685800" cy="3276600"/>
            </a:xfrm>
            <a:custGeom>
              <a:avLst/>
              <a:gdLst/>
              <a:ahLst/>
              <a:cxnLst/>
              <a:rect l="l" t="t" r="r" b="b"/>
              <a:pathLst>
                <a:path w="685800" h="3276600">
                  <a:moveTo>
                    <a:pt x="0" y="1638300"/>
                  </a:moveTo>
                  <a:lnTo>
                    <a:pt x="352" y="1563312"/>
                  </a:lnTo>
                  <a:lnTo>
                    <a:pt x="1401" y="1489190"/>
                  </a:lnTo>
                  <a:lnTo>
                    <a:pt x="3130" y="1416005"/>
                  </a:lnTo>
                  <a:lnTo>
                    <a:pt x="5525" y="1343829"/>
                  </a:lnTo>
                  <a:lnTo>
                    <a:pt x="8570" y="1272735"/>
                  </a:lnTo>
                  <a:lnTo>
                    <a:pt x="12250" y="1202795"/>
                  </a:lnTo>
                  <a:lnTo>
                    <a:pt x="16550" y="1134082"/>
                  </a:lnTo>
                  <a:lnTo>
                    <a:pt x="21455" y="1066668"/>
                  </a:lnTo>
                  <a:lnTo>
                    <a:pt x="26949" y="1000625"/>
                  </a:lnTo>
                  <a:lnTo>
                    <a:pt x="33019" y="936025"/>
                  </a:lnTo>
                  <a:lnTo>
                    <a:pt x="39647" y="872941"/>
                  </a:lnTo>
                  <a:lnTo>
                    <a:pt x="46820" y="811445"/>
                  </a:lnTo>
                  <a:lnTo>
                    <a:pt x="54522" y="751609"/>
                  </a:lnTo>
                  <a:lnTo>
                    <a:pt x="62738" y="693507"/>
                  </a:lnTo>
                  <a:lnTo>
                    <a:pt x="71454" y="637209"/>
                  </a:lnTo>
                  <a:lnTo>
                    <a:pt x="80652" y="582788"/>
                  </a:lnTo>
                  <a:lnTo>
                    <a:pt x="90320" y="530318"/>
                  </a:lnTo>
                  <a:lnTo>
                    <a:pt x="100441" y="479869"/>
                  </a:lnTo>
                  <a:lnTo>
                    <a:pt x="111000" y="431515"/>
                  </a:lnTo>
                  <a:lnTo>
                    <a:pt x="121982" y="385327"/>
                  </a:lnTo>
                  <a:lnTo>
                    <a:pt x="133373" y="341378"/>
                  </a:lnTo>
                  <a:lnTo>
                    <a:pt x="145156" y="299741"/>
                  </a:lnTo>
                  <a:lnTo>
                    <a:pt x="157317" y="260487"/>
                  </a:lnTo>
                  <a:lnTo>
                    <a:pt x="169841" y="223689"/>
                  </a:lnTo>
                  <a:lnTo>
                    <a:pt x="195916" y="157750"/>
                  </a:lnTo>
                  <a:lnTo>
                    <a:pt x="223259" y="102503"/>
                  </a:lnTo>
                  <a:lnTo>
                    <a:pt x="251751" y="58525"/>
                  </a:lnTo>
                  <a:lnTo>
                    <a:pt x="281268" y="26397"/>
                  </a:lnTo>
                  <a:lnTo>
                    <a:pt x="327205" y="1685"/>
                  </a:lnTo>
                  <a:lnTo>
                    <a:pt x="342900" y="0"/>
                  </a:lnTo>
                  <a:lnTo>
                    <a:pt x="358594" y="1685"/>
                  </a:lnTo>
                  <a:lnTo>
                    <a:pt x="404531" y="26397"/>
                  </a:lnTo>
                  <a:lnTo>
                    <a:pt x="434048" y="58525"/>
                  </a:lnTo>
                  <a:lnTo>
                    <a:pt x="462540" y="102503"/>
                  </a:lnTo>
                  <a:lnTo>
                    <a:pt x="489883" y="157750"/>
                  </a:lnTo>
                  <a:lnTo>
                    <a:pt x="515958" y="223689"/>
                  </a:lnTo>
                  <a:lnTo>
                    <a:pt x="528482" y="260487"/>
                  </a:lnTo>
                  <a:lnTo>
                    <a:pt x="540643" y="299741"/>
                  </a:lnTo>
                  <a:lnTo>
                    <a:pt x="552426" y="341378"/>
                  </a:lnTo>
                  <a:lnTo>
                    <a:pt x="563817" y="385327"/>
                  </a:lnTo>
                  <a:lnTo>
                    <a:pt x="574799" y="431515"/>
                  </a:lnTo>
                  <a:lnTo>
                    <a:pt x="585358" y="479869"/>
                  </a:lnTo>
                  <a:lnTo>
                    <a:pt x="595479" y="530318"/>
                  </a:lnTo>
                  <a:lnTo>
                    <a:pt x="605147" y="582788"/>
                  </a:lnTo>
                  <a:lnTo>
                    <a:pt x="614345" y="637209"/>
                  </a:lnTo>
                  <a:lnTo>
                    <a:pt x="623061" y="693507"/>
                  </a:lnTo>
                  <a:lnTo>
                    <a:pt x="631277" y="751609"/>
                  </a:lnTo>
                  <a:lnTo>
                    <a:pt x="638979" y="811445"/>
                  </a:lnTo>
                  <a:lnTo>
                    <a:pt x="646152" y="872941"/>
                  </a:lnTo>
                  <a:lnTo>
                    <a:pt x="652780" y="936025"/>
                  </a:lnTo>
                  <a:lnTo>
                    <a:pt x="658850" y="1000625"/>
                  </a:lnTo>
                  <a:lnTo>
                    <a:pt x="664344" y="1066668"/>
                  </a:lnTo>
                  <a:lnTo>
                    <a:pt x="669249" y="1134082"/>
                  </a:lnTo>
                  <a:lnTo>
                    <a:pt x="673549" y="1202795"/>
                  </a:lnTo>
                  <a:lnTo>
                    <a:pt x="677229" y="1272735"/>
                  </a:lnTo>
                  <a:lnTo>
                    <a:pt x="680274" y="1343829"/>
                  </a:lnTo>
                  <a:lnTo>
                    <a:pt x="682669" y="1416005"/>
                  </a:lnTo>
                  <a:lnTo>
                    <a:pt x="684398" y="1489190"/>
                  </a:lnTo>
                  <a:lnTo>
                    <a:pt x="685447" y="1563312"/>
                  </a:lnTo>
                  <a:lnTo>
                    <a:pt x="685800" y="1638300"/>
                  </a:lnTo>
                  <a:lnTo>
                    <a:pt x="685447" y="1713287"/>
                  </a:lnTo>
                  <a:lnTo>
                    <a:pt x="684398" y="1787409"/>
                  </a:lnTo>
                  <a:lnTo>
                    <a:pt x="682669" y="1860594"/>
                  </a:lnTo>
                  <a:lnTo>
                    <a:pt x="680274" y="1932770"/>
                  </a:lnTo>
                  <a:lnTo>
                    <a:pt x="677229" y="2003864"/>
                  </a:lnTo>
                  <a:lnTo>
                    <a:pt x="673549" y="2073804"/>
                  </a:lnTo>
                  <a:lnTo>
                    <a:pt x="669249" y="2142517"/>
                  </a:lnTo>
                  <a:lnTo>
                    <a:pt x="664344" y="2209931"/>
                  </a:lnTo>
                  <a:lnTo>
                    <a:pt x="658850" y="2275974"/>
                  </a:lnTo>
                  <a:lnTo>
                    <a:pt x="652780" y="2340574"/>
                  </a:lnTo>
                  <a:lnTo>
                    <a:pt x="646152" y="2403658"/>
                  </a:lnTo>
                  <a:lnTo>
                    <a:pt x="638979" y="2465154"/>
                  </a:lnTo>
                  <a:lnTo>
                    <a:pt x="631277" y="2524990"/>
                  </a:lnTo>
                  <a:lnTo>
                    <a:pt x="623061" y="2583092"/>
                  </a:lnTo>
                  <a:lnTo>
                    <a:pt x="614345" y="2639390"/>
                  </a:lnTo>
                  <a:lnTo>
                    <a:pt x="605147" y="2693811"/>
                  </a:lnTo>
                  <a:lnTo>
                    <a:pt x="595479" y="2746281"/>
                  </a:lnTo>
                  <a:lnTo>
                    <a:pt x="585358" y="2796730"/>
                  </a:lnTo>
                  <a:lnTo>
                    <a:pt x="574799" y="2845084"/>
                  </a:lnTo>
                  <a:lnTo>
                    <a:pt x="563817" y="2891272"/>
                  </a:lnTo>
                  <a:lnTo>
                    <a:pt x="552426" y="2935221"/>
                  </a:lnTo>
                  <a:lnTo>
                    <a:pt x="540643" y="2976858"/>
                  </a:lnTo>
                  <a:lnTo>
                    <a:pt x="528482" y="3016112"/>
                  </a:lnTo>
                  <a:lnTo>
                    <a:pt x="515958" y="3052910"/>
                  </a:lnTo>
                  <a:lnTo>
                    <a:pt x="489883" y="3118849"/>
                  </a:lnTo>
                  <a:lnTo>
                    <a:pt x="462540" y="3174096"/>
                  </a:lnTo>
                  <a:lnTo>
                    <a:pt x="434048" y="3218074"/>
                  </a:lnTo>
                  <a:lnTo>
                    <a:pt x="404531" y="3250202"/>
                  </a:lnTo>
                  <a:lnTo>
                    <a:pt x="358594" y="3274914"/>
                  </a:lnTo>
                  <a:lnTo>
                    <a:pt x="342900" y="3276600"/>
                  </a:lnTo>
                  <a:lnTo>
                    <a:pt x="327205" y="3274914"/>
                  </a:lnTo>
                  <a:lnTo>
                    <a:pt x="281268" y="3250202"/>
                  </a:lnTo>
                  <a:lnTo>
                    <a:pt x="251751" y="3218074"/>
                  </a:lnTo>
                  <a:lnTo>
                    <a:pt x="223259" y="3174096"/>
                  </a:lnTo>
                  <a:lnTo>
                    <a:pt x="195916" y="3118849"/>
                  </a:lnTo>
                  <a:lnTo>
                    <a:pt x="169841" y="3052910"/>
                  </a:lnTo>
                  <a:lnTo>
                    <a:pt x="157317" y="3016112"/>
                  </a:lnTo>
                  <a:lnTo>
                    <a:pt x="145156" y="2976858"/>
                  </a:lnTo>
                  <a:lnTo>
                    <a:pt x="133373" y="2935221"/>
                  </a:lnTo>
                  <a:lnTo>
                    <a:pt x="121982" y="2891272"/>
                  </a:lnTo>
                  <a:lnTo>
                    <a:pt x="111000" y="2845084"/>
                  </a:lnTo>
                  <a:lnTo>
                    <a:pt x="100441" y="2796730"/>
                  </a:lnTo>
                  <a:lnTo>
                    <a:pt x="90320" y="2746281"/>
                  </a:lnTo>
                  <a:lnTo>
                    <a:pt x="80652" y="2693811"/>
                  </a:lnTo>
                  <a:lnTo>
                    <a:pt x="71454" y="2639390"/>
                  </a:lnTo>
                  <a:lnTo>
                    <a:pt x="62738" y="2583092"/>
                  </a:lnTo>
                  <a:lnTo>
                    <a:pt x="54522" y="2524990"/>
                  </a:lnTo>
                  <a:lnTo>
                    <a:pt x="46820" y="2465154"/>
                  </a:lnTo>
                  <a:lnTo>
                    <a:pt x="39647" y="2403658"/>
                  </a:lnTo>
                  <a:lnTo>
                    <a:pt x="33019" y="2340574"/>
                  </a:lnTo>
                  <a:lnTo>
                    <a:pt x="26949" y="2275974"/>
                  </a:lnTo>
                  <a:lnTo>
                    <a:pt x="21455" y="2209931"/>
                  </a:lnTo>
                  <a:lnTo>
                    <a:pt x="16550" y="2142517"/>
                  </a:lnTo>
                  <a:lnTo>
                    <a:pt x="12250" y="2073804"/>
                  </a:lnTo>
                  <a:lnTo>
                    <a:pt x="8570" y="2003864"/>
                  </a:lnTo>
                  <a:lnTo>
                    <a:pt x="5525" y="1932770"/>
                  </a:lnTo>
                  <a:lnTo>
                    <a:pt x="3130" y="1860594"/>
                  </a:lnTo>
                  <a:lnTo>
                    <a:pt x="1401" y="1787409"/>
                  </a:lnTo>
                  <a:lnTo>
                    <a:pt x="352" y="1713287"/>
                  </a:lnTo>
                  <a:lnTo>
                    <a:pt x="0" y="1638300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08603" y="3497224"/>
              <a:ext cx="2135505" cy="342265"/>
            </a:xfrm>
            <a:custGeom>
              <a:avLst/>
              <a:gdLst/>
              <a:ahLst/>
              <a:cxnLst/>
              <a:rect l="l" t="t" r="r" b="b"/>
              <a:pathLst>
                <a:path w="2135504" h="342264">
                  <a:moveTo>
                    <a:pt x="2069076" y="124942"/>
                  </a:moveTo>
                  <a:lnTo>
                    <a:pt x="2058289" y="124942"/>
                  </a:lnTo>
                  <a:lnTo>
                    <a:pt x="2060956" y="201142"/>
                  </a:lnTo>
                  <a:lnTo>
                    <a:pt x="1920159" y="206172"/>
                  </a:lnTo>
                  <a:lnTo>
                    <a:pt x="1815592" y="272262"/>
                  </a:lnTo>
                  <a:lnTo>
                    <a:pt x="1804654" y="282745"/>
                  </a:lnTo>
                  <a:lnTo>
                    <a:pt x="1798764" y="296122"/>
                  </a:lnTo>
                  <a:lnTo>
                    <a:pt x="1798304" y="310713"/>
                  </a:lnTo>
                  <a:lnTo>
                    <a:pt x="1803654" y="324840"/>
                  </a:lnTo>
                  <a:lnTo>
                    <a:pt x="1814137" y="335776"/>
                  </a:lnTo>
                  <a:lnTo>
                    <a:pt x="1827514" y="341651"/>
                  </a:lnTo>
                  <a:lnTo>
                    <a:pt x="1842105" y="342074"/>
                  </a:lnTo>
                  <a:lnTo>
                    <a:pt x="1856232" y="336651"/>
                  </a:lnTo>
                  <a:lnTo>
                    <a:pt x="2135124" y="160375"/>
                  </a:lnTo>
                  <a:lnTo>
                    <a:pt x="2069076" y="124942"/>
                  </a:lnTo>
                  <a:close/>
                </a:path>
                <a:path w="2135504" h="342264">
                  <a:moveTo>
                    <a:pt x="1917347" y="129977"/>
                  </a:moveTo>
                  <a:lnTo>
                    <a:pt x="0" y="198475"/>
                  </a:lnTo>
                  <a:lnTo>
                    <a:pt x="2794" y="274675"/>
                  </a:lnTo>
                  <a:lnTo>
                    <a:pt x="1920159" y="206172"/>
                  </a:lnTo>
                  <a:lnTo>
                    <a:pt x="1984060" y="165785"/>
                  </a:lnTo>
                  <a:lnTo>
                    <a:pt x="1917347" y="129977"/>
                  </a:lnTo>
                  <a:close/>
                </a:path>
                <a:path w="2135504" h="342264">
                  <a:moveTo>
                    <a:pt x="1984060" y="165785"/>
                  </a:moveTo>
                  <a:lnTo>
                    <a:pt x="1920159" y="206172"/>
                  </a:lnTo>
                  <a:lnTo>
                    <a:pt x="2060956" y="201142"/>
                  </a:lnTo>
                  <a:lnTo>
                    <a:pt x="2060800" y="196697"/>
                  </a:lnTo>
                  <a:lnTo>
                    <a:pt x="2041652" y="196697"/>
                  </a:lnTo>
                  <a:lnTo>
                    <a:pt x="1984060" y="165785"/>
                  </a:lnTo>
                  <a:close/>
                </a:path>
                <a:path w="2135504" h="342264">
                  <a:moveTo>
                    <a:pt x="2039239" y="130911"/>
                  </a:moveTo>
                  <a:lnTo>
                    <a:pt x="1984060" y="165785"/>
                  </a:lnTo>
                  <a:lnTo>
                    <a:pt x="2041652" y="196697"/>
                  </a:lnTo>
                  <a:lnTo>
                    <a:pt x="2039239" y="130911"/>
                  </a:lnTo>
                  <a:close/>
                </a:path>
                <a:path w="2135504" h="342264">
                  <a:moveTo>
                    <a:pt x="2058497" y="130911"/>
                  </a:moveTo>
                  <a:lnTo>
                    <a:pt x="2039239" y="130911"/>
                  </a:lnTo>
                  <a:lnTo>
                    <a:pt x="2041652" y="196697"/>
                  </a:lnTo>
                  <a:lnTo>
                    <a:pt x="2060800" y="196697"/>
                  </a:lnTo>
                  <a:lnTo>
                    <a:pt x="2058497" y="130911"/>
                  </a:lnTo>
                  <a:close/>
                </a:path>
                <a:path w="2135504" h="342264">
                  <a:moveTo>
                    <a:pt x="2058289" y="124942"/>
                  </a:moveTo>
                  <a:lnTo>
                    <a:pt x="1917347" y="129977"/>
                  </a:lnTo>
                  <a:lnTo>
                    <a:pt x="1984060" y="165785"/>
                  </a:lnTo>
                  <a:lnTo>
                    <a:pt x="2039239" y="130911"/>
                  </a:lnTo>
                  <a:lnTo>
                    <a:pt x="2058497" y="130911"/>
                  </a:lnTo>
                  <a:lnTo>
                    <a:pt x="2058289" y="124942"/>
                  </a:lnTo>
                  <a:close/>
                </a:path>
                <a:path w="2135504" h="342264">
                  <a:moveTo>
                    <a:pt x="1829935" y="0"/>
                  </a:moveTo>
                  <a:lnTo>
                    <a:pt x="1815401" y="1450"/>
                  </a:lnTo>
                  <a:lnTo>
                    <a:pt x="1802487" y="8258"/>
                  </a:lnTo>
                  <a:lnTo>
                    <a:pt x="1792859" y="19913"/>
                  </a:lnTo>
                  <a:lnTo>
                    <a:pt x="1788439" y="34399"/>
                  </a:lnTo>
                  <a:lnTo>
                    <a:pt x="1789890" y="48932"/>
                  </a:lnTo>
                  <a:lnTo>
                    <a:pt x="1796698" y="61847"/>
                  </a:lnTo>
                  <a:lnTo>
                    <a:pt x="1808352" y="71475"/>
                  </a:lnTo>
                  <a:lnTo>
                    <a:pt x="1917347" y="129977"/>
                  </a:lnTo>
                  <a:lnTo>
                    <a:pt x="2058289" y="124942"/>
                  </a:lnTo>
                  <a:lnTo>
                    <a:pt x="2069076" y="124942"/>
                  </a:lnTo>
                  <a:lnTo>
                    <a:pt x="1844421" y="4419"/>
                  </a:lnTo>
                  <a:lnTo>
                    <a:pt x="182993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3146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2084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95"/>
              </a:spcBef>
            </a:pPr>
            <a:r>
              <a:rPr dirty="0"/>
              <a:t>Determining</a:t>
            </a:r>
            <a:r>
              <a:rPr spc="-100" dirty="0"/>
              <a:t> </a:t>
            </a:r>
            <a:r>
              <a:rPr dirty="0"/>
              <a:t>molar</a:t>
            </a:r>
            <a:r>
              <a:rPr spc="-100" dirty="0"/>
              <a:t> </a:t>
            </a:r>
            <a:r>
              <a:rPr spc="-20" dirty="0"/>
              <a:t>mass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7340" y="1488694"/>
            <a:ext cx="852932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52425" algn="l"/>
                <a:tab pos="1556385" algn="l"/>
                <a:tab pos="2846070" algn="l"/>
                <a:tab pos="3592829" algn="l"/>
                <a:tab pos="4170679" algn="l"/>
                <a:tab pos="5187315" algn="l"/>
                <a:tab pos="5579110" algn="l"/>
                <a:tab pos="6325870" algn="l"/>
                <a:tab pos="6800850" algn="l"/>
                <a:tab pos="8174355" algn="l"/>
              </a:tabLst>
            </a:pPr>
            <a:r>
              <a:rPr sz="2400" spc="-50" dirty="0">
                <a:solidFill>
                  <a:srgbClr val="FFFF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	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solution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	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contains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	</a:t>
            </a:r>
            <a:r>
              <a:rPr sz="2400" spc="-20" dirty="0">
                <a:solidFill>
                  <a:srgbClr val="FFFF00"/>
                </a:solidFill>
                <a:latin typeface="Arial"/>
                <a:cs typeface="Arial"/>
              </a:rPr>
              <a:t>20.0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	</a:t>
            </a:r>
            <a:r>
              <a:rPr sz="2400" spc="-25" dirty="0">
                <a:solidFill>
                  <a:srgbClr val="FFFF00"/>
                </a:solidFill>
                <a:latin typeface="Arial"/>
                <a:cs typeface="Arial"/>
              </a:rPr>
              <a:t>mg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	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insulin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	</a:t>
            </a:r>
            <a:r>
              <a:rPr sz="2400" spc="-25" dirty="0">
                <a:solidFill>
                  <a:srgbClr val="FFFF00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	</a:t>
            </a:r>
            <a:r>
              <a:rPr sz="2400" spc="-20" dirty="0">
                <a:solidFill>
                  <a:srgbClr val="FFFF00"/>
                </a:solidFill>
                <a:latin typeface="Arial"/>
                <a:cs typeface="Arial"/>
              </a:rPr>
              <a:t>5.00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	</a:t>
            </a:r>
            <a:r>
              <a:rPr sz="2400" spc="-25" dirty="0">
                <a:solidFill>
                  <a:srgbClr val="FFFF00"/>
                </a:solidFill>
                <a:latin typeface="Arial"/>
                <a:cs typeface="Arial"/>
              </a:rPr>
              <a:t>ml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	</a:t>
            </a:r>
            <a:r>
              <a:rPr sz="2400" spc="-10" dirty="0">
                <a:solidFill>
                  <a:srgbClr val="FFFF00"/>
                </a:solidFill>
                <a:latin typeface="Arial"/>
                <a:cs typeface="Arial"/>
              </a:rPr>
              <a:t>develops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	</a:t>
            </a:r>
            <a:r>
              <a:rPr sz="2400" spc="-25" dirty="0">
                <a:solidFill>
                  <a:srgbClr val="FFFF00"/>
                </a:solidFill>
                <a:latin typeface="Arial"/>
                <a:cs typeface="Arial"/>
              </a:rPr>
              <a:t>an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osmotic</a:t>
            </a:r>
            <a:r>
              <a:rPr sz="2400" spc="-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pressure</a:t>
            </a:r>
            <a:r>
              <a:rPr sz="2400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of</a:t>
            </a:r>
            <a:r>
              <a:rPr sz="24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12.5</a:t>
            </a:r>
            <a:r>
              <a:rPr sz="24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mm</a:t>
            </a:r>
            <a:r>
              <a:rPr sz="2400" spc="-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Hg</a:t>
            </a:r>
            <a:r>
              <a:rPr sz="2400" spc="-2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at</a:t>
            </a:r>
            <a:r>
              <a:rPr sz="2400" spc="-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00"/>
                </a:solidFill>
                <a:latin typeface="Arial"/>
                <a:cs typeface="Arial"/>
              </a:rPr>
              <a:t>300</a:t>
            </a:r>
            <a:r>
              <a:rPr sz="2400" spc="-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FFFF00"/>
                </a:solidFill>
                <a:latin typeface="Arial"/>
                <a:cs typeface="Arial"/>
              </a:rPr>
              <a:t>K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9240" y="4352925"/>
            <a:ext cx="7251700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Moles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insulin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MxV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3.34x10</a:t>
            </a:r>
            <a:r>
              <a:rPr sz="2775" spc="-15" baseline="2552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775" baseline="25525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sz="2775" spc="315" baseline="255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mol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28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Molar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mass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mass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insulin/moles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insulin</a:t>
            </a:r>
            <a:endParaRPr sz="2800">
              <a:latin typeface="Arial"/>
              <a:cs typeface="Arial"/>
            </a:endParaRPr>
          </a:p>
          <a:p>
            <a:pPr marL="2019935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0.0200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g/3.34x10</a:t>
            </a:r>
            <a:r>
              <a:rPr sz="2775" spc="-15" baseline="2552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775" baseline="25525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sz="2775" spc="345" baseline="255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mol</a:t>
            </a:r>
            <a:endParaRPr sz="2800">
              <a:latin typeface="Arial"/>
              <a:cs typeface="Arial"/>
            </a:endParaRPr>
          </a:p>
          <a:p>
            <a:pPr marL="2019935">
              <a:lnSpc>
                <a:spcPct val="100000"/>
              </a:lnSpc>
              <a:tabLst>
                <a:tab pos="3317240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 5990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g/mol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57200" y="2683764"/>
            <a:ext cx="2021205" cy="1160145"/>
            <a:chOff x="457200" y="2683764"/>
            <a:chExt cx="2021205" cy="1160145"/>
          </a:xfrm>
        </p:grpSpPr>
        <p:sp>
          <p:nvSpPr>
            <p:cNvPr id="9" name="object 9"/>
            <p:cNvSpPr/>
            <p:nvPr/>
          </p:nvSpPr>
          <p:spPr>
            <a:xfrm>
              <a:off x="457200" y="2683764"/>
              <a:ext cx="2021205" cy="1160145"/>
            </a:xfrm>
            <a:custGeom>
              <a:avLst/>
              <a:gdLst/>
              <a:ahLst/>
              <a:cxnLst/>
              <a:rect l="l" t="t" r="r" b="b"/>
              <a:pathLst>
                <a:path w="2021205" h="1160145">
                  <a:moveTo>
                    <a:pt x="2020824" y="0"/>
                  </a:moveTo>
                  <a:lnTo>
                    <a:pt x="0" y="0"/>
                  </a:lnTo>
                  <a:lnTo>
                    <a:pt x="0" y="1159764"/>
                  </a:lnTo>
                  <a:lnTo>
                    <a:pt x="2020824" y="1159764"/>
                  </a:lnTo>
                  <a:lnTo>
                    <a:pt x="2020824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616018" y="3290177"/>
              <a:ext cx="760095" cy="0"/>
            </a:xfrm>
            <a:custGeom>
              <a:avLst/>
              <a:gdLst/>
              <a:ahLst/>
              <a:cxnLst/>
              <a:rect l="l" t="t" r="r" b="b"/>
              <a:pathLst>
                <a:path w="760094">
                  <a:moveTo>
                    <a:pt x="0" y="0"/>
                  </a:moveTo>
                  <a:lnTo>
                    <a:pt x="759971" y="0"/>
                  </a:lnTo>
                </a:path>
              </a:pathLst>
            </a:custGeom>
            <a:ln w="185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668674" y="2553461"/>
            <a:ext cx="612775" cy="130937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885"/>
              </a:spcBef>
            </a:pPr>
            <a:r>
              <a:rPr sz="3550" spc="495" dirty="0">
                <a:latin typeface="Symbol"/>
                <a:cs typeface="Symbol"/>
              </a:rPr>
              <a:t></a:t>
            </a:r>
            <a:endParaRPr sz="3550">
              <a:latin typeface="Symbol"/>
              <a:cs typeface="Symbol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r>
              <a:rPr sz="3550" i="1" spc="235" dirty="0">
                <a:latin typeface="Times New Roman"/>
                <a:cs typeface="Times New Roman"/>
              </a:rPr>
              <a:t>RT</a:t>
            </a:r>
            <a:endParaRPr sz="35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5612" y="2935916"/>
            <a:ext cx="956944" cy="571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  <a:tabLst>
                <a:tab pos="647065" algn="l"/>
              </a:tabLst>
            </a:pPr>
            <a:r>
              <a:rPr sz="3550" i="1" spc="509" dirty="0">
                <a:latin typeface="Times New Roman"/>
                <a:cs typeface="Times New Roman"/>
              </a:rPr>
              <a:t>M</a:t>
            </a:r>
            <a:r>
              <a:rPr sz="3550" i="1" dirty="0">
                <a:latin typeface="Times New Roman"/>
                <a:cs typeface="Times New Roman"/>
              </a:rPr>
              <a:t>	</a:t>
            </a:r>
            <a:r>
              <a:rPr sz="3550" spc="320" dirty="0">
                <a:latin typeface="Symbol"/>
                <a:cs typeface="Symbol"/>
              </a:rPr>
              <a:t></a:t>
            </a:r>
            <a:endParaRPr sz="3550">
              <a:latin typeface="Symbol"/>
              <a:cs typeface="Symbo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438400" y="2679192"/>
            <a:ext cx="4648200" cy="1165860"/>
            <a:chOff x="2438400" y="2679192"/>
            <a:chExt cx="4648200" cy="1165860"/>
          </a:xfrm>
        </p:grpSpPr>
        <p:sp>
          <p:nvSpPr>
            <p:cNvPr id="14" name="object 14"/>
            <p:cNvSpPr/>
            <p:nvPr/>
          </p:nvSpPr>
          <p:spPr>
            <a:xfrm>
              <a:off x="2438400" y="2679192"/>
              <a:ext cx="4648200" cy="1165860"/>
            </a:xfrm>
            <a:custGeom>
              <a:avLst/>
              <a:gdLst/>
              <a:ahLst/>
              <a:cxnLst/>
              <a:rect l="l" t="t" r="r" b="b"/>
              <a:pathLst>
                <a:path w="4648200" h="1165860">
                  <a:moveTo>
                    <a:pt x="4648200" y="0"/>
                  </a:moveTo>
                  <a:lnTo>
                    <a:pt x="0" y="0"/>
                  </a:lnTo>
                  <a:lnTo>
                    <a:pt x="0" y="1165860"/>
                  </a:lnTo>
                  <a:lnTo>
                    <a:pt x="4648200" y="1165860"/>
                  </a:lnTo>
                  <a:lnTo>
                    <a:pt x="4648200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58296" y="2732002"/>
              <a:ext cx="819150" cy="795020"/>
            </a:xfrm>
            <a:custGeom>
              <a:avLst/>
              <a:gdLst/>
              <a:ahLst/>
              <a:cxnLst/>
              <a:rect l="l" t="t" r="r" b="b"/>
              <a:pathLst>
                <a:path w="819150" h="795020">
                  <a:moveTo>
                    <a:pt x="624082" y="0"/>
                  </a:moveTo>
                  <a:lnTo>
                    <a:pt x="306065" y="444399"/>
                  </a:lnTo>
                </a:path>
                <a:path w="819150" h="795020">
                  <a:moveTo>
                    <a:pt x="0" y="794889"/>
                  </a:moveTo>
                  <a:lnTo>
                    <a:pt x="818594" y="794889"/>
                  </a:lnTo>
                </a:path>
              </a:pathLst>
            </a:custGeom>
            <a:ln w="5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994014" y="3208227"/>
              <a:ext cx="2455545" cy="0"/>
            </a:xfrm>
            <a:custGeom>
              <a:avLst/>
              <a:gdLst/>
              <a:ahLst/>
              <a:cxnLst/>
              <a:rect l="l" t="t" r="r" b="b"/>
              <a:pathLst>
                <a:path w="2455545">
                  <a:moveTo>
                    <a:pt x="0" y="0"/>
                  </a:moveTo>
                  <a:lnTo>
                    <a:pt x="2455337" y="0"/>
                  </a:lnTo>
                </a:path>
              </a:pathLst>
            </a:custGeom>
            <a:ln w="102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5491849" y="3004945"/>
            <a:ext cx="15513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Symbol"/>
                <a:cs typeface="Symbol"/>
              </a:rPr>
              <a:t>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6.68</a:t>
            </a:r>
            <a:r>
              <a:rPr sz="2000" spc="-2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Symbol"/>
                <a:cs typeface="Symbol"/>
              </a:rPr>
              <a:t></a:t>
            </a:r>
            <a:r>
              <a:rPr sz="2000" dirty="0">
                <a:latin typeface="Times New Roman"/>
                <a:cs typeface="Times New Roman"/>
              </a:rPr>
              <a:t>10</a:t>
            </a:r>
            <a:r>
              <a:rPr sz="1725" baseline="43478" dirty="0">
                <a:latin typeface="Symbol"/>
                <a:cs typeface="Symbol"/>
              </a:rPr>
              <a:t></a:t>
            </a:r>
            <a:r>
              <a:rPr sz="1725" baseline="43478" dirty="0">
                <a:latin typeface="Times New Roman"/>
                <a:cs typeface="Times New Roman"/>
              </a:rPr>
              <a:t>4</a:t>
            </a:r>
            <a:r>
              <a:rPr sz="1725" spc="89" baseline="43478" dirty="0">
                <a:latin typeface="Times New Roman"/>
                <a:cs typeface="Times New Roman"/>
              </a:rPr>
              <a:t> </a:t>
            </a:r>
            <a:r>
              <a:rPr sz="2000" i="1" spc="-50" dirty="0">
                <a:latin typeface="Times New Roman"/>
                <a:cs typeface="Times New Roman"/>
              </a:rPr>
              <a:t>M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58228" y="2723217"/>
            <a:ext cx="2468880" cy="1125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  <a:tabLst>
                <a:tab pos="1240790" algn="l"/>
              </a:tabLst>
            </a:pPr>
            <a:r>
              <a:rPr sz="2000" spc="-10" dirty="0">
                <a:latin typeface="Times New Roman"/>
                <a:cs typeface="Times New Roman"/>
              </a:rPr>
              <a:t>12.5</a:t>
            </a:r>
            <a:r>
              <a:rPr sz="2000" i="1" spc="-10" dirty="0">
                <a:latin typeface="Times New Roman"/>
                <a:cs typeface="Times New Roman"/>
              </a:rPr>
              <a:t>mmHg</a:t>
            </a:r>
            <a:r>
              <a:rPr sz="2000" i="1" dirty="0">
                <a:latin typeface="Times New Roman"/>
                <a:cs typeface="Times New Roman"/>
              </a:rPr>
              <a:t>	</a:t>
            </a:r>
            <a:r>
              <a:rPr sz="3000" spc="-44" baseline="13888" dirty="0">
                <a:latin typeface="Times New Roman"/>
                <a:cs typeface="Times New Roman"/>
              </a:rPr>
              <a:t>1</a:t>
            </a:r>
            <a:r>
              <a:rPr sz="3000" spc="-44" baseline="-29166" dirty="0">
                <a:latin typeface="Times New Roman"/>
                <a:cs typeface="Times New Roman"/>
              </a:rPr>
              <a:t>760</a:t>
            </a:r>
            <a:r>
              <a:rPr sz="3000" spc="-465" baseline="-29166" dirty="0">
                <a:latin typeface="Times New Roman"/>
                <a:cs typeface="Times New Roman"/>
              </a:rPr>
              <a:t> </a:t>
            </a:r>
            <a:r>
              <a:rPr sz="3000" i="1" spc="-30" baseline="-29166" dirty="0">
                <a:latin typeface="Times New Roman"/>
                <a:cs typeface="Times New Roman"/>
              </a:rPr>
              <a:t>mmHg</a:t>
            </a:r>
            <a:endParaRPr sz="3000" baseline="-29166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00">
              <a:latin typeface="Times New Roman"/>
              <a:cs typeface="Times New Roman"/>
            </a:endParaRPr>
          </a:p>
          <a:p>
            <a:pPr marL="34290" algn="ctr">
              <a:lnSpc>
                <a:spcPts val="1964"/>
              </a:lnSpc>
              <a:spcBef>
                <a:spcPts val="5"/>
              </a:spcBef>
              <a:tabLst>
                <a:tab pos="1604645" algn="l"/>
              </a:tabLst>
            </a:pPr>
            <a:r>
              <a:rPr sz="2000" spc="-10" dirty="0">
                <a:latin typeface="Times New Roman"/>
                <a:cs typeface="Times New Roman"/>
              </a:rPr>
              <a:t>0.0821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60" dirty="0">
                <a:latin typeface="Times New Roman"/>
                <a:cs typeface="Times New Roman"/>
              </a:rPr>
              <a:t>300</a:t>
            </a:r>
            <a:r>
              <a:rPr sz="2000" spc="-240" dirty="0">
                <a:latin typeface="Times New Roman"/>
                <a:cs typeface="Times New Roman"/>
              </a:rPr>
              <a:t> </a:t>
            </a:r>
            <a:r>
              <a:rPr sz="2000" i="1" spc="-50" dirty="0">
                <a:latin typeface="Times New Roman"/>
                <a:cs typeface="Times New Roman"/>
              </a:rPr>
              <a:t>K</a:t>
            </a:r>
            <a:endParaRPr sz="2000">
              <a:latin typeface="Times New Roman"/>
              <a:cs typeface="Times New Roman"/>
            </a:endParaRPr>
          </a:p>
          <a:p>
            <a:pPr marL="917575">
              <a:lnSpc>
                <a:spcPts val="1964"/>
              </a:lnSpc>
            </a:pPr>
            <a:r>
              <a:rPr sz="2000" i="1" spc="-10" dirty="0">
                <a:latin typeface="Times New Roman"/>
                <a:cs typeface="Times New Roman"/>
              </a:rPr>
              <a:t>mol</a:t>
            </a:r>
            <a:r>
              <a:rPr sz="2000" i="1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Symbol"/>
                <a:cs typeface="Symbol"/>
              </a:rPr>
              <a:t></a:t>
            </a:r>
            <a:r>
              <a:rPr sz="2000" spc="-145" dirty="0">
                <a:latin typeface="Times New Roman"/>
                <a:cs typeface="Times New Roman"/>
              </a:rPr>
              <a:t> </a:t>
            </a:r>
            <a:r>
              <a:rPr sz="2000" i="1" spc="-50" dirty="0">
                <a:latin typeface="Times New Roman"/>
                <a:cs typeface="Times New Roman"/>
              </a:rPr>
              <a:t>K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15342" y="3167616"/>
            <a:ext cx="7327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000" i="1" dirty="0">
                <a:latin typeface="Times New Roman"/>
                <a:cs typeface="Times New Roman"/>
              </a:rPr>
              <a:t>L</a:t>
            </a:r>
            <a:r>
              <a:rPr sz="2000" i="1" spc="-2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Symbol"/>
                <a:cs typeface="Symbol"/>
              </a:rPr>
              <a:t></a:t>
            </a:r>
            <a:r>
              <a:rPr sz="2000" spc="-200" dirty="0">
                <a:latin typeface="Times New Roman"/>
                <a:cs typeface="Times New Roman"/>
              </a:rPr>
              <a:t> </a:t>
            </a:r>
            <a:r>
              <a:rPr sz="2000" i="1" spc="-25" dirty="0">
                <a:latin typeface="Times New Roman"/>
                <a:cs typeface="Times New Roman"/>
              </a:rPr>
              <a:t>atm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80940" y="3004945"/>
            <a:ext cx="464184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000" i="1" dirty="0">
                <a:latin typeface="Times New Roman"/>
                <a:cs typeface="Times New Roman"/>
              </a:rPr>
              <a:t>M</a:t>
            </a:r>
            <a:r>
              <a:rPr sz="2000" i="1" spc="27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Symbol"/>
                <a:cs typeface="Symbol"/>
              </a:rPr>
              <a:t></a:t>
            </a:r>
            <a:endParaRPr sz="2000">
              <a:latin typeface="Symbol"/>
              <a:cs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79731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</Words>
  <Application>Microsoft Office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Colligative Properties of Electrolytes</vt:lpstr>
      <vt:lpstr>PowerPoint Presentation</vt:lpstr>
      <vt:lpstr>PowerPoint Presentation</vt:lpstr>
      <vt:lpstr>PowerPoint Presentation</vt:lpstr>
      <vt:lpstr>PowerPoint Presentation</vt:lpstr>
      <vt:lpstr>DIALYSIS Occurs when solvent and small solute particles pass through a semipermeable membrane</vt:lpstr>
      <vt:lpstr>PowerPoint Presentation</vt:lpstr>
      <vt:lpstr>Determining molar mass</vt:lpstr>
      <vt:lpstr>PowerPoint Presentation</vt:lpstr>
      <vt:lpstr>Osmosis in Blood Cells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3</cp:revision>
  <dcterms:created xsi:type="dcterms:W3CDTF">2025-05-21T18:30:53Z</dcterms:created>
  <dcterms:modified xsi:type="dcterms:W3CDTF">2025-05-21T18:43:00Z</dcterms:modified>
</cp:coreProperties>
</file>