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360" r:id="rId3"/>
    <p:sldId id="375" r:id="rId4"/>
    <p:sldId id="391" r:id="rId5"/>
    <p:sldId id="381" r:id="rId6"/>
    <p:sldId id="393" r:id="rId7"/>
    <p:sldId id="379" r:id="rId8"/>
    <p:sldId id="392" r:id="rId9"/>
    <p:sldId id="380" r:id="rId10"/>
    <p:sldId id="382" r:id="rId11"/>
    <p:sldId id="383" r:id="rId12"/>
    <p:sldId id="384" r:id="rId13"/>
    <p:sldId id="389" r:id="rId14"/>
    <p:sldId id="388" r:id="rId15"/>
    <p:sldId id="390" r:id="rId16"/>
    <p:sldId id="385" r:id="rId17"/>
    <p:sldId id="306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1" autoAdjust="0"/>
    <p:restoredTop sz="94671" autoAdjust="0"/>
  </p:normalViewPr>
  <p:slideViewPr>
    <p:cSldViewPr>
      <p:cViewPr varScale="1">
        <p:scale>
          <a:sx n="78" d="100"/>
          <a:sy n="78" d="100"/>
        </p:scale>
        <p:origin x="15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C7B89A-7AA6-45E8-AD3A-F392C3EE32E9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037EE-9BB3-4AB7-B188-8A38EB8D6E4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731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F1BC4-B6BF-D3C5-8EE7-0241EEF6F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DB862-15F0-F0FB-950F-E20E00D06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0844D-3CE6-07B1-4ECC-0C64909B5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5FDFC-D19B-BFE6-3C02-D5737AF7E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452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E4AB8-AF21-5B66-44CB-C76A7A3CB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204C94-F660-3221-1DC4-2D20A88DA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57D6A1-A457-16B9-F060-FD34AF724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C1295-C757-AB5B-40DE-88618347B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9277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0E21A-5991-0199-356F-639FFCE9E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1BD06A-4A59-892E-A98E-F6AC73FB6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855587-3B6E-B207-324C-71975B93A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0CA9E-BC9C-19A4-F976-06A52B2C6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6459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5E3D-DE3E-CAC2-E848-B232B6981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E9157-64D7-A439-819D-B95A542AC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29A36E-62EF-8860-7B7E-6B47A1E21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8FF73-71FD-492F-8A61-6800AF9AA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6032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CFA60-2BBA-4A69-DF00-546C3A189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1EAB8-408E-09AE-8DB1-2FD3554B2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9207C-6F7C-4EE1-0164-8E170D0A2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56F3E-10AD-263F-D16A-7A7F3ACCF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523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8A3D4-82D2-F86F-2073-ED2B18A2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FBB0AE-BCFB-2339-487C-DB6A209FF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14287E-1DBD-7B37-5A63-B743E5081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2A30E-4042-C1D6-75A6-BBA2D95D1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4958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99587-600E-65A8-B461-1F99B5CEE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D2B07A-C284-46EF-4627-AFA0A1730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E36F2-39D6-8841-428E-6DEA5C58F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994EF-C3A7-EBDD-B2B2-1C84658C0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444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3B752-1102-2BF4-1998-2846E1E9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82CC8-9273-EDAA-49CD-6A52A21DC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6CC8F-F7F8-688C-1A15-A2735D293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30D6F-FE6C-D14B-57BA-63DC8F738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044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3A17F-7125-5D61-67C4-E6F027DF7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D0DD2F-8325-62F9-78A6-AE5991DCD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0B263-EF6D-E4A8-F826-451E18774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AC160-0687-24B0-5788-CF285C081E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431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82F4D-D4F0-3113-0B0F-7E0682430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61FF8-420A-49DF-7F18-0C23FDD4E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D28A6-6A0B-3273-7C21-624A842CD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DFC3F-ED99-EC35-8AB2-3CC7E6EAF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93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83778-4290-2D0A-53D4-99956A895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FFDE49-409E-8AEF-1037-B193EDFD9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E7C671-A8E1-0F4D-DAAB-01702C757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02A42-774C-1BDA-917F-9225EB7CFC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143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BB47B-44A0-2A21-779E-6BF565836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5AF1F-FBDC-DE2F-B422-3B7BD128A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D54E1-8C6E-BD64-87DA-A8B89C351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550AA-8710-09C2-107F-1E0FC83E4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433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A9281-AC20-7C61-EE66-95442BB73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36854-4BF1-FD52-D998-E25535A5D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4F939-DD51-B4C7-5743-E10577847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8B42D-F35C-A1DF-0682-9B8F1326C3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921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369A-B4D1-9DEA-9B1D-1C3971FD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BE7419-9CF6-3D82-5E31-502D6BCFF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AA9B8-BBAD-A3E8-750C-43045682C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82066-F594-D2F4-D8F4-28BB6BB63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5833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6515E-976E-D03D-391D-33FF1468B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CBC98-C824-9EA5-C68E-8548DC80D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7A866F-70F1-E890-1421-7E4B970FF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55480-4A36-8F8B-C420-8EEA8D0BA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164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727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162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828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عنوان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2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1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262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3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49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92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921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129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260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0E28-C309-402F-8788-ECA570C9135B}" type="datetimeFigureOut">
              <a:rPr lang="ar-IQ" smtClean="0"/>
              <a:pPr/>
              <a:t>20/10/1446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28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D28F1-0C8C-FA0A-29B2-DD184829C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1A01B-63E5-3A41-836C-0BABC3C1447E}"/>
              </a:ext>
            </a:extLst>
          </p:cNvPr>
          <p:cNvSpPr txBox="1"/>
          <p:nvPr/>
        </p:nvSpPr>
        <p:spPr>
          <a:xfrm>
            <a:off x="539552" y="2201183"/>
            <a:ext cx="79208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Urinary Catheterization</a:t>
            </a:r>
            <a:endParaRPr lang="en-US" sz="5400" dirty="0"/>
          </a:p>
        </p:txBody>
      </p:sp>
      <p:sp>
        <p:nvSpPr>
          <p:cNvPr id="9" name="عنوان فرعي 2">
            <a:extLst>
              <a:ext uri="{FF2B5EF4-FFF2-40B4-BE49-F238E27FC236}">
                <a16:creationId xmlns:a16="http://schemas.microsoft.com/office/drawing/2014/main" id="{15F16EE1-CE5D-77AF-6307-F841E86979E9}"/>
              </a:ext>
            </a:extLst>
          </p:cNvPr>
          <p:cNvSpPr txBox="1">
            <a:spLocks/>
          </p:cNvSpPr>
          <p:nvPr/>
        </p:nvSpPr>
        <p:spPr>
          <a:xfrm>
            <a:off x="179512" y="5157192"/>
            <a:ext cx="38164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u="sng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 by:</a:t>
            </a:r>
          </a:p>
          <a:p>
            <a:pPr algn="l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Assist. Lecturer: Ali Jassim</a:t>
            </a:r>
          </a:p>
        </p:txBody>
      </p:sp>
    </p:spTree>
    <p:extLst>
      <p:ext uri="{BB962C8B-B14F-4D97-AF65-F5344CB8AC3E}">
        <p14:creationId xmlns:p14="http://schemas.microsoft.com/office/powerpoint/2010/main" val="39712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199DF-09CE-1865-C3B6-9FB83FA3C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F6FA-EDF6-10C1-B915-613FCEBC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Female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FC28-58E2-EB1B-35F4-E16190D2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69265" marR="5080" indent="-457200" algn="l" rtl="0">
              <a:lnSpc>
                <a:spcPts val="3870"/>
              </a:lnSpc>
              <a:spcBef>
                <a:spcPts val="275"/>
              </a:spcBef>
              <a:buFont typeface="Wingdings" panose="05000000000000000000" pitchFamily="2" charset="2"/>
              <a:buChar char="Ø"/>
              <a:tabLst>
                <a:tab pos="346710" algn="l"/>
                <a:tab pos="35877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female urethra is short compared to the male urethra. Insertion of the catheter is facilitated by having the patient on her back. </a:t>
            </a:r>
          </a:p>
          <a:p>
            <a:pPr marL="469265" marR="5080" indent="-457200" algn="l" rtl="0">
              <a:lnSpc>
                <a:spcPts val="3870"/>
              </a:lnSpc>
              <a:spcBef>
                <a:spcPts val="275"/>
              </a:spcBef>
              <a:buFont typeface="Wingdings" panose="05000000000000000000" pitchFamily="2" charset="2"/>
              <a:buChar char="Ø"/>
              <a:tabLst>
                <a:tab pos="346710" algn="l"/>
                <a:tab pos="35877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exposure of the urethra is obtained by flexing her knees, separating them and placing her feet flat on the bed about two feet about (Dorsal Recumbent Position). </a:t>
            </a:r>
          </a:p>
          <a:p>
            <a:pPr marL="12065" marR="5080" indent="0" algn="l" rtl="0">
              <a:lnSpc>
                <a:spcPts val="3870"/>
              </a:lnSpc>
              <a:spcBef>
                <a:spcPts val="275"/>
              </a:spcBef>
              <a:buNone/>
              <a:tabLst>
                <a:tab pos="346710" algn="l"/>
                <a:tab pos="358775" algn="l"/>
              </a:tabLs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indent="0" algn="l" rtl="0">
              <a:lnSpc>
                <a:spcPts val="3870"/>
              </a:lnSpc>
              <a:spcBef>
                <a:spcPts val="275"/>
              </a:spcBef>
              <a:buNone/>
              <a:tabLst>
                <a:tab pos="346710" algn="l"/>
                <a:tab pos="358775" algn="l"/>
              </a:tabLs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lying on a bed&#10;&#10;AI-generated content may be incorrect.">
            <a:extLst>
              <a:ext uri="{FF2B5EF4-FFF2-40B4-BE49-F238E27FC236}">
                <a16:creationId xmlns:a16="http://schemas.microsoft.com/office/drawing/2014/main" id="{08249366-AFB1-BAE2-2BFE-0B7B094A1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14" y="3789040"/>
            <a:ext cx="4514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421A4-34D4-19A5-4561-2C62A4B6A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A8E2-4341-91A7-4074-9F9284DD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Male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71DB-C4FE-26D3-CAD3-77674832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4965" indent="-342265" algn="l" rtl="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</a:tabLst>
            </a:pP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urethra</a:t>
            </a:r>
            <a:r>
              <a:rPr lang="en-US"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n-US"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urethra.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marR="5080" indent="-344805" algn="l" rtl="0">
              <a:lnSpc>
                <a:spcPct val="100299"/>
              </a:lnSpc>
              <a:spcBef>
                <a:spcPts val="740"/>
              </a:spcBef>
              <a:buChar char="•"/>
              <a:tabLst>
                <a:tab pos="357505" algn="l"/>
                <a:tab pos="36576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lang="en-US"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r>
              <a:rPr lang="en-US" sz="24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lying</a:t>
            </a:r>
            <a:r>
              <a:rPr lang="en-US"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  <a:r>
              <a:rPr lang="en-US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en-US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r>
              <a:rPr lang="en-US"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en-US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Supine Position. </a:t>
            </a:r>
          </a:p>
          <a:p>
            <a:pPr marL="12700" marR="5080" indent="0" algn="l" rtl="0">
              <a:lnSpc>
                <a:spcPct val="100299"/>
              </a:lnSpc>
              <a:spcBef>
                <a:spcPts val="740"/>
              </a:spcBef>
              <a:buNone/>
              <a:tabLst>
                <a:tab pos="357505" algn="l"/>
                <a:tab pos="365760" algn="l"/>
              </a:tabLs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artoon of a person lying on a bed&#10;&#10;AI-generated content may be incorrect.">
            <a:extLst>
              <a:ext uri="{FF2B5EF4-FFF2-40B4-BE49-F238E27FC236}">
                <a16:creationId xmlns:a16="http://schemas.microsoft.com/office/drawing/2014/main" id="{E90F6AB6-EB50-7B67-2374-8AEA267FE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547685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1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3165D-94CC-27A1-C773-35DE1374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68A7-C5EA-08C0-9CC8-47E7D4FF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7425-66A5-1C0E-876C-F0A35E54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7030" indent="-339725" algn="l" rtl="0">
              <a:lnSpc>
                <a:spcPct val="150000"/>
              </a:lnSpc>
              <a:spcBef>
                <a:spcPts val="90"/>
              </a:spcBef>
              <a:buChar char="•"/>
              <a:tabLst>
                <a:tab pos="367030" algn="l"/>
              </a:tabLst>
            </a:pP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US"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en-US" sz="1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4490" indent="-351790" algn="l" rtl="0">
              <a:lnSpc>
                <a:spcPct val="150000"/>
              </a:lnSpc>
              <a:spcBef>
                <a:spcPts val="110"/>
              </a:spcBef>
              <a:buChar char="•"/>
              <a:tabLst>
                <a:tab pos="364490" algn="l"/>
              </a:tabLst>
            </a:pP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  <a:r>
              <a:rPr lang="en-US" sz="18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US" sz="1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labia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majora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minora</a:t>
            </a:r>
            <a:r>
              <a:rPr lang="en-US"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8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en-US" sz="1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570" indent="-342265" algn="l" rtl="0">
              <a:lnSpc>
                <a:spcPct val="150000"/>
              </a:lnSpc>
              <a:spcBef>
                <a:spcPts val="170"/>
              </a:spcBef>
              <a:buChar char="•"/>
              <a:tabLst>
                <a:tab pos="369570" algn="l"/>
              </a:tabLst>
            </a:pP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en-US" sz="1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labia</a:t>
            </a:r>
            <a:r>
              <a:rPr lang="en-US" sz="1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</a:t>
            </a:r>
            <a:r>
              <a:rPr lang="en-US"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855" marR="139065" indent="-337185" algn="l" rtl="0">
              <a:lnSpc>
                <a:spcPct val="150000"/>
              </a:lnSpc>
              <a:spcBef>
                <a:spcPts val="550"/>
              </a:spcBef>
              <a:buChar char="•"/>
              <a:tabLst>
                <a:tab pos="363855" algn="l"/>
                <a:tab pos="370205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forceps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en-US" sz="1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1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US" sz="1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ball-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</a:t>
            </a:r>
            <a:r>
              <a:rPr lang="en-US" sz="1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meatus</a:t>
            </a:r>
            <a:r>
              <a:rPr lang="en-US"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downward</a:t>
            </a:r>
            <a:r>
              <a:rPr lang="en-US"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motion-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discard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US" sz="1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marR="372745" indent="-347345" algn="l" rtl="0">
              <a:lnSpc>
                <a:spcPct val="150000"/>
              </a:lnSpc>
              <a:spcBef>
                <a:spcPts val="595"/>
              </a:spcBef>
              <a:buChar char="•"/>
              <a:tabLst>
                <a:tab pos="360045" algn="l"/>
                <a:tab pos="36449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Repeat</a:t>
            </a:r>
            <a:r>
              <a:rPr lang="en-US" sz="1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labia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en-US" sz="1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US"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ball-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discard </a:t>
            </a:r>
            <a:r>
              <a:rPr lang="en-US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US"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410" marR="5080" indent="-346075" algn="l" rtl="0">
              <a:lnSpc>
                <a:spcPct val="150000"/>
              </a:lnSpc>
              <a:spcBef>
                <a:spcPts val="565"/>
              </a:spcBef>
              <a:buChar char="•"/>
              <a:tabLst>
                <a:tab pos="359410" algn="l"/>
                <a:tab pos="365125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sz="1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en-US" sz="1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sz="1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urethral</a:t>
            </a:r>
            <a:r>
              <a:rPr lang="en-US" sz="1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meatus</a:t>
            </a:r>
            <a:r>
              <a:rPr lang="en-US" sz="1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en-US" sz="18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ball-discard</a:t>
            </a:r>
            <a:r>
              <a:rPr lang="en-US" sz="1800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US" sz="18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1155" marR="718820" indent="-339090" algn="l" rtl="0">
              <a:lnSpc>
                <a:spcPct val="150000"/>
              </a:lnSpc>
              <a:spcBef>
                <a:spcPts val="755"/>
              </a:spcBef>
              <a:buChar char="•"/>
              <a:tabLst>
                <a:tab pos="351155" algn="l"/>
                <a:tab pos="35941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en-US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1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lubricated</a:t>
            </a:r>
            <a:r>
              <a:rPr lang="en-US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lang="en-US" sz="1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marR="288925" indent="-339725" algn="l" rtl="0">
              <a:lnSpc>
                <a:spcPct val="150000"/>
              </a:lnSpc>
              <a:spcBef>
                <a:spcPts val="765"/>
              </a:spcBef>
              <a:buChar char="•"/>
              <a:tabLst>
                <a:tab pos="353060" algn="l"/>
                <a:tab pos="366395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en-US" sz="1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US"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breathe</a:t>
            </a:r>
            <a:r>
              <a:rPr lang="en-US" sz="1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deeply</a:t>
            </a:r>
            <a:r>
              <a:rPr lang="en-US"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sphincter.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8615" marR="85090" indent="-336550" algn="l" rtl="0">
              <a:lnSpc>
                <a:spcPct val="150000"/>
              </a:lnSpc>
              <a:spcBef>
                <a:spcPts val="835"/>
              </a:spcBef>
              <a:buChar char="•"/>
              <a:tabLst>
                <a:tab pos="348615" algn="l"/>
                <a:tab pos="35306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en-US" sz="1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lubricated 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  <a:r>
              <a:rPr lang="en-US" sz="18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lang="en-US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meatus.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 rtl="0">
              <a:lnSpc>
                <a:spcPct val="150000"/>
              </a:lnSpc>
              <a:spcBef>
                <a:spcPts val="765"/>
              </a:spcBef>
              <a:buChar char="•"/>
              <a:tabLst>
                <a:tab pos="355600" algn="l"/>
                <a:tab pos="36449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</a:t>
            </a:r>
            <a:r>
              <a:rPr lang="en-US" sz="1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1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en-US" sz="1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labia</a:t>
            </a:r>
            <a:r>
              <a:rPr lang="en-US" sz="18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apart,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lang="en-US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begins</a:t>
            </a:r>
            <a:r>
              <a:rPr lang="en-US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0" algn="l" rtl="0">
              <a:lnSpc>
                <a:spcPct val="150000"/>
              </a:lnSpc>
              <a:spcBef>
                <a:spcPts val="740"/>
              </a:spcBef>
              <a:buNone/>
              <a:tabLst>
                <a:tab pos="357505" algn="l"/>
                <a:tab pos="365760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3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7C813-4F2D-7785-8FD8-BD385B71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0101-7A37-8860-76F4-238C7B71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Procedure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F82AD-7386-97D3-AA7B-CCF1E65C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6235" marR="5080" indent="-344170" algn="l" rtl="0">
              <a:lnSpc>
                <a:spcPct val="150000"/>
              </a:lnSpc>
              <a:spcBef>
                <a:spcPts val="220"/>
              </a:spcBef>
              <a:buChar char="•"/>
              <a:tabLst>
                <a:tab pos="356235" algn="l"/>
                <a:tab pos="36703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lang="en-US" sz="1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stops</a:t>
            </a:r>
            <a:r>
              <a:rPr lang="en-US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flowing,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labia,</a:t>
            </a:r>
            <a:r>
              <a:rPr lang="en-US" sz="1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1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  <a:r>
              <a:rPr lang="en-US" sz="1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hand,</a:t>
            </a:r>
            <a:r>
              <a:rPr lang="en-US" sz="1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plunger</a:t>
            </a:r>
            <a:r>
              <a:rPr lang="en-US"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attached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r>
              <a:rPr lang="en-US"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filled</a:t>
            </a:r>
            <a:r>
              <a:rPr lang="en-US"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syringe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6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  <a:r>
              <a:rPr lang="en-US" sz="16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inflate</a:t>
            </a:r>
            <a:r>
              <a:rPr lang="en-US" sz="1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balloon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en-US" sz="1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lang="en-US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38430" indent="-334010" algn="l" rtl="0">
              <a:lnSpc>
                <a:spcPct val="150000"/>
              </a:lnSpc>
              <a:spcBef>
                <a:spcPts val="785"/>
              </a:spcBef>
              <a:buChar char="•"/>
              <a:tabLst>
                <a:tab pos="355600" algn="l"/>
                <a:tab pos="36195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Never</a:t>
            </a:r>
            <a:r>
              <a:rPr lang="en-US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inflate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balloon</a:t>
            </a:r>
            <a:r>
              <a:rPr lang="en-US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lang="en-US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flow,</a:t>
            </a:r>
            <a:r>
              <a:rPr lang="en-US" sz="1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1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assures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1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</a:t>
            </a:r>
            <a:r>
              <a:rPr lang="en-US" sz="1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1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 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inserted</a:t>
            </a:r>
            <a:r>
              <a:rPr lang="en-US"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sz="1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bladder. </a:t>
            </a:r>
          </a:p>
          <a:p>
            <a:pPr marL="352425" marR="5080" indent="-338455" algn="l" rtl="0">
              <a:lnSpc>
                <a:spcPct val="150000"/>
              </a:lnSpc>
              <a:spcBef>
                <a:spcPts val="70"/>
              </a:spcBef>
              <a:buChar char="•"/>
              <a:tabLst>
                <a:tab pos="352425" algn="l"/>
                <a:tab pos="36068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en-US" sz="1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en-US" sz="1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lang="en-US"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n-US" sz="1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reflux</a:t>
            </a:r>
            <a:r>
              <a:rPr lang="en-US" sz="1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lang="en-US"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bladder,</a:t>
            </a:r>
            <a:r>
              <a:rPr lang="en-US" sz="1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gravity</a:t>
            </a:r>
            <a:r>
              <a:rPr lang="en-US" sz="1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drainage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885" marR="38100" indent="-335915" algn="l" rtl="0">
              <a:lnSpc>
                <a:spcPct val="150000"/>
              </a:lnSpc>
              <a:spcBef>
                <a:spcPts val="790"/>
              </a:spcBef>
              <a:buChar char="•"/>
              <a:tabLst>
                <a:tab pos="349885" algn="l"/>
                <a:tab pos="356235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</a:t>
            </a:r>
            <a:r>
              <a:rPr lang="en-US"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lang="en-US"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1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patient's</a:t>
            </a:r>
            <a:r>
              <a:rPr lang="en-US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thigh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8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urogenital</a:t>
            </a:r>
            <a:r>
              <a:rPr lang="en-US"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trigone.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38430" indent="-334010" algn="l" rtl="0">
              <a:lnSpc>
                <a:spcPct val="150000"/>
              </a:lnSpc>
              <a:spcBef>
                <a:spcPts val="785"/>
              </a:spcBef>
              <a:buChar char="•"/>
              <a:tabLst>
                <a:tab pos="355600" algn="l"/>
                <a:tab pos="361950" algn="l"/>
              </a:tabLst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9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A2DED-D2F8-AF07-5E32-5927AC0A8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A876-AFF9-64F0-B6C4-E94308CF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0C6AE-5048-25D1-6DA6-27E7E9BD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7030" indent="-339725" algn="l" rtl="0">
              <a:lnSpc>
                <a:spcPct val="150000"/>
              </a:lnSpc>
              <a:spcBef>
                <a:spcPts val="90"/>
              </a:spcBef>
              <a:buChar char="•"/>
              <a:tabLst>
                <a:tab pos="367030" algn="l"/>
              </a:tabLst>
            </a:pP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Grasp the penis with your non-dominant hand</a:t>
            </a:r>
          </a:p>
          <a:p>
            <a:pPr marL="367030" indent="-339725" algn="l" rtl="0">
              <a:lnSpc>
                <a:spcPct val="150000"/>
              </a:lnSpc>
              <a:spcBef>
                <a:spcPts val="90"/>
              </a:spcBef>
              <a:buChar char="•"/>
              <a:tabLst>
                <a:tab pos="367030" algn="l"/>
              </a:tabLst>
            </a:pP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he is uncircumcised, retract the foreskin.</a:t>
            </a:r>
          </a:p>
          <a:p>
            <a:pPr marL="367030" indent="-339725" algn="l" rtl="0">
              <a:lnSpc>
                <a:spcPct val="150000"/>
              </a:lnSpc>
              <a:spcBef>
                <a:spcPts val="90"/>
              </a:spcBef>
              <a:buChar char="•"/>
              <a:tabLst>
                <a:tab pos="367030" algn="l"/>
              </a:tabLst>
            </a:pP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dominant hand, use a cotton ball held in forceps to clean the glans in a circular motion, starting at the urinary meatus and working outward-discard the cotton ball</a:t>
            </a:r>
          </a:p>
          <a:p>
            <a:pPr marL="367030" indent="-339725" algn="l" rtl="0">
              <a:lnSpc>
                <a:spcPct val="150000"/>
              </a:lnSpc>
              <a:spcBef>
                <a:spcPts val="90"/>
              </a:spcBef>
              <a:buChar char="•"/>
              <a:tabLst>
                <a:tab pos="367030" algn="l"/>
              </a:tabLst>
            </a:pP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the procedure two additional times.</a:t>
            </a:r>
          </a:p>
          <a:p>
            <a:pPr marL="367030" indent="-339725" algn="l" rtl="0">
              <a:lnSpc>
                <a:spcPct val="150000"/>
              </a:lnSpc>
              <a:spcBef>
                <a:spcPts val="90"/>
              </a:spcBef>
              <a:buChar char="•"/>
              <a:tabLst>
                <a:tab pos="367030" algn="l"/>
              </a:tabLst>
            </a:pP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your dominant hand pick up the lubricated  catheter</a:t>
            </a:r>
          </a:p>
          <a:p>
            <a:pPr marL="367030" indent="-339725" algn="l" rtl="0">
              <a:lnSpc>
                <a:spcPct val="150000"/>
              </a:lnSpc>
              <a:spcBef>
                <a:spcPts val="90"/>
              </a:spcBef>
              <a:buChar char="•"/>
              <a:tabLst>
                <a:tab pos="367030" algn="l"/>
              </a:tabLst>
            </a:pP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Gently straighten and stretch the penis to create a slight traction; lift the penis to an angle of 60O 	to 90O to straighten the urethral canal</a:t>
            </a:r>
          </a:p>
          <a:p>
            <a:pPr marL="367030" indent="-339725" algn="l" rtl="0">
              <a:lnSpc>
                <a:spcPct val="150000"/>
              </a:lnSpc>
              <a:spcBef>
                <a:spcPts val="90"/>
              </a:spcBef>
              <a:buChar char="•"/>
              <a:tabLst>
                <a:tab pos="367030" algn="l"/>
              </a:tabLst>
            </a:pP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 insert the lubricated tip of the catheter into the urinary meatus.</a:t>
            </a:r>
          </a:p>
          <a:p>
            <a:pPr marL="367030" indent="-339725" algn="l" rtl="0">
              <a:lnSpc>
                <a:spcPct val="150000"/>
              </a:lnSpc>
              <a:spcBef>
                <a:spcPts val="90"/>
              </a:spcBef>
              <a:buChar char="•"/>
              <a:tabLst>
                <a:tab pos="367030" algn="l"/>
              </a:tabLst>
            </a:pP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 the catheter about 6-8 inches until urine begins to flow.</a:t>
            </a:r>
          </a:p>
          <a:p>
            <a:pPr marL="367030" indent="-339725" algn="l" rtl="0">
              <a:lnSpc>
                <a:spcPct val="150000"/>
              </a:lnSpc>
              <a:spcBef>
                <a:spcPts val="90"/>
              </a:spcBef>
              <a:buChar char="•"/>
              <a:tabLst>
                <a:tab pos="367030" algn="l"/>
              </a:tabLst>
            </a:pPr>
            <a:endParaRPr lang="en-US" sz="2000" spc="-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4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A316A-0742-0E25-8CCF-8C6BEF39A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2201-A70A-469F-6328-D4C19416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E2551-88EE-986C-88DE-DDDFD586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6235" marR="5080" lvl="0" indent="-344170" algn="l" defTabSz="914400" rtl="0" eaLnBrk="1" fontAlgn="auto" latinLnBrk="0" hangingPunct="1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6235" algn="l"/>
                <a:tab pos="36703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</a:t>
            </a:r>
            <a:r>
              <a:rPr kumimoji="0" lang="en-US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urine</a:t>
            </a:r>
            <a:r>
              <a:rPr kumimoji="0" lang="en-US" sz="18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start</a:t>
            </a:r>
            <a:r>
              <a:rPr kumimoji="0" lang="en-US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flowing,</a:t>
            </a:r>
            <a:r>
              <a:rPr kumimoji="0" lang="en-US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release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8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penis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1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hold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8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catheter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kumimoji="0" lang="en-US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</a:t>
            </a:r>
            <a:r>
              <a:rPr kumimoji="0" lang="en-US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non-</a:t>
            </a: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dominant</a:t>
            </a:r>
            <a:r>
              <a:rPr kumimoji="0" lang="en-US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hand,</a:t>
            </a:r>
            <a:r>
              <a:rPr kumimoji="0" lang="en-US" sz="18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push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8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plunger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attached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saline</a:t>
            </a:r>
            <a:r>
              <a:rPr kumimoji="0" lang="en-US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filled</a:t>
            </a:r>
            <a:r>
              <a:rPr kumimoji="0" lang="en-US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syringe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kumimoji="0" lang="en-US" sz="1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</a:t>
            </a:r>
            <a:r>
              <a:rPr kumimoji="0" lang="en-US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dominant</a:t>
            </a:r>
            <a:r>
              <a:rPr kumimoji="0" 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hand</a:t>
            </a:r>
            <a:r>
              <a:rPr kumimoji="0" lang="en-US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kumimoji="0" lang="en-US" sz="16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inflate</a:t>
            </a:r>
            <a:r>
              <a:rPr kumimoji="0" lang="en-US" sz="1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balloon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kumimoji="0" lang="en-US" sz="18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keep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8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catheter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r>
              <a:rPr kumimoji="0" lang="en-US" sz="18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place</a:t>
            </a:r>
            <a:r>
              <a:rPr kumimoji="0" lang="en-US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within</a:t>
            </a:r>
            <a:r>
              <a:rPr kumimoji="0" lang="en-US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8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bladder.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marR="138430" lvl="0" indent="-334010" algn="l" defTabSz="914400" rtl="0" eaLnBrk="1" fontAlgn="auto" latinLnBrk="0" hangingPunct="1">
              <a:lnSpc>
                <a:spcPct val="1500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3619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Never</a:t>
            </a:r>
            <a:r>
              <a:rPr kumimoji="0" lang="en-US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inflate</a:t>
            </a:r>
            <a:r>
              <a:rPr kumimoji="0" 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balloon</a:t>
            </a:r>
            <a:r>
              <a:rPr kumimoji="0" lang="en-US" sz="1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</a:t>
            </a:r>
            <a:r>
              <a:rPr kumimoji="0" 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</a:t>
            </a:r>
            <a:r>
              <a:rPr kumimoji="0" lang="en-US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establishing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urine</a:t>
            </a:r>
            <a:r>
              <a:rPr kumimoji="0" lang="en-US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flow,</a:t>
            </a:r>
            <a:r>
              <a:rPr kumimoji="0" lang="en-US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</a:t>
            </a:r>
            <a:r>
              <a:rPr kumimoji="0" lang="en-US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assures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</a:t>
            </a:r>
            <a:r>
              <a:rPr kumimoji="0" lang="en-US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8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catheter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has</a:t>
            </a:r>
            <a:r>
              <a:rPr kumimoji="0" lang="en-US" sz="1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been</a:t>
            </a:r>
            <a:r>
              <a:rPr kumimoji="0" lang="en-US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correctly 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inserted</a:t>
            </a:r>
            <a:r>
              <a:rPr kumimoji="0" lang="en-US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into</a:t>
            </a:r>
            <a:r>
              <a:rPr kumimoji="0" lang="en-US" sz="18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bladder. </a:t>
            </a:r>
          </a:p>
          <a:p>
            <a:pPr marL="352425" marR="5080" lvl="0" indent="-338455" algn="l" defTabSz="914400" rtl="0" eaLnBrk="1" fontAlgn="auto" latinLnBrk="0" hangingPunct="1">
              <a:lnSpc>
                <a:spcPct val="15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2425" algn="l"/>
                <a:tab pos="36068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Position</a:t>
            </a:r>
            <a:r>
              <a:rPr kumimoji="0" lang="en-US" sz="1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collection</a:t>
            </a:r>
            <a:r>
              <a:rPr kumimoji="0" lang="en-US" sz="18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bag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level</a:t>
            </a:r>
            <a:r>
              <a:rPr kumimoji="0" lang="en-US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kumimoji="0" lang="en-US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reflux</a:t>
            </a:r>
            <a:r>
              <a:rPr kumimoji="0" lang="en-US" sz="18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kumimoji="0" lang="en-US" sz="1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urine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into</a:t>
            </a:r>
            <a:r>
              <a:rPr kumimoji="0" lang="en-US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bladder,</a:t>
            </a:r>
            <a:r>
              <a:rPr kumimoji="0" lang="en-US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facilitate gravity</a:t>
            </a:r>
            <a:r>
              <a:rPr kumimoji="0" lang="en-US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drainage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kumimoji="0" lang="en-US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18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bladder.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marR="138430" lvl="0" indent="-334010" algn="l" defTabSz="914400" rtl="0" eaLnBrk="1" fontAlgn="auto" latinLnBrk="0" hangingPunct="1">
              <a:lnSpc>
                <a:spcPct val="1500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361950" algn="l"/>
              </a:tabLst>
              <a:defRPr/>
            </a:pPr>
            <a:r>
              <a:rPr lang="en-US" sz="1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</a:t>
            </a:r>
            <a:r>
              <a:rPr lang="en-US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lang="en-US" sz="1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thigh</a:t>
            </a:r>
            <a:r>
              <a:rPr lang="en-US" sz="1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abdomen.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indent="0" algn="l" rtl="0">
              <a:lnSpc>
                <a:spcPct val="150000"/>
              </a:lnSpc>
              <a:spcBef>
                <a:spcPts val="90"/>
              </a:spcBef>
              <a:buNone/>
              <a:tabLst>
                <a:tab pos="367030" algn="l"/>
              </a:tabLst>
            </a:pPr>
            <a:endParaRPr lang="en-US" sz="2000" spc="-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8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C5400-6595-5102-5D6F-CEBB493E8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845C-5E34-AED2-97B0-3F7FE8E8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the Indwelling Catheter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2DDA-FED2-AFE4-57F6-880B69D39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procedure to the patient to ensure understanding and gain cooperation.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hand hygiene and don clean gloves.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privacy and position the patient comfortably, ensuring easy access to the catheter site.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a waterproof pad under the patient's buttocks or between the legs to protect the bedding.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a syringe to the inflation port of the catheter and withdraw all the fluid from the balloon by gently pulling back the syringe plunger.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balloon is deflated, slowly and steadily remove the catheter while observing the patient for any signs of discomfort.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Dispose of the catheter and drainage bag according to infection control policies.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the patient with perineal hygiene, as needed.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gloves and perform hand hygiene.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the procedure, including the time of removal, the patient's response, and the condition of the catheter.</a:t>
            </a:r>
          </a:p>
          <a:p>
            <a:pPr marL="12700" marR="5080" indent="0" algn="l" rtl="0">
              <a:lnSpc>
                <a:spcPct val="150000"/>
              </a:lnSpc>
              <a:spcBef>
                <a:spcPts val="740"/>
              </a:spcBef>
              <a:buNone/>
              <a:tabLst>
                <a:tab pos="357505" algn="l"/>
                <a:tab pos="365760" algn="l"/>
              </a:tabLst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3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D7BD4FAB-4E25-4337-8AD4-50ACC7587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7816F-3261-AAAC-2A7A-6DFF0860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2047-20F6-405D-47F7-AAC5C126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Urinary catheterization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B1A8-1EC2-AE78-6C5D-E13328A5D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catheterization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inserting a catheter into the urinary bladder and is typically performed only when absolutely necessary, due to the risk of introducing microorganisms and causing infection.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catheter- associated urinary tract infection (CAUTI) is a “urinary tract infection that occurs while an indwelling catheter is in place or within 48 hours of its removal”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the Centers for Disease Control and Prevention, the risk of infection increases by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each day that a catheter remains in place. 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Catheters are commonly made of rubber or plastics although they may be made from latex or silicone.</a:t>
            </a:r>
          </a:p>
        </p:txBody>
      </p:sp>
    </p:spTree>
    <p:extLst>
      <p:ext uri="{BB962C8B-B14F-4D97-AF65-F5344CB8AC3E}">
        <p14:creationId xmlns:p14="http://schemas.microsoft.com/office/powerpoint/2010/main" val="317962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68723-E7F7-1580-C739-26F519B82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E4E8-6C4C-FA5C-206C-425C6768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of Urinary catheterization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5160-B7B2-1DB7-5998-38D635E3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Urinary Retention: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difficulty initiating urination (hesitancy), straining to void, decreased size and force of the urinary stream, interruption of flow, and the sensation of incomplete bladder emptying.</a:t>
            </a: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Urethral Obstruction: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anatomical conditions that impair urine flow, such as benign prostatic hyperplasia (BPH), prostate cancer, or urethral stricture.</a:t>
            </a: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 Urine Output Monitoring: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in critically ill or injured patients for precise fluid balance assessment.</a:t>
            </a: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Sterile Urine Collection: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 for diagnostic testing when contamination must be avoided.</a:t>
            </a: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Neurogenic Bladder Dysfunction: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bladder control issues resulting from spinal cord injuries or severe incontinence unresponsive to other treatments.</a:t>
            </a: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 Studies of the Lower Urinary Tract: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Catheterization may be required to facilitate contrast administration or ensure bladder drainage.</a:t>
            </a: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Monitoring: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track urine output following surgery, especially in procedures that may affect urinary function.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1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C9B47-71BD-4ACB-D65F-B4B7B99DA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BB910-A976-D505-4309-812B4903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Continuous Bladder Irrigation 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 who require continuous bladder irrigation may have a three-way Foley catheter (Figure 48–11 •). The three-way catheter has a third lumen through which sterile irrigating fluid can flow into the bladder. The fluid then exits the bladder through the drainage lumen, along with the urine.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-up of a medical device&#10;&#10;AI-generated content may be incorrect.">
            <a:extLst>
              <a:ext uri="{FF2B5EF4-FFF2-40B4-BE49-F238E27FC236}">
                <a16:creationId xmlns:a16="http://schemas.microsoft.com/office/drawing/2014/main" id="{FC3DED3A-B25D-FB07-1F06-18577981C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17" y="2132856"/>
            <a:ext cx="5151566" cy="45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3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069AA-D8CC-BA2C-6BF6-F8F6D1D33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631D-CB24-8D71-A381-8991BEF2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8" y="34220"/>
            <a:ext cx="8291264" cy="9941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Foley Catheter</a:t>
            </a:r>
          </a:p>
        </p:txBody>
      </p:sp>
      <p:pic>
        <p:nvPicPr>
          <p:cNvPr id="5" name="Content Placeholder 4" descr="A medical tube with a tube attached to it&#10;&#10;AI-generated content may be incorrect.">
            <a:extLst>
              <a:ext uri="{FF2B5EF4-FFF2-40B4-BE49-F238E27FC236}">
                <a16:creationId xmlns:a16="http://schemas.microsoft.com/office/drawing/2014/main" id="{93FD328B-067A-52F5-5E26-6D980AC36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87727"/>
            <a:ext cx="2934071" cy="3170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Picture 6" descr="A medical tube with nozzles&#10;&#10;AI-generated content may be incorrect.">
            <a:extLst>
              <a:ext uri="{FF2B5EF4-FFF2-40B4-BE49-F238E27FC236}">
                <a16:creationId xmlns:a16="http://schemas.microsoft.com/office/drawing/2014/main" id="{8A0F075A-C360-5BC8-5003-6C895B3ED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0" y="3687727"/>
            <a:ext cx="3366120" cy="3170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 descr="A medical tube with a tube attached to it&#10;&#10;AI-generated content may be incorrect.">
            <a:extLst>
              <a:ext uri="{FF2B5EF4-FFF2-40B4-BE49-F238E27FC236}">
                <a16:creationId xmlns:a16="http://schemas.microsoft.com/office/drawing/2014/main" id="{D9F1A4EF-9BD1-1279-4C21-CD6718F6C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028341"/>
            <a:ext cx="2924524" cy="2659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diagram of a balloon and a balloon port&#10;&#10;AI-generated content may be incorrect.">
            <a:extLst>
              <a:ext uri="{FF2B5EF4-FFF2-40B4-BE49-F238E27FC236}">
                <a16:creationId xmlns:a16="http://schemas.microsoft.com/office/drawing/2014/main" id="{EBDEE3B0-1A17-82EF-BB80-0CE96FE64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32" y="1028341"/>
            <a:ext cx="3366120" cy="2659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E2E47D-2CFC-8A4A-12D3-CA2929581C65}"/>
              </a:ext>
            </a:extLst>
          </p:cNvPr>
          <p:cNvSpPr txBox="1"/>
          <p:nvPr/>
        </p:nvSpPr>
        <p:spPr>
          <a:xfrm>
            <a:off x="107504" y="1896369"/>
            <a:ext cx="259228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dirty="0"/>
              <a:t>Latex foley catheter</a:t>
            </a:r>
          </a:p>
          <a:p>
            <a:pPr marL="342900" indent="-342900" algn="l" rtl="0">
              <a:buAutoNum type="alphaUcPeriod"/>
            </a:pPr>
            <a:r>
              <a:rPr lang="en-US" dirty="0"/>
              <a:t>Tow way </a:t>
            </a:r>
          </a:p>
          <a:p>
            <a:pPr marL="342900" indent="-342900" algn="l" rtl="0">
              <a:buAutoNum type="alphaUcPeriod"/>
            </a:pPr>
            <a:r>
              <a:rPr lang="en-US" dirty="0"/>
              <a:t>Three way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94950-E29D-08CF-FC79-E29B89251592}"/>
              </a:ext>
            </a:extLst>
          </p:cNvPr>
          <p:cNvSpPr txBox="1"/>
          <p:nvPr/>
        </p:nvSpPr>
        <p:spPr>
          <a:xfrm>
            <a:off x="53808" y="4653136"/>
            <a:ext cx="26459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/>
              <a:t>2. Silicone  foley catheter</a:t>
            </a:r>
          </a:p>
          <a:p>
            <a:pPr marL="342900" indent="-342900" algn="l" rtl="0">
              <a:buAutoNum type="alphaUcPeriod"/>
            </a:pPr>
            <a:r>
              <a:rPr lang="en-US" dirty="0"/>
              <a:t>Tow way </a:t>
            </a:r>
          </a:p>
          <a:p>
            <a:pPr marL="342900" indent="-342900" algn="l" rtl="0">
              <a:buAutoNum type="alphaUcPeriod"/>
            </a:pPr>
            <a:r>
              <a:rPr lang="en-US" dirty="0"/>
              <a:t>Three way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C25CE-8133-1515-16CD-632FC860FC5B}"/>
              </a:ext>
            </a:extLst>
          </p:cNvPr>
          <p:cNvSpPr txBox="1"/>
          <p:nvPr/>
        </p:nvSpPr>
        <p:spPr>
          <a:xfrm>
            <a:off x="4950846" y="3282729"/>
            <a:ext cx="7738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/>
              <a:t>1.A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6AA13-88F2-641C-5AEA-823C5A165947}"/>
              </a:ext>
            </a:extLst>
          </p:cNvPr>
          <p:cNvSpPr txBox="1"/>
          <p:nvPr/>
        </p:nvSpPr>
        <p:spPr>
          <a:xfrm>
            <a:off x="7956376" y="3244334"/>
            <a:ext cx="10000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/>
              <a:t>1.B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68F32-693A-C116-8551-19A696CFD0E4}"/>
              </a:ext>
            </a:extLst>
          </p:cNvPr>
          <p:cNvSpPr txBox="1"/>
          <p:nvPr/>
        </p:nvSpPr>
        <p:spPr>
          <a:xfrm>
            <a:off x="4860032" y="6440011"/>
            <a:ext cx="7738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/>
              <a:t>2.A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1BD0F-2F73-F21B-DB17-FD25D02130BD}"/>
              </a:ext>
            </a:extLst>
          </p:cNvPr>
          <p:cNvSpPr txBox="1"/>
          <p:nvPr/>
        </p:nvSpPr>
        <p:spPr>
          <a:xfrm>
            <a:off x="8028384" y="6442158"/>
            <a:ext cx="9280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/>
              <a:t>2.B</a:t>
            </a:r>
          </a:p>
        </p:txBody>
      </p:sp>
    </p:spTree>
    <p:extLst>
      <p:ext uri="{BB962C8B-B14F-4D97-AF65-F5344CB8AC3E}">
        <p14:creationId xmlns:p14="http://schemas.microsoft.com/office/powerpoint/2010/main" val="117358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2B923-EA64-DBA6-51F0-17A442B85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9D48-25C8-6FCF-5E0C-B9EFDA5D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Foley Catheter  Precautions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66D0-B3B3-3C66-D8B6-C3E9F49D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balloon does not inflate after it is in place,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the balloon inflation before inserting the catheter into the urethra. If the balloon still does not inflate after its placement into the bladder, then insert another Foley catheter.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stops flowing into the bag,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for correct positioning of the catheter and bag or for obstruction of urine flow within the catheter tube.</a:t>
            </a: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74015" algn="l"/>
              </a:tabLst>
              <a:defRPr/>
            </a:pPr>
            <a:r>
              <a:rPr kumimoji="0" lang="en-US" sz="1600" b="1" i="0" u="none" strike="noStrike" kern="0" cap="none" spc="-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kumimoji="0" lang="en-US" sz="1600" b="1" i="0" u="none" strike="noStrike" kern="0" cap="none" spc="-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0" cap="none" spc="-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flow </a:t>
            </a:r>
            <a:r>
              <a:rPr kumimoji="0" lang="en-US" sz="1600" b="1" i="0" u="none" strike="noStrike" kern="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en-US" sz="1600" b="1" i="0" u="none" strike="noStrike" kern="0" cap="none" spc="-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blocked,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kumimoji="0" lang="en-US" sz="16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kumimoji="0" lang="en-US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0" lang="en-US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Foley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kumimoji="0" lang="en-US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0" lang="en-US" sz="16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both.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kumimoji="0" lang="en-US" sz="1600" b="0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patient's</a:t>
            </a:r>
            <a:r>
              <a:rPr kumimoji="0" lang="en-US" sz="1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urethra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begins</a:t>
            </a:r>
            <a:r>
              <a:rPr kumimoji="0" lang="en-US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en-US" sz="1600" b="0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bleed, monitor</a:t>
            </a:r>
            <a:r>
              <a:rPr kumimoji="0" lang="en-US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bleeding.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6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7274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Foley</a:t>
            </a:r>
            <a:r>
              <a:rPr kumimoji="0" lang="en-US" sz="1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kumimoji="0" lang="en-US" sz="16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r>
              <a:rPr kumimoji="0" lang="en-US" sz="16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kumimoji="0" lang="en-US" sz="16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kumimoji="0" lang="en-US" sz="16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kumimoji="0" lang="en-US" sz="16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bladder.</a:t>
            </a:r>
            <a:r>
              <a:rPr kumimoji="0" lang="en-US" sz="16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kumimoji="0" lang="en-US" sz="16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en-US" sz="16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kumimoji="0" lang="en-US" sz="16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en-US" sz="1600" b="0" i="0" u="none" strike="noStrike" kern="0" cap="none" spc="-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kumimoji="0" lang="en-US" sz="16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147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en-US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kumimoji="0" lang="en-US" sz="16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en-US" sz="16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days,</a:t>
            </a:r>
            <a:r>
              <a:rPr kumimoji="0" lang="en-US" sz="16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kumimoji="0" lang="en-US" sz="16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en-US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en-US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place.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75920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kumimoji="0" lang="en-US" sz="16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balloon</a:t>
            </a:r>
            <a:r>
              <a:rPr kumimoji="0" lang="en-US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en-US" sz="1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opened</a:t>
            </a:r>
            <a:r>
              <a:rPr kumimoji="0" lang="en-US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kumimoji="0" lang="en-US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Foley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r>
              <a:rPr kumimoji="0" lang="en-US" sz="16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kumimoji="0" lang="en-US" sz="16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completely</a:t>
            </a:r>
            <a:r>
              <a:rPr kumimoji="0" lang="en-US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inserted</a:t>
            </a:r>
            <a:r>
              <a:rPr kumimoji="0" lang="en-US" sz="16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kumimoji="0" lang="en-US" sz="1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bladder,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bleeding, </a:t>
            </a:r>
            <a:r>
              <a:rPr kumimoji="0" lang="en-US" sz="1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kumimoji="0" lang="en-US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US" sz="16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kumimoji="0" lang="en-US" sz="16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rupture</a:t>
            </a:r>
            <a:r>
              <a:rPr kumimoji="0" lang="en-US" sz="16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en-US" sz="16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urethra</a:t>
            </a:r>
            <a:r>
              <a:rPr kumimoji="0" lang="en-US" sz="16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kumimoji="0" lang="en-US" sz="16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occur.</a:t>
            </a:r>
            <a:r>
              <a:rPr kumimoji="0" lang="en-US" sz="1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kumimoji="0" lang="en-US" sz="1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individuals,</a:t>
            </a:r>
            <a:r>
              <a:rPr kumimoji="0" lang="en-US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long-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kumimoji="0" lang="en-US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scarring</a:t>
            </a:r>
            <a:r>
              <a:rPr kumimoji="0" lang="en-US" sz="16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strictures</a:t>
            </a:r>
            <a:r>
              <a:rPr kumimoji="0" lang="en-US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en-US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urethra</a:t>
            </a:r>
            <a:r>
              <a:rPr kumimoji="0" lang="en-US" sz="16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kumimoji="0" lang="en-US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occur.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4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B4378-FBBB-E424-CA98-038F4200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38B3-5BB6-A222-0D1A-B4CB1C20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Catheterization Equipment's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2C76-4A70-7B01-5D66-8130BEC58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Urinary catheterization kits are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contain a Foley catheter, water-soluble lubricant jelly, a 10cc syringe with sterile water for the Foley balloon, a sterile drainage bag with sample port and tubing, sterile drapes, sterile gloves, iodine, sterile gauze, sterile specimen cup, and forceps.</a:t>
            </a:r>
          </a:p>
        </p:txBody>
      </p:sp>
    </p:spTree>
    <p:extLst>
      <p:ext uri="{BB962C8B-B14F-4D97-AF65-F5344CB8AC3E}">
        <p14:creationId xmlns:p14="http://schemas.microsoft.com/office/powerpoint/2010/main" val="17096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1167E-9BBD-EA36-7731-012EDCBA7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edical equipment for catheter injection&#10;&#10;AI-generated content may be incorrect.">
            <a:extLst>
              <a:ext uri="{FF2B5EF4-FFF2-40B4-BE49-F238E27FC236}">
                <a16:creationId xmlns:a16="http://schemas.microsoft.com/office/drawing/2014/main" id="{A3D6A6E6-163B-8E31-1943-A486F6D44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2647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79DD5-2577-F1BD-D9AB-8EC869A56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5D68-E594-EBCE-FC25-5B563017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 the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17A6-57B3-92D8-C800-A101468A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065" marR="5080" indent="0" algn="l" rtl="0">
              <a:lnSpc>
                <a:spcPts val="3870"/>
              </a:lnSpc>
              <a:spcBef>
                <a:spcPts val="275"/>
              </a:spcBef>
              <a:buNone/>
              <a:tabLst>
                <a:tab pos="346710" algn="l"/>
                <a:tab pos="35877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6710" marR="5080" indent="-334645" algn="l" rtl="0">
              <a:lnSpc>
                <a:spcPts val="3870"/>
              </a:lnSpc>
              <a:spcBef>
                <a:spcPts val="275"/>
              </a:spcBef>
              <a:buChar char="•"/>
              <a:tabLst>
                <a:tab pos="346710" algn="l"/>
                <a:tab pos="358775" algn="l"/>
              </a:tabLst>
            </a:pP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en-US"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en-US"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8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US" sz="2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</a:t>
            </a:r>
            <a:r>
              <a:rPr lang="en-US"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46075" algn="l" rtl="0">
              <a:lnSpc>
                <a:spcPts val="3900"/>
              </a:lnSpc>
              <a:spcBef>
                <a:spcPts val="615"/>
              </a:spcBef>
              <a:buChar char="•"/>
              <a:tabLst>
                <a:tab pos="358775" algn="l"/>
              </a:tabLst>
            </a:pP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en-US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en-US"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US" sz="2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</a:t>
            </a:r>
            <a:r>
              <a:rPr lang="en-US" sz="2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53060" algn="l" rtl="0">
              <a:lnSpc>
                <a:spcPct val="100000"/>
              </a:lnSpc>
              <a:spcBef>
                <a:spcPts val="760"/>
              </a:spcBef>
              <a:buChar char="•"/>
              <a:tabLst>
                <a:tab pos="365760" algn="l"/>
              </a:tabLst>
            </a:pPr>
            <a:r>
              <a:rPr lang="en-US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2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US"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28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</a:t>
            </a:r>
            <a:r>
              <a:rPr lang="en-US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indent="-340360" algn="l" rtl="0">
              <a:lnSpc>
                <a:spcPct val="100000"/>
              </a:lnSpc>
              <a:spcBef>
                <a:spcPts val="725"/>
              </a:spcBef>
              <a:buChar char="•"/>
              <a:tabLst>
                <a:tab pos="353060" algn="l"/>
              </a:tabLst>
            </a:pP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</a:t>
            </a:r>
            <a:r>
              <a:rPr lang="en-US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latex</a:t>
            </a:r>
            <a:r>
              <a:rPr lang="en-US"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47345" algn="l" rtl="0">
              <a:lnSpc>
                <a:spcPct val="100000"/>
              </a:lnSpc>
              <a:spcBef>
                <a:spcPts val="740"/>
              </a:spcBef>
              <a:buChar char="•"/>
              <a:tabLst>
                <a:tab pos="360045" algn="l"/>
              </a:tabLst>
            </a:pPr>
            <a:r>
              <a:rPr lang="en-US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</a:t>
            </a:r>
            <a:r>
              <a:rPr lang="en-US" sz="2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3980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8642</TotalTime>
  <Words>1403</Words>
  <Application>Microsoft Office PowerPoint</Application>
  <PresentationFormat>On-screen Show (4:3)</PresentationFormat>
  <Paragraphs>108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نسق Office</vt:lpstr>
      <vt:lpstr>PowerPoint Presentation</vt:lpstr>
      <vt:lpstr> Urinary catheterization </vt:lpstr>
      <vt:lpstr>Indications of Urinary catheterization </vt:lpstr>
      <vt:lpstr>PowerPoint Presentation</vt:lpstr>
      <vt:lpstr>Types of Foley Catheter</vt:lpstr>
      <vt:lpstr>Foley Catheter  Precautions</vt:lpstr>
      <vt:lpstr>Catheterization Equipment's </vt:lpstr>
      <vt:lpstr>PowerPoint Presentation</vt:lpstr>
      <vt:lpstr>Prepare  the Patient</vt:lpstr>
      <vt:lpstr>Position of Female Patient</vt:lpstr>
      <vt:lpstr>Position of Male Patient</vt:lpstr>
      <vt:lpstr>Female Procedure</vt:lpstr>
      <vt:lpstr>Female Procedure  </vt:lpstr>
      <vt:lpstr>Male Procedure</vt:lpstr>
      <vt:lpstr>Male Procedure</vt:lpstr>
      <vt:lpstr>Removing the Indwelling Catheter</vt:lpstr>
      <vt:lpstr>PowerPoint Presentation</vt:lpstr>
    </vt:vector>
  </TitlesOfParts>
  <Company>By DR.Ahmed Saker 2O11 - 2O12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a.k</dc:creator>
  <cp:lastModifiedBy>ALI ALIALI</cp:lastModifiedBy>
  <cp:revision>176</cp:revision>
  <dcterms:created xsi:type="dcterms:W3CDTF">2016-03-04T19:14:06Z</dcterms:created>
  <dcterms:modified xsi:type="dcterms:W3CDTF">2025-04-18T08:47:03Z</dcterms:modified>
</cp:coreProperties>
</file>