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19"/>
  </p:notesMasterIdLst>
  <p:handoutMasterIdLst>
    <p:handoutMasterId r:id="rId20"/>
  </p:handoutMasterIdLst>
  <p:sldIdLst>
    <p:sldId id="638" r:id="rId2"/>
    <p:sldId id="639" r:id="rId3"/>
    <p:sldId id="641" r:id="rId4"/>
    <p:sldId id="669" r:id="rId5"/>
    <p:sldId id="644" r:id="rId6"/>
    <p:sldId id="677" r:id="rId7"/>
    <p:sldId id="680" r:id="rId8"/>
    <p:sldId id="647" r:id="rId9"/>
    <p:sldId id="648" r:id="rId10"/>
    <p:sldId id="649" r:id="rId11"/>
    <p:sldId id="673" r:id="rId12"/>
    <p:sldId id="674" r:id="rId13"/>
    <p:sldId id="675" r:id="rId14"/>
    <p:sldId id="654" r:id="rId15"/>
    <p:sldId id="666" r:id="rId16"/>
    <p:sldId id="668" r:id="rId17"/>
    <p:sldId id="681" r:id="rId18"/>
  </p:sldIdLst>
  <p:sldSz cx="12192000" cy="6858000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903292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/>
          <a:lstStyle>
            <a:lvl1pPr algn="r">
              <a:defRPr sz="13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95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/>
          <a:lstStyle>
            <a:lvl1pPr algn="l">
              <a:defRPr sz="1300"/>
            </a:lvl1pPr>
          </a:lstStyle>
          <a:p>
            <a:fld id="{C9F83406-5602-4846-92E5-713FC98AEF2F}" type="datetimeFigureOut">
              <a:rPr lang="ar-IQ" smtClean="0"/>
              <a:pPr/>
              <a:t>25/09/1446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903292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 anchor="b"/>
          <a:lstStyle>
            <a:lvl1pPr algn="r">
              <a:defRPr sz="1300"/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95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 anchor="b"/>
          <a:lstStyle>
            <a:lvl1pPr algn="l">
              <a:defRPr sz="1300"/>
            </a:lvl1pPr>
          </a:lstStyle>
          <a:p>
            <a:fld id="{04F81F9B-1929-46A2-8025-4F6720D55806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068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903292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/>
          <a:lstStyle>
            <a:lvl1pPr algn="r">
              <a:defRPr sz="13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95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/>
          <a:lstStyle>
            <a:lvl1pPr algn="l">
              <a:defRPr sz="1300"/>
            </a:lvl1pPr>
          </a:lstStyle>
          <a:p>
            <a:fld id="{A735D83F-90B1-4973-8E11-679B50DAF22D}" type="datetimeFigureOut">
              <a:rPr lang="ar-IQ" smtClean="0"/>
              <a:pPr/>
              <a:t>25/09/1446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903292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 anchor="b"/>
          <a:lstStyle>
            <a:lvl1pPr algn="r">
              <a:defRPr sz="13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95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 anchor="b"/>
          <a:lstStyle>
            <a:lvl1pPr algn="l">
              <a:defRPr sz="1300"/>
            </a:lvl1pPr>
          </a:lstStyle>
          <a:p>
            <a:fld id="{5176C425-FEB9-4705-9D8B-E9B01CC4BF0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228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A84AB-68A7-4C3A-9AFC-FCF2A7A557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085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A84AB-68A7-4C3A-9AFC-FCF2A7A557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659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A84AB-68A7-4C3A-9AFC-FCF2A7A557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497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A84AB-68A7-4C3A-9AFC-FCF2A7A557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791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93B7D-64F6-4A5F-A0DA-5F92341A36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9338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93B7D-64F6-4A5F-A0DA-5F92341A36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5230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93B7D-64F6-4A5F-A0DA-5F92341A36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5453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93B7D-64F6-4A5F-A0DA-5F92341A36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395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A84AB-68A7-4C3A-9AFC-FCF2A7A557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2558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A84AB-68A7-4C3A-9AFC-FCF2A7A557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224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A84AB-68A7-4C3A-9AFC-FCF2A7A557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676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A84AB-68A7-4C3A-9AFC-FCF2A7A557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983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0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9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3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4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985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0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9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1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3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74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7D18FF-62D4-4E94-93B3-B3FEB7253BCF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8E34E18-94AE-447E-BE32-9284BA869F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9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678461" y="1410087"/>
            <a:ext cx="8800069" cy="164102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ar-IQ" sz="5400" b="1" dirty="0">
                <a:ln w="6350">
                  <a:solidFill>
                    <a:srgbClr val="D34817">
                      <a:shade val="43000"/>
                    </a:srgbClr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Fundamental of Nursing</a:t>
            </a:r>
            <a:br>
              <a:rPr lang="en-US" altLang="en-US" sz="4000" dirty="0">
                <a:ln w="6350">
                  <a:solidFill>
                    <a:srgbClr val="D34817">
                      <a:shade val="43000"/>
                    </a:srgbClr>
                  </a:solidFill>
                </a:ln>
                <a:solidFill>
                  <a:srgbClr val="D34817">
                    <a:tint val="83000"/>
                    <a:satMod val="1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6600" b="1" dirty="0">
                <a:ln w="6350">
                  <a:solidFill>
                    <a:srgbClr val="D34817">
                      <a:shade val="43000"/>
                    </a:srgb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Wound Suturing</a:t>
            </a:r>
            <a:endParaRPr lang="en-US" altLang="en-US" sz="2400" b="1" dirty="0">
              <a:ln w="6350">
                <a:solidFill>
                  <a:srgbClr val="D34817">
                    <a:shade val="43000"/>
                  </a:srgbClr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مربع نص 6"/>
          <p:cNvSpPr txBox="1"/>
          <p:nvPr/>
        </p:nvSpPr>
        <p:spPr bwMode="auto">
          <a:xfrm>
            <a:off x="334893" y="4159626"/>
            <a:ext cx="4408951" cy="246221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1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Prepared by: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Dr. Mahdi Hamza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Dr. Alaa Hamza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kern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M.Sc.N</a:t>
            </a:r>
            <a:r>
              <a:rPr lang="en-US" sz="2800" b="1" kern="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Ali Jassim </a:t>
            </a:r>
          </a:p>
        </p:txBody>
      </p:sp>
    </p:spTree>
    <p:extLst>
      <p:ext uri="{BB962C8B-B14F-4D97-AF65-F5344CB8AC3E}">
        <p14:creationId xmlns:p14="http://schemas.microsoft.com/office/powerpoint/2010/main" val="3617901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Non-absorbable Suture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Non-absorbable sutures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made of materials that are not readily broken down by the body’s enzymes or by hydrolysis.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Non-absorbable materials can be removed or left in place permanently</a:t>
            </a:r>
          </a:p>
          <a:p>
            <a:pPr marL="64008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6582033" y="1722438"/>
            <a:ext cx="5181600" cy="4525963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EX.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Silk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Nylon  </a:t>
            </a: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Proline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Darcron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771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Coordinated Use of the Forceps and Needle Holder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861" y="1722438"/>
            <a:ext cx="5620139" cy="4678363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tip of the needle holder should grasp the needle about 2/3 of the way back from the tip.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needle holder and needle should be perpendicular to each other.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tip of the needle should penetrate the skin perpendicularly about 5-10 mm from the wound edge.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Elevate the skin with the forceps while penetrating the skin.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6322" name="Picture 2" descr="http://www.bu.edu/cms/www.bumc.bu.edu/generalsurgery/files/Images/suturing/Simple%20Interrupted/simp-int%20(lo%20res)/armingneed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133056"/>
            <a:ext cx="3048000" cy="245745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5192392" y="3685592"/>
            <a:ext cx="2427608" cy="11912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324" name="Picture 4" descr="http://www.bu.edu/cms/www.bumc.bu.edu/generalsurgery/files/Images/suturing/Simple%20Interrupted/simp-int%20(lo%20res)/simp-int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628776"/>
            <a:ext cx="3048000" cy="2286001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>
            <a:cxnSpLocks/>
          </p:cNvCxnSpPr>
          <p:nvPr/>
        </p:nvCxnSpPr>
        <p:spPr>
          <a:xfrm>
            <a:off x="5840963" y="2733869"/>
            <a:ext cx="2160037" cy="6189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-Shape 11"/>
          <p:cNvSpPr/>
          <p:nvPr/>
        </p:nvSpPr>
        <p:spPr>
          <a:xfrm rot="534132">
            <a:off x="8425496" y="4691696"/>
            <a:ext cx="609600" cy="609600"/>
          </a:xfrm>
          <a:prstGeom prst="corner">
            <a:avLst>
              <a:gd name="adj1" fmla="val 7746"/>
              <a:gd name="adj2" fmla="val 7747"/>
            </a:avLst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10600" y="4812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entury Gothic"/>
              </a:rPr>
              <a:t>90</a:t>
            </a:r>
            <a:r>
              <a:rPr lang="en-US" baseline="30000" dirty="0">
                <a:solidFill>
                  <a:prstClr val="black"/>
                </a:solidFill>
                <a:latin typeface="Century Gothic"/>
              </a:rPr>
              <a:t>*</a:t>
            </a:r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45289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956" y="0"/>
            <a:ext cx="8229600" cy="1399032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Forceps &amp; Needle (Cont)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956" y="1200152"/>
            <a:ext cx="5445212" cy="54102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tip of the needle should now be seen protruding into the wound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this point, continue to hold the skin with the forceps.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common error here is to release the forceps from the skin edge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would cause the skin to retract, and the needle may move and retract beneath the skin edge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8370" name="Picture 2" descr="http://www.bu.edu/cms/www.bumc.bu.edu/generalsurgery/files/Images/suturing/Simple%20Interrupted/simp-int%20(lo%20res)/simp-in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5227" y="923151"/>
            <a:ext cx="3733800" cy="2800352"/>
          </a:xfrm>
          <a:prstGeom prst="rect">
            <a:avLst/>
          </a:prstGeom>
          <a:noFill/>
        </p:spPr>
      </p:pic>
      <p:pic>
        <p:nvPicPr>
          <p:cNvPr id="58372" name="Picture 4" descr="http://www.bu.edu/cms/www.bumc.bu.edu/generalsurgery/files/Images/suturing/Simple%20Interrupted/simp-int%20(lo%20res)/simp-int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55227" y="3905252"/>
            <a:ext cx="3733800" cy="2800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6067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Forceps and Needle (cont)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773" y="1722438"/>
            <a:ext cx="5671751" cy="4525963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key is to hold the position of the skin edge while releasing the needle from the needle holder.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Pull the needle from the other side of the elevated skin.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Elevate the other skin edge and penetrate it with the needle.</a:t>
            </a:r>
          </a:p>
        </p:txBody>
      </p:sp>
      <p:pic>
        <p:nvPicPr>
          <p:cNvPr id="60418" name="Picture 2" descr="http://www.bu.edu/cms/www.bumc.bu.edu/generalsurgery/files/Images/suturing/Simple%20Interrupted/simp-int%20(lo%20res)/simp-int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2211" y="1054444"/>
            <a:ext cx="3657600" cy="2743201"/>
          </a:xfrm>
          <a:prstGeom prst="rect">
            <a:avLst/>
          </a:prstGeom>
          <a:noFill/>
        </p:spPr>
      </p:pic>
      <p:pic>
        <p:nvPicPr>
          <p:cNvPr id="60420" name="Picture 4" descr="http://www.bu.edu/cms/www.bumc.bu.edu/generalsurgery/files/Images/suturing/Simple%20Interrupted/simp-int%20(lo%20res)/simp-int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12211" y="4040657"/>
            <a:ext cx="3657600" cy="2743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9862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 Type of Sutures:- </a:t>
            </a:r>
            <a:b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83636" y="2427133"/>
            <a:ext cx="6318380" cy="4398211"/>
          </a:xfrm>
        </p:spPr>
        <p:txBody>
          <a:bodyPr>
            <a:normAutofit/>
          </a:bodyPr>
          <a:lstStyle/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called an Interrupted Stitch.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stitch is tied separately.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be used in skin or underlying tissue layers.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stitch has the benefit of creating a more accurate fit for the edges of the wound.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F81DB-4417-52BA-2F21-9AF4EE3508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518366"/>
            <a:ext cx="5384800" cy="382126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Interrupted Suture</a:t>
            </a:r>
          </a:p>
          <a:p>
            <a:pPr marL="64008" indent="0"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Diagram of a fertilization process&#10;&#10;AI-generated content may be incorrect.">
            <a:extLst>
              <a:ext uri="{FF2B5EF4-FFF2-40B4-BE49-F238E27FC236}">
                <a16:creationId xmlns:a16="http://schemas.microsoft.com/office/drawing/2014/main" id="{605E878F-673A-45DE-E23A-54EE9199CB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507" y="2075096"/>
            <a:ext cx="4553338" cy="382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599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Suture Removal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6526"/>
            <a:ext cx="10972800" cy="45720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Sutures should be removed from the…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Face: 3-4 days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Scalp: 5 days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Trunk: 7 days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 or leg: 7-10 days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Foot 10-14 days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768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Suture Removal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6526"/>
            <a:ext cx="10972800" cy="4572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suture gently elevated, snip the suture with a scissors.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suture is then gently removed by pulling with the forceps.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frequently a good idea to reinforce the wound with adhesive strips or tape to prevent it from re-opening. </a:t>
            </a:r>
          </a:p>
        </p:txBody>
      </p:sp>
    </p:spTree>
    <p:extLst>
      <p:ext uri="{BB962C8B-B14F-4D97-AF65-F5344CB8AC3E}">
        <p14:creationId xmlns:p14="http://schemas.microsoft.com/office/powerpoint/2010/main" val="3760762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6" b="12793"/>
          <a:stretch/>
        </p:blipFill>
        <p:spPr>
          <a:xfrm>
            <a:off x="395416" y="148282"/>
            <a:ext cx="11294076" cy="637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384229"/>
      </p:ext>
    </p:extLst>
  </p:cSld>
  <p:clrMapOvr>
    <a:masterClrMapping/>
  </p:clrMapOvr>
  <p:transition spd="slow">
    <p:pull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151" y="251928"/>
            <a:ext cx="10972800" cy="830424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Preparing the Wound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20" y="1507906"/>
            <a:ext cx="11905862" cy="457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First, shave the area surrounding the wound to avoid contamination.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wound edges should be exposed and clearly visible.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Ideally, there should be a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half-inch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diameter of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hair-free skin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surrounding the wound.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Irrigating and washing the wound will remove bacteria and debris.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wound irrigation, pat the wound dry using a sterile gauze pad.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www.loganmed.co.za/components/com_virtuemart/shop_image/product/Gauze_Sponge_Uns_48342979ac7c5.jpg"/>
          <p:cNvPicPr>
            <a:picLocks noChangeAspect="1" noChangeArrowheads="1"/>
          </p:cNvPicPr>
          <p:nvPr/>
        </p:nvPicPr>
        <p:blipFill>
          <a:blip r:embed="rId3" cstate="print"/>
          <a:srcRect b="20000"/>
          <a:stretch>
            <a:fillRect/>
          </a:stretch>
        </p:blipFill>
        <p:spPr bwMode="auto">
          <a:xfrm>
            <a:off x="7484075" y="1648833"/>
            <a:ext cx="3505200" cy="4786973"/>
          </a:xfrm>
          <a:prstGeom prst="rect">
            <a:avLst/>
          </a:prstGeom>
          <a:noFill/>
        </p:spPr>
      </p:pic>
      <p:pic>
        <p:nvPicPr>
          <p:cNvPr id="4" name="Picture 3" descr="betadine_famil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4568" y="1648834"/>
            <a:ext cx="6019800" cy="50967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4568" y="325395"/>
            <a:ext cx="563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Betadine Scrub &amp; Solution  (dilute iodine)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84075" y="422193"/>
            <a:ext cx="3628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Gauze Pad</a:t>
            </a:r>
          </a:p>
        </p:txBody>
      </p:sp>
    </p:spTree>
    <p:extLst>
      <p:ext uri="{BB962C8B-B14F-4D97-AF65-F5344CB8AC3E}">
        <p14:creationId xmlns:p14="http://schemas.microsoft.com/office/powerpoint/2010/main" val="403896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6541" y="292208"/>
            <a:ext cx="4172465" cy="1399032"/>
          </a:xfrm>
        </p:spPr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Equipment's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IQ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21957" y="1506959"/>
            <a:ext cx="7644713" cy="249039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Needle Holders.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Scissors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Forceps (contain on teeth's)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Needed for Suturing (Curved Needle)</a:t>
            </a:r>
          </a:p>
          <a:p>
            <a:endParaRPr lang="ar-IQ" dirty="0"/>
          </a:p>
        </p:txBody>
      </p:sp>
      <p:pic>
        <p:nvPicPr>
          <p:cNvPr id="5" name="Picture 11" descr="VC119479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41957" y="4095265"/>
            <a:ext cx="3585519" cy="2394169"/>
          </a:xfrm>
          <a:prstGeom prst="rect">
            <a:avLst/>
          </a:prstGeom>
        </p:spPr>
      </p:pic>
      <p:pic>
        <p:nvPicPr>
          <p:cNvPr id="6" name="Picture 4" descr="http://www.bu.edu/cms/www.bumc.bu.edu/generalsurgery/files/Images/suturing/Simple%20Interrupted/simp-int%20(lo%20res)/simp-int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95265"/>
            <a:ext cx="3276600" cy="2457451"/>
          </a:xfrm>
          <a:prstGeom prst="rect">
            <a:avLst/>
          </a:prstGeom>
          <a:noFill/>
        </p:spPr>
      </p:pic>
      <p:pic>
        <p:nvPicPr>
          <p:cNvPr id="7" name="Picture 4" descr="نتيجة بحث الصور عن ‪medical Scissors‬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87" y="4095264"/>
            <a:ext cx="3585519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close-up of a pair of scissors&#10;&#10;AI-generated content may be incorrect.">
            <a:extLst>
              <a:ext uri="{FF2B5EF4-FFF2-40B4-BE49-F238E27FC236}">
                <a16:creationId xmlns:a16="http://schemas.microsoft.com/office/drawing/2014/main" id="{8BA16649-3FEF-EA8C-893B-0EF1B69E22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768" y="716319"/>
            <a:ext cx="3343275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68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267494"/>
            <a:ext cx="5408141" cy="1399032"/>
          </a:xfrm>
        </p:spPr>
        <p:txBody>
          <a:bodyPr>
            <a:normAutofit/>
          </a:bodyPr>
          <a:lstStyle/>
          <a:p>
            <a:r>
              <a:rPr lang="en-US" sz="4400" dirty="0"/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Curved Needle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09600" y="1666526"/>
            <a:ext cx="5640858" cy="4724400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Curved needles are the best needle you can use in the suturing process.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curved needle are shaped like an arc to make the job easier and  faster.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needle can be used for any type of suture: continuous, Interrupted, or Blanket. </a:t>
            </a:r>
          </a:p>
        </p:txBody>
      </p:sp>
      <p:pic>
        <p:nvPicPr>
          <p:cNvPr id="8" name="Picture 2" descr="https://html2-f.scribdassets.com/1nuelmi2o5sytsc/images/5-72792f593a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43" t="44082" r="23221" b="33651"/>
          <a:stretch/>
        </p:blipFill>
        <p:spPr bwMode="auto">
          <a:xfrm>
            <a:off x="6725650" y="2044290"/>
            <a:ext cx="5214424" cy="312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46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70702" y="1743332"/>
            <a:ext cx="4213654" cy="4495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Rounding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Cutting </a:t>
            </a:r>
          </a:p>
        </p:txBody>
      </p:sp>
      <p:pic>
        <p:nvPicPr>
          <p:cNvPr id="9" name="Content Placeholder 11" descr="Curvedneedle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456295" y="3067619"/>
            <a:ext cx="3716566" cy="3605800"/>
          </a:xfrm>
        </p:spPr>
      </p:pic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609600" y="267494"/>
            <a:ext cx="7125730" cy="1399032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Curved Needle</a:t>
            </a:r>
          </a:p>
        </p:txBody>
      </p:sp>
      <p:pic>
        <p:nvPicPr>
          <p:cNvPr id="3" name="Picture 2" descr="A close-up of a curved metal object&#10;&#10;AI-generated content may be incorrect.">
            <a:extLst>
              <a:ext uri="{FF2B5EF4-FFF2-40B4-BE49-F238E27FC236}">
                <a16:creationId xmlns:a16="http://schemas.microsoft.com/office/drawing/2014/main" id="{EE23535E-2F40-6548-A991-4D9DCDE19D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657" y="3163079"/>
            <a:ext cx="3387012" cy="35103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6823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9" descr="C:\Documents and Settings\Bucky Boaz\My Documents\My Pictures\New 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04735" cy="4238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6" descr="C:\Documents and Settings\Bucky Boaz\My Documents\My Pictures\chrom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240" y="1"/>
            <a:ext cx="4245317" cy="423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 descr="نتيجة بحث الصور عن انواع  الخيوط الجراحية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778" y="4238369"/>
            <a:ext cx="6981568" cy="261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800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Suture Materials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766118" y="1666526"/>
            <a:ext cx="10639168" cy="4495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Suture materials can be divided into two categories: absorbable and non-absorbable.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Absorbable materials have the advantage in that they are less likely to cause an immune response by the body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Non-absorbable materials can be left in the body permanently if needed. </a:t>
            </a:r>
          </a:p>
        </p:txBody>
      </p:sp>
    </p:spTree>
    <p:extLst>
      <p:ext uri="{BB962C8B-B14F-4D97-AF65-F5344CB8AC3E}">
        <p14:creationId xmlns:p14="http://schemas.microsoft.com/office/powerpoint/2010/main" val="2085720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Absorbable Suture Materials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98388" y="1666526"/>
            <a:ext cx="6396682" cy="47244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Absorbable suture materials are broken down by the patient’s body.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original absorbable material was chromic catgut (still used today).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made from animal intestines and breaks down after 7 days.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it breaks down, there is less of a likelihood of an immune reaction.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329480" y="2099378"/>
            <a:ext cx="4252920" cy="3078104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EX.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Catgut </a:t>
            </a: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Dexon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Vicryl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4008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4008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13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2847</TotalTime>
  <Words>667</Words>
  <Application>Microsoft Office PowerPoint</Application>
  <PresentationFormat>Widescreen</PresentationFormat>
  <Paragraphs>93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Century Gothic</vt:lpstr>
      <vt:lpstr>Times New Roman</vt:lpstr>
      <vt:lpstr>Verdana</vt:lpstr>
      <vt:lpstr>Wingdings 2</vt:lpstr>
      <vt:lpstr>Verve</vt:lpstr>
      <vt:lpstr>PowerPoint Presentation</vt:lpstr>
      <vt:lpstr>Preparing the Wound </vt:lpstr>
      <vt:lpstr>PowerPoint Presentation</vt:lpstr>
      <vt:lpstr>Equipment's </vt:lpstr>
      <vt:lpstr> Curved Needle</vt:lpstr>
      <vt:lpstr>Types of Curved Needle</vt:lpstr>
      <vt:lpstr>PowerPoint Presentation</vt:lpstr>
      <vt:lpstr> Suture Materials </vt:lpstr>
      <vt:lpstr> Absorbable Suture Materials </vt:lpstr>
      <vt:lpstr>Non-absorbable Suture Materials</vt:lpstr>
      <vt:lpstr>Coordinated Use of the Forceps and Needle Holder</vt:lpstr>
      <vt:lpstr>Forceps &amp; Needle (Cont)</vt:lpstr>
      <vt:lpstr>Forceps and Needle (cont)</vt:lpstr>
      <vt:lpstr>  The most common Type of Sutures:-   </vt:lpstr>
      <vt:lpstr>Suture Removal </vt:lpstr>
      <vt:lpstr>Suture Removal Steps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</dc:creator>
  <cp:lastModifiedBy>ALI ALIALI</cp:lastModifiedBy>
  <cp:revision>305</cp:revision>
  <cp:lastPrinted>2018-02-26T21:08:58Z</cp:lastPrinted>
  <dcterms:created xsi:type="dcterms:W3CDTF">2016-01-11T15:58:09Z</dcterms:created>
  <dcterms:modified xsi:type="dcterms:W3CDTF">2025-03-24T19:34:02Z</dcterms:modified>
</cp:coreProperties>
</file>