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00" autoAdjust="0"/>
    <p:restoredTop sz="94660"/>
  </p:normalViewPr>
  <p:slideViewPr>
    <p:cSldViewPr snapToGrid="0">
      <p:cViewPr>
        <p:scale>
          <a:sx n="70" d="100"/>
          <a:sy n="70" d="100"/>
        </p:scale>
        <p:origin x="-508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6890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95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19271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8500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437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5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12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6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7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1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8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8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37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7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D43AA-4A58-4E7B-83C0-AF2A5DE4FA07}" type="datetimeFigureOut">
              <a:rPr lang="en-US" smtClean="0"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887819-A7F8-412A-81D5-B246F1992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7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2EFA8CD8-9F78-728C-8981-295A3C510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65453" y="477876"/>
            <a:ext cx="9438017" cy="4102132"/>
          </a:xfrm>
        </p:spPr>
        <p:txBody>
          <a:bodyPr/>
          <a:lstStyle/>
          <a:p>
            <a:r>
              <a:rPr lang="en-US" sz="4400" dirty="0">
                <a:latin typeface="Algerian" panose="04020705040A02060702" pitchFamily="82" charset="0"/>
              </a:rPr>
              <a:t>IMMUNE SYSTEM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xmlns="" id="{34E71670-FB26-F834-A165-8B5B0F8C70A9}"/>
              </a:ext>
            </a:extLst>
          </p:cNvPr>
          <p:cNvSpPr txBox="1"/>
          <p:nvPr/>
        </p:nvSpPr>
        <p:spPr>
          <a:xfrm>
            <a:off x="3118339" y="911771"/>
            <a:ext cx="81592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ar-IQ" sz="2400" dirty="0">
                <a:latin typeface="Arial Black" panose="020B0A04020102020204" pitchFamily="34" charset="0"/>
              </a:rPr>
              <a:t>            </a:t>
            </a:r>
            <a:r>
              <a:rPr lang="en-US" sz="2400" dirty="0">
                <a:latin typeface="Arial Black" panose="020B0A04020102020204" pitchFamily="34" charset="0"/>
              </a:rPr>
              <a:t> </a:t>
            </a:r>
            <a:r>
              <a:rPr lang="en-US" sz="2400">
                <a:latin typeface="Arial Black" panose="020B0A04020102020204" pitchFamily="34" charset="0"/>
              </a:rPr>
              <a:t>lecture   </a:t>
            </a:r>
            <a:r>
              <a:rPr lang="en-US" sz="2400" smtClean="0">
                <a:latin typeface="Arial Black" panose="020B0A04020102020204" pitchFamily="34" charset="0"/>
              </a:rPr>
              <a:t>Sex          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b="1" dirty="0">
                <a:latin typeface="Arial Black" panose="020B0A04020102020204" pitchFamily="34" charset="0"/>
              </a:rPr>
              <a:t>  </a:t>
            </a:r>
            <a:r>
              <a:rPr lang="en-US" sz="2400" b="1" dirty="0">
                <a:latin typeface="Sitka Text" panose="02000505000000020004" pitchFamily="2" charset="0"/>
              </a:rPr>
              <a:t>Macrophage and </a:t>
            </a:r>
            <a:r>
              <a:rPr lang="en-US" sz="2400" b="1" dirty="0"/>
              <a:t>Dendritic Cells</a:t>
            </a:r>
          </a:p>
          <a:p>
            <a:r>
              <a:rPr lang="en-US" sz="2400" b="1" dirty="0"/>
              <a:t> </a:t>
            </a:r>
          </a:p>
          <a:p>
            <a:r>
              <a:rPr lang="en-US" sz="2400" b="1" dirty="0">
                <a:latin typeface="Arial Black" panose="020B0A04020102020204" pitchFamily="34" charset="0"/>
              </a:rPr>
              <a:t>                       by</a:t>
            </a:r>
            <a:endParaRPr lang="en-US" sz="2400" dirty="0">
              <a:latin typeface="Arial Black" panose="020B0A04020102020204" pitchFamily="34" charset="0"/>
            </a:endParaRPr>
          </a:p>
          <a:p>
            <a:r>
              <a:rPr lang="en-US" sz="2400" dirty="0">
                <a:latin typeface="Arial Black" panose="020B0A04020102020204" pitchFamily="34" charset="0"/>
              </a:rPr>
              <a:t>  </a:t>
            </a:r>
            <a:r>
              <a:rPr lang="ar-IQ" sz="2400" dirty="0">
                <a:latin typeface="Arial Black" panose="020B0A04020102020204" pitchFamily="34" charset="0"/>
              </a:rPr>
              <a:t>       </a:t>
            </a:r>
            <a:r>
              <a:rPr lang="en-US" sz="2400" dirty="0">
                <a:latin typeface="Arial Black" panose="020B0A04020102020204" pitchFamily="34" charset="0"/>
              </a:rPr>
              <a:t> Hawraa </a:t>
            </a:r>
            <a:r>
              <a:rPr lang="en-US" sz="2400" dirty="0" err="1">
                <a:latin typeface="Arial Black" panose="020B0A04020102020204" pitchFamily="34" charset="0"/>
              </a:rPr>
              <a:t>Aead</a:t>
            </a:r>
            <a:r>
              <a:rPr lang="en-US" sz="2400" dirty="0">
                <a:latin typeface="Arial Black" panose="020B0A04020102020204" pitchFamily="34" charset="0"/>
              </a:rPr>
              <a:t> Ali         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063039B0-ED9C-28C6-808E-43C733910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6252" y="4778525"/>
            <a:ext cx="2025748" cy="1934308"/>
          </a:xfrm>
          <a:prstGeom prst="rect">
            <a:avLst/>
          </a:prstGeom>
        </p:spPr>
      </p:pic>
      <p:pic>
        <p:nvPicPr>
          <p:cNvPr id="9" name="Picture 1" descr="A logo of a university&#10;&#10;Description automatically generated">
            <a:extLst>
              <a:ext uri="{FF2B5EF4-FFF2-40B4-BE49-F238E27FC236}">
                <a16:creationId xmlns:a16="http://schemas.microsoft.com/office/drawing/2014/main" xmlns="" id="{DBA200B4-B168-3C7F-43DE-3EEA2EEA9E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416" y="112541"/>
            <a:ext cx="2269584" cy="1999559"/>
          </a:xfrm>
          <a:prstGeom prst="rect">
            <a:avLst/>
          </a:prstGeom>
          <a:effectLst>
            <a:glow rad="63500">
              <a:schemeClr val="accent1">
                <a:alpha val="40000"/>
              </a:schemeClr>
            </a:glow>
            <a:outerShdw blurRad="50800" dist="50800" algn="ctr" rotWithShape="0">
              <a:srgbClr val="000000">
                <a:alpha val="3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07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02542521-4644-4437-9AF0-2BF1CFA79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65760"/>
            <a:ext cx="8915400" cy="554546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sz="2200" b="1" dirty="0">
                <a:latin typeface="Sitka Text" panose="02000505000000020004" pitchFamily="2" charset="0"/>
              </a:rPr>
              <a:t>2. Antigen Processing and Presentation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anose="02000505000000020004" pitchFamily="2" charset="0"/>
              </a:rPr>
              <a:t>After engulfing pathogens, dendritic cells digest them into smaller fragments (antigens).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anose="02000505000000020004" pitchFamily="2" charset="0"/>
              </a:rPr>
              <a:t>These antigens are then displayed on </a:t>
            </a:r>
            <a:r>
              <a:rPr lang="en-US" sz="2200" b="1" dirty="0">
                <a:latin typeface="Sitka Text" panose="02000505000000020004" pitchFamily="2" charset="0"/>
              </a:rPr>
              <a:t>major histocompatibility complex (MHC) molecules</a:t>
            </a:r>
            <a:r>
              <a:rPr lang="en-US" sz="2200" dirty="0">
                <a:latin typeface="Sitka Text" panose="02000505000000020004" pitchFamily="2" charset="0"/>
              </a:rPr>
              <a:t>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Sitka Text" panose="02000505000000020004" pitchFamily="2" charset="0"/>
              </a:rPr>
              <a:t>MHC class I</a:t>
            </a:r>
            <a:r>
              <a:rPr lang="en-US" sz="2200" dirty="0">
                <a:latin typeface="Sitka Text" panose="02000505000000020004" pitchFamily="2" charset="0"/>
              </a:rPr>
              <a:t> presents antigens to </a:t>
            </a:r>
            <a:r>
              <a:rPr lang="en-US" sz="2200" b="1" dirty="0">
                <a:latin typeface="Sitka Text" panose="02000505000000020004" pitchFamily="2" charset="0"/>
              </a:rPr>
              <a:t>CD8+ cytotoxic T cells</a:t>
            </a:r>
            <a:r>
              <a:rPr lang="en-US" sz="2200" dirty="0">
                <a:latin typeface="Sitka Text" panose="02000505000000020004" pitchFamily="2" charset="0"/>
              </a:rPr>
              <a:t>, which kill infected cells.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200" b="1" dirty="0">
                <a:latin typeface="Sitka Text" panose="02000505000000020004" pitchFamily="2" charset="0"/>
              </a:rPr>
              <a:t>MHC class II</a:t>
            </a:r>
            <a:r>
              <a:rPr lang="en-US" sz="2200" dirty="0">
                <a:latin typeface="Sitka Text" panose="02000505000000020004" pitchFamily="2" charset="0"/>
              </a:rPr>
              <a:t> presents antigens to </a:t>
            </a:r>
            <a:r>
              <a:rPr lang="en-US" sz="2200" b="1" dirty="0">
                <a:latin typeface="Sitka Text" panose="02000505000000020004" pitchFamily="2" charset="0"/>
              </a:rPr>
              <a:t>CD4+ helper T cells</a:t>
            </a:r>
            <a:r>
              <a:rPr lang="en-US" sz="2200" dirty="0">
                <a:latin typeface="Sitka Text" panose="02000505000000020004" pitchFamily="2" charset="0"/>
              </a:rPr>
              <a:t>, which coordinate the immune response.</a:t>
            </a:r>
          </a:p>
          <a:p>
            <a:pPr algn="just">
              <a:buNone/>
            </a:pPr>
            <a:r>
              <a:rPr lang="en-US" sz="2200" b="1" dirty="0">
                <a:latin typeface="Sitka Text" panose="02000505000000020004" pitchFamily="2" charset="0"/>
              </a:rPr>
              <a:t>3. Migration to Lymph Nodes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anose="02000505000000020004" pitchFamily="2" charset="0"/>
              </a:rPr>
              <a:t>Once they capture an antigen, dendritic cells undergo </a:t>
            </a:r>
            <a:r>
              <a:rPr lang="en-US" sz="2200" b="1" dirty="0">
                <a:latin typeface="Sitka Text" panose="02000505000000020004" pitchFamily="2" charset="0"/>
              </a:rPr>
              <a:t>maturation</a:t>
            </a:r>
            <a:r>
              <a:rPr lang="en-US" sz="2200" dirty="0">
                <a:latin typeface="Sitka Text" panose="02000505000000020004" pitchFamily="2" charset="0"/>
              </a:rPr>
              <a:t> and migrate to nearby </a:t>
            </a:r>
            <a:r>
              <a:rPr lang="en-US" sz="2200" b="1" dirty="0">
                <a:latin typeface="Sitka Text" panose="02000505000000020004" pitchFamily="2" charset="0"/>
              </a:rPr>
              <a:t>lymph nodes</a:t>
            </a:r>
            <a:r>
              <a:rPr lang="en-US" sz="2200" dirty="0">
                <a:latin typeface="Sitka Text" panose="02000505000000020004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Sitka Text" panose="02000505000000020004" pitchFamily="2" charset="0"/>
              </a:rPr>
              <a:t>In the lymph nodes, they interact with </a:t>
            </a:r>
            <a:r>
              <a:rPr lang="en-US" sz="2200" b="1" dirty="0">
                <a:latin typeface="Sitka Text" panose="02000505000000020004" pitchFamily="2" charset="0"/>
              </a:rPr>
              <a:t>naïve T cells</a:t>
            </a:r>
            <a:r>
              <a:rPr lang="en-US" sz="2200" dirty="0">
                <a:latin typeface="Sitka Text" panose="02000505000000020004" pitchFamily="2" charset="0"/>
              </a:rPr>
              <a:t>, providing signals that activate them and initiate an adaptive immune response.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BEFFF9E8-EE24-72E9-3C97-4657FC3B3F4D}"/>
              </a:ext>
            </a:extLst>
          </p:cNvPr>
          <p:cNvSpPr txBox="1"/>
          <p:nvPr/>
        </p:nvSpPr>
        <p:spPr>
          <a:xfrm>
            <a:off x="2419643" y="1043751"/>
            <a:ext cx="9340948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4. T Cell Activation and Immune Response Regulation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Dendritic cells provide three key signals to activate T cells: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Antigen Presentation</a:t>
            </a:r>
            <a:r>
              <a:rPr lang="en-US" sz="2400" dirty="0">
                <a:latin typeface="Sitka Text" panose="02000505000000020004" pitchFamily="2" charset="0"/>
              </a:rPr>
              <a:t> (via MHC molecules).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Co-stimulatory Signals</a:t>
            </a:r>
            <a:r>
              <a:rPr lang="en-US" sz="2400" dirty="0">
                <a:latin typeface="Sitka Text" panose="02000505000000020004" pitchFamily="2" charset="0"/>
              </a:rPr>
              <a:t> (via molecules like CD80/CD86 binding to CD28 on T cells).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Cytokine Release</a:t>
            </a:r>
            <a:r>
              <a:rPr lang="en-US" sz="2400" dirty="0">
                <a:latin typeface="Sitka Text" panose="02000505000000020004" pitchFamily="2" charset="0"/>
              </a:rPr>
              <a:t> (to shape the type of immune response, e.g., pro-inflammatory or anti-inflammatory).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Depending on the situation, they can stimulate: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CD8+ cytotoxic T cells</a:t>
            </a:r>
            <a:r>
              <a:rPr lang="en-US" sz="2400" dirty="0">
                <a:latin typeface="Sitka Text" panose="02000505000000020004" pitchFamily="2" charset="0"/>
              </a:rPr>
              <a:t> to destroy infected cells.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CD4+ helper T cells</a:t>
            </a:r>
            <a:r>
              <a:rPr lang="en-US" sz="2400" dirty="0">
                <a:latin typeface="Sitka Text" panose="02000505000000020004" pitchFamily="2" charset="0"/>
              </a:rPr>
              <a:t> to recruit other immune cells (macrophages, B cells).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latin typeface="Sitka Text" panose="02000505000000020004" pitchFamily="2" charset="0"/>
              </a:rPr>
              <a:t>Regulatory T cells (Tregs)</a:t>
            </a:r>
            <a:r>
              <a:rPr lang="en-US" sz="2400" dirty="0">
                <a:latin typeface="Sitka Text" panose="02000505000000020004" pitchFamily="2" charset="0"/>
              </a:rPr>
              <a:t> to suppress excessive immune responses and prevent autoimmunity.</a:t>
            </a:r>
          </a:p>
        </p:txBody>
      </p:sp>
    </p:spTree>
    <p:extLst>
      <p:ext uri="{BB962C8B-B14F-4D97-AF65-F5344CB8AC3E}">
        <p14:creationId xmlns:p14="http://schemas.microsoft.com/office/powerpoint/2010/main" val="631766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D17A1C8-9925-A351-8221-1281B2B0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498" y="1308295"/>
            <a:ext cx="8915400" cy="532037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5. Inducing B Cell Activation and Antibody Production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Dendritic cells help </a:t>
            </a:r>
            <a:r>
              <a:rPr lang="en-US" sz="2400" b="1" dirty="0">
                <a:latin typeface="Sitka Text" panose="02000505000000020004" pitchFamily="2" charset="0"/>
              </a:rPr>
              <a:t>activate B cells</a:t>
            </a:r>
            <a:r>
              <a:rPr lang="en-US" sz="2400" dirty="0">
                <a:latin typeface="Sitka Text" panose="02000505000000020004" pitchFamily="2" charset="0"/>
              </a:rPr>
              <a:t>, which then produce </a:t>
            </a:r>
            <a:r>
              <a:rPr lang="en-US" sz="2400" b="1" dirty="0">
                <a:latin typeface="Sitka Text" panose="02000505000000020004" pitchFamily="2" charset="0"/>
              </a:rPr>
              <a:t>antibodies</a:t>
            </a:r>
            <a:r>
              <a:rPr lang="en-US" sz="2400" dirty="0">
                <a:latin typeface="Sitka Text" panose="02000505000000020004" pitchFamily="2" charset="0"/>
              </a:rPr>
              <a:t> to neutralize pathogens.</a:t>
            </a:r>
          </a:p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6. Immune Tolerance and Autoimmune Prevention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In the absence of infection, dendritic cells help maintain </a:t>
            </a:r>
            <a:r>
              <a:rPr lang="en-US" sz="2400" b="1" dirty="0">
                <a:latin typeface="Sitka Text" panose="02000505000000020004" pitchFamily="2" charset="0"/>
              </a:rPr>
              <a:t>immune tolerance</a:t>
            </a:r>
            <a:r>
              <a:rPr lang="en-US" sz="2400" dirty="0">
                <a:latin typeface="Sitka Text" panose="02000505000000020004" pitchFamily="2" charset="0"/>
              </a:rPr>
              <a:t> by presenting self-antigens to prevent the activation of self-reactive T cells.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This prevents </a:t>
            </a:r>
            <a:r>
              <a:rPr lang="en-US" sz="2400" b="1" dirty="0">
                <a:latin typeface="Sitka Text" panose="02000505000000020004" pitchFamily="2" charset="0"/>
              </a:rPr>
              <a:t>autoimmune diseases</a:t>
            </a:r>
            <a:r>
              <a:rPr lang="en-US" sz="2400" dirty="0">
                <a:latin typeface="Sitka Text" panose="02000505000000020004" pitchFamily="2" charset="0"/>
              </a:rPr>
              <a:t> by teaching the immune system to ignore harmless self-tissues.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033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549A0217-A367-9C49-AF2C-D3065A75813A}"/>
              </a:ext>
            </a:extLst>
          </p:cNvPr>
          <p:cNvSpPr txBox="1"/>
          <p:nvPr/>
        </p:nvSpPr>
        <p:spPr>
          <a:xfrm>
            <a:off x="3077308" y="1436305"/>
            <a:ext cx="79939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buNone/>
            </a:pPr>
            <a:r>
              <a:rPr lang="en-US" sz="2000" dirty="0">
                <a:latin typeface="Sitka Text" panose="02000505000000020004" pitchFamily="2" charset="0"/>
              </a:rPr>
              <a:t>Macrophages are a type of white blood cell that play a crucial role in the immune system. Their main functions include:</a:t>
            </a:r>
          </a:p>
          <a:p>
            <a:pPr algn="just" rtl="0">
              <a:buNone/>
            </a:pPr>
            <a:endParaRPr lang="en-US" sz="2000" dirty="0">
              <a:latin typeface="Sitka Text" panose="02000505000000020004" pitchFamily="2" charset="0"/>
            </a:endParaRPr>
          </a:p>
          <a:p>
            <a:pPr algn="just" rtl="0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Phagocytosis (Engulfing Pathogens &amp; Debris)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 rtl="0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Macrophages engulf and digest pathogens, dead cells, and cellular debris to keep tissues clean and free from infections.</a:t>
            </a:r>
          </a:p>
          <a:p>
            <a:pPr algn="just" rtl="0">
              <a:buFont typeface="+mj-lt"/>
              <a:buAutoNum type="arabicPeriod"/>
            </a:pPr>
            <a:r>
              <a:rPr lang="en-US" sz="2000" b="1" dirty="0">
                <a:latin typeface="Sitka Text" panose="02000505000000020004" pitchFamily="2" charset="0"/>
              </a:rPr>
              <a:t>Immune Response Activation</a:t>
            </a:r>
            <a:endParaRPr lang="en-US" sz="2000" dirty="0">
              <a:latin typeface="Sitka Text" panose="02000505000000020004" pitchFamily="2" charset="0"/>
            </a:endParaRPr>
          </a:p>
          <a:p>
            <a:pPr marL="742950" lvl="1" indent="-285750" algn="just" rtl="0">
              <a:buFont typeface="+mj-lt"/>
              <a:buAutoNum type="arabicPeriod"/>
            </a:pPr>
            <a:r>
              <a:rPr lang="en-US" sz="2000" dirty="0">
                <a:latin typeface="Sitka Text" panose="02000505000000020004" pitchFamily="2" charset="0"/>
              </a:rPr>
              <a:t>They act as antigen-presenting cells (APCs), displaying pieces of pathogens (antigens) to helper T cells, which triggers an adaptive immune response.</a:t>
            </a:r>
          </a:p>
          <a:p>
            <a:pPr algn="just" rtl="0"/>
            <a:endParaRPr lang="en-US" sz="2000" dirty="0">
              <a:latin typeface="Sitka Text" panose="02000505000000020004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E2D6CD17-12F7-71CC-DBD8-923A0C180F48}"/>
              </a:ext>
            </a:extLst>
          </p:cNvPr>
          <p:cNvSpPr txBox="1"/>
          <p:nvPr/>
        </p:nvSpPr>
        <p:spPr>
          <a:xfrm>
            <a:off x="4624754" y="448380"/>
            <a:ext cx="609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</a:rPr>
              <a:t>Macrophages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644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6B86458-53D1-B763-2E13-0A603BE2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A648C210-A503-3E77-85F8-0DDCE8FDD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 rtl="0">
              <a:buNone/>
            </a:pPr>
            <a:r>
              <a:rPr lang="en-US" sz="2000" b="1" dirty="0">
                <a:latin typeface="Sitka Text" panose="02000505000000020004" pitchFamily="2" charset="0"/>
              </a:rPr>
              <a:t>3- Inflammation Regulation</a:t>
            </a:r>
            <a:endParaRPr lang="en-US" sz="2000" dirty="0">
              <a:latin typeface="Sitka Text" panose="02000505000000020004" pitchFamily="2" charset="0"/>
            </a:endParaRPr>
          </a:p>
          <a:p>
            <a:pPr marL="457200" lvl="1" indent="0" algn="just" rtl="0">
              <a:buNone/>
            </a:pPr>
            <a:r>
              <a:rPr lang="en-US" sz="2000" dirty="0">
                <a:latin typeface="Sitka Text" panose="02000505000000020004" pitchFamily="2" charset="0"/>
              </a:rPr>
              <a:t>Macrophages release cytokines and chemokines to recruit other immune cells to sites of infection or injury, promoting inflammation.</a:t>
            </a:r>
          </a:p>
          <a:p>
            <a:pPr marL="0" indent="0" algn="just" rtl="0">
              <a:buNone/>
            </a:pPr>
            <a:r>
              <a:rPr lang="en-US" sz="2000" b="1" dirty="0">
                <a:latin typeface="Sitka Text" panose="02000505000000020004" pitchFamily="2" charset="0"/>
              </a:rPr>
              <a:t>4- Tissue Repair and Healing</a:t>
            </a:r>
            <a:endParaRPr lang="en-US" sz="2000" dirty="0">
              <a:latin typeface="Sitka Text" panose="02000505000000020004" pitchFamily="2" charset="0"/>
            </a:endParaRPr>
          </a:p>
          <a:p>
            <a:pPr marL="457200" lvl="1" indent="0" algn="just" rtl="0">
              <a:buNone/>
            </a:pPr>
            <a:r>
              <a:rPr lang="en-US" sz="2000" dirty="0">
                <a:latin typeface="Sitka Text" panose="02000505000000020004" pitchFamily="2" charset="0"/>
              </a:rPr>
              <a:t>After an infection or injury, macrophages help in tissue repair by releasing growth factors and anti-inflammatory signals to support healing.</a:t>
            </a:r>
          </a:p>
          <a:p>
            <a:pPr marL="0" indent="0" algn="just" rtl="0">
              <a:buNone/>
            </a:pPr>
            <a:r>
              <a:rPr lang="en-US" sz="2000" b="1" dirty="0">
                <a:latin typeface="Sitka Text" panose="02000505000000020004" pitchFamily="2" charset="0"/>
              </a:rPr>
              <a:t>5- Surveillance and Homeostasis</a:t>
            </a:r>
            <a:endParaRPr lang="en-US" sz="2000" dirty="0">
              <a:latin typeface="Sitka Text" panose="02000505000000020004" pitchFamily="2" charset="0"/>
            </a:endParaRPr>
          </a:p>
          <a:p>
            <a:pPr marL="457200" lvl="1" indent="0" algn="just" rtl="0">
              <a:buNone/>
            </a:pPr>
            <a:r>
              <a:rPr lang="en-US" sz="2000" dirty="0">
                <a:latin typeface="Sitka Text" panose="02000505000000020004" pitchFamily="2" charset="0"/>
              </a:rPr>
              <a:t>They constantly patrol tissues, removing dead cells and maintaining balance in the body's immune environment.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6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240B8221-A5B7-1156-0EE2-15E9060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00332"/>
            <a:ext cx="8915400" cy="595766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sz="2100" b="1" dirty="0">
                <a:latin typeface="Sitka Text" panose="02000505000000020004" pitchFamily="2" charset="0"/>
              </a:rPr>
              <a:t>Phagocytosis in Macrophages (Engulfing Pathogens &amp; Debris)</a:t>
            </a:r>
          </a:p>
          <a:p>
            <a:pPr algn="just">
              <a:buNone/>
            </a:pPr>
            <a:r>
              <a:rPr lang="en-US" sz="2100" dirty="0">
                <a:latin typeface="Sitka Text" panose="02000505000000020004" pitchFamily="2" charset="0"/>
              </a:rPr>
              <a:t>Phagocytosis is the process by which macrophages engulf and digest harmful microorganisms, dead cells, and cellular debris. It is a key part of the innate immune response. The process occurs in several steps:</a:t>
            </a:r>
          </a:p>
          <a:p>
            <a:pPr algn="just">
              <a:buNone/>
            </a:pPr>
            <a:r>
              <a:rPr lang="en-US" sz="2100" b="1" dirty="0">
                <a:latin typeface="Sitka Text" panose="02000505000000020004" pitchFamily="2" charset="0"/>
              </a:rPr>
              <a:t>1. Recognition and Attachment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Sitka Text" panose="02000505000000020004" pitchFamily="2" charset="0"/>
              </a:rPr>
              <a:t>Macrophages recognize pathogens or debris using </a:t>
            </a:r>
            <a:r>
              <a:rPr lang="en-US" sz="2100" b="1" dirty="0">
                <a:latin typeface="Sitka Text" panose="02000505000000020004" pitchFamily="2" charset="0"/>
              </a:rPr>
              <a:t>pattern recognition receptors (PRRs)</a:t>
            </a:r>
            <a:r>
              <a:rPr lang="en-US" sz="2100" dirty="0">
                <a:latin typeface="Sitka Text" panose="02000505000000020004" pitchFamily="2" charset="0"/>
              </a:rPr>
              <a:t> such as </a:t>
            </a:r>
            <a:r>
              <a:rPr lang="en-US" sz="2100" b="1" dirty="0">
                <a:latin typeface="Sitka Text" panose="02000505000000020004" pitchFamily="2" charset="0"/>
              </a:rPr>
              <a:t>Toll-like receptors (TLRs)</a:t>
            </a:r>
            <a:r>
              <a:rPr lang="en-US" sz="2100" dirty="0">
                <a:latin typeface="Sitka Text" panose="02000505000000020004" pitchFamily="2" charset="0"/>
              </a:rPr>
              <a:t> and </a:t>
            </a:r>
            <a:r>
              <a:rPr lang="en-US" sz="2100" b="1" dirty="0">
                <a:latin typeface="Sitka Text" panose="02000505000000020004" pitchFamily="2" charset="0"/>
              </a:rPr>
              <a:t>complement receptors</a:t>
            </a:r>
            <a:r>
              <a:rPr lang="en-US" sz="2100" dirty="0">
                <a:latin typeface="Sitka Text" panose="02000505000000020004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Sitka Text" panose="02000505000000020004" pitchFamily="2" charset="0"/>
              </a:rPr>
              <a:t>Opsonization enhances recognition—</a:t>
            </a:r>
            <a:r>
              <a:rPr lang="en-US" sz="2100" b="1" dirty="0" err="1">
                <a:latin typeface="Sitka Text" panose="02000505000000020004" pitchFamily="2" charset="0"/>
              </a:rPr>
              <a:t>opsonins</a:t>
            </a:r>
            <a:r>
              <a:rPr lang="en-US" sz="2100" dirty="0">
                <a:latin typeface="Sitka Text" panose="02000505000000020004" pitchFamily="2" charset="0"/>
              </a:rPr>
              <a:t> (e.g., antibodies or complement proteins) coat pathogens, making them easier to detect.</a:t>
            </a:r>
          </a:p>
          <a:p>
            <a:pPr algn="just">
              <a:buNone/>
            </a:pPr>
            <a:r>
              <a:rPr lang="en-US" sz="2100" b="1" dirty="0">
                <a:latin typeface="Sitka Text" panose="02000505000000020004" pitchFamily="2" charset="0"/>
              </a:rPr>
              <a:t>2. Engulfment (Ingestion)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Sitka Text" panose="02000505000000020004" pitchFamily="2" charset="0"/>
              </a:rPr>
              <a:t>The macrophage extends its plasma membrane around the pathogen using cytoplasmic projections called </a:t>
            </a:r>
            <a:r>
              <a:rPr lang="en-US" sz="2100" b="1" dirty="0">
                <a:latin typeface="Sitka Text" panose="02000505000000020004" pitchFamily="2" charset="0"/>
              </a:rPr>
              <a:t>pseudopodia</a:t>
            </a:r>
            <a:r>
              <a:rPr lang="en-US" sz="2100" dirty="0">
                <a:latin typeface="Sitka Text" panose="02000505000000020004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100" dirty="0">
                <a:latin typeface="Sitka Text" panose="02000505000000020004" pitchFamily="2" charset="0"/>
              </a:rPr>
              <a:t>The pathogen is fully enclosed in a vesicle called a </a:t>
            </a:r>
            <a:r>
              <a:rPr lang="en-US" sz="2100" b="1" dirty="0">
                <a:latin typeface="Sitka Text" panose="02000505000000020004" pitchFamily="2" charset="0"/>
              </a:rPr>
              <a:t>phagosome</a:t>
            </a:r>
            <a:r>
              <a:rPr lang="en-US" sz="2100" dirty="0">
                <a:latin typeface="Sitka Text" panose="02000505000000020004" pitchFamily="2" charset="0"/>
              </a:rPr>
              <a:t> inside the macrophage.</a:t>
            </a:r>
          </a:p>
          <a:p>
            <a:pPr>
              <a:buNone/>
            </a:pPr>
            <a:r>
              <a:rPr lang="en-US" sz="2100" b="1" dirty="0">
                <a:latin typeface="Sitka Text" panose="02000505000000020004" pitchFamily="2" charset="0"/>
              </a:rPr>
              <a:t> </a:t>
            </a:r>
            <a:endParaRPr lang="en-US" sz="2100" dirty="0">
              <a:latin typeface="Sitka Text" panose="02000505000000020004" pitchFamily="2" charset="0"/>
            </a:endParaRPr>
          </a:p>
          <a:p>
            <a:endParaRPr lang="en-US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5E8674C0-80EB-5BAF-CEEB-7331CD29A71E}"/>
              </a:ext>
            </a:extLst>
          </p:cNvPr>
          <p:cNvSpPr txBox="1"/>
          <p:nvPr/>
        </p:nvSpPr>
        <p:spPr>
          <a:xfrm>
            <a:off x="5159326" y="279567"/>
            <a:ext cx="6098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Sitka Text" panose="02000505000000020004" pitchFamily="2" charset="0"/>
              </a:rPr>
              <a:t>Phagocytosis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8A999A57-2B30-9CFF-5385-2D30CC2DA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348" y="1069144"/>
            <a:ext cx="8915400" cy="537665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>
                <a:latin typeface="Sitka Text" panose="02000505000000020004" pitchFamily="2" charset="0"/>
              </a:rPr>
              <a:t>3. Fusion with Lysosome (Phagolysosome Formation) </a:t>
            </a:r>
            <a:endParaRPr lang="en-US" sz="2000" dirty="0">
              <a:latin typeface="Sitka Text" panose="02000505000000020004" pitchFamily="2" charset="0"/>
            </a:endParaRPr>
          </a:p>
          <a:p>
            <a:pPr algn="just">
              <a:buNone/>
            </a:pPr>
            <a:endParaRPr lang="en-US" sz="2000" b="1" dirty="0">
              <a:latin typeface="Sitka Text" panose="02000505000000020004" pitchFamily="2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Sitka Text" panose="02000505000000020004" pitchFamily="2" charset="0"/>
              </a:rPr>
              <a:t>The phagosome fuses with a </a:t>
            </a:r>
            <a:r>
              <a:rPr lang="en-US" sz="2000" b="1" dirty="0">
                <a:latin typeface="Sitka Text" panose="02000505000000020004" pitchFamily="2" charset="0"/>
              </a:rPr>
              <a:t>lysosome</a:t>
            </a:r>
            <a:r>
              <a:rPr lang="en-US" sz="2000" dirty="0">
                <a:latin typeface="Sitka Text" panose="02000505000000020004" pitchFamily="2" charset="0"/>
              </a:rPr>
              <a:t>, forming a </a:t>
            </a:r>
            <a:r>
              <a:rPr lang="en-US" sz="2000" b="1" dirty="0">
                <a:latin typeface="Sitka Text" panose="02000505000000020004" pitchFamily="2" charset="0"/>
              </a:rPr>
              <a:t>phagolysosome</a:t>
            </a:r>
            <a:r>
              <a:rPr lang="en-US" sz="2000" dirty="0">
                <a:latin typeface="Sitka Text" panose="02000505000000020004" pitchFamily="2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Sitka Text" panose="02000505000000020004" pitchFamily="2" charset="0"/>
              </a:rPr>
              <a:t>Lysosomes contain </a:t>
            </a:r>
            <a:r>
              <a:rPr lang="en-US" sz="2000" b="1" dirty="0">
                <a:latin typeface="Sitka Text" panose="02000505000000020004" pitchFamily="2" charset="0"/>
              </a:rPr>
              <a:t>digestive enzymes</a:t>
            </a:r>
            <a:r>
              <a:rPr lang="en-US" sz="2000" dirty="0">
                <a:latin typeface="Sitka Text" panose="02000505000000020004" pitchFamily="2" charset="0"/>
              </a:rPr>
              <a:t> (e.g., lysozymes, proteases, and hydrolases) that help break down the pathogen.</a:t>
            </a:r>
          </a:p>
          <a:p>
            <a:pPr algn="just">
              <a:buNone/>
            </a:pPr>
            <a:r>
              <a:rPr lang="en-US" sz="2000" b="1" dirty="0">
                <a:latin typeface="Sitka Text" panose="02000505000000020004" pitchFamily="2" charset="0"/>
              </a:rPr>
              <a:t>4. Digestion and Destruction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Sitka Text" panose="02000505000000020004" pitchFamily="2" charset="0"/>
              </a:rPr>
              <a:t>The pathogen is broken down into small fragments by enzymes and reactive oxygen species (</a:t>
            </a:r>
            <a:r>
              <a:rPr lang="en-US" sz="2000" b="1" dirty="0">
                <a:latin typeface="Sitka Text" panose="02000505000000020004" pitchFamily="2" charset="0"/>
              </a:rPr>
              <a:t>ROS</a:t>
            </a:r>
            <a:r>
              <a:rPr lang="en-US" sz="2000" dirty="0">
                <a:latin typeface="Sitka Text" panose="02000505000000020004" pitchFamily="2" charset="0"/>
              </a:rPr>
              <a:t>) like hydrogen peroxide and nitric oxide.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Sitka Text" panose="02000505000000020004" pitchFamily="2" charset="0"/>
              </a:rPr>
              <a:t>The degraded material is either used by the macrophage or expelled as waste.</a:t>
            </a:r>
          </a:p>
          <a:p>
            <a:pPr>
              <a:buNone/>
            </a:pPr>
            <a:r>
              <a:rPr lang="en-US" sz="2000" b="1" dirty="0"/>
              <a:t> 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E8759E07-D7A4-04A5-15A3-35500831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139483"/>
            <a:ext cx="8915400" cy="4771739"/>
          </a:xfrm>
        </p:spPr>
        <p:txBody>
          <a:bodyPr/>
          <a:lstStyle/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5. Antigen Presentation (If Needed)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Some fragments of pathogens (antigens) are displayed on the macrophage’s </a:t>
            </a:r>
            <a:r>
              <a:rPr lang="en-US" sz="2400" b="1" dirty="0">
                <a:latin typeface="Sitka Text" panose="02000505000000020004" pitchFamily="2" charset="0"/>
              </a:rPr>
              <a:t>MHC class II molecules</a:t>
            </a:r>
            <a:r>
              <a:rPr lang="en-US" sz="2400" dirty="0">
                <a:latin typeface="Sitka Text" panose="02000505000000020004" pitchFamily="2" charset="0"/>
              </a:rPr>
              <a:t> to activate helper T cells.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This helps initiate the adaptive immune response for long-term immunity.</a:t>
            </a:r>
          </a:p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6. Waste Removal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Indigestible materials are expelled from the macrophage via </a:t>
            </a:r>
            <a:r>
              <a:rPr lang="en-US" sz="2400" b="1" dirty="0">
                <a:latin typeface="Sitka Text" panose="02000505000000020004" pitchFamily="2" charset="0"/>
              </a:rPr>
              <a:t>exocytosis</a:t>
            </a:r>
            <a:r>
              <a:rPr lang="en-US" sz="2400" dirty="0">
                <a:latin typeface="Sitka Text" panose="02000505000000020004" pitchFamily="2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612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10F32B9-14FD-97CF-241A-8FCBFFFC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745"/>
            <a:ext cx="12192000" cy="713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96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C679B958-E2A7-8D6A-9CDC-6B280C7FD8ED}"/>
              </a:ext>
            </a:extLst>
          </p:cNvPr>
          <p:cNvSpPr txBox="1"/>
          <p:nvPr/>
        </p:nvSpPr>
        <p:spPr>
          <a:xfrm>
            <a:off x="2570870" y="1951672"/>
            <a:ext cx="8289388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 </a:t>
            </a:r>
          </a:p>
          <a:p>
            <a:pPr algn="just"/>
            <a:r>
              <a:rPr lang="en-US" sz="2800" dirty="0">
                <a:latin typeface="Sitka Text" panose="02000505000000020004" pitchFamily="2" charset="0"/>
              </a:rPr>
              <a:t>Dendritic cells (DCs) are professional </a:t>
            </a:r>
            <a:r>
              <a:rPr lang="en-US" sz="2800" b="1" dirty="0">
                <a:latin typeface="Sitka Text" panose="02000505000000020004" pitchFamily="2" charset="0"/>
              </a:rPr>
              <a:t>antigen-presenting cells (APCs)</a:t>
            </a:r>
            <a:r>
              <a:rPr lang="en-US" sz="2800" dirty="0">
                <a:latin typeface="Sitka Text" panose="02000505000000020004" pitchFamily="2" charset="0"/>
              </a:rPr>
              <a:t> that serve as a crucial link between the </a:t>
            </a:r>
            <a:r>
              <a:rPr lang="en-US" sz="2800" b="1" dirty="0">
                <a:latin typeface="Sitka Text" panose="02000505000000020004" pitchFamily="2" charset="0"/>
              </a:rPr>
              <a:t>innate</a:t>
            </a:r>
            <a:r>
              <a:rPr lang="en-US" sz="2800" dirty="0">
                <a:latin typeface="Sitka Text" panose="02000505000000020004" pitchFamily="2" charset="0"/>
              </a:rPr>
              <a:t> and </a:t>
            </a:r>
            <a:r>
              <a:rPr lang="en-US" sz="2800" b="1" dirty="0">
                <a:latin typeface="Sitka Text" panose="02000505000000020004" pitchFamily="2" charset="0"/>
              </a:rPr>
              <a:t>adaptive</a:t>
            </a:r>
            <a:r>
              <a:rPr lang="en-US" sz="2800" dirty="0">
                <a:latin typeface="Sitka Text" panose="02000505000000020004" pitchFamily="2" charset="0"/>
              </a:rPr>
              <a:t> immune systems. Their main function is to detect pathogens, process their antigens, and activate T cells to initiate an immune response.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8CC04EBC-6CD4-EC2A-4C99-C723319A72C6}"/>
              </a:ext>
            </a:extLst>
          </p:cNvPr>
          <p:cNvSpPr txBox="1"/>
          <p:nvPr/>
        </p:nvSpPr>
        <p:spPr>
          <a:xfrm>
            <a:off x="4005775" y="1039224"/>
            <a:ext cx="60983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Dendritic Cells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29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xmlns="" id="{1ED58639-D836-DCA4-FDC4-574904A42AD4}"/>
              </a:ext>
            </a:extLst>
          </p:cNvPr>
          <p:cNvSpPr txBox="1"/>
          <p:nvPr/>
        </p:nvSpPr>
        <p:spPr>
          <a:xfrm>
            <a:off x="2807676" y="824649"/>
            <a:ext cx="8868507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800" b="1" dirty="0">
                <a:solidFill>
                  <a:srgbClr val="FF0000"/>
                </a:solidFill>
                <a:latin typeface="Sitka Text" panose="02000505000000020004" pitchFamily="2" charset="0"/>
              </a:rPr>
              <a:t>Key Functions of Dendritic Cells</a:t>
            </a:r>
          </a:p>
          <a:p>
            <a:pPr algn="just">
              <a:buNone/>
            </a:pPr>
            <a:endParaRPr lang="en-US" sz="2400" b="1" dirty="0">
              <a:latin typeface="Sitka Text" panose="02000505000000020004" pitchFamily="2" charset="0"/>
            </a:endParaRPr>
          </a:p>
          <a:p>
            <a:pPr algn="just">
              <a:buNone/>
            </a:pPr>
            <a:r>
              <a:rPr lang="en-US" sz="2400" b="1" dirty="0">
                <a:latin typeface="Sitka Text" panose="02000505000000020004" pitchFamily="2" charset="0"/>
              </a:rPr>
              <a:t>1. Antigen Capture (Pathogen Detection)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Dendritic cells are found in tissues that are in contact with the external environment (e.g., skin, lungs, and intestines).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They use </a:t>
            </a:r>
            <a:r>
              <a:rPr lang="en-US" sz="2400" b="1" dirty="0">
                <a:latin typeface="Sitka Text" panose="02000505000000020004" pitchFamily="2" charset="0"/>
              </a:rPr>
              <a:t>pattern recognition receptors (PRRs)</a:t>
            </a:r>
            <a:r>
              <a:rPr lang="en-US" sz="2400" dirty="0">
                <a:latin typeface="Sitka Text" panose="02000505000000020004" pitchFamily="2" charset="0"/>
              </a:rPr>
              <a:t> such as </a:t>
            </a:r>
            <a:r>
              <a:rPr lang="en-US" sz="2400" b="1" dirty="0">
                <a:latin typeface="Sitka Text" panose="02000505000000020004" pitchFamily="2" charset="0"/>
              </a:rPr>
              <a:t>Toll-like receptors (TLRs)</a:t>
            </a:r>
            <a:r>
              <a:rPr lang="en-US" sz="2400" dirty="0">
                <a:latin typeface="Sitka Text" panose="02000505000000020004" pitchFamily="2" charset="0"/>
              </a:rPr>
              <a:t> to recognize </a:t>
            </a:r>
            <a:r>
              <a:rPr lang="en-US" sz="2400" b="1" dirty="0">
                <a:latin typeface="Sitka Text" panose="02000505000000020004" pitchFamily="2" charset="0"/>
              </a:rPr>
              <a:t>pathogen-associated molecular patterns (PAMPs)</a:t>
            </a:r>
            <a:r>
              <a:rPr lang="en-US" sz="2400" dirty="0">
                <a:latin typeface="Sitka Text" panose="02000505000000020004" pitchFamily="2" charset="0"/>
              </a:rPr>
              <a:t> on bacteria, viruses, and fungi.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Sitka Text" panose="02000505000000020004" pitchFamily="2" charset="0"/>
              </a:rPr>
              <a:t>Once they detect a pathogen, they engulf it through </a:t>
            </a:r>
            <a:r>
              <a:rPr lang="en-US" sz="2400" b="1" dirty="0">
                <a:latin typeface="Sitka Text" panose="02000505000000020004" pitchFamily="2" charset="0"/>
              </a:rPr>
              <a:t>phagocytosis, </a:t>
            </a:r>
            <a:r>
              <a:rPr lang="en-US" sz="2400" b="1" dirty="0" err="1">
                <a:latin typeface="Sitka Text" panose="02000505000000020004" pitchFamily="2" charset="0"/>
              </a:rPr>
              <a:t>macropinocytosis</a:t>
            </a:r>
            <a:r>
              <a:rPr lang="en-US" sz="2400" b="1" dirty="0">
                <a:latin typeface="Sitka Text" panose="02000505000000020004" pitchFamily="2" charset="0"/>
              </a:rPr>
              <a:t>, or receptor-mediated endocytosis</a:t>
            </a:r>
            <a:r>
              <a:rPr lang="en-US" sz="2400" dirty="0">
                <a:latin typeface="Sitka Text" panose="02000505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2088887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27</TotalTime>
  <Words>873</Words>
  <Application>Microsoft Office PowerPoint</Application>
  <PresentationFormat>مخصص</PresentationFormat>
  <Paragraphs>73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ربطة</vt:lpstr>
      <vt:lpstr>IMMUNE SYSTEM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IMMUNE SYSTEM</dc:title>
  <dc:creator>ALFA</dc:creator>
  <cp:lastModifiedBy>Maher</cp:lastModifiedBy>
  <cp:revision>3</cp:revision>
  <dcterms:created xsi:type="dcterms:W3CDTF">2025-03-29T23:41:24Z</dcterms:created>
  <dcterms:modified xsi:type="dcterms:W3CDTF">2025-05-21T07:53:13Z</dcterms:modified>
</cp:coreProperties>
</file>