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2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8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3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6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2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2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8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6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1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2B511-48C3-4DA7-996E-6703C131C9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A0B30-BAA7-4680-964A-A2652A6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0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Lenovo\Desktop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6075"/>
            <a:ext cx="1607616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uomus.edu.iq/assetsv2/img/uomus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2" y="381000"/>
            <a:ext cx="1716088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71600" y="2819400"/>
            <a:ext cx="6304756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C00000"/>
                </a:solidFill>
                <a:ea typeface="Calibri"/>
                <a:cs typeface="Arial"/>
              </a:rPr>
              <a:t>Quantitative </a:t>
            </a:r>
            <a:r>
              <a:rPr lang="en-US" sz="3200" b="1" dirty="0">
                <a:solidFill>
                  <a:srgbClr val="C00000"/>
                </a:solidFill>
                <a:ea typeface="Calibri"/>
                <a:cs typeface="Arial"/>
              </a:rPr>
              <a:t>Analytical Chemistry</a:t>
            </a:r>
            <a:endParaRPr lang="en-US" sz="3200" b="1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First Year Students /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nd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 Semester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9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Lecture –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Solutions, </a:t>
            </a:r>
            <a:r>
              <a:rPr lang="en-US" sz="1400" b="1" dirty="0" smtClean="0">
                <a:solidFill>
                  <a:srgbClr val="FF0000"/>
                </a:solidFill>
                <a:ea typeface="Calibri"/>
                <a:cs typeface="Arial"/>
              </a:rPr>
              <a:t>continued</a:t>
            </a:r>
            <a:endParaRPr lang="en-US" sz="1400" b="1" dirty="0" smtClean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2024-2025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i="1" dirty="0">
                <a:solidFill>
                  <a:srgbClr val="FF0000"/>
                </a:solidFill>
                <a:ea typeface="Calibri"/>
                <a:cs typeface="Arial"/>
              </a:rPr>
              <a:t>Biochemistry </a:t>
            </a:r>
            <a:r>
              <a:rPr lang="en-US" b="1" i="1" dirty="0" smtClean="0">
                <a:solidFill>
                  <a:srgbClr val="FF0000"/>
                </a:solidFill>
                <a:ea typeface="Calibri"/>
                <a:cs typeface="Arial"/>
              </a:rPr>
              <a:t>Department</a:t>
            </a:r>
            <a:endParaRPr lang="en-US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i="1" dirty="0">
                <a:solidFill>
                  <a:srgbClr val="FF0000"/>
                </a:solidFill>
                <a:ea typeface="Calibri"/>
                <a:cs typeface="Arial"/>
              </a:rPr>
              <a:t>By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Prof. Dr.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Abdulhasan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endParaRPr lang="en-US" b="1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838200"/>
            <a:ext cx="3733800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Al-</a:t>
            </a:r>
            <a:r>
              <a:rPr lang="en-US" sz="2400" b="1" dirty="0" err="1">
                <a:solidFill>
                  <a:srgbClr val="0070C0"/>
                </a:solidFill>
                <a:ea typeface="Calibri"/>
                <a:cs typeface="Arial"/>
              </a:rPr>
              <a:t>Mustaqbal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 University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College of Science</a:t>
            </a:r>
          </a:p>
        </p:txBody>
      </p:sp>
    </p:spTree>
    <p:extLst>
      <p:ext uri="{BB962C8B-B14F-4D97-AF65-F5344CB8AC3E}">
        <p14:creationId xmlns:p14="http://schemas.microsoft.com/office/powerpoint/2010/main" val="245117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384" y="685800"/>
            <a:ext cx="837438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633729"/>
            <a:ext cx="44545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Surfactants</a:t>
            </a:r>
            <a:r>
              <a:rPr sz="2800" b="1" spc="-6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as</a:t>
            </a:r>
            <a:r>
              <a:rPr sz="2800" b="1" spc="-7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biocolloids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9852" y="1295400"/>
            <a:ext cx="8505444" cy="541934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6136" y="1447800"/>
            <a:ext cx="8534400" cy="50673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2077" y="19557"/>
            <a:ext cx="8992870" cy="1115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3999865" algn="l"/>
              </a:tabLst>
            </a:pPr>
            <a:endParaRPr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63830" marR="589915">
              <a:lnSpc>
                <a:spcPct val="100000"/>
              </a:lnSpc>
            </a:pP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plasma</a:t>
            </a:r>
            <a:r>
              <a:rPr sz="1800" b="1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membranes</a:t>
            </a:r>
            <a:r>
              <a:rPr sz="1800" b="1" spc="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primarily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lipid</a:t>
            </a:r>
            <a:r>
              <a:rPr sz="1800" b="1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bilayers</a:t>
            </a:r>
            <a:r>
              <a:rPr sz="1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1800" b="1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associated</a:t>
            </a:r>
            <a:r>
              <a:rPr sz="1800" b="1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proteins</a:t>
            </a:r>
            <a:r>
              <a:rPr sz="1800" b="1" spc="-25" dirty="0">
                <a:solidFill>
                  <a:schemeClr val="tx1"/>
                </a:solidFill>
                <a:latin typeface="Arial"/>
                <a:cs typeface="Arial"/>
              </a:rPr>
              <a:t> and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Glycolipids</a:t>
            </a:r>
            <a:r>
              <a:rPr sz="1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(cholesterol</a:t>
            </a:r>
            <a:r>
              <a:rPr sz="1800" b="1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1800" b="1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also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major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component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800" b="1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plasma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 membranes)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1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302768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3540" y="633729"/>
            <a:ext cx="8454390" cy="47904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Colloids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colloid</a:t>
            </a:r>
            <a:r>
              <a:rPr sz="2800" spc="40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800" spc="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mixture</a:t>
            </a:r>
            <a:r>
              <a:rPr sz="2800" spc="40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800" spc="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which</a:t>
            </a:r>
            <a:r>
              <a:rPr sz="2800" spc="4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one</a:t>
            </a:r>
            <a:r>
              <a:rPr sz="2800" spc="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substance</a:t>
            </a:r>
            <a:r>
              <a:rPr sz="2800" spc="4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800" spc="3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divided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into</a:t>
            </a:r>
            <a:r>
              <a:rPr sz="2800" spc="5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minute</a:t>
            </a:r>
            <a:r>
              <a:rPr sz="2800" spc="5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800" spc="5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(called</a:t>
            </a:r>
            <a:r>
              <a:rPr sz="2800" spc="5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800" spc="5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particles)</a:t>
            </a:r>
            <a:r>
              <a:rPr sz="2800" spc="5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chemeClr val="tx1"/>
                </a:solidFill>
                <a:latin typeface="Arial"/>
                <a:cs typeface="Arial"/>
              </a:rPr>
              <a:t>and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dispersed</a:t>
            </a:r>
            <a:r>
              <a:rPr sz="28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throughout</a:t>
            </a:r>
            <a:r>
              <a:rPr sz="28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800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second</a:t>
            </a:r>
            <a:r>
              <a:rPr sz="28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substance.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6985" indent="92710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800" spc="31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mixture</a:t>
            </a:r>
            <a:r>
              <a:rPr sz="2800" spc="3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800" spc="31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also</a:t>
            </a:r>
            <a:r>
              <a:rPr sz="2800" spc="31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called</a:t>
            </a:r>
            <a:r>
              <a:rPr sz="2800" spc="3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800" spc="31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800" spc="3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system,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8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solution,</a:t>
            </a:r>
            <a:r>
              <a:rPr sz="28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or</a:t>
            </a:r>
            <a:r>
              <a:rPr sz="2800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8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dispersion.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</a:pP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Familiar</a:t>
            </a:r>
            <a:r>
              <a:rPr sz="2800" spc="6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colloids</a:t>
            </a:r>
            <a:r>
              <a:rPr sz="2800" spc="6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include</a:t>
            </a:r>
            <a:r>
              <a:rPr sz="2800" spc="6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fog,</a:t>
            </a:r>
            <a:r>
              <a:rPr sz="2800" spc="6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smoke,</a:t>
            </a:r>
            <a:r>
              <a:rPr sz="2800" spc="6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homogenized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milk,</a:t>
            </a:r>
            <a:r>
              <a:rPr sz="28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8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chemeClr val="tx1"/>
                </a:solidFill>
                <a:latin typeface="Arial"/>
                <a:cs typeface="Arial"/>
              </a:rPr>
              <a:t>ruby-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colored</a:t>
            </a:r>
            <a:r>
              <a:rPr sz="28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glass.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91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791" y="509016"/>
            <a:ext cx="8723376" cy="61950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7794" y="533400"/>
            <a:ext cx="8610600" cy="6096000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3032" y="528637"/>
          <a:ext cx="8611234" cy="6094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750"/>
                <a:gridCol w="1619885"/>
                <a:gridCol w="1590675"/>
                <a:gridCol w="1902460"/>
                <a:gridCol w="2450464"/>
              </a:tblGrid>
              <a:tr h="1476375">
                <a:tc>
                  <a:txBody>
                    <a:bodyPr/>
                    <a:lstStyle/>
                    <a:p>
                      <a:pPr marL="90805" marR="1028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Phase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Colloid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B8B8D0"/>
                      </a:solidFill>
                      <a:prstDash val="solid"/>
                    </a:lnL>
                    <a:lnT w="9525">
                      <a:solidFill>
                        <a:srgbClr val="B8B8D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 marR="2355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Dispersing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(Solventlike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Substance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9525">
                      <a:solidFill>
                        <a:srgbClr val="B8B8D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 marR="247650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Dispersing (Solutelike) Substance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9525">
                      <a:solidFill>
                        <a:srgbClr val="B8B8D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Colloid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9525">
                      <a:solidFill>
                        <a:srgbClr val="B8B8D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Example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9525">
                      <a:solidFill>
                        <a:srgbClr val="B8B8D0"/>
                      </a:solidFill>
                      <a:prstDash val="solid"/>
                    </a:lnR>
                    <a:lnT w="9525">
                      <a:solidFill>
                        <a:srgbClr val="B8B8D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B8B8D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sz="1700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Solution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9525">
                      <a:solidFill>
                        <a:srgbClr val="B8B8D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B8B8D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Aerosol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Fog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9525">
                      <a:solidFill>
                        <a:srgbClr val="B8B8D0"/>
                      </a:solidFill>
                      <a:prstDash val="solid"/>
                    </a:lnR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B8B8D0"/>
                      </a:solidFill>
                      <a:prstDash val="solid"/>
                    </a:lnL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Aerosol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Smoke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9525">
                      <a:solidFill>
                        <a:srgbClr val="B8B8D0"/>
                      </a:solidFill>
                      <a:prstDash val="solid"/>
                    </a:lnR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B8B8D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Foam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Whipped</a:t>
                      </a:r>
                      <a:r>
                        <a:rPr sz="1700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Cream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9525">
                      <a:solidFill>
                        <a:srgbClr val="B8B8D0"/>
                      </a:solidFill>
                      <a:prstDash val="solid"/>
                    </a:lnR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B8B8D0"/>
                      </a:solidFill>
                      <a:prstDash val="solid"/>
                    </a:lnL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Emulsion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Milk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9525">
                      <a:solidFill>
                        <a:srgbClr val="B8B8D0"/>
                      </a:solidFill>
                      <a:prstDash val="solid"/>
                    </a:lnR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B8B8D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Liquid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Paint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9525">
                      <a:solidFill>
                        <a:srgbClr val="B8B8D0"/>
                      </a:solidFill>
                      <a:prstDash val="solid"/>
                    </a:lnR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B8B8D0"/>
                      </a:solidFill>
                      <a:prstDash val="solid"/>
                    </a:lnL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Foam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Marshmallow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R w="9525">
                      <a:solidFill>
                        <a:srgbClr val="B8B8D0"/>
                      </a:solidFill>
                      <a:prstDash val="solid"/>
                    </a:lnR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B8B8D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Emulsion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Butter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R w="9525">
                      <a:solidFill>
                        <a:srgbClr val="B8B8D0"/>
                      </a:solidFill>
                      <a:prstDash val="solid"/>
                    </a:lnR>
                  </a:tcPr>
                </a:tc>
              </a:tr>
              <a:tr h="513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B8B8D0"/>
                      </a:solidFill>
                      <a:prstDash val="solid"/>
                    </a:lnL>
                    <a:lnB w="9525">
                      <a:solidFill>
                        <a:srgbClr val="B8B8D0"/>
                      </a:solidFill>
                      <a:prstDash val="solid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B w="9525">
                      <a:solidFill>
                        <a:srgbClr val="B8B8D0"/>
                      </a:solidFill>
                      <a:prstDash val="solid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B w="9525">
                      <a:solidFill>
                        <a:srgbClr val="B8B8D0"/>
                      </a:solidFill>
                      <a:prstDash val="solid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B w="9525">
                      <a:solidFill>
                        <a:srgbClr val="B8B8D0"/>
                      </a:solidFill>
                      <a:prstDash val="solid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Ruby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Glass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R w="9525">
                      <a:solidFill>
                        <a:srgbClr val="B8B8D0"/>
                      </a:solidFill>
                      <a:prstDash val="solid"/>
                    </a:lnR>
                    <a:lnB w="9525">
                      <a:solidFill>
                        <a:srgbClr val="B8B8D0"/>
                      </a:solidFill>
                      <a:prstDash val="solid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1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9740" y="709929"/>
            <a:ext cx="15252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Colloidal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2640" y="5927547"/>
            <a:ext cx="791590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consisting</a:t>
            </a:r>
            <a:r>
              <a:rPr sz="22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20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dispersed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phase</a:t>
            </a:r>
            <a:r>
              <a:rPr sz="22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dispersion</a:t>
            </a:r>
            <a:r>
              <a:rPr sz="22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medium.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9427" y="4873752"/>
            <a:ext cx="1653539" cy="72847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45764" y="4873752"/>
            <a:ext cx="1467612" cy="72847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59740" y="4967096"/>
            <a:ext cx="493585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0" algn="ctr">
              <a:lnSpc>
                <a:spcPct val="100000"/>
              </a:lnSpc>
              <a:spcBef>
                <a:spcPts val="100"/>
              </a:spcBef>
              <a:tabLst>
                <a:tab pos="2505710" algn="l"/>
              </a:tabLst>
            </a:pP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solutions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colloids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35"/>
              </a:spcBef>
              <a:buFont typeface="Wingdings"/>
              <a:buChar char=""/>
              <a:tabLst>
                <a:tab pos="354965" algn="l"/>
                <a:tab pos="1673860" algn="l"/>
                <a:tab pos="2341245" algn="l"/>
                <a:tab pos="3124835" algn="l"/>
                <a:tab pos="3513454" algn="l"/>
              </a:tabLst>
            </a:pP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Colloids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75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also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b="1" spc="2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	two-</a:t>
            </a:r>
            <a:r>
              <a:rPr sz="2200" b="1" spc="-10" dirty="0">
                <a:solidFill>
                  <a:schemeClr val="tx1"/>
                </a:solidFill>
                <a:latin typeface="Arial"/>
                <a:cs typeface="Arial"/>
              </a:rPr>
              <a:t>phase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98364" y="4873752"/>
            <a:ext cx="2145791" cy="728472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413628" y="4967096"/>
            <a:ext cx="342328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suspensions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90500">
              <a:lnSpc>
                <a:spcPct val="100000"/>
              </a:lnSpc>
              <a:spcBef>
                <a:spcPts val="2035"/>
              </a:spcBef>
              <a:tabLst>
                <a:tab pos="2451100" algn="l"/>
              </a:tabLst>
            </a:pPr>
            <a:r>
              <a:rPr sz="2200" b="1" spc="-10" dirty="0">
                <a:solidFill>
                  <a:schemeClr val="tx1"/>
                </a:solidFill>
                <a:latin typeface="Arial"/>
                <a:cs typeface="Arial"/>
              </a:rPr>
              <a:t>heterogeneous</a:t>
            </a: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chemeClr val="tx1"/>
                </a:solidFill>
                <a:latin typeface="Arial"/>
                <a:cs typeface="Arial"/>
              </a:rPr>
              <a:t>system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9740" y="1567942"/>
            <a:ext cx="8376920" cy="31284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4965" algn="l"/>
              </a:tabLst>
            </a:pP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Aggregates</a:t>
            </a:r>
            <a:r>
              <a:rPr sz="2200" spc="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atoms,</a:t>
            </a:r>
            <a:r>
              <a:rPr sz="22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molecules</a:t>
            </a:r>
            <a:r>
              <a:rPr sz="22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60" dirty="0">
                <a:solidFill>
                  <a:schemeClr val="tx1"/>
                </a:solidFill>
                <a:latin typeface="Arial"/>
                <a:cs typeface="Arial"/>
              </a:rPr>
              <a:t>or</a:t>
            </a:r>
            <a:r>
              <a:rPr sz="22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ions</a:t>
            </a:r>
            <a:r>
              <a:rPr sz="22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macromolecules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(proteins)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They</a:t>
            </a:r>
            <a:r>
              <a:rPr sz="2200" spc="1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represent</a:t>
            </a:r>
            <a:r>
              <a:rPr sz="2200" spc="1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an</a:t>
            </a:r>
            <a:r>
              <a:rPr sz="2200" spc="1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intermediate</a:t>
            </a:r>
            <a:r>
              <a:rPr sz="2200" spc="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kind</a:t>
            </a:r>
            <a:r>
              <a:rPr sz="2200" spc="1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4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spc="1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mixture</a:t>
            </a:r>
            <a:r>
              <a:rPr sz="2200" spc="1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between </a:t>
            </a:r>
            <a:r>
              <a:rPr sz="2200" spc="120" dirty="0">
                <a:solidFill>
                  <a:schemeClr val="tx1"/>
                </a:solidFill>
                <a:latin typeface="Arial"/>
                <a:cs typeface="Arial"/>
              </a:rPr>
              <a:t>true</a:t>
            </a:r>
            <a:r>
              <a:rPr sz="22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200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suspension.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Clr>
                <a:srgbClr val="FFFF00"/>
              </a:buClr>
              <a:buFont typeface="Wingdings"/>
              <a:buChar char=""/>
            </a:pP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762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spc="5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 size</a:t>
            </a:r>
            <a:r>
              <a:rPr sz="2200" spc="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3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spc="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200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30" dirty="0">
                <a:solidFill>
                  <a:schemeClr val="tx1"/>
                </a:solidFill>
                <a:latin typeface="Arial"/>
                <a:cs typeface="Arial"/>
              </a:rPr>
              <a:t>particle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lies</a:t>
            </a:r>
            <a:r>
              <a:rPr sz="2200" b="1" spc="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roughly</a:t>
            </a:r>
            <a:r>
              <a:rPr sz="2200" b="1" spc="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between</a:t>
            </a:r>
            <a:r>
              <a:rPr sz="2200" b="1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1-</a:t>
            </a:r>
            <a:r>
              <a:rPr sz="2200" b="1" spc="50" dirty="0">
                <a:solidFill>
                  <a:schemeClr val="tx1"/>
                </a:solidFill>
                <a:latin typeface="Arial"/>
                <a:cs typeface="Arial"/>
              </a:rPr>
              <a:t>1000 </a:t>
            </a:r>
            <a:r>
              <a:rPr sz="2200" b="1" spc="-25" dirty="0">
                <a:solidFill>
                  <a:schemeClr val="tx1"/>
                </a:solidFill>
                <a:latin typeface="Arial"/>
                <a:cs typeface="Arial"/>
              </a:rPr>
              <a:t>nm.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722245">
              <a:lnSpc>
                <a:spcPct val="100000"/>
              </a:lnSpc>
              <a:spcBef>
                <a:spcPts val="135"/>
              </a:spcBef>
              <a:tabLst>
                <a:tab pos="4636135" algn="l"/>
              </a:tabLst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&lt;</a:t>
            </a:r>
            <a:r>
              <a:rPr sz="24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1</a:t>
            </a:r>
            <a:r>
              <a:rPr sz="24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nm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3600" baseline="1157" dirty="0">
                <a:solidFill>
                  <a:schemeClr val="tx1"/>
                </a:solidFill>
                <a:latin typeface="Arial"/>
                <a:cs typeface="Arial"/>
              </a:rPr>
              <a:t>&gt;</a:t>
            </a:r>
            <a:r>
              <a:rPr sz="3600" spc="-60" baseline="115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3600" baseline="1157" dirty="0">
                <a:solidFill>
                  <a:schemeClr val="tx1"/>
                </a:solidFill>
                <a:latin typeface="Arial"/>
                <a:cs typeface="Arial"/>
              </a:rPr>
              <a:t>1000</a:t>
            </a:r>
            <a:r>
              <a:rPr sz="3600" spc="-37" baseline="1157" dirty="0">
                <a:solidFill>
                  <a:schemeClr val="tx1"/>
                </a:solidFill>
                <a:latin typeface="Arial"/>
                <a:cs typeface="Arial"/>
              </a:rPr>
              <a:t> nm</a:t>
            </a:r>
            <a:endParaRPr sz="3600" baseline="1157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76600" y="4693920"/>
            <a:ext cx="0" cy="792480"/>
          </a:xfrm>
          <a:custGeom>
            <a:avLst/>
            <a:gdLst/>
            <a:ahLst/>
            <a:cxnLst/>
            <a:rect l="l" t="t" r="r" b="b"/>
            <a:pathLst>
              <a:path h="792479">
                <a:moveTo>
                  <a:pt x="0" y="0"/>
                </a:moveTo>
                <a:lnTo>
                  <a:pt x="0" y="792479"/>
                </a:lnTo>
              </a:path>
            </a:pathLst>
          </a:custGeom>
          <a:ln w="579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05400" y="4693920"/>
            <a:ext cx="0" cy="792480"/>
          </a:xfrm>
          <a:custGeom>
            <a:avLst/>
            <a:gdLst/>
            <a:ahLst/>
            <a:cxnLst/>
            <a:rect l="l" t="t" r="r" b="b"/>
            <a:pathLst>
              <a:path h="792479">
                <a:moveTo>
                  <a:pt x="0" y="0"/>
                </a:moveTo>
                <a:lnTo>
                  <a:pt x="0" y="792479"/>
                </a:lnTo>
              </a:path>
            </a:pathLst>
          </a:custGeom>
          <a:ln w="579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8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533317"/>
            <a:ext cx="8740562" cy="604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1140" y="557529"/>
            <a:ext cx="3720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Properties</a:t>
            </a:r>
            <a:r>
              <a:rPr sz="2800" b="1" spc="-7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of</a:t>
            </a:r>
            <a:r>
              <a:rPr sz="2800" b="1" spc="-7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Colloids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1140" y="1415542"/>
            <a:ext cx="8606790" cy="4777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Heterogeneity:</a:t>
            </a:r>
            <a:r>
              <a:rPr sz="2200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200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200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200" spc="2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heterogeneous</a:t>
            </a:r>
            <a:r>
              <a:rPr sz="2200" spc="2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system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consisting</a:t>
            </a:r>
            <a:r>
              <a:rPr sz="2200" spc="16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27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40" dirty="0">
                <a:solidFill>
                  <a:schemeClr val="tx1"/>
                </a:solidFill>
                <a:latin typeface="Arial"/>
                <a:cs typeface="Arial"/>
              </a:rPr>
              <a:t>two</a:t>
            </a:r>
            <a:r>
              <a:rPr sz="2200" spc="16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phases</a:t>
            </a:r>
            <a:r>
              <a:rPr sz="2200" spc="15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28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dispersed</a:t>
            </a:r>
            <a:r>
              <a:rPr sz="2200" spc="15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phase</a:t>
            </a:r>
            <a:r>
              <a:rPr sz="2200" spc="1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(colloidal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spc="5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7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spc="5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solid)</a:t>
            </a:r>
            <a:r>
              <a:rPr sz="2200" spc="5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spc="5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5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aqueous</a:t>
            </a:r>
            <a:r>
              <a:rPr sz="2200" spc="5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dispersion</a:t>
            </a:r>
            <a:r>
              <a:rPr sz="2200" spc="5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medium.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Often</a:t>
            </a:r>
            <a:r>
              <a:rPr sz="2200" spc="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spc="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200" spc="1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sol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appears</a:t>
            </a:r>
            <a:r>
              <a:rPr sz="2200" spc="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3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200" spc="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be</a:t>
            </a:r>
            <a:r>
              <a:rPr sz="2200" spc="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homogeneous</a:t>
            </a:r>
            <a:r>
              <a:rPr sz="2200" spc="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80" dirty="0">
                <a:solidFill>
                  <a:schemeClr val="tx1"/>
                </a:solidFill>
                <a:latin typeface="Arial"/>
                <a:cs typeface="Arial"/>
              </a:rPr>
              <a:t>as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200" spc="120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22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small</a:t>
            </a:r>
            <a:r>
              <a:rPr sz="22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2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size</a:t>
            </a:r>
            <a:r>
              <a:rPr sz="22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22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visible</a:t>
            </a:r>
            <a:r>
              <a:rPr sz="22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2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naked</a:t>
            </a:r>
            <a:r>
              <a:rPr sz="22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eye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Clr>
                <a:srgbClr val="FFFF00"/>
              </a:buClr>
              <a:buFont typeface="Wingdings"/>
              <a:buChar char=""/>
            </a:pP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Stable</a:t>
            </a:r>
            <a:r>
              <a:rPr sz="2200" b="1" spc="14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nature</a:t>
            </a:r>
            <a:r>
              <a:rPr sz="2200" b="1" spc="1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:</a:t>
            </a:r>
            <a:r>
              <a:rPr sz="2200" spc="1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200" spc="1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solutions</a:t>
            </a:r>
            <a:r>
              <a:rPr sz="2200" spc="1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2200" spc="14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quite</a:t>
            </a:r>
            <a:r>
              <a:rPr sz="2200" spc="14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sng" spc="75" dirty="0">
                <a:solidFill>
                  <a:schemeClr val="tx1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stable</a:t>
            </a:r>
            <a:r>
              <a:rPr sz="2200" u="none" spc="75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sz="2200" u="none" spc="1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200" u="none" spc="114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200" u="none" spc="4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12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u="none" spc="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120" dirty="0">
                <a:solidFill>
                  <a:schemeClr val="tx1"/>
                </a:solidFill>
                <a:latin typeface="Arial"/>
                <a:cs typeface="Arial"/>
              </a:rPr>
              <a:t>do</a:t>
            </a:r>
            <a:r>
              <a:rPr sz="2200" u="none" spc="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120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2200" u="none" spc="4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105" dirty="0">
                <a:solidFill>
                  <a:schemeClr val="tx1"/>
                </a:solidFill>
                <a:latin typeface="Arial"/>
                <a:cs typeface="Arial"/>
              </a:rPr>
              <a:t>settle</a:t>
            </a:r>
            <a:r>
              <a:rPr sz="2200" u="none" spc="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85" dirty="0">
                <a:solidFill>
                  <a:schemeClr val="tx1"/>
                </a:solidFill>
                <a:latin typeface="Arial"/>
                <a:cs typeface="Arial"/>
              </a:rPr>
              <a:t>at</a:t>
            </a:r>
            <a:r>
              <a:rPr sz="2200" u="none" spc="4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11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u="none" spc="3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120" dirty="0">
                <a:solidFill>
                  <a:schemeClr val="tx1"/>
                </a:solidFill>
                <a:latin typeface="Arial"/>
                <a:cs typeface="Arial"/>
              </a:rPr>
              <a:t>bottom</a:t>
            </a:r>
            <a:r>
              <a:rPr sz="2200" u="none" spc="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120" dirty="0">
                <a:solidFill>
                  <a:schemeClr val="tx1"/>
                </a:solidFill>
                <a:latin typeface="Arial"/>
                <a:cs typeface="Arial"/>
              </a:rPr>
              <a:t>under</a:t>
            </a:r>
            <a:r>
              <a:rPr sz="2200" u="none" spc="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u="none" spc="8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200" u="none" spc="110" dirty="0">
                <a:solidFill>
                  <a:schemeClr val="tx1"/>
                </a:solidFill>
                <a:latin typeface="Arial"/>
                <a:cs typeface="Arial"/>
              </a:rPr>
              <a:t>influence</a:t>
            </a:r>
            <a:r>
              <a:rPr sz="2200" u="none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u="none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u="none" spc="1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u="none" spc="65" dirty="0">
                <a:solidFill>
                  <a:schemeClr val="tx1"/>
                </a:solidFill>
                <a:latin typeface="Arial"/>
                <a:cs typeface="Arial"/>
              </a:rPr>
              <a:t>gravity.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Clr>
                <a:srgbClr val="FFFF00"/>
              </a:buClr>
              <a:buFont typeface="Wingdings"/>
              <a:buChar char=""/>
            </a:pP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200" b="1" dirty="0">
                <a:solidFill>
                  <a:schemeClr val="tx1"/>
                </a:solidFill>
                <a:latin typeface="Arial"/>
                <a:cs typeface="Arial"/>
              </a:rPr>
              <a:t>Filterability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:</a:t>
            </a:r>
            <a:r>
              <a:rPr sz="22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200" spc="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spc="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do</a:t>
            </a:r>
            <a:r>
              <a:rPr sz="2200" spc="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2200" spc="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pass</a:t>
            </a:r>
            <a:r>
              <a:rPr sz="22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through</a:t>
            </a:r>
            <a:r>
              <a:rPr sz="22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ultrafilter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papers,</a:t>
            </a:r>
            <a:r>
              <a:rPr sz="2200" spc="50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animal</a:t>
            </a:r>
            <a:r>
              <a:rPr sz="2200" spc="50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spc="5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vegetable</a:t>
            </a:r>
            <a:r>
              <a:rPr sz="2200" spc="5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membranes.</a:t>
            </a:r>
            <a:r>
              <a:rPr sz="2200" spc="4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5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50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large</a:t>
            </a:r>
            <a:r>
              <a:rPr sz="2200" spc="50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pore </a:t>
            </a: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size</a:t>
            </a:r>
            <a:r>
              <a:rPr sz="2200" spc="5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8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20" dirty="0">
                <a:solidFill>
                  <a:schemeClr val="tx1"/>
                </a:solidFill>
                <a:latin typeface="Arial"/>
                <a:cs typeface="Arial"/>
              </a:rPr>
              <a:t>ordinary</a:t>
            </a:r>
            <a:r>
              <a:rPr sz="2200" spc="5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chemeClr val="tx1"/>
                </a:solidFill>
                <a:latin typeface="Arial"/>
                <a:cs typeface="Arial"/>
              </a:rPr>
              <a:t>filter</a:t>
            </a:r>
            <a:r>
              <a:rPr sz="2200" spc="5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paper</a:t>
            </a:r>
            <a:r>
              <a:rPr sz="2200" spc="5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enables</a:t>
            </a:r>
            <a:r>
              <a:rPr sz="2200" spc="5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200" spc="5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spc="5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to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pass</a:t>
            </a:r>
            <a:r>
              <a:rPr sz="22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through.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9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884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5"/>
              </a:spcBef>
            </a:pPr>
            <a:r>
              <a:rPr dirty="0"/>
              <a:t>Colligative</a:t>
            </a:r>
            <a:r>
              <a:rPr spc="-70" dirty="0"/>
              <a:t> </a:t>
            </a:r>
            <a:r>
              <a:rPr dirty="0"/>
              <a:t>properties</a:t>
            </a:r>
            <a:r>
              <a:rPr spc="-8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0" dirty="0"/>
              <a:t>Colloids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7340" y="1414017"/>
            <a:ext cx="8531225" cy="48397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400" spc="3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400" spc="3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systems</a:t>
            </a:r>
            <a:r>
              <a:rPr sz="2400" spc="3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3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number</a:t>
            </a:r>
            <a:r>
              <a:rPr sz="2400" spc="3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400" spc="3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particles </a:t>
            </a:r>
            <a:r>
              <a:rPr sz="2400" spc="160" dirty="0">
                <a:solidFill>
                  <a:schemeClr val="tx1"/>
                </a:solidFill>
                <a:latin typeface="Arial"/>
                <a:cs typeface="Arial"/>
              </a:rPr>
              <a:t>per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40" dirty="0">
                <a:solidFill>
                  <a:schemeClr val="tx1"/>
                </a:solidFill>
                <a:latin typeface="Arial"/>
                <a:cs typeface="Arial"/>
              </a:rPr>
              <a:t>liter</a:t>
            </a:r>
            <a:r>
              <a:rPr sz="24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2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sol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relatively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much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smaller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than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chemeClr val="tx1"/>
                </a:solidFill>
                <a:latin typeface="Arial"/>
                <a:cs typeface="Arial"/>
              </a:rPr>
              <a:t>solute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true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solution.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Clr>
                <a:srgbClr val="FFFF00"/>
              </a:buClr>
              <a:buFont typeface="Wingdings"/>
              <a:buChar char=""/>
            </a:pP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Colloidal</a:t>
            </a:r>
            <a:r>
              <a:rPr sz="2400" spc="1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400" spc="1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2400" spc="1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aggregates</a:t>
            </a:r>
            <a:r>
              <a:rPr sz="2400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simple</a:t>
            </a:r>
            <a:r>
              <a:rPr sz="2400" spc="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molecules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400" spc="1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colligative</a:t>
            </a:r>
            <a:r>
              <a:rPr sz="2400" spc="17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properties</a:t>
            </a:r>
            <a:r>
              <a:rPr sz="2400" spc="16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such</a:t>
            </a:r>
            <a:r>
              <a:rPr sz="2400" spc="17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85" dirty="0">
                <a:solidFill>
                  <a:schemeClr val="tx1"/>
                </a:solidFill>
                <a:latin typeface="Arial"/>
                <a:cs typeface="Arial"/>
              </a:rPr>
              <a:t>elevation</a:t>
            </a:r>
            <a:r>
              <a:rPr sz="2400" spc="17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400" spc="16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boiling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point,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depression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freezing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point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lowering</a:t>
            </a:r>
            <a:r>
              <a:rPr sz="2400" spc="6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of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vapor</a:t>
            </a:r>
            <a:r>
              <a:rPr sz="2400" spc="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r>
              <a:rPr sz="2400" spc="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depend</a:t>
            </a:r>
            <a:r>
              <a:rPr sz="2400" spc="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upon</a:t>
            </a:r>
            <a:r>
              <a:rPr sz="2400" spc="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number</a:t>
            </a:r>
            <a:r>
              <a:rPr sz="2400" spc="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1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colloid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present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system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nature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2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particle.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5"/>
              </a:spcBef>
              <a:buClr>
                <a:srgbClr val="FFFF00"/>
              </a:buClr>
              <a:buFont typeface="Wingdings"/>
              <a:buChar char=""/>
            </a:pP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spc="5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4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chemeClr val="tx1"/>
                </a:solidFill>
                <a:latin typeface="Arial"/>
                <a:cs typeface="Arial"/>
              </a:rPr>
              <a:t>values</a:t>
            </a:r>
            <a:r>
              <a:rPr sz="2400" spc="3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colligative</a:t>
            </a:r>
            <a:r>
              <a:rPr sz="2400" spc="3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40" dirty="0">
                <a:solidFill>
                  <a:schemeClr val="tx1"/>
                </a:solidFill>
                <a:latin typeface="Arial"/>
                <a:cs typeface="Arial"/>
              </a:rPr>
              <a:t>properties</a:t>
            </a:r>
            <a:r>
              <a:rPr sz="2400" spc="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2400" spc="3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consequently </a:t>
            </a:r>
            <a:r>
              <a:rPr sz="2400" u="sng" spc="110" dirty="0">
                <a:solidFill>
                  <a:schemeClr val="tx1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much</a:t>
            </a:r>
            <a:r>
              <a:rPr sz="2400" u="sng" spc="-55" dirty="0">
                <a:solidFill>
                  <a:schemeClr val="tx1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2400" u="sng" spc="120" dirty="0">
                <a:solidFill>
                  <a:schemeClr val="tx1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smaller</a:t>
            </a:r>
            <a:r>
              <a:rPr sz="2400" u="sng" spc="-55" dirty="0">
                <a:solidFill>
                  <a:schemeClr val="tx1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2400" u="none" spc="85" dirty="0">
                <a:solidFill>
                  <a:schemeClr val="tx1"/>
                </a:solidFill>
                <a:latin typeface="Arial"/>
                <a:cs typeface="Arial"/>
              </a:rPr>
              <a:t>as</a:t>
            </a:r>
            <a:r>
              <a:rPr sz="2400" u="none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u="none" spc="130" dirty="0">
                <a:solidFill>
                  <a:schemeClr val="tx1"/>
                </a:solidFill>
                <a:latin typeface="Arial"/>
                <a:cs typeface="Arial"/>
              </a:rPr>
              <a:t>compared</a:t>
            </a:r>
            <a:r>
              <a:rPr sz="2400" u="none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u="none" spc="14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400" u="none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u="none" spc="135" dirty="0">
                <a:solidFill>
                  <a:schemeClr val="tx1"/>
                </a:solidFill>
                <a:latin typeface="Arial"/>
                <a:cs typeface="Arial"/>
              </a:rPr>
              <a:t>true</a:t>
            </a:r>
            <a:r>
              <a:rPr sz="2400" u="none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u="none" spc="85" dirty="0">
                <a:solidFill>
                  <a:schemeClr val="tx1"/>
                </a:solidFill>
                <a:latin typeface="Arial"/>
                <a:cs typeface="Arial"/>
              </a:rPr>
              <a:t>solutions.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995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884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5"/>
              </a:spcBef>
            </a:pPr>
            <a:r>
              <a:rPr dirty="0"/>
              <a:t>Colloids</a:t>
            </a:r>
            <a:r>
              <a:rPr spc="-85" dirty="0"/>
              <a:t> </a:t>
            </a:r>
            <a:r>
              <a:rPr dirty="0"/>
              <a:t>in</a:t>
            </a:r>
            <a:r>
              <a:rPr spc="-90" dirty="0"/>
              <a:t> </a:t>
            </a:r>
            <a:r>
              <a:rPr dirty="0"/>
              <a:t>Biological</a:t>
            </a:r>
            <a:r>
              <a:rPr spc="-50" dirty="0"/>
              <a:t> </a:t>
            </a:r>
            <a:r>
              <a:rPr spc="-10" dirty="0"/>
              <a:t>Systems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7340" y="1397533"/>
            <a:ext cx="8453120" cy="152413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2880"/>
              </a:lnSpc>
              <a:spcBef>
                <a:spcPts val="325"/>
              </a:spcBef>
            </a:pPr>
            <a:r>
              <a:rPr sz="2400" spc="70" dirty="0">
                <a:solidFill>
                  <a:schemeClr val="tx1"/>
                </a:solidFill>
                <a:latin typeface="Arial"/>
                <a:cs typeface="Arial"/>
              </a:rPr>
              <a:t>Some</a:t>
            </a:r>
            <a:r>
              <a:rPr sz="2400" spc="2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molecules</a:t>
            </a:r>
            <a:r>
              <a:rPr sz="2400" spc="2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have</a:t>
            </a:r>
            <a:r>
              <a:rPr sz="2400" spc="2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2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chemeClr val="tx1"/>
                </a:solidFill>
                <a:latin typeface="Arial"/>
                <a:cs typeface="Arial"/>
              </a:rPr>
              <a:t>polar,</a:t>
            </a:r>
            <a:r>
              <a:rPr sz="2400" spc="2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hydrophilic</a:t>
            </a:r>
            <a:r>
              <a:rPr sz="2400" spc="2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sz="2500" i="1" spc="55" dirty="0">
                <a:solidFill>
                  <a:schemeClr val="tx1"/>
                </a:solidFill>
                <a:latin typeface="Arial"/>
                <a:cs typeface="Arial"/>
              </a:rPr>
              <a:t>water-loving</a:t>
            </a:r>
            <a:r>
              <a:rPr sz="2400" spc="55" dirty="0">
                <a:solidFill>
                  <a:schemeClr val="tx1"/>
                </a:solidFill>
                <a:latin typeface="Arial"/>
                <a:cs typeface="Arial"/>
              </a:rPr>
              <a:t>)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end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chemeClr val="tx1"/>
                </a:solidFill>
                <a:latin typeface="Arial"/>
                <a:cs typeface="Arial"/>
              </a:rPr>
              <a:t>nonpolar,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hydrophobic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sz="2500" i="1" spc="60" dirty="0">
                <a:solidFill>
                  <a:schemeClr val="tx1"/>
                </a:solidFill>
                <a:latin typeface="Arial"/>
                <a:cs typeface="Arial"/>
              </a:rPr>
              <a:t>water-</a:t>
            </a:r>
            <a:r>
              <a:rPr sz="2500" i="1" spc="65" dirty="0">
                <a:solidFill>
                  <a:schemeClr val="tx1"/>
                </a:solidFill>
                <a:latin typeface="Arial"/>
                <a:cs typeface="Arial"/>
              </a:rPr>
              <a:t>hating</a:t>
            </a:r>
            <a:r>
              <a:rPr sz="2400" spc="65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end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Sodium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stearate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chemeClr val="tx1"/>
                </a:solidFill>
                <a:latin typeface="Arial"/>
                <a:cs typeface="Arial"/>
              </a:rPr>
              <a:t>one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chemeClr val="tx1"/>
                </a:solidFill>
                <a:latin typeface="Arial"/>
                <a:cs typeface="Arial"/>
              </a:rPr>
              <a:t>example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2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such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molecule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200400"/>
            <a:ext cx="7377683" cy="340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077214"/>
            <a:ext cx="85331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These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molecules</a:t>
            </a:r>
            <a:r>
              <a:rPr sz="2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can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aid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emulsification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fats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oils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in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aqueous</a:t>
            </a:r>
            <a:r>
              <a:rPr sz="2400" spc="-1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solutions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700" y="2286000"/>
            <a:ext cx="7772400" cy="426720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07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Colligative properties of Colloids</vt:lpstr>
      <vt:lpstr>Colloids in Biological Systems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</cp:revision>
  <dcterms:created xsi:type="dcterms:W3CDTF">2025-05-21T18:32:15Z</dcterms:created>
  <dcterms:modified xsi:type="dcterms:W3CDTF">2025-05-21T18:42:38Z</dcterms:modified>
</cp:coreProperties>
</file>