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9" r:id="rId2"/>
    <p:sldId id="312" r:id="rId3"/>
    <p:sldId id="313" r:id="rId4"/>
    <p:sldId id="314" r:id="rId5"/>
    <p:sldId id="315" r:id="rId6"/>
    <p:sldId id="316" r:id="rId7"/>
    <p:sldId id="317" r:id="rId8"/>
    <p:sldId id="322" r:id="rId9"/>
    <p:sldId id="318" r:id="rId10"/>
    <p:sldId id="319" r:id="rId11"/>
    <p:sldId id="320" r:id="rId12"/>
    <p:sldId id="323" r:id="rId13"/>
    <p:sldId id="324" r:id="rId14"/>
    <p:sldId id="321" r:id="rId15"/>
  </p:sldIdLst>
  <p:sldSz cx="9144000" cy="6858000" type="screen4x3"/>
  <p:notesSz cx="9144000" cy="6858000"/>
  <p:defaultTextStyle>
    <a:defPPr>
      <a:defRPr kern="0"/>
    </a:def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1258"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7477" y="19557"/>
            <a:ext cx="8942070" cy="317449"/>
          </a:xfrm>
          <a:prstGeom prst="rect">
            <a:avLst/>
          </a:prstGeom>
        </p:spPr>
        <p:txBody>
          <a:bodyPr wrap="square" lIns="0" tIns="0" rIns="0" bIns="0">
            <a:spAutoFit/>
          </a:bodyPr>
          <a:lstStyle>
            <a:lvl1pPr>
              <a:defRPr sz="2800" b="1" i="0">
                <a:solidFill>
                  <a:srgbClr val="00AFEF"/>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800" b="1" i="0">
                <a:solidFill>
                  <a:srgbClr val="FFFF0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000066"/>
          </a:solidFill>
        </p:spPr>
        <p:txBody>
          <a:bodyPr wrap="square" lIns="0" tIns="0" rIns="0" bIns="0" rtlCol="0"/>
          <a:lstStyle/>
          <a:p>
            <a:endParaRPr/>
          </a:p>
        </p:txBody>
      </p:sp>
      <p:sp>
        <p:nvSpPr>
          <p:cNvPr id="17" name="bg object 17"/>
          <p:cNvSpPr/>
          <p:nvPr/>
        </p:nvSpPr>
        <p:spPr>
          <a:xfrm>
            <a:off x="125436" y="285241"/>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1" i="0">
                <a:solidFill>
                  <a:srgbClr val="00AFE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1" i="0">
                <a:solidFill>
                  <a:srgbClr val="FFFF0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AFEF"/>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AFE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000066"/>
          </a:solidFill>
        </p:spPr>
        <p:txBody>
          <a:bodyPr wrap="square" lIns="0" tIns="0" rIns="0" bIns="0" rtlCol="0"/>
          <a:lstStyle/>
          <a:p>
            <a:endParaRPr/>
          </a:p>
        </p:txBody>
      </p:sp>
      <p:sp>
        <p:nvSpPr>
          <p:cNvPr id="2" name="Holder 2"/>
          <p:cNvSpPr>
            <a:spLocks noGrp="1"/>
          </p:cNvSpPr>
          <p:nvPr>
            <p:ph type="title"/>
          </p:nvPr>
        </p:nvSpPr>
        <p:spPr>
          <a:xfrm>
            <a:off x="231140" y="473710"/>
            <a:ext cx="8681719" cy="635000"/>
          </a:xfrm>
          <a:prstGeom prst="rect">
            <a:avLst/>
          </a:prstGeom>
        </p:spPr>
        <p:txBody>
          <a:bodyPr wrap="square" lIns="0" tIns="0" rIns="0" bIns="0">
            <a:spAutoFit/>
          </a:bodyPr>
          <a:lstStyle>
            <a:lvl1pPr>
              <a:defRPr sz="2800" b="1" i="0">
                <a:solidFill>
                  <a:srgbClr val="00AFEF"/>
                </a:solidFill>
                <a:latin typeface="Arial"/>
                <a:cs typeface="Arial"/>
              </a:defRPr>
            </a:lvl1pPr>
          </a:lstStyle>
          <a:p>
            <a:endParaRPr/>
          </a:p>
        </p:txBody>
      </p:sp>
      <p:sp>
        <p:nvSpPr>
          <p:cNvPr id="3" name="Holder 3"/>
          <p:cNvSpPr>
            <a:spLocks noGrp="1"/>
          </p:cNvSpPr>
          <p:nvPr>
            <p:ph type="body" idx="1"/>
          </p:nvPr>
        </p:nvSpPr>
        <p:spPr>
          <a:xfrm>
            <a:off x="383540" y="1619758"/>
            <a:ext cx="7063740" cy="1988185"/>
          </a:xfrm>
          <a:prstGeom prst="rect">
            <a:avLst/>
          </a:prstGeom>
        </p:spPr>
        <p:txBody>
          <a:bodyPr wrap="square" lIns="0" tIns="0" rIns="0" bIns="0">
            <a:spAutoFit/>
          </a:bodyPr>
          <a:lstStyle>
            <a:lvl1pPr>
              <a:defRPr sz="2800" b="1" i="0">
                <a:solidFill>
                  <a:srgbClr val="FFFF00"/>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Glucose" TargetMode="External"/><Relationship Id="rId3" Type="http://schemas.openxmlformats.org/officeDocument/2006/relationships/hyperlink" Target="https://en.wikipedia.org/wiki/Ionic_compounds" TargetMode="External"/><Relationship Id="rId7" Type="http://schemas.openxmlformats.org/officeDocument/2006/relationships/hyperlink" Target="https://en.wikipedia.org/wiki/Magnesium_chloride" TargetMode="External"/><Relationship Id="rId2" Type="http://schemas.openxmlformats.org/officeDocument/2006/relationships/hyperlink" Target="https://en.wikipedia.org/wiki/Dissociation_(chemistry)" TargetMode="External"/><Relationship Id="rId1" Type="http://schemas.openxmlformats.org/officeDocument/2006/relationships/slideLayout" Target="../slideLayouts/slideLayout5.xml"/><Relationship Id="rId6" Type="http://schemas.openxmlformats.org/officeDocument/2006/relationships/hyperlink" Target="https://en.wikipedia.org/wiki/Sodium_chloride" TargetMode="External"/><Relationship Id="rId5" Type="http://schemas.openxmlformats.org/officeDocument/2006/relationships/hyperlink" Target="https://en.wikipedia.org/wiki/Ion" TargetMode="External"/><Relationship Id="rId4" Type="http://schemas.openxmlformats.org/officeDocument/2006/relationships/hyperlink" Target="https://en.wikipedia.org/wiki/Salt_(chemistry)"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Lenovo\Desktop\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46075"/>
            <a:ext cx="1607616" cy="17875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https://uomus.edu.iq/assetsv2/img/uomu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8312" y="381000"/>
            <a:ext cx="1716088" cy="17160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371600" y="2819400"/>
            <a:ext cx="6304756" cy="3905685"/>
          </a:xfrm>
          <a:prstGeom prst="rect">
            <a:avLst/>
          </a:prstGeom>
        </p:spPr>
        <p:txBody>
          <a:bodyPr wrap="square">
            <a:spAutoFit/>
          </a:bodyPr>
          <a:lstStyle/>
          <a:p>
            <a:pPr algn="ctr">
              <a:lnSpc>
                <a:spcPct val="115000"/>
              </a:lnSpc>
              <a:spcAft>
                <a:spcPts val="1000"/>
              </a:spcAft>
            </a:pPr>
            <a:r>
              <a:rPr lang="en-US" sz="3200" b="1" dirty="0" smtClean="0">
                <a:solidFill>
                  <a:srgbClr val="C00000"/>
                </a:solidFill>
                <a:ea typeface="Calibri"/>
                <a:cs typeface="Arial"/>
              </a:rPr>
              <a:t>Quantitative </a:t>
            </a:r>
            <a:r>
              <a:rPr lang="en-US" sz="3200" b="1" dirty="0">
                <a:solidFill>
                  <a:srgbClr val="C00000"/>
                </a:solidFill>
                <a:ea typeface="Calibri"/>
                <a:cs typeface="Arial"/>
              </a:rPr>
              <a:t>Analytical Chemistry</a:t>
            </a:r>
            <a:endParaRPr lang="en-US" sz="3200" b="1" dirty="0">
              <a:solidFill>
                <a:prstClr val="black"/>
              </a:solidFill>
              <a:ea typeface="Calibri"/>
              <a:cs typeface="Arial"/>
            </a:endParaRPr>
          </a:p>
          <a:p>
            <a:pPr algn="ctr">
              <a:lnSpc>
                <a:spcPct val="115000"/>
              </a:lnSpc>
              <a:spcAft>
                <a:spcPts val="1000"/>
              </a:spcAft>
            </a:pPr>
            <a:r>
              <a:rPr lang="en-US" b="1" dirty="0">
                <a:solidFill>
                  <a:srgbClr val="FF0000"/>
                </a:solidFill>
                <a:ea typeface="Calibri"/>
                <a:cs typeface="Arial"/>
              </a:rPr>
              <a:t>First Year Students / </a:t>
            </a:r>
            <a:r>
              <a:rPr lang="en-US" b="1" dirty="0" smtClean="0">
                <a:solidFill>
                  <a:srgbClr val="FF0000"/>
                </a:solidFill>
                <a:ea typeface="Calibri"/>
                <a:cs typeface="Arial"/>
              </a:rPr>
              <a:t>2</a:t>
            </a:r>
            <a:r>
              <a:rPr lang="en-US" b="1" baseline="30000" dirty="0" smtClean="0">
                <a:solidFill>
                  <a:srgbClr val="FF0000"/>
                </a:solidFill>
                <a:ea typeface="Calibri"/>
                <a:cs typeface="Arial"/>
              </a:rPr>
              <a:t>nd</a:t>
            </a:r>
            <a:r>
              <a:rPr lang="en-US" b="1" dirty="0" smtClean="0">
                <a:solidFill>
                  <a:srgbClr val="FF0000"/>
                </a:solidFill>
                <a:ea typeface="Calibri"/>
                <a:cs typeface="Arial"/>
              </a:rPr>
              <a:t>  Semester</a:t>
            </a:r>
          </a:p>
          <a:p>
            <a:pPr algn="ctr">
              <a:lnSpc>
                <a:spcPct val="115000"/>
              </a:lnSpc>
              <a:spcAft>
                <a:spcPts val="1000"/>
              </a:spcAft>
            </a:pPr>
            <a:r>
              <a:rPr lang="en-US" b="1" dirty="0" smtClean="0">
                <a:solidFill>
                  <a:srgbClr val="FF0000"/>
                </a:solidFill>
                <a:ea typeface="Calibri"/>
                <a:cs typeface="Arial"/>
              </a:rPr>
              <a:t>10</a:t>
            </a:r>
            <a:r>
              <a:rPr lang="en-US" b="1" baseline="30000" dirty="0" smtClean="0">
                <a:solidFill>
                  <a:srgbClr val="FF0000"/>
                </a:solidFill>
                <a:ea typeface="Calibri"/>
                <a:cs typeface="Arial"/>
              </a:rPr>
              <a:t>th</a:t>
            </a:r>
            <a:r>
              <a:rPr lang="en-US" b="1" dirty="0" smtClean="0">
                <a:solidFill>
                  <a:srgbClr val="FF0000"/>
                </a:solidFill>
                <a:ea typeface="Calibri"/>
                <a:cs typeface="Arial"/>
              </a:rPr>
              <a:t> Lecture – </a:t>
            </a:r>
            <a:r>
              <a:rPr lang="en-US" b="1" dirty="0" smtClean="0">
                <a:solidFill>
                  <a:srgbClr val="FF0000"/>
                </a:solidFill>
                <a:ea typeface="Calibri"/>
                <a:cs typeface="Arial"/>
              </a:rPr>
              <a:t>Solutions, </a:t>
            </a:r>
            <a:r>
              <a:rPr lang="en-US" sz="1400" b="1" dirty="0" smtClean="0">
                <a:solidFill>
                  <a:srgbClr val="FF0000"/>
                </a:solidFill>
                <a:ea typeface="Calibri"/>
                <a:cs typeface="Arial"/>
              </a:rPr>
              <a:t>continued</a:t>
            </a:r>
            <a:endParaRPr lang="en-US" sz="1400" b="1" dirty="0" smtClean="0">
              <a:solidFill>
                <a:srgbClr val="FF0000"/>
              </a:solidFill>
              <a:ea typeface="Calibri"/>
              <a:cs typeface="Arial"/>
            </a:endParaRPr>
          </a:p>
          <a:p>
            <a:pPr algn="ctr">
              <a:lnSpc>
                <a:spcPct val="115000"/>
              </a:lnSpc>
              <a:spcAft>
                <a:spcPts val="1000"/>
              </a:spcAft>
            </a:pPr>
            <a:r>
              <a:rPr lang="en-US" b="1" dirty="0" smtClean="0">
                <a:solidFill>
                  <a:srgbClr val="FF0000"/>
                </a:solidFill>
                <a:ea typeface="Calibri"/>
                <a:cs typeface="Arial"/>
              </a:rPr>
              <a:t>2024-2025</a:t>
            </a:r>
          </a:p>
          <a:p>
            <a:pPr algn="ctr">
              <a:lnSpc>
                <a:spcPct val="115000"/>
              </a:lnSpc>
              <a:spcAft>
                <a:spcPts val="1000"/>
              </a:spcAft>
            </a:pPr>
            <a:r>
              <a:rPr lang="en-US" b="1" i="1" dirty="0">
                <a:solidFill>
                  <a:srgbClr val="FF0000"/>
                </a:solidFill>
                <a:ea typeface="Calibri"/>
                <a:cs typeface="Arial"/>
              </a:rPr>
              <a:t>Biochemistry </a:t>
            </a:r>
            <a:r>
              <a:rPr lang="en-US" b="1" i="1" dirty="0" smtClean="0">
                <a:solidFill>
                  <a:srgbClr val="FF0000"/>
                </a:solidFill>
                <a:ea typeface="Calibri"/>
                <a:cs typeface="Arial"/>
              </a:rPr>
              <a:t>Department</a:t>
            </a:r>
            <a:endParaRPr lang="en-US" b="1" dirty="0">
              <a:solidFill>
                <a:srgbClr val="FF0000"/>
              </a:solidFill>
              <a:ea typeface="Calibri"/>
              <a:cs typeface="Arial"/>
            </a:endParaRPr>
          </a:p>
          <a:p>
            <a:pPr algn="ctr">
              <a:lnSpc>
                <a:spcPct val="115000"/>
              </a:lnSpc>
              <a:spcAft>
                <a:spcPts val="1000"/>
              </a:spcAft>
            </a:pPr>
            <a:r>
              <a:rPr lang="en-US" i="1" dirty="0">
                <a:solidFill>
                  <a:srgbClr val="FF0000"/>
                </a:solidFill>
                <a:ea typeface="Calibri"/>
                <a:cs typeface="Arial"/>
              </a:rPr>
              <a:t>By</a:t>
            </a:r>
          </a:p>
          <a:p>
            <a:pPr algn="ctr">
              <a:lnSpc>
                <a:spcPct val="115000"/>
              </a:lnSpc>
              <a:spcAft>
                <a:spcPts val="1000"/>
              </a:spcAft>
            </a:pPr>
            <a:r>
              <a:rPr lang="en-US" b="1" dirty="0">
                <a:solidFill>
                  <a:srgbClr val="FF0000"/>
                </a:solidFill>
                <a:ea typeface="Calibri"/>
                <a:cs typeface="Arial"/>
              </a:rPr>
              <a:t>Prof. Dr. </a:t>
            </a:r>
            <a:r>
              <a:rPr lang="en-US" b="1" dirty="0" err="1">
                <a:solidFill>
                  <a:srgbClr val="FF0000"/>
                </a:solidFill>
                <a:ea typeface="Calibri"/>
                <a:cs typeface="Arial"/>
              </a:rPr>
              <a:t>Naser</a:t>
            </a:r>
            <a:r>
              <a:rPr lang="en-US" b="1" dirty="0">
                <a:solidFill>
                  <a:srgbClr val="FF0000"/>
                </a:solidFill>
                <a:ea typeface="Calibri"/>
                <a:cs typeface="Arial"/>
              </a:rPr>
              <a:t> </a:t>
            </a:r>
            <a:r>
              <a:rPr lang="en-US" b="1" dirty="0" err="1">
                <a:solidFill>
                  <a:srgbClr val="FF0000"/>
                </a:solidFill>
                <a:ea typeface="Calibri"/>
                <a:cs typeface="Arial"/>
              </a:rPr>
              <a:t>Abdulhasan</a:t>
            </a:r>
            <a:r>
              <a:rPr lang="en-US" b="1" dirty="0">
                <a:solidFill>
                  <a:srgbClr val="FF0000"/>
                </a:solidFill>
                <a:ea typeface="Calibri"/>
                <a:cs typeface="Arial"/>
              </a:rPr>
              <a:t> </a:t>
            </a:r>
            <a:r>
              <a:rPr lang="en-US" b="1" dirty="0" err="1">
                <a:solidFill>
                  <a:srgbClr val="FF0000"/>
                </a:solidFill>
                <a:ea typeface="Calibri"/>
                <a:cs typeface="Arial"/>
              </a:rPr>
              <a:t>Naser</a:t>
            </a:r>
            <a:endParaRPr lang="en-US" b="1" dirty="0">
              <a:solidFill>
                <a:prstClr val="black"/>
              </a:solidFill>
              <a:ea typeface="Calibri"/>
              <a:cs typeface="Arial"/>
            </a:endParaRPr>
          </a:p>
        </p:txBody>
      </p:sp>
      <p:sp>
        <p:nvSpPr>
          <p:cNvPr id="3" name="Rectangle 2"/>
          <p:cNvSpPr/>
          <p:nvPr/>
        </p:nvSpPr>
        <p:spPr>
          <a:xfrm>
            <a:off x="2667000" y="838200"/>
            <a:ext cx="3733800" cy="1070037"/>
          </a:xfrm>
          <a:prstGeom prst="rect">
            <a:avLst/>
          </a:prstGeom>
        </p:spPr>
        <p:txBody>
          <a:bodyPr wrap="square">
            <a:spAutoFit/>
          </a:bodyPr>
          <a:lstStyle/>
          <a:p>
            <a:pPr algn="ctr">
              <a:lnSpc>
                <a:spcPct val="115000"/>
              </a:lnSpc>
              <a:spcAft>
                <a:spcPts val="1000"/>
              </a:spcAft>
            </a:pPr>
            <a:r>
              <a:rPr lang="en-US" sz="2400" b="1" dirty="0">
                <a:solidFill>
                  <a:srgbClr val="0070C0"/>
                </a:solidFill>
                <a:ea typeface="Calibri"/>
                <a:cs typeface="Arial"/>
              </a:rPr>
              <a:t>Al-</a:t>
            </a:r>
            <a:r>
              <a:rPr lang="en-US" sz="2400" b="1" dirty="0" err="1">
                <a:solidFill>
                  <a:srgbClr val="0070C0"/>
                </a:solidFill>
                <a:ea typeface="Calibri"/>
                <a:cs typeface="Arial"/>
              </a:rPr>
              <a:t>Mustaqbal</a:t>
            </a:r>
            <a:r>
              <a:rPr lang="en-US" sz="2400" b="1" dirty="0">
                <a:solidFill>
                  <a:srgbClr val="0070C0"/>
                </a:solidFill>
                <a:ea typeface="Calibri"/>
                <a:cs typeface="Arial"/>
              </a:rPr>
              <a:t> University</a:t>
            </a:r>
          </a:p>
          <a:p>
            <a:pPr algn="ctr">
              <a:lnSpc>
                <a:spcPct val="115000"/>
              </a:lnSpc>
              <a:spcAft>
                <a:spcPts val="1000"/>
              </a:spcAft>
            </a:pPr>
            <a:r>
              <a:rPr lang="en-US" sz="2400" b="1" dirty="0">
                <a:solidFill>
                  <a:srgbClr val="0070C0"/>
                </a:solidFill>
                <a:ea typeface="Calibri"/>
                <a:cs typeface="Arial"/>
              </a:rPr>
              <a:t>College of Science</a:t>
            </a:r>
          </a:p>
        </p:txBody>
      </p:sp>
    </p:spTree>
    <p:extLst>
      <p:ext uri="{BB962C8B-B14F-4D97-AF65-F5344CB8AC3E}">
        <p14:creationId xmlns:p14="http://schemas.microsoft.com/office/powerpoint/2010/main" val="3221894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txBox="1"/>
          <p:nvPr/>
        </p:nvSpPr>
        <p:spPr>
          <a:xfrm>
            <a:off x="238150" y="935481"/>
            <a:ext cx="8525510" cy="2585720"/>
          </a:xfrm>
          <a:prstGeom prst="rect">
            <a:avLst/>
          </a:prstGeom>
        </p:spPr>
        <p:txBody>
          <a:bodyPr vert="horz" wrap="square" lIns="0" tIns="12065" rIns="0" bIns="0" rtlCol="0">
            <a:spAutoFit/>
          </a:bodyPr>
          <a:lstStyle/>
          <a:p>
            <a:pPr marL="12700">
              <a:lnSpc>
                <a:spcPts val="3285"/>
              </a:lnSpc>
              <a:spcBef>
                <a:spcPts val="95"/>
              </a:spcBef>
            </a:pPr>
            <a:r>
              <a:rPr sz="2800" b="1" dirty="0">
                <a:solidFill>
                  <a:srgbClr val="00FF00"/>
                </a:solidFill>
                <a:latin typeface="Times New Roman"/>
                <a:cs typeface="Times New Roman"/>
              </a:rPr>
              <a:t>Concentration</a:t>
            </a:r>
            <a:r>
              <a:rPr sz="2800" b="1" spc="-75" dirty="0">
                <a:solidFill>
                  <a:srgbClr val="00FF00"/>
                </a:solidFill>
                <a:latin typeface="Times New Roman"/>
                <a:cs typeface="Times New Roman"/>
              </a:rPr>
              <a:t> </a:t>
            </a:r>
            <a:r>
              <a:rPr sz="2800" b="1" dirty="0">
                <a:solidFill>
                  <a:srgbClr val="00FF00"/>
                </a:solidFill>
                <a:latin typeface="Times New Roman"/>
                <a:cs typeface="Times New Roman"/>
              </a:rPr>
              <a:t>in</a:t>
            </a:r>
            <a:r>
              <a:rPr sz="2800" b="1" spc="-70" dirty="0">
                <a:solidFill>
                  <a:srgbClr val="00FF00"/>
                </a:solidFill>
                <a:latin typeface="Times New Roman"/>
                <a:cs typeface="Times New Roman"/>
              </a:rPr>
              <a:t> </a:t>
            </a:r>
            <a:r>
              <a:rPr sz="2800" b="1" spc="-10" dirty="0">
                <a:solidFill>
                  <a:srgbClr val="00FF00"/>
                </a:solidFill>
                <a:latin typeface="Times New Roman"/>
                <a:cs typeface="Times New Roman"/>
              </a:rPr>
              <a:t>Molality</a:t>
            </a:r>
            <a:endParaRPr sz="2800">
              <a:latin typeface="Times New Roman"/>
              <a:cs typeface="Times New Roman"/>
            </a:endParaRPr>
          </a:p>
          <a:p>
            <a:pPr marL="12700" marR="5080">
              <a:lnSpc>
                <a:spcPts val="3360"/>
              </a:lnSpc>
              <a:spcBef>
                <a:spcPts val="185"/>
              </a:spcBef>
            </a:pPr>
            <a:r>
              <a:rPr sz="2800" dirty="0">
                <a:solidFill>
                  <a:srgbClr val="44E3F9"/>
                </a:solidFill>
                <a:latin typeface="Times New Roman"/>
                <a:cs typeface="Times New Roman"/>
              </a:rPr>
              <a:t>Molality</a:t>
            </a:r>
            <a:r>
              <a:rPr sz="2800" spc="65" dirty="0">
                <a:solidFill>
                  <a:srgbClr val="44E3F9"/>
                </a:solidFill>
                <a:latin typeface="Times New Roman"/>
                <a:cs typeface="Times New Roman"/>
              </a:rPr>
              <a:t> </a:t>
            </a:r>
            <a:r>
              <a:rPr sz="2800" dirty="0">
                <a:solidFill>
                  <a:srgbClr val="44E3F9"/>
                </a:solidFill>
                <a:latin typeface="Times New Roman"/>
                <a:cs typeface="Times New Roman"/>
              </a:rPr>
              <a:t>(</a:t>
            </a:r>
            <a:r>
              <a:rPr sz="2950" i="1" dirty="0">
                <a:solidFill>
                  <a:srgbClr val="44E3F9"/>
                </a:solidFill>
                <a:latin typeface="Times New Roman"/>
                <a:cs typeface="Times New Roman"/>
              </a:rPr>
              <a:t>m</a:t>
            </a:r>
            <a:r>
              <a:rPr sz="2800" dirty="0">
                <a:solidFill>
                  <a:srgbClr val="44E3F9"/>
                </a:solidFill>
                <a:latin typeface="Times New Roman"/>
                <a:cs typeface="Times New Roman"/>
              </a:rPr>
              <a:t>)</a:t>
            </a:r>
            <a:r>
              <a:rPr sz="2800" spc="80" dirty="0">
                <a:solidFill>
                  <a:srgbClr val="44E3F9"/>
                </a:solidFill>
                <a:latin typeface="Times New Roman"/>
                <a:cs typeface="Times New Roman"/>
              </a:rPr>
              <a:t> </a:t>
            </a:r>
            <a:r>
              <a:rPr sz="2800" dirty="0">
                <a:solidFill>
                  <a:srgbClr val="FFFF00"/>
                </a:solidFill>
                <a:latin typeface="Times New Roman"/>
                <a:cs typeface="Times New Roman"/>
              </a:rPr>
              <a:t>is</a:t>
            </a:r>
            <a:r>
              <a:rPr sz="2800" spc="65" dirty="0">
                <a:solidFill>
                  <a:srgbClr val="FFFF00"/>
                </a:solidFill>
                <a:latin typeface="Times New Roman"/>
                <a:cs typeface="Times New Roman"/>
              </a:rPr>
              <a:t> </a:t>
            </a:r>
            <a:r>
              <a:rPr sz="2800" dirty="0">
                <a:solidFill>
                  <a:srgbClr val="FFFF00"/>
                </a:solidFill>
                <a:latin typeface="Times New Roman"/>
                <a:cs typeface="Times New Roman"/>
              </a:rPr>
              <a:t>another</a:t>
            </a:r>
            <a:r>
              <a:rPr sz="2800" spc="75" dirty="0">
                <a:solidFill>
                  <a:srgbClr val="FFFF00"/>
                </a:solidFill>
                <a:latin typeface="Times New Roman"/>
                <a:cs typeface="Times New Roman"/>
              </a:rPr>
              <a:t> </a:t>
            </a:r>
            <a:r>
              <a:rPr sz="2800" dirty="0">
                <a:solidFill>
                  <a:srgbClr val="FFFF00"/>
                </a:solidFill>
                <a:latin typeface="Times New Roman"/>
                <a:cs typeface="Times New Roman"/>
              </a:rPr>
              <a:t>way</a:t>
            </a:r>
            <a:r>
              <a:rPr sz="2800" spc="70" dirty="0">
                <a:solidFill>
                  <a:srgbClr val="FFFF00"/>
                </a:solidFill>
                <a:latin typeface="Times New Roman"/>
                <a:cs typeface="Times New Roman"/>
              </a:rPr>
              <a:t> </a:t>
            </a:r>
            <a:r>
              <a:rPr sz="2800" dirty="0">
                <a:solidFill>
                  <a:srgbClr val="FFFF00"/>
                </a:solidFill>
                <a:latin typeface="Times New Roman"/>
                <a:cs typeface="Times New Roman"/>
              </a:rPr>
              <a:t>to</a:t>
            </a:r>
            <a:r>
              <a:rPr sz="2800" spc="70" dirty="0">
                <a:solidFill>
                  <a:srgbClr val="FFFF00"/>
                </a:solidFill>
                <a:latin typeface="Times New Roman"/>
                <a:cs typeface="Times New Roman"/>
              </a:rPr>
              <a:t> </a:t>
            </a:r>
            <a:r>
              <a:rPr sz="2800" dirty="0">
                <a:solidFill>
                  <a:srgbClr val="FFFF00"/>
                </a:solidFill>
                <a:latin typeface="Times New Roman"/>
                <a:cs typeface="Times New Roman"/>
              </a:rPr>
              <a:t>express</a:t>
            </a:r>
            <a:r>
              <a:rPr sz="2800" spc="70" dirty="0">
                <a:solidFill>
                  <a:srgbClr val="FFFF00"/>
                </a:solidFill>
                <a:latin typeface="Times New Roman"/>
                <a:cs typeface="Times New Roman"/>
              </a:rPr>
              <a:t> </a:t>
            </a:r>
            <a:r>
              <a:rPr sz="2800" dirty="0">
                <a:solidFill>
                  <a:srgbClr val="FFFF00"/>
                </a:solidFill>
                <a:latin typeface="Times New Roman"/>
                <a:cs typeface="Times New Roman"/>
              </a:rPr>
              <a:t>moles</a:t>
            </a:r>
            <a:r>
              <a:rPr sz="2800" spc="70" dirty="0">
                <a:solidFill>
                  <a:srgbClr val="FFFF00"/>
                </a:solidFill>
                <a:latin typeface="Times New Roman"/>
                <a:cs typeface="Times New Roman"/>
              </a:rPr>
              <a:t> </a:t>
            </a:r>
            <a:r>
              <a:rPr sz="2800" dirty="0">
                <a:solidFill>
                  <a:srgbClr val="FFFF00"/>
                </a:solidFill>
                <a:latin typeface="Times New Roman"/>
                <a:cs typeface="Times New Roman"/>
              </a:rPr>
              <a:t>of</a:t>
            </a:r>
            <a:r>
              <a:rPr sz="2800" spc="60" dirty="0">
                <a:solidFill>
                  <a:srgbClr val="FFFF00"/>
                </a:solidFill>
                <a:latin typeface="Times New Roman"/>
                <a:cs typeface="Times New Roman"/>
              </a:rPr>
              <a:t> </a:t>
            </a:r>
            <a:r>
              <a:rPr sz="2800" dirty="0">
                <a:solidFill>
                  <a:srgbClr val="FFFF00"/>
                </a:solidFill>
                <a:latin typeface="Times New Roman"/>
                <a:cs typeface="Times New Roman"/>
              </a:rPr>
              <a:t>solute</a:t>
            </a:r>
            <a:r>
              <a:rPr sz="2800" spc="65" dirty="0">
                <a:solidFill>
                  <a:srgbClr val="FFFF00"/>
                </a:solidFill>
                <a:latin typeface="Times New Roman"/>
                <a:cs typeface="Times New Roman"/>
              </a:rPr>
              <a:t> </a:t>
            </a:r>
            <a:r>
              <a:rPr sz="2800" dirty="0">
                <a:solidFill>
                  <a:srgbClr val="FFFF00"/>
                </a:solidFill>
                <a:latin typeface="Times New Roman"/>
                <a:cs typeface="Times New Roman"/>
              </a:rPr>
              <a:t>in</a:t>
            </a:r>
            <a:r>
              <a:rPr sz="2800" spc="70" dirty="0">
                <a:solidFill>
                  <a:srgbClr val="FFFF00"/>
                </a:solidFill>
                <a:latin typeface="Times New Roman"/>
                <a:cs typeface="Times New Roman"/>
              </a:rPr>
              <a:t> </a:t>
            </a:r>
            <a:r>
              <a:rPr sz="2800" spc="-50" dirty="0">
                <a:solidFill>
                  <a:srgbClr val="FFFF00"/>
                </a:solidFill>
                <a:latin typeface="Times New Roman"/>
                <a:cs typeface="Times New Roman"/>
              </a:rPr>
              <a:t>a </a:t>
            </a:r>
            <a:r>
              <a:rPr sz="2800" spc="-10" dirty="0">
                <a:solidFill>
                  <a:srgbClr val="FFFF00"/>
                </a:solidFill>
                <a:latin typeface="Times New Roman"/>
                <a:cs typeface="Times New Roman"/>
              </a:rPr>
              <a:t>solution.</a:t>
            </a:r>
            <a:endParaRPr sz="2800">
              <a:latin typeface="Times New Roman"/>
              <a:cs typeface="Times New Roman"/>
            </a:endParaRPr>
          </a:p>
          <a:p>
            <a:pPr>
              <a:spcBef>
                <a:spcPts val="30"/>
              </a:spcBef>
            </a:pPr>
            <a:endParaRPr sz="2800">
              <a:latin typeface="Times New Roman"/>
              <a:cs typeface="Times New Roman"/>
            </a:endParaRPr>
          </a:p>
          <a:p>
            <a:pPr marL="12700" marR="7620">
              <a:spcBef>
                <a:spcPts val="5"/>
              </a:spcBef>
            </a:pPr>
            <a:r>
              <a:rPr sz="2800" dirty="0">
                <a:solidFill>
                  <a:srgbClr val="44E3F9"/>
                </a:solidFill>
                <a:latin typeface="Times New Roman"/>
                <a:cs typeface="Times New Roman"/>
              </a:rPr>
              <a:t>Molality</a:t>
            </a:r>
            <a:r>
              <a:rPr sz="2800" spc="60" dirty="0">
                <a:solidFill>
                  <a:srgbClr val="44E3F9"/>
                </a:solidFill>
                <a:latin typeface="Times New Roman"/>
                <a:cs typeface="Times New Roman"/>
              </a:rPr>
              <a:t> </a:t>
            </a:r>
            <a:r>
              <a:rPr sz="2800" dirty="0">
                <a:solidFill>
                  <a:srgbClr val="FFFF00"/>
                </a:solidFill>
                <a:latin typeface="Times New Roman"/>
                <a:cs typeface="Times New Roman"/>
              </a:rPr>
              <a:t>is</a:t>
            </a:r>
            <a:r>
              <a:rPr sz="2800" spc="50" dirty="0">
                <a:solidFill>
                  <a:srgbClr val="FFFF00"/>
                </a:solidFill>
                <a:latin typeface="Times New Roman"/>
                <a:cs typeface="Times New Roman"/>
              </a:rPr>
              <a:t> </a:t>
            </a:r>
            <a:r>
              <a:rPr sz="2800" dirty="0">
                <a:solidFill>
                  <a:srgbClr val="FFFF00"/>
                </a:solidFill>
                <a:latin typeface="Times New Roman"/>
                <a:cs typeface="Times New Roman"/>
              </a:rPr>
              <a:t>the</a:t>
            </a:r>
            <a:r>
              <a:rPr sz="2800" spc="50" dirty="0">
                <a:solidFill>
                  <a:srgbClr val="FFFF00"/>
                </a:solidFill>
                <a:latin typeface="Times New Roman"/>
                <a:cs typeface="Times New Roman"/>
              </a:rPr>
              <a:t> </a:t>
            </a:r>
            <a:r>
              <a:rPr sz="2800" dirty="0">
                <a:solidFill>
                  <a:srgbClr val="FFFF00"/>
                </a:solidFill>
                <a:latin typeface="Times New Roman"/>
                <a:cs typeface="Times New Roman"/>
              </a:rPr>
              <a:t>number</a:t>
            </a:r>
            <a:r>
              <a:rPr sz="2800" spc="65" dirty="0">
                <a:solidFill>
                  <a:srgbClr val="FFFF00"/>
                </a:solidFill>
                <a:latin typeface="Times New Roman"/>
                <a:cs typeface="Times New Roman"/>
              </a:rPr>
              <a:t> </a:t>
            </a:r>
            <a:r>
              <a:rPr sz="2800" dirty="0">
                <a:solidFill>
                  <a:srgbClr val="FFFF00"/>
                </a:solidFill>
                <a:latin typeface="Times New Roman"/>
                <a:cs typeface="Times New Roman"/>
              </a:rPr>
              <a:t>of</a:t>
            </a:r>
            <a:r>
              <a:rPr sz="2800" spc="70" dirty="0">
                <a:solidFill>
                  <a:srgbClr val="FFFF00"/>
                </a:solidFill>
                <a:latin typeface="Times New Roman"/>
                <a:cs typeface="Times New Roman"/>
              </a:rPr>
              <a:t> </a:t>
            </a:r>
            <a:r>
              <a:rPr sz="2800" dirty="0">
                <a:solidFill>
                  <a:srgbClr val="FFFF00"/>
                </a:solidFill>
                <a:latin typeface="Times New Roman"/>
                <a:cs typeface="Times New Roman"/>
              </a:rPr>
              <a:t>moles</a:t>
            </a:r>
            <a:r>
              <a:rPr sz="2800" spc="55" dirty="0">
                <a:solidFill>
                  <a:srgbClr val="FFFF00"/>
                </a:solidFill>
                <a:latin typeface="Times New Roman"/>
                <a:cs typeface="Times New Roman"/>
              </a:rPr>
              <a:t> </a:t>
            </a:r>
            <a:r>
              <a:rPr sz="2800" dirty="0">
                <a:solidFill>
                  <a:srgbClr val="FFFF00"/>
                </a:solidFill>
                <a:latin typeface="Times New Roman"/>
                <a:cs typeface="Times New Roman"/>
              </a:rPr>
              <a:t>of</a:t>
            </a:r>
            <a:r>
              <a:rPr sz="2800" spc="60" dirty="0">
                <a:solidFill>
                  <a:srgbClr val="FFFF00"/>
                </a:solidFill>
                <a:latin typeface="Times New Roman"/>
                <a:cs typeface="Times New Roman"/>
              </a:rPr>
              <a:t> </a:t>
            </a:r>
            <a:r>
              <a:rPr sz="2800" dirty="0">
                <a:solidFill>
                  <a:srgbClr val="FFFF00"/>
                </a:solidFill>
                <a:latin typeface="Times New Roman"/>
                <a:cs typeface="Times New Roman"/>
              </a:rPr>
              <a:t>solute</a:t>
            </a:r>
            <a:r>
              <a:rPr sz="2800" spc="50" dirty="0">
                <a:solidFill>
                  <a:srgbClr val="FFFF00"/>
                </a:solidFill>
                <a:latin typeface="Times New Roman"/>
                <a:cs typeface="Times New Roman"/>
              </a:rPr>
              <a:t> </a:t>
            </a:r>
            <a:r>
              <a:rPr sz="2800" dirty="0">
                <a:solidFill>
                  <a:srgbClr val="FFFF00"/>
                </a:solidFill>
                <a:latin typeface="Times New Roman"/>
                <a:cs typeface="Times New Roman"/>
              </a:rPr>
              <a:t>per</a:t>
            </a:r>
            <a:r>
              <a:rPr sz="2800" spc="65" dirty="0">
                <a:solidFill>
                  <a:srgbClr val="FFFF00"/>
                </a:solidFill>
                <a:latin typeface="Times New Roman"/>
                <a:cs typeface="Times New Roman"/>
              </a:rPr>
              <a:t> </a:t>
            </a:r>
            <a:r>
              <a:rPr sz="2800" dirty="0">
                <a:solidFill>
                  <a:srgbClr val="FFFF00"/>
                </a:solidFill>
                <a:latin typeface="Times New Roman"/>
                <a:cs typeface="Times New Roman"/>
              </a:rPr>
              <a:t>kg</a:t>
            </a:r>
            <a:r>
              <a:rPr sz="2800" spc="60" dirty="0">
                <a:solidFill>
                  <a:srgbClr val="FFFF00"/>
                </a:solidFill>
                <a:latin typeface="Times New Roman"/>
                <a:cs typeface="Times New Roman"/>
              </a:rPr>
              <a:t> </a:t>
            </a:r>
            <a:r>
              <a:rPr sz="2800" dirty="0">
                <a:solidFill>
                  <a:srgbClr val="FFFF00"/>
                </a:solidFill>
                <a:latin typeface="Times New Roman"/>
                <a:cs typeface="Times New Roman"/>
              </a:rPr>
              <a:t>of</a:t>
            </a:r>
            <a:r>
              <a:rPr sz="2800" spc="75" dirty="0">
                <a:solidFill>
                  <a:srgbClr val="FFFF00"/>
                </a:solidFill>
                <a:latin typeface="Times New Roman"/>
                <a:cs typeface="Times New Roman"/>
              </a:rPr>
              <a:t> </a:t>
            </a:r>
            <a:r>
              <a:rPr sz="2800" spc="-10" dirty="0">
                <a:solidFill>
                  <a:srgbClr val="FFFF00"/>
                </a:solidFill>
                <a:latin typeface="Times New Roman"/>
                <a:cs typeface="Times New Roman"/>
              </a:rPr>
              <a:t>solvent (moles/kg).</a:t>
            </a:r>
            <a:endParaRPr sz="2800">
              <a:latin typeface="Times New Roman"/>
              <a:cs typeface="Times New Roman"/>
            </a:endParaRPr>
          </a:p>
        </p:txBody>
      </p:sp>
      <p:sp>
        <p:nvSpPr>
          <p:cNvPr id="3" name="object 3"/>
          <p:cNvSpPr txBox="1"/>
          <p:nvPr/>
        </p:nvSpPr>
        <p:spPr>
          <a:xfrm>
            <a:off x="416458" y="3903952"/>
            <a:ext cx="2142490" cy="474980"/>
          </a:xfrm>
          <a:prstGeom prst="rect">
            <a:avLst/>
          </a:prstGeom>
        </p:spPr>
        <p:txBody>
          <a:bodyPr vert="horz" wrap="square" lIns="0" tIns="12065" rIns="0" bIns="0" rtlCol="0">
            <a:spAutoFit/>
          </a:bodyPr>
          <a:lstStyle/>
          <a:p>
            <a:pPr marL="12700">
              <a:spcBef>
                <a:spcPts val="95"/>
              </a:spcBef>
            </a:pPr>
            <a:r>
              <a:rPr sz="2800" dirty="0">
                <a:solidFill>
                  <a:srgbClr val="FFFFFF"/>
                </a:solidFill>
                <a:latin typeface="Times New Roman"/>
                <a:cs typeface="Times New Roman"/>
              </a:rPr>
              <a:t>Molality</a:t>
            </a:r>
            <a:r>
              <a:rPr sz="2800" spc="-25" dirty="0">
                <a:solidFill>
                  <a:srgbClr val="FFFFFF"/>
                </a:solidFill>
                <a:latin typeface="Times New Roman"/>
                <a:cs typeface="Times New Roman"/>
              </a:rPr>
              <a:t> </a:t>
            </a:r>
            <a:r>
              <a:rPr sz="2800" dirty="0">
                <a:solidFill>
                  <a:srgbClr val="FFFFFF"/>
                </a:solidFill>
                <a:latin typeface="Times New Roman"/>
                <a:cs typeface="Times New Roman"/>
              </a:rPr>
              <a:t>(</a:t>
            </a:r>
            <a:r>
              <a:rPr sz="2950" i="1" dirty="0">
                <a:solidFill>
                  <a:srgbClr val="FFFFFF"/>
                </a:solidFill>
                <a:latin typeface="Times New Roman"/>
                <a:cs typeface="Times New Roman"/>
              </a:rPr>
              <a:t>m</a:t>
            </a:r>
            <a:r>
              <a:rPr sz="2800" dirty="0">
                <a:solidFill>
                  <a:srgbClr val="FFFFFF"/>
                </a:solidFill>
                <a:latin typeface="Times New Roman"/>
                <a:cs typeface="Times New Roman"/>
              </a:rPr>
              <a:t>)</a:t>
            </a:r>
            <a:r>
              <a:rPr sz="2800" spc="20" dirty="0">
                <a:solidFill>
                  <a:srgbClr val="FFFFFF"/>
                </a:solidFill>
                <a:latin typeface="Times New Roman"/>
                <a:cs typeface="Times New Roman"/>
              </a:rPr>
              <a:t> </a:t>
            </a:r>
            <a:r>
              <a:rPr sz="2800" b="1" spc="-50" dirty="0">
                <a:solidFill>
                  <a:srgbClr val="FFFFFF"/>
                </a:solidFill>
                <a:latin typeface="Times New Roman"/>
                <a:cs typeface="Times New Roman"/>
              </a:rPr>
              <a:t>=</a:t>
            </a:r>
            <a:endParaRPr sz="2800">
              <a:latin typeface="Times New Roman"/>
              <a:cs typeface="Times New Roman"/>
            </a:endParaRPr>
          </a:p>
        </p:txBody>
      </p:sp>
      <p:sp>
        <p:nvSpPr>
          <p:cNvPr id="4" name="object 4"/>
          <p:cNvSpPr txBox="1"/>
          <p:nvPr/>
        </p:nvSpPr>
        <p:spPr>
          <a:xfrm>
            <a:off x="238150" y="4776292"/>
            <a:ext cx="7755255" cy="1306195"/>
          </a:xfrm>
          <a:prstGeom prst="rect">
            <a:avLst/>
          </a:prstGeom>
        </p:spPr>
        <p:txBody>
          <a:bodyPr vert="horz" wrap="square" lIns="0" tIns="12065" rIns="0" bIns="0" rtlCol="0">
            <a:spAutoFit/>
          </a:bodyPr>
          <a:lstStyle/>
          <a:p>
            <a:pPr marL="12700">
              <a:spcBef>
                <a:spcPts val="95"/>
              </a:spcBef>
            </a:pPr>
            <a:r>
              <a:rPr sz="2800" b="1" dirty="0">
                <a:solidFill>
                  <a:srgbClr val="00FF00"/>
                </a:solidFill>
                <a:latin typeface="Times New Roman"/>
                <a:cs typeface="Times New Roman"/>
              </a:rPr>
              <a:t>Concentration</a:t>
            </a:r>
            <a:r>
              <a:rPr sz="2800" b="1" spc="-95" dirty="0">
                <a:solidFill>
                  <a:srgbClr val="00FF00"/>
                </a:solidFill>
                <a:latin typeface="Times New Roman"/>
                <a:cs typeface="Times New Roman"/>
              </a:rPr>
              <a:t> </a:t>
            </a:r>
            <a:r>
              <a:rPr sz="2800" b="1" dirty="0">
                <a:solidFill>
                  <a:srgbClr val="00FF00"/>
                </a:solidFill>
                <a:latin typeface="Times New Roman"/>
                <a:cs typeface="Times New Roman"/>
              </a:rPr>
              <a:t>in</a:t>
            </a:r>
            <a:r>
              <a:rPr sz="2800" b="1" spc="-90" dirty="0">
                <a:solidFill>
                  <a:srgbClr val="00FF00"/>
                </a:solidFill>
                <a:latin typeface="Times New Roman"/>
                <a:cs typeface="Times New Roman"/>
              </a:rPr>
              <a:t> </a:t>
            </a:r>
            <a:r>
              <a:rPr sz="2800" b="1" spc="-10" dirty="0">
                <a:solidFill>
                  <a:srgbClr val="00FF00"/>
                </a:solidFill>
                <a:latin typeface="Times New Roman"/>
                <a:cs typeface="Times New Roman"/>
              </a:rPr>
              <a:t>Osmolality</a:t>
            </a:r>
            <a:endParaRPr sz="2800">
              <a:latin typeface="Times New Roman"/>
              <a:cs typeface="Times New Roman"/>
            </a:endParaRPr>
          </a:p>
          <a:p>
            <a:pPr>
              <a:spcBef>
                <a:spcPts val="145"/>
              </a:spcBef>
            </a:pPr>
            <a:endParaRPr sz="2800">
              <a:latin typeface="Times New Roman"/>
              <a:cs typeface="Times New Roman"/>
            </a:endParaRPr>
          </a:p>
          <a:p>
            <a:pPr marL="12700"/>
            <a:r>
              <a:rPr sz="2800" dirty="0">
                <a:solidFill>
                  <a:srgbClr val="44E3F9"/>
                </a:solidFill>
                <a:latin typeface="Times New Roman"/>
                <a:cs typeface="Times New Roman"/>
              </a:rPr>
              <a:t>Osmolality</a:t>
            </a:r>
            <a:r>
              <a:rPr sz="2800" spc="-30" dirty="0">
                <a:solidFill>
                  <a:srgbClr val="44E3F9"/>
                </a:solidFill>
                <a:latin typeface="Times New Roman"/>
                <a:cs typeface="Times New Roman"/>
              </a:rPr>
              <a:t> </a:t>
            </a:r>
            <a:r>
              <a:rPr sz="2800" dirty="0">
                <a:solidFill>
                  <a:srgbClr val="FFFF00"/>
                </a:solidFill>
                <a:latin typeface="Times New Roman"/>
                <a:cs typeface="Times New Roman"/>
              </a:rPr>
              <a:t>is</a:t>
            </a:r>
            <a:r>
              <a:rPr sz="2800" spc="-40" dirty="0">
                <a:solidFill>
                  <a:srgbClr val="FFFF00"/>
                </a:solidFill>
                <a:latin typeface="Times New Roman"/>
                <a:cs typeface="Times New Roman"/>
              </a:rPr>
              <a:t> </a:t>
            </a:r>
            <a:r>
              <a:rPr sz="2800" dirty="0">
                <a:solidFill>
                  <a:srgbClr val="FFFF00"/>
                </a:solidFill>
                <a:latin typeface="Times New Roman"/>
                <a:cs typeface="Times New Roman"/>
              </a:rPr>
              <a:t>the</a:t>
            </a:r>
            <a:r>
              <a:rPr sz="2800" spc="-35" dirty="0">
                <a:solidFill>
                  <a:srgbClr val="FFFF00"/>
                </a:solidFill>
                <a:latin typeface="Times New Roman"/>
                <a:cs typeface="Times New Roman"/>
              </a:rPr>
              <a:t> </a:t>
            </a:r>
            <a:r>
              <a:rPr sz="2800" dirty="0">
                <a:solidFill>
                  <a:srgbClr val="FFFF00"/>
                </a:solidFill>
                <a:latin typeface="Times New Roman"/>
                <a:cs typeface="Times New Roman"/>
              </a:rPr>
              <a:t>number</a:t>
            </a:r>
            <a:r>
              <a:rPr sz="2800" spc="-25" dirty="0">
                <a:solidFill>
                  <a:srgbClr val="FFFF00"/>
                </a:solidFill>
                <a:latin typeface="Times New Roman"/>
                <a:cs typeface="Times New Roman"/>
              </a:rPr>
              <a:t> </a:t>
            </a:r>
            <a:r>
              <a:rPr sz="2800" dirty="0">
                <a:solidFill>
                  <a:srgbClr val="FFFF00"/>
                </a:solidFill>
                <a:latin typeface="Times New Roman"/>
                <a:cs typeface="Times New Roman"/>
              </a:rPr>
              <a:t>of</a:t>
            </a:r>
            <a:r>
              <a:rPr sz="2800" spc="-40" dirty="0">
                <a:solidFill>
                  <a:srgbClr val="FFFF00"/>
                </a:solidFill>
                <a:latin typeface="Times New Roman"/>
                <a:cs typeface="Times New Roman"/>
              </a:rPr>
              <a:t> </a:t>
            </a:r>
            <a:r>
              <a:rPr sz="2800" dirty="0">
                <a:solidFill>
                  <a:srgbClr val="FFFF00"/>
                </a:solidFill>
                <a:latin typeface="Times New Roman"/>
                <a:cs typeface="Times New Roman"/>
              </a:rPr>
              <a:t>osmoles</a:t>
            </a:r>
            <a:r>
              <a:rPr sz="2800" spc="-30" dirty="0">
                <a:solidFill>
                  <a:srgbClr val="FFFF00"/>
                </a:solidFill>
                <a:latin typeface="Times New Roman"/>
                <a:cs typeface="Times New Roman"/>
              </a:rPr>
              <a:t> </a:t>
            </a:r>
            <a:r>
              <a:rPr sz="2800" dirty="0">
                <a:solidFill>
                  <a:srgbClr val="FFFF00"/>
                </a:solidFill>
                <a:latin typeface="Times New Roman"/>
                <a:cs typeface="Times New Roman"/>
              </a:rPr>
              <a:t>per</a:t>
            </a:r>
            <a:r>
              <a:rPr sz="2800" spc="-40" dirty="0">
                <a:solidFill>
                  <a:srgbClr val="FFFF00"/>
                </a:solidFill>
                <a:latin typeface="Times New Roman"/>
                <a:cs typeface="Times New Roman"/>
              </a:rPr>
              <a:t> </a:t>
            </a:r>
            <a:r>
              <a:rPr sz="2800" dirty="0">
                <a:solidFill>
                  <a:srgbClr val="FFFF00"/>
                </a:solidFill>
                <a:latin typeface="Times New Roman"/>
                <a:cs typeface="Times New Roman"/>
              </a:rPr>
              <a:t>kg</a:t>
            </a:r>
            <a:r>
              <a:rPr sz="2800" spc="-30" dirty="0">
                <a:solidFill>
                  <a:srgbClr val="FFFF00"/>
                </a:solidFill>
                <a:latin typeface="Times New Roman"/>
                <a:cs typeface="Times New Roman"/>
              </a:rPr>
              <a:t> </a:t>
            </a:r>
            <a:r>
              <a:rPr sz="2800" dirty="0">
                <a:solidFill>
                  <a:srgbClr val="FFFF00"/>
                </a:solidFill>
                <a:latin typeface="Times New Roman"/>
                <a:cs typeface="Times New Roman"/>
              </a:rPr>
              <a:t>of</a:t>
            </a:r>
            <a:r>
              <a:rPr sz="2800" spc="-25" dirty="0">
                <a:solidFill>
                  <a:srgbClr val="FFFF00"/>
                </a:solidFill>
                <a:latin typeface="Times New Roman"/>
                <a:cs typeface="Times New Roman"/>
              </a:rPr>
              <a:t> </a:t>
            </a:r>
            <a:r>
              <a:rPr sz="2800" spc="-10" dirty="0">
                <a:solidFill>
                  <a:srgbClr val="FFFF00"/>
                </a:solidFill>
                <a:latin typeface="Times New Roman"/>
                <a:cs typeface="Times New Roman"/>
              </a:rPr>
              <a:t>solvent</a:t>
            </a:r>
            <a:endParaRPr sz="2800">
              <a:latin typeface="Times New Roman"/>
              <a:cs typeface="Times New Roman"/>
            </a:endParaRPr>
          </a:p>
        </p:txBody>
      </p:sp>
      <p:sp>
        <p:nvSpPr>
          <p:cNvPr id="5" name="object 5"/>
          <p:cNvSpPr/>
          <p:nvPr/>
        </p:nvSpPr>
        <p:spPr>
          <a:xfrm>
            <a:off x="2692145" y="4185665"/>
            <a:ext cx="2033905" cy="0"/>
          </a:xfrm>
          <a:custGeom>
            <a:avLst/>
            <a:gdLst/>
            <a:ahLst/>
            <a:cxnLst/>
            <a:rect l="l" t="t" r="r" b="b"/>
            <a:pathLst>
              <a:path w="2033904">
                <a:moveTo>
                  <a:pt x="0" y="0"/>
                </a:moveTo>
                <a:lnTo>
                  <a:pt x="2033651" y="0"/>
                </a:lnTo>
              </a:path>
            </a:pathLst>
          </a:custGeom>
          <a:ln w="28956">
            <a:solidFill>
              <a:srgbClr val="FFFFFF"/>
            </a:solidFill>
          </a:ln>
        </p:spPr>
        <p:txBody>
          <a:bodyPr wrap="square" lIns="0" tIns="0" rIns="0" bIns="0" rtlCol="0"/>
          <a:lstStyle/>
          <a:p>
            <a:endParaRPr/>
          </a:p>
        </p:txBody>
      </p:sp>
      <p:sp>
        <p:nvSpPr>
          <p:cNvPr id="6" name="object 6"/>
          <p:cNvSpPr txBox="1"/>
          <p:nvPr/>
        </p:nvSpPr>
        <p:spPr>
          <a:xfrm>
            <a:off x="2974594" y="3722623"/>
            <a:ext cx="1094105" cy="391160"/>
          </a:xfrm>
          <a:prstGeom prst="rect">
            <a:avLst/>
          </a:prstGeom>
        </p:spPr>
        <p:txBody>
          <a:bodyPr vert="horz" wrap="square" lIns="0" tIns="12700" rIns="0" bIns="0" rtlCol="0">
            <a:spAutoFit/>
          </a:bodyPr>
          <a:lstStyle/>
          <a:p>
            <a:pPr marL="12700">
              <a:spcBef>
                <a:spcPts val="100"/>
              </a:spcBef>
            </a:pPr>
            <a:r>
              <a:rPr sz="2400" dirty="0">
                <a:solidFill>
                  <a:srgbClr val="FFFFFF"/>
                </a:solidFill>
                <a:latin typeface="Arial"/>
                <a:cs typeface="Arial"/>
              </a:rPr>
              <a:t>#</a:t>
            </a:r>
            <a:r>
              <a:rPr sz="2400" spc="-15" dirty="0">
                <a:solidFill>
                  <a:srgbClr val="FFFFFF"/>
                </a:solidFill>
                <a:latin typeface="Arial"/>
                <a:cs typeface="Arial"/>
              </a:rPr>
              <a:t> </a:t>
            </a:r>
            <a:r>
              <a:rPr sz="2400" spc="-10" dirty="0">
                <a:solidFill>
                  <a:srgbClr val="FFFFFF"/>
                </a:solidFill>
                <a:latin typeface="Arial"/>
                <a:cs typeface="Arial"/>
              </a:rPr>
              <a:t>moles</a:t>
            </a:r>
            <a:endParaRPr sz="2400">
              <a:latin typeface="Arial"/>
              <a:cs typeface="Arial"/>
            </a:endParaRPr>
          </a:p>
        </p:txBody>
      </p:sp>
      <p:sp>
        <p:nvSpPr>
          <p:cNvPr id="7" name="object 7"/>
          <p:cNvSpPr txBox="1"/>
          <p:nvPr/>
        </p:nvSpPr>
        <p:spPr>
          <a:xfrm>
            <a:off x="2830448" y="4184395"/>
            <a:ext cx="1736089" cy="391160"/>
          </a:xfrm>
          <a:prstGeom prst="rect">
            <a:avLst/>
          </a:prstGeom>
        </p:spPr>
        <p:txBody>
          <a:bodyPr vert="horz" wrap="square" lIns="0" tIns="12700" rIns="0" bIns="0" rtlCol="0">
            <a:spAutoFit/>
          </a:bodyPr>
          <a:lstStyle/>
          <a:p>
            <a:pPr marL="12700">
              <a:spcBef>
                <a:spcPts val="100"/>
              </a:spcBef>
            </a:pPr>
            <a:r>
              <a:rPr sz="2400" dirty="0">
                <a:solidFill>
                  <a:srgbClr val="FFFFFF"/>
                </a:solidFill>
                <a:latin typeface="Arial"/>
                <a:cs typeface="Arial"/>
              </a:rPr>
              <a:t>kg</a:t>
            </a:r>
            <a:r>
              <a:rPr sz="2400" spc="-20" dirty="0">
                <a:solidFill>
                  <a:srgbClr val="FFFFFF"/>
                </a:solidFill>
                <a:latin typeface="Arial"/>
                <a:cs typeface="Arial"/>
              </a:rPr>
              <a:t> </a:t>
            </a:r>
            <a:r>
              <a:rPr sz="2400" dirty="0">
                <a:solidFill>
                  <a:srgbClr val="FFFFFF"/>
                </a:solidFill>
                <a:latin typeface="Arial"/>
                <a:cs typeface="Arial"/>
              </a:rPr>
              <a:t>of</a:t>
            </a:r>
            <a:r>
              <a:rPr sz="2400" spc="-15" dirty="0">
                <a:solidFill>
                  <a:srgbClr val="FFFFFF"/>
                </a:solidFill>
                <a:latin typeface="Arial"/>
                <a:cs typeface="Arial"/>
              </a:rPr>
              <a:t> </a:t>
            </a:r>
            <a:r>
              <a:rPr sz="2400" spc="-10" dirty="0">
                <a:solidFill>
                  <a:srgbClr val="FFFFFF"/>
                </a:solidFill>
                <a:latin typeface="Arial"/>
                <a:cs typeface="Arial"/>
              </a:rPr>
              <a:t>solvent</a:t>
            </a:r>
            <a:endParaRPr sz="2400">
              <a:latin typeface="Arial"/>
              <a:cs typeface="Arial"/>
            </a:endParaRPr>
          </a:p>
        </p:txBody>
      </p:sp>
      <p:sp>
        <p:nvSpPr>
          <p:cNvPr id="8" name="object 8"/>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03719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txBox="1"/>
          <p:nvPr/>
        </p:nvSpPr>
        <p:spPr>
          <a:xfrm>
            <a:off x="535940" y="1017778"/>
            <a:ext cx="129032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Osmolality</a:t>
            </a:r>
            <a:r>
              <a:rPr spc="-40"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3" name="object 3"/>
          <p:cNvSpPr/>
          <p:nvPr/>
        </p:nvSpPr>
        <p:spPr>
          <a:xfrm>
            <a:off x="1951482" y="1175766"/>
            <a:ext cx="1402715" cy="0"/>
          </a:xfrm>
          <a:custGeom>
            <a:avLst/>
            <a:gdLst/>
            <a:ahLst/>
            <a:cxnLst/>
            <a:rect l="l" t="t" r="r" b="b"/>
            <a:pathLst>
              <a:path w="1402714">
                <a:moveTo>
                  <a:pt x="0" y="0"/>
                </a:moveTo>
                <a:lnTo>
                  <a:pt x="1402207" y="0"/>
                </a:lnTo>
              </a:path>
            </a:pathLst>
          </a:custGeom>
          <a:ln w="28956">
            <a:solidFill>
              <a:srgbClr val="FFFFFF"/>
            </a:solidFill>
          </a:ln>
        </p:spPr>
        <p:txBody>
          <a:bodyPr wrap="square" lIns="0" tIns="0" rIns="0" bIns="0" rtlCol="0"/>
          <a:lstStyle/>
          <a:p>
            <a:endParaRPr/>
          </a:p>
        </p:txBody>
      </p:sp>
      <p:sp>
        <p:nvSpPr>
          <p:cNvPr id="4" name="object 4"/>
          <p:cNvSpPr txBox="1"/>
          <p:nvPr/>
        </p:nvSpPr>
        <p:spPr>
          <a:xfrm>
            <a:off x="2168779" y="800862"/>
            <a:ext cx="974090" cy="330835"/>
          </a:xfrm>
          <a:prstGeom prst="rect">
            <a:avLst/>
          </a:prstGeom>
        </p:spPr>
        <p:txBody>
          <a:bodyPr vert="horz" wrap="square" lIns="0" tIns="13335" rIns="0" bIns="0" rtlCol="0">
            <a:spAutoFit/>
          </a:bodyPr>
          <a:lstStyle/>
          <a:p>
            <a:pPr marL="12700">
              <a:spcBef>
                <a:spcPts val="105"/>
              </a:spcBef>
            </a:pPr>
            <a:r>
              <a:rPr sz="2000" spc="-10" dirty="0">
                <a:solidFill>
                  <a:srgbClr val="FFFFFF"/>
                </a:solidFill>
                <a:latin typeface="Arial"/>
                <a:cs typeface="Arial"/>
              </a:rPr>
              <a:t>osmoles</a:t>
            </a:r>
            <a:endParaRPr sz="2000">
              <a:latin typeface="Arial"/>
              <a:cs typeface="Arial"/>
            </a:endParaRPr>
          </a:p>
        </p:txBody>
      </p:sp>
      <p:sp>
        <p:nvSpPr>
          <p:cNvPr id="5" name="object 5"/>
          <p:cNvSpPr txBox="1"/>
          <p:nvPr/>
        </p:nvSpPr>
        <p:spPr>
          <a:xfrm>
            <a:off x="2126995" y="1202563"/>
            <a:ext cx="10528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kg</a:t>
            </a:r>
            <a:r>
              <a:rPr spc="-5" dirty="0">
                <a:solidFill>
                  <a:srgbClr val="FFFFFF"/>
                </a:solidFill>
                <a:latin typeface="Arial"/>
                <a:cs typeface="Arial"/>
              </a:rPr>
              <a:t> </a:t>
            </a:r>
            <a:r>
              <a:rPr spc="-10" dirty="0">
                <a:solidFill>
                  <a:srgbClr val="FFFFFF"/>
                </a:solidFill>
                <a:latin typeface="Arial"/>
                <a:cs typeface="Arial"/>
              </a:rPr>
              <a:t>solvent</a:t>
            </a:r>
            <a:endParaRPr>
              <a:latin typeface="Arial"/>
              <a:cs typeface="Arial"/>
            </a:endParaRPr>
          </a:p>
        </p:txBody>
      </p:sp>
      <p:sp>
        <p:nvSpPr>
          <p:cNvPr id="6" name="object 6"/>
          <p:cNvSpPr txBox="1"/>
          <p:nvPr/>
        </p:nvSpPr>
        <p:spPr>
          <a:xfrm>
            <a:off x="485140" y="1834337"/>
            <a:ext cx="8089265" cy="4480560"/>
          </a:xfrm>
          <a:prstGeom prst="rect">
            <a:avLst/>
          </a:prstGeom>
        </p:spPr>
        <p:txBody>
          <a:bodyPr vert="horz" wrap="square" lIns="0" tIns="12065" rIns="0" bIns="0" rtlCol="0">
            <a:spAutoFit/>
          </a:bodyPr>
          <a:lstStyle/>
          <a:p>
            <a:pPr marL="63500">
              <a:spcBef>
                <a:spcPts val="95"/>
              </a:spcBef>
            </a:pPr>
            <a:r>
              <a:rPr sz="2800" b="1" dirty="0">
                <a:solidFill>
                  <a:srgbClr val="00FF00"/>
                </a:solidFill>
                <a:latin typeface="Times New Roman"/>
                <a:cs typeface="Times New Roman"/>
              </a:rPr>
              <a:t>Concentration</a:t>
            </a:r>
            <a:r>
              <a:rPr sz="2800" b="1" spc="-100" dirty="0">
                <a:solidFill>
                  <a:srgbClr val="00FF00"/>
                </a:solidFill>
                <a:latin typeface="Times New Roman"/>
                <a:cs typeface="Times New Roman"/>
              </a:rPr>
              <a:t> </a:t>
            </a:r>
            <a:r>
              <a:rPr sz="2800" b="1" dirty="0">
                <a:solidFill>
                  <a:srgbClr val="00FF00"/>
                </a:solidFill>
                <a:latin typeface="Times New Roman"/>
                <a:cs typeface="Times New Roman"/>
              </a:rPr>
              <a:t>in</a:t>
            </a:r>
            <a:r>
              <a:rPr sz="2800" b="1" spc="-110" dirty="0">
                <a:solidFill>
                  <a:srgbClr val="00FF00"/>
                </a:solidFill>
                <a:latin typeface="Times New Roman"/>
                <a:cs typeface="Times New Roman"/>
              </a:rPr>
              <a:t> </a:t>
            </a:r>
            <a:r>
              <a:rPr sz="2800" b="1" dirty="0">
                <a:solidFill>
                  <a:srgbClr val="00FF00"/>
                </a:solidFill>
                <a:latin typeface="Times New Roman"/>
                <a:cs typeface="Times New Roman"/>
              </a:rPr>
              <a:t>equivalents</a:t>
            </a:r>
            <a:r>
              <a:rPr sz="2800" b="1" spc="-110" dirty="0">
                <a:solidFill>
                  <a:srgbClr val="00FF00"/>
                </a:solidFill>
                <a:latin typeface="Times New Roman"/>
                <a:cs typeface="Times New Roman"/>
              </a:rPr>
              <a:t> </a:t>
            </a:r>
            <a:r>
              <a:rPr sz="2800" b="1" spc="-10" dirty="0">
                <a:solidFill>
                  <a:srgbClr val="00FF00"/>
                </a:solidFill>
                <a:latin typeface="Times New Roman"/>
                <a:cs typeface="Times New Roman"/>
              </a:rPr>
              <a:t>(Eq/L)</a:t>
            </a:r>
            <a:endParaRPr sz="2800" dirty="0">
              <a:latin typeface="Times New Roman"/>
              <a:cs typeface="Times New Roman"/>
            </a:endParaRPr>
          </a:p>
          <a:p>
            <a:pPr marL="63500" marR="55880">
              <a:spcBef>
                <a:spcPts val="2900"/>
              </a:spcBef>
            </a:pPr>
            <a:r>
              <a:rPr sz="2400" dirty="0">
                <a:solidFill>
                  <a:srgbClr val="FFFF00"/>
                </a:solidFill>
                <a:latin typeface="Times New Roman"/>
                <a:cs typeface="Times New Roman"/>
              </a:rPr>
              <a:t>An</a:t>
            </a:r>
            <a:r>
              <a:rPr sz="2400" spc="-15" dirty="0">
                <a:solidFill>
                  <a:srgbClr val="FFFF00"/>
                </a:solidFill>
                <a:latin typeface="Times New Roman"/>
                <a:cs typeface="Times New Roman"/>
              </a:rPr>
              <a:t> </a:t>
            </a:r>
            <a:r>
              <a:rPr sz="2400" dirty="0">
                <a:solidFill>
                  <a:srgbClr val="FFFF00"/>
                </a:solidFill>
                <a:latin typeface="Times New Roman"/>
                <a:cs typeface="Times New Roman"/>
              </a:rPr>
              <a:t>equivalent</a:t>
            </a:r>
            <a:r>
              <a:rPr sz="2400" spc="-55" dirty="0">
                <a:solidFill>
                  <a:srgbClr val="FFFF00"/>
                </a:solidFill>
                <a:latin typeface="Times New Roman"/>
                <a:cs typeface="Times New Roman"/>
              </a:rPr>
              <a:t> </a:t>
            </a:r>
            <a:r>
              <a:rPr sz="2400" dirty="0">
                <a:solidFill>
                  <a:srgbClr val="FFFF00"/>
                </a:solidFill>
                <a:latin typeface="Times New Roman"/>
                <a:cs typeface="Times New Roman"/>
              </a:rPr>
              <a:t>(Eq)</a:t>
            </a:r>
            <a:r>
              <a:rPr sz="2400" spc="-25" dirty="0">
                <a:solidFill>
                  <a:srgbClr val="FFFF00"/>
                </a:solidFill>
                <a:latin typeface="Times New Roman"/>
                <a:cs typeface="Times New Roman"/>
              </a:rPr>
              <a:t> </a:t>
            </a:r>
            <a:r>
              <a:rPr sz="2400" dirty="0">
                <a:solidFill>
                  <a:srgbClr val="FFFF00"/>
                </a:solidFill>
                <a:latin typeface="Times New Roman"/>
                <a:cs typeface="Times New Roman"/>
              </a:rPr>
              <a:t>is</a:t>
            </a:r>
            <a:r>
              <a:rPr sz="2400" spc="-15" dirty="0">
                <a:solidFill>
                  <a:srgbClr val="FFFF00"/>
                </a:solidFill>
                <a:latin typeface="Times New Roman"/>
                <a:cs typeface="Times New Roman"/>
              </a:rPr>
              <a:t> </a:t>
            </a:r>
            <a:r>
              <a:rPr sz="2400" dirty="0">
                <a:solidFill>
                  <a:srgbClr val="FFFF00"/>
                </a:solidFill>
                <a:latin typeface="Times New Roman"/>
                <a:cs typeface="Times New Roman"/>
              </a:rPr>
              <a:t>the</a:t>
            </a:r>
            <a:r>
              <a:rPr sz="2400" spc="-35" dirty="0">
                <a:solidFill>
                  <a:srgbClr val="FFFF00"/>
                </a:solidFill>
                <a:latin typeface="Times New Roman"/>
                <a:cs typeface="Times New Roman"/>
              </a:rPr>
              <a:t> </a:t>
            </a:r>
            <a:r>
              <a:rPr sz="2400" dirty="0">
                <a:solidFill>
                  <a:srgbClr val="FFFF00"/>
                </a:solidFill>
                <a:latin typeface="Times New Roman"/>
                <a:cs typeface="Times New Roman"/>
              </a:rPr>
              <a:t>number</a:t>
            </a:r>
            <a:r>
              <a:rPr sz="2400" spc="-5"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dirty="0">
                <a:solidFill>
                  <a:srgbClr val="FFFF00"/>
                </a:solidFill>
                <a:latin typeface="Times New Roman"/>
                <a:cs typeface="Times New Roman"/>
              </a:rPr>
              <a:t>moles</a:t>
            </a:r>
            <a:r>
              <a:rPr sz="2400" spc="20"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dirty="0">
                <a:solidFill>
                  <a:srgbClr val="FFFF00"/>
                </a:solidFill>
                <a:latin typeface="Times New Roman"/>
                <a:cs typeface="Times New Roman"/>
              </a:rPr>
              <a:t>charge</a:t>
            </a:r>
            <a:r>
              <a:rPr sz="2400" spc="-25" dirty="0">
                <a:solidFill>
                  <a:srgbClr val="FFFF00"/>
                </a:solidFill>
                <a:latin typeface="Times New Roman"/>
                <a:cs typeface="Times New Roman"/>
              </a:rPr>
              <a:t> </a:t>
            </a:r>
            <a:r>
              <a:rPr sz="2400" dirty="0">
                <a:solidFill>
                  <a:srgbClr val="FFFF00"/>
                </a:solidFill>
                <a:latin typeface="Times New Roman"/>
                <a:cs typeface="Times New Roman"/>
              </a:rPr>
              <a:t>that</a:t>
            </a:r>
            <a:r>
              <a:rPr sz="2400" spc="-35" dirty="0">
                <a:solidFill>
                  <a:srgbClr val="FFFF00"/>
                </a:solidFill>
                <a:latin typeface="Times New Roman"/>
                <a:cs typeface="Times New Roman"/>
              </a:rPr>
              <a:t> </a:t>
            </a:r>
            <a:r>
              <a:rPr sz="2400" dirty="0">
                <a:solidFill>
                  <a:srgbClr val="FFFF00"/>
                </a:solidFill>
                <a:latin typeface="Times New Roman"/>
                <a:cs typeface="Times New Roman"/>
              </a:rPr>
              <a:t>a</a:t>
            </a:r>
            <a:r>
              <a:rPr sz="2400" spc="-25" dirty="0">
                <a:solidFill>
                  <a:srgbClr val="FFFF00"/>
                </a:solidFill>
                <a:latin typeface="Times New Roman"/>
                <a:cs typeface="Times New Roman"/>
              </a:rPr>
              <a:t> </a:t>
            </a:r>
            <a:r>
              <a:rPr sz="2400" spc="-10" dirty="0">
                <a:solidFill>
                  <a:srgbClr val="FFFF00"/>
                </a:solidFill>
                <a:latin typeface="Times New Roman"/>
                <a:cs typeface="Times New Roman"/>
              </a:rPr>
              <a:t>solute </a:t>
            </a:r>
            <a:r>
              <a:rPr sz="2400" dirty="0">
                <a:solidFill>
                  <a:srgbClr val="FFFF00"/>
                </a:solidFill>
                <a:latin typeface="Times New Roman"/>
                <a:cs typeface="Times New Roman"/>
              </a:rPr>
              <a:t>contributes</a:t>
            </a:r>
            <a:r>
              <a:rPr sz="2400" spc="-40" dirty="0">
                <a:solidFill>
                  <a:srgbClr val="FFFF00"/>
                </a:solidFill>
                <a:latin typeface="Times New Roman"/>
                <a:cs typeface="Times New Roman"/>
              </a:rPr>
              <a:t> </a:t>
            </a:r>
            <a:r>
              <a:rPr sz="2400" dirty="0">
                <a:solidFill>
                  <a:srgbClr val="FFFF00"/>
                </a:solidFill>
                <a:latin typeface="Times New Roman"/>
                <a:cs typeface="Times New Roman"/>
              </a:rPr>
              <a:t>to</a:t>
            </a:r>
            <a:r>
              <a:rPr sz="2400" spc="-5" dirty="0">
                <a:solidFill>
                  <a:srgbClr val="FFFF00"/>
                </a:solidFill>
                <a:latin typeface="Times New Roman"/>
                <a:cs typeface="Times New Roman"/>
              </a:rPr>
              <a:t> </a:t>
            </a:r>
            <a:r>
              <a:rPr sz="2400" dirty="0">
                <a:solidFill>
                  <a:srgbClr val="FFFF00"/>
                </a:solidFill>
                <a:latin typeface="Times New Roman"/>
                <a:cs typeface="Times New Roman"/>
              </a:rPr>
              <a:t>a </a:t>
            </a:r>
            <a:r>
              <a:rPr sz="2400" spc="-10" dirty="0">
                <a:solidFill>
                  <a:srgbClr val="FFFF00"/>
                </a:solidFill>
                <a:latin typeface="Times New Roman"/>
                <a:cs typeface="Times New Roman"/>
              </a:rPr>
              <a:t>solution.</a:t>
            </a:r>
            <a:endParaRPr sz="2400" dirty="0">
              <a:latin typeface="Times New Roman"/>
              <a:cs typeface="Times New Roman"/>
            </a:endParaRPr>
          </a:p>
          <a:p>
            <a:pPr marL="1201420">
              <a:spcBef>
                <a:spcPts val="845"/>
              </a:spcBef>
            </a:pPr>
            <a:r>
              <a:rPr sz="2400" dirty="0">
                <a:solidFill>
                  <a:srgbClr val="FFFFFF"/>
                </a:solidFill>
                <a:latin typeface="Arial"/>
                <a:cs typeface="Arial"/>
              </a:rPr>
              <a:t>#</a:t>
            </a:r>
            <a:r>
              <a:rPr sz="2400" spc="-15" dirty="0">
                <a:solidFill>
                  <a:srgbClr val="FFFFFF"/>
                </a:solidFill>
                <a:latin typeface="Arial"/>
                <a:cs typeface="Arial"/>
              </a:rPr>
              <a:t> </a:t>
            </a:r>
            <a:r>
              <a:rPr sz="2400" spc="-10" dirty="0">
                <a:solidFill>
                  <a:srgbClr val="FFFFFF"/>
                </a:solidFill>
                <a:latin typeface="Arial"/>
                <a:cs typeface="Arial"/>
              </a:rPr>
              <a:t>equivalents</a:t>
            </a:r>
            <a:endParaRPr sz="2400" dirty="0">
              <a:latin typeface="Arial"/>
              <a:cs typeface="Arial"/>
            </a:endParaRPr>
          </a:p>
          <a:p>
            <a:pPr marL="63500">
              <a:spcBef>
                <a:spcPts val="120"/>
              </a:spcBef>
            </a:pPr>
            <a:r>
              <a:rPr sz="3600" baseline="21990" dirty="0">
                <a:solidFill>
                  <a:srgbClr val="FFFFFF"/>
                </a:solidFill>
                <a:latin typeface="Times New Roman"/>
                <a:cs typeface="Times New Roman"/>
              </a:rPr>
              <a:t>(Eq/L)</a:t>
            </a:r>
            <a:r>
              <a:rPr sz="3600" spc="-52" baseline="21990" dirty="0">
                <a:solidFill>
                  <a:srgbClr val="FFFFFF"/>
                </a:solidFill>
                <a:latin typeface="Times New Roman"/>
                <a:cs typeface="Times New Roman"/>
              </a:rPr>
              <a:t> </a:t>
            </a:r>
            <a:r>
              <a:rPr sz="3600" b="1" baseline="21990" dirty="0">
                <a:solidFill>
                  <a:srgbClr val="FFFFFF"/>
                </a:solidFill>
                <a:latin typeface="Times New Roman"/>
                <a:cs typeface="Times New Roman"/>
              </a:rPr>
              <a:t>=</a:t>
            </a:r>
            <a:r>
              <a:rPr sz="3600" b="1" spc="337" baseline="21990" dirty="0">
                <a:solidFill>
                  <a:srgbClr val="FFFFFF"/>
                </a:solidFill>
                <a:latin typeface="Times New Roman"/>
                <a:cs typeface="Times New Roman"/>
              </a:rPr>
              <a:t> </a:t>
            </a:r>
            <a:r>
              <a:rPr sz="2400" dirty="0">
                <a:solidFill>
                  <a:srgbClr val="FFFFFF"/>
                </a:solidFill>
                <a:latin typeface="Arial"/>
                <a:cs typeface="Arial"/>
              </a:rPr>
              <a:t>L</a:t>
            </a:r>
            <a:r>
              <a:rPr sz="2400" spc="-100" dirty="0">
                <a:solidFill>
                  <a:srgbClr val="FFFFFF"/>
                </a:solidFill>
                <a:latin typeface="Arial"/>
                <a:cs typeface="Arial"/>
              </a:rPr>
              <a:t> </a:t>
            </a:r>
            <a:r>
              <a:rPr sz="2400" dirty="0">
                <a:solidFill>
                  <a:srgbClr val="FFFFFF"/>
                </a:solidFill>
                <a:latin typeface="Arial"/>
                <a:cs typeface="Arial"/>
              </a:rPr>
              <a:t>of</a:t>
            </a:r>
            <a:r>
              <a:rPr sz="2400" spc="-10" dirty="0">
                <a:solidFill>
                  <a:srgbClr val="FFFFFF"/>
                </a:solidFill>
                <a:latin typeface="Arial"/>
                <a:cs typeface="Arial"/>
              </a:rPr>
              <a:t> solution</a:t>
            </a:r>
            <a:endParaRPr sz="2400" dirty="0">
              <a:latin typeface="Arial"/>
              <a:cs typeface="Arial"/>
            </a:endParaRPr>
          </a:p>
          <a:p>
            <a:pPr marL="63500">
              <a:spcBef>
                <a:spcPts val="1935"/>
              </a:spcBef>
            </a:pPr>
            <a:r>
              <a:rPr sz="2000" b="1" spc="-10" dirty="0">
                <a:solidFill>
                  <a:srgbClr val="FF00FF"/>
                </a:solidFill>
                <a:latin typeface="Times New Roman"/>
                <a:cs typeface="Times New Roman"/>
              </a:rPr>
              <a:t>Example:</a:t>
            </a:r>
            <a:endParaRPr sz="2000" dirty="0">
              <a:latin typeface="Times New Roman"/>
              <a:cs typeface="Times New Roman"/>
            </a:endParaRPr>
          </a:p>
          <a:p>
            <a:pPr marL="63500"/>
            <a:r>
              <a:rPr sz="2000" dirty="0">
                <a:solidFill>
                  <a:srgbClr val="FFFF00"/>
                </a:solidFill>
                <a:latin typeface="Times New Roman"/>
                <a:cs typeface="Times New Roman"/>
              </a:rPr>
              <a:t>One</a:t>
            </a:r>
            <a:r>
              <a:rPr sz="2000" spc="-15" dirty="0">
                <a:solidFill>
                  <a:srgbClr val="FFFF00"/>
                </a:solidFill>
                <a:latin typeface="Times New Roman"/>
                <a:cs typeface="Times New Roman"/>
              </a:rPr>
              <a:t> </a:t>
            </a:r>
            <a:r>
              <a:rPr sz="2000" dirty="0">
                <a:solidFill>
                  <a:srgbClr val="FFFF00"/>
                </a:solidFill>
                <a:latin typeface="Times New Roman"/>
                <a:cs typeface="Times New Roman"/>
              </a:rPr>
              <a:t>mole</a:t>
            </a:r>
            <a:r>
              <a:rPr sz="2000" spc="-5" dirty="0">
                <a:solidFill>
                  <a:srgbClr val="FFFF00"/>
                </a:solidFill>
                <a:latin typeface="Times New Roman"/>
                <a:cs typeface="Times New Roman"/>
              </a:rPr>
              <a:t> </a:t>
            </a:r>
            <a:r>
              <a:rPr sz="2000" dirty="0">
                <a:solidFill>
                  <a:srgbClr val="FFFF00"/>
                </a:solidFill>
                <a:latin typeface="Times New Roman"/>
                <a:cs typeface="Times New Roman"/>
              </a:rPr>
              <a:t>of</a:t>
            </a:r>
            <a:r>
              <a:rPr sz="2000" spc="-15" dirty="0">
                <a:solidFill>
                  <a:srgbClr val="FFFF00"/>
                </a:solidFill>
                <a:latin typeface="Times New Roman"/>
                <a:cs typeface="Times New Roman"/>
              </a:rPr>
              <a:t> </a:t>
            </a:r>
            <a:r>
              <a:rPr sz="2000" dirty="0">
                <a:solidFill>
                  <a:srgbClr val="FFFF00"/>
                </a:solidFill>
                <a:latin typeface="Times New Roman"/>
                <a:cs typeface="Times New Roman"/>
              </a:rPr>
              <a:t>NaCl</a:t>
            </a:r>
            <a:r>
              <a:rPr sz="2000" spc="-5" dirty="0">
                <a:solidFill>
                  <a:srgbClr val="FFFF00"/>
                </a:solidFill>
                <a:latin typeface="Times New Roman"/>
                <a:cs typeface="Times New Roman"/>
              </a:rPr>
              <a:t> </a:t>
            </a:r>
            <a:r>
              <a:rPr sz="2000" dirty="0">
                <a:solidFill>
                  <a:srgbClr val="FFFF00"/>
                </a:solidFill>
                <a:latin typeface="Times New Roman"/>
                <a:cs typeface="Times New Roman"/>
              </a:rPr>
              <a:t>is</a:t>
            </a:r>
            <a:r>
              <a:rPr sz="2000" spc="-20" dirty="0">
                <a:solidFill>
                  <a:srgbClr val="FFFF00"/>
                </a:solidFill>
                <a:latin typeface="Times New Roman"/>
                <a:cs typeface="Times New Roman"/>
              </a:rPr>
              <a:t> </a:t>
            </a:r>
            <a:r>
              <a:rPr sz="2000" dirty="0">
                <a:solidFill>
                  <a:srgbClr val="FFFF00"/>
                </a:solidFill>
                <a:latin typeface="Times New Roman"/>
                <a:cs typeface="Times New Roman"/>
              </a:rPr>
              <a:t>equal</a:t>
            </a:r>
            <a:r>
              <a:rPr sz="2000" spc="-35" dirty="0">
                <a:solidFill>
                  <a:srgbClr val="FFFF00"/>
                </a:solidFill>
                <a:latin typeface="Times New Roman"/>
                <a:cs typeface="Times New Roman"/>
              </a:rPr>
              <a:t> </a:t>
            </a:r>
            <a:r>
              <a:rPr sz="2000" dirty="0">
                <a:solidFill>
                  <a:srgbClr val="FFFF00"/>
                </a:solidFill>
                <a:latin typeface="Times New Roman"/>
                <a:cs typeface="Times New Roman"/>
              </a:rPr>
              <a:t>to</a:t>
            </a:r>
            <a:r>
              <a:rPr sz="2000" spc="-10" dirty="0">
                <a:solidFill>
                  <a:srgbClr val="FFFF00"/>
                </a:solidFill>
                <a:latin typeface="Times New Roman"/>
                <a:cs typeface="Times New Roman"/>
              </a:rPr>
              <a:t> </a:t>
            </a:r>
            <a:r>
              <a:rPr sz="2000" dirty="0">
                <a:solidFill>
                  <a:srgbClr val="FFFF00"/>
                </a:solidFill>
                <a:latin typeface="Times New Roman"/>
                <a:cs typeface="Times New Roman"/>
              </a:rPr>
              <a:t>2</a:t>
            </a:r>
            <a:r>
              <a:rPr sz="2000" spc="-5" dirty="0">
                <a:solidFill>
                  <a:srgbClr val="FFFF00"/>
                </a:solidFill>
                <a:latin typeface="Times New Roman"/>
                <a:cs typeface="Times New Roman"/>
              </a:rPr>
              <a:t> </a:t>
            </a:r>
            <a:r>
              <a:rPr sz="2000" spc="-10" dirty="0">
                <a:solidFill>
                  <a:srgbClr val="FFFF00"/>
                </a:solidFill>
                <a:latin typeface="Times New Roman"/>
                <a:cs typeface="Times New Roman"/>
              </a:rPr>
              <a:t>equivalents.</a:t>
            </a:r>
            <a:endParaRPr sz="2000" dirty="0">
              <a:latin typeface="Times New Roman"/>
              <a:cs typeface="Times New Roman"/>
            </a:endParaRPr>
          </a:p>
          <a:p>
            <a:pPr marL="63500" marR="2188845"/>
            <a:r>
              <a:rPr sz="2000" dirty="0">
                <a:solidFill>
                  <a:srgbClr val="FFFF00"/>
                </a:solidFill>
                <a:latin typeface="Times New Roman"/>
                <a:cs typeface="Times New Roman"/>
              </a:rPr>
              <a:t>One</a:t>
            </a:r>
            <a:r>
              <a:rPr sz="2000" spc="-5" dirty="0">
                <a:solidFill>
                  <a:srgbClr val="FFFF00"/>
                </a:solidFill>
                <a:latin typeface="Times New Roman"/>
                <a:cs typeface="Times New Roman"/>
              </a:rPr>
              <a:t> </a:t>
            </a:r>
            <a:r>
              <a:rPr sz="2000" dirty="0">
                <a:solidFill>
                  <a:srgbClr val="FFFF00"/>
                </a:solidFill>
                <a:latin typeface="Times New Roman"/>
                <a:cs typeface="Times New Roman"/>
              </a:rPr>
              <a:t>mole</a:t>
            </a:r>
            <a:r>
              <a:rPr sz="2000" spc="20" dirty="0">
                <a:solidFill>
                  <a:srgbClr val="FFFF00"/>
                </a:solidFill>
                <a:latin typeface="Times New Roman"/>
                <a:cs typeface="Times New Roman"/>
              </a:rPr>
              <a:t> </a:t>
            </a:r>
            <a:r>
              <a:rPr sz="2000" dirty="0">
                <a:solidFill>
                  <a:srgbClr val="FFFF00"/>
                </a:solidFill>
                <a:latin typeface="Times New Roman"/>
                <a:cs typeface="Times New Roman"/>
              </a:rPr>
              <a:t>of</a:t>
            </a:r>
            <a:r>
              <a:rPr sz="2000" spc="10" dirty="0">
                <a:solidFill>
                  <a:srgbClr val="FFFF00"/>
                </a:solidFill>
                <a:latin typeface="Times New Roman"/>
                <a:cs typeface="Times New Roman"/>
              </a:rPr>
              <a:t> </a:t>
            </a:r>
            <a:r>
              <a:rPr sz="2000" dirty="0">
                <a:solidFill>
                  <a:srgbClr val="FFFF00"/>
                </a:solidFill>
                <a:latin typeface="Times New Roman"/>
                <a:cs typeface="Times New Roman"/>
              </a:rPr>
              <a:t>sucrose</a:t>
            </a:r>
            <a:r>
              <a:rPr sz="2000" spc="-15" dirty="0">
                <a:solidFill>
                  <a:srgbClr val="FFFF00"/>
                </a:solidFill>
                <a:latin typeface="Times New Roman"/>
                <a:cs typeface="Times New Roman"/>
              </a:rPr>
              <a:t> </a:t>
            </a:r>
            <a:r>
              <a:rPr sz="2000" dirty="0">
                <a:solidFill>
                  <a:srgbClr val="FFFF00"/>
                </a:solidFill>
                <a:latin typeface="Times New Roman"/>
                <a:cs typeface="Times New Roman"/>
              </a:rPr>
              <a:t>has no</a:t>
            </a:r>
            <a:r>
              <a:rPr sz="2000" spc="10" dirty="0">
                <a:solidFill>
                  <a:srgbClr val="FFFF00"/>
                </a:solidFill>
                <a:latin typeface="Times New Roman"/>
                <a:cs typeface="Times New Roman"/>
              </a:rPr>
              <a:t> </a:t>
            </a:r>
            <a:r>
              <a:rPr sz="2000" spc="-10" dirty="0">
                <a:solidFill>
                  <a:srgbClr val="FFFF00"/>
                </a:solidFill>
                <a:latin typeface="Times New Roman"/>
                <a:cs typeface="Times New Roman"/>
              </a:rPr>
              <a:t>equivalents.(non-ionizing) </a:t>
            </a:r>
            <a:r>
              <a:rPr sz="2000" dirty="0">
                <a:solidFill>
                  <a:srgbClr val="FFFF00"/>
                </a:solidFill>
                <a:latin typeface="Times New Roman"/>
                <a:cs typeface="Times New Roman"/>
              </a:rPr>
              <a:t>How</a:t>
            </a:r>
            <a:r>
              <a:rPr sz="2000" spc="-10" dirty="0">
                <a:solidFill>
                  <a:srgbClr val="FFFF00"/>
                </a:solidFill>
                <a:latin typeface="Times New Roman"/>
                <a:cs typeface="Times New Roman"/>
              </a:rPr>
              <a:t> </a:t>
            </a:r>
            <a:r>
              <a:rPr sz="2000" dirty="0">
                <a:solidFill>
                  <a:srgbClr val="FFFF00"/>
                </a:solidFill>
                <a:latin typeface="Times New Roman"/>
                <a:cs typeface="Times New Roman"/>
              </a:rPr>
              <a:t>many</a:t>
            </a:r>
            <a:r>
              <a:rPr sz="2000" spc="-10" dirty="0">
                <a:solidFill>
                  <a:srgbClr val="FFFF00"/>
                </a:solidFill>
                <a:latin typeface="Times New Roman"/>
                <a:cs typeface="Times New Roman"/>
              </a:rPr>
              <a:t> </a:t>
            </a:r>
            <a:r>
              <a:rPr sz="2000" dirty="0">
                <a:solidFill>
                  <a:srgbClr val="FFFF00"/>
                </a:solidFill>
                <a:latin typeface="Times New Roman"/>
                <a:cs typeface="Times New Roman"/>
              </a:rPr>
              <a:t>equivalents</a:t>
            </a:r>
            <a:r>
              <a:rPr sz="2000" spc="-50" dirty="0">
                <a:solidFill>
                  <a:srgbClr val="FFFF00"/>
                </a:solidFill>
                <a:latin typeface="Times New Roman"/>
                <a:cs typeface="Times New Roman"/>
              </a:rPr>
              <a:t> </a:t>
            </a:r>
            <a:r>
              <a:rPr sz="2000" dirty="0">
                <a:solidFill>
                  <a:srgbClr val="FFFF00"/>
                </a:solidFill>
                <a:latin typeface="Times New Roman"/>
                <a:cs typeface="Times New Roman"/>
              </a:rPr>
              <a:t>are</a:t>
            </a:r>
            <a:r>
              <a:rPr sz="2000" spc="-20" dirty="0">
                <a:solidFill>
                  <a:srgbClr val="FFFF00"/>
                </a:solidFill>
                <a:latin typeface="Times New Roman"/>
                <a:cs typeface="Times New Roman"/>
              </a:rPr>
              <a:t> </a:t>
            </a:r>
            <a:r>
              <a:rPr sz="2000" dirty="0">
                <a:solidFill>
                  <a:srgbClr val="FFFF00"/>
                </a:solidFill>
                <a:latin typeface="Times New Roman"/>
                <a:cs typeface="Times New Roman"/>
              </a:rPr>
              <a:t>in</a:t>
            </a:r>
            <a:r>
              <a:rPr sz="2000" spc="-10" dirty="0">
                <a:solidFill>
                  <a:srgbClr val="FFFF00"/>
                </a:solidFill>
                <a:latin typeface="Times New Roman"/>
                <a:cs typeface="Times New Roman"/>
              </a:rPr>
              <a:t> </a:t>
            </a:r>
            <a:r>
              <a:rPr sz="2000" dirty="0">
                <a:solidFill>
                  <a:srgbClr val="FFFF00"/>
                </a:solidFill>
                <a:latin typeface="Times New Roman"/>
                <a:cs typeface="Times New Roman"/>
              </a:rPr>
              <a:t>1</a:t>
            </a:r>
            <a:r>
              <a:rPr sz="2000" spc="-10" dirty="0">
                <a:solidFill>
                  <a:srgbClr val="FFFF00"/>
                </a:solidFill>
                <a:latin typeface="Times New Roman"/>
                <a:cs typeface="Times New Roman"/>
              </a:rPr>
              <a:t> </a:t>
            </a:r>
            <a:r>
              <a:rPr sz="2000" dirty="0">
                <a:solidFill>
                  <a:srgbClr val="FFFF00"/>
                </a:solidFill>
                <a:latin typeface="Times New Roman"/>
                <a:cs typeface="Times New Roman"/>
              </a:rPr>
              <a:t>mole</a:t>
            </a:r>
            <a:r>
              <a:rPr sz="2000" spc="-10" dirty="0">
                <a:solidFill>
                  <a:srgbClr val="FFFF00"/>
                </a:solidFill>
                <a:latin typeface="Times New Roman"/>
                <a:cs typeface="Times New Roman"/>
              </a:rPr>
              <a:t> </a:t>
            </a:r>
            <a:r>
              <a:rPr sz="2000" dirty="0">
                <a:solidFill>
                  <a:srgbClr val="FFFF00"/>
                </a:solidFill>
                <a:latin typeface="Times New Roman"/>
                <a:cs typeface="Times New Roman"/>
              </a:rPr>
              <a:t>of</a:t>
            </a:r>
            <a:r>
              <a:rPr sz="2000" spc="-25" dirty="0">
                <a:solidFill>
                  <a:srgbClr val="FFFF00"/>
                </a:solidFill>
                <a:latin typeface="Times New Roman"/>
                <a:cs typeface="Times New Roman"/>
              </a:rPr>
              <a:t> </a:t>
            </a:r>
            <a:r>
              <a:rPr sz="2000" dirty="0">
                <a:solidFill>
                  <a:srgbClr val="FFFF00"/>
                </a:solidFill>
                <a:latin typeface="Times New Roman"/>
                <a:cs typeface="Times New Roman"/>
              </a:rPr>
              <a:t>dissolved</a:t>
            </a:r>
            <a:r>
              <a:rPr sz="2000" spc="-45" dirty="0">
                <a:solidFill>
                  <a:srgbClr val="FFFF00"/>
                </a:solidFill>
                <a:latin typeface="Times New Roman"/>
                <a:cs typeface="Times New Roman"/>
              </a:rPr>
              <a:t> </a:t>
            </a:r>
            <a:r>
              <a:rPr sz="2000" spc="-10" dirty="0">
                <a:solidFill>
                  <a:srgbClr val="FFFF00"/>
                </a:solidFill>
                <a:latin typeface="Times New Roman"/>
                <a:cs typeface="Times New Roman"/>
              </a:rPr>
              <a:t>CuCl</a:t>
            </a:r>
            <a:r>
              <a:rPr sz="1950" spc="-15" baseline="-21367" dirty="0">
                <a:solidFill>
                  <a:srgbClr val="FFFF00"/>
                </a:solidFill>
                <a:latin typeface="Times New Roman"/>
                <a:cs typeface="Times New Roman"/>
              </a:rPr>
              <a:t>2</a:t>
            </a:r>
            <a:r>
              <a:rPr sz="2000" spc="-10" dirty="0">
                <a:solidFill>
                  <a:srgbClr val="FFFF00"/>
                </a:solidFill>
                <a:latin typeface="Times New Roman"/>
                <a:cs typeface="Times New Roman"/>
              </a:rPr>
              <a:t>? </a:t>
            </a:r>
            <a:r>
              <a:rPr sz="2000" dirty="0">
                <a:solidFill>
                  <a:srgbClr val="FFFFFF"/>
                </a:solidFill>
                <a:latin typeface="Times New Roman"/>
                <a:cs typeface="Times New Roman"/>
              </a:rPr>
              <a:t>CuCl</a:t>
            </a:r>
            <a:r>
              <a:rPr sz="1950" baseline="-21367" dirty="0">
                <a:solidFill>
                  <a:srgbClr val="FFFFFF"/>
                </a:solidFill>
                <a:latin typeface="Times New Roman"/>
                <a:cs typeface="Times New Roman"/>
              </a:rPr>
              <a:t>2</a:t>
            </a:r>
            <a:r>
              <a:rPr sz="1950" spc="262" baseline="-21367" dirty="0">
                <a:solidFill>
                  <a:srgbClr val="FFFFFF"/>
                </a:solidFill>
                <a:latin typeface="Times New Roman"/>
                <a:cs typeface="Times New Roman"/>
              </a:rPr>
              <a:t> </a:t>
            </a:r>
            <a:r>
              <a:rPr sz="2000" dirty="0">
                <a:solidFill>
                  <a:srgbClr val="FFFFFF"/>
                </a:solidFill>
                <a:latin typeface="Times New Roman"/>
                <a:cs typeface="Times New Roman"/>
              </a:rPr>
              <a:t>→</a:t>
            </a:r>
            <a:r>
              <a:rPr sz="2000" spc="-5" dirty="0">
                <a:solidFill>
                  <a:srgbClr val="FFFFFF"/>
                </a:solidFill>
                <a:latin typeface="Times New Roman"/>
                <a:cs typeface="Times New Roman"/>
              </a:rPr>
              <a:t> </a:t>
            </a:r>
            <a:r>
              <a:rPr sz="2000" dirty="0">
                <a:solidFill>
                  <a:srgbClr val="FFFFFF"/>
                </a:solidFill>
                <a:latin typeface="Times New Roman"/>
                <a:cs typeface="Times New Roman"/>
              </a:rPr>
              <a:t>Cu</a:t>
            </a:r>
            <a:r>
              <a:rPr sz="1950" baseline="-21367" dirty="0">
                <a:solidFill>
                  <a:srgbClr val="FFFFFF"/>
                </a:solidFill>
                <a:latin typeface="Times New Roman"/>
                <a:cs typeface="Times New Roman"/>
              </a:rPr>
              <a:t>2</a:t>
            </a:r>
            <a:r>
              <a:rPr sz="1950" baseline="25641" dirty="0">
                <a:solidFill>
                  <a:srgbClr val="FFFFFF"/>
                </a:solidFill>
                <a:latin typeface="Times New Roman"/>
                <a:cs typeface="Times New Roman"/>
              </a:rPr>
              <a:t>+</a:t>
            </a:r>
            <a:r>
              <a:rPr sz="1950" spc="240" baseline="25641" dirty="0">
                <a:solidFill>
                  <a:srgbClr val="FFFFFF"/>
                </a:solidFill>
                <a:latin typeface="Times New Roman"/>
                <a:cs typeface="Times New Roman"/>
              </a:rPr>
              <a:t> </a:t>
            </a:r>
            <a:r>
              <a:rPr sz="2000" dirty="0">
                <a:solidFill>
                  <a:srgbClr val="FFFFFF"/>
                </a:solidFill>
                <a:latin typeface="Times New Roman"/>
                <a:cs typeface="Times New Roman"/>
              </a:rPr>
              <a:t>+</a:t>
            </a:r>
            <a:r>
              <a:rPr sz="2000" spc="5" dirty="0">
                <a:solidFill>
                  <a:srgbClr val="FFFFFF"/>
                </a:solidFill>
                <a:latin typeface="Times New Roman"/>
                <a:cs typeface="Times New Roman"/>
              </a:rPr>
              <a:t> </a:t>
            </a:r>
            <a:r>
              <a:rPr sz="2000" dirty="0">
                <a:solidFill>
                  <a:srgbClr val="FFFFFF"/>
                </a:solidFill>
                <a:latin typeface="Times New Roman"/>
                <a:cs typeface="Times New Roman"/>
              </a:rPr>
              <a:t>2 </a:t>
            </a:r>
            <a:r>
              <a:rPr sz="2000" spc="-25" dirty="0">
                <a:solidFill>
                  <a:srgbClr val="FFFFFF"/>
                </a:solidFill>
                <a:latin typeface="Times New Roman"/>
                <a:cs typeface="Times New Roman"/>
              </a:rPr>
              <a:t>Cl</a:t>
            </a:r>
            <a:r>
              <a:rPr sz="1950" spc="-37" baseline="25641" dirty="0">
                <a:solidFill>
                  <a:srgbClr val="FFFFFF"/>
                </a:solidFill>
                <a:latin typeface="Times New Roman"/>
                <a:cs typeface="Times New Roman"/>
              </a:rPr>
              <a:t>-</a:t>
            </a:r>
            <a:endParaRPr sz="1950" baseline="25641" dirty="0">
              <a:latin typeface="Times New Roman"/>
              <a:cs typeface="Times New Roman"/>
            </a:endParaRPr>
          </a:p>
          <a:p>
            <a:pPr marL="63500">
              <a:tabLst>
                <a:tab pos="2193925" algn="l"/>
              </a:tabLst>
            </a:pPr>
            <a:r>
              <a:rPr sz="2000" dirty="0">
                <a:solidFill>
                  <a:srgbClr val="FFFF00"/>
                </a:solidFill>
                <a:latin typeface="Times New Roman"/>
                <a:cs typeface="Times New Roman"/>
              </a:rPr>
              <a:t>Answer</a:t>
            </a:r>
            <a:r>
              <a:rPr sz="2000" spc="-35" dirty="0">
                <a:solidFill>
                  <a:srgbClr val="FFFF00"/>
                </a:solidFill>
                <a:latin typeface="Times New Roman"/>
                <a:cs typeface="Times New Roman"/>
              </a:rPr>
              <a:t> </a:t>
            </a:r>
            <a:r>
              <a:rPr sz="2000" dirty="0">
                <a:solidFill>
                  <a:srgbClr val="FFFF00"/>
                </a:solidFill>
                <a:latin typeface="Times New Roman"/>
                <a:cs typeface="Times New Roman"/>
              </a:rPr>
              <a:t>/</a:t>
            </a:r>
            <a:r>
              <a:rPr sz="2000" spc="-5" dirty="0">
                <a:solidFill>
                  <a:srgbClr val="FFFF00"/>
                </a:solidFill>
                <a:latin typeface="Times New Roman"/>
                <a:cs typeface="Times New Roman"/>
              </a:rPr>
              <a:t> </a:t>
            </a:r>
            <a:r>
              <a:rPr sz="2000" spc="-50" dirty="0">
                <a:solidFill>
                  <a:srgbClr val="FFFF00"/>
                </a:solidFill>
                <a:latin typeface="Times New Roman"/>
                <a:cs typeface="Times New Roman"/>
              </a:rPr>
              <a:t>4</a:t>
            </a:r>
            <a:r>
              <a:rPr sz="2000" dirty="0">
                <a:solidFill>
                  <a:srgbClr val="FFFF00"/>
                </a:solidFill>
                <a:latin typeface="Times New Roman"/>
                <a:cs typeface="Times New Roman"/>
              </a:rPr>
              <a:t>	2 from</a:t>
            </a:r>
            <a:r>
              <a:rPr sz="2000" spc="-20" dirty="0">
                <a:solidFill>
                  <a:srgbClr val="FFFF00"/>
                </a:solidFill>
                <a:latin typeface="Times New Roman"/>
                <a:cs typeface="Times New Roman"/>
              </a:rPr>
              <a:t> </a:t>
            </a:r>
            <a:r>
              <a:rPr sz="2000" dirty="0">
                <a:solidFill>
                  <a:srgbClr val="FFFFFF"/>
                </a:solidFill>
                <a:latin typeface="Times New Roman"/>
                <a:cs typeface="Times New Roman"/>
              </a:rPr>
              <a:t>Cu</a:t>
            </a:r>
            <a:r>
              <a:rPr sz="1950" baseline="-21367" dirty="0">
                <a:solidFill>
                  <a:srgbClr val="FFFFFF"/>
                </a:solidFill>
                <a:latin typeface="Times New Roman"/>
                <a:cs typeface="Times New Roman"/>
              </a:rPr>
              <a:t>2</a:t>
            </a:r>
            <a:r>
              <a:rPr sz="1950" baseline="25641" dirty="0">
                <a:solidFill>
                  <a:srgbClr val="FFFFFF"/>
                </a:solidFill>
                <a:latin typeface="Times New Roman"/>
                <a:cs typeface="Times New Roman"/>
              </a:rPr>
              <a:t>+</a:t>
            </a:r>
            <a:r>
              <a:rPr sz="1950" spc="-15" baseline="25641" dirty="0">
                <a:solidFill>
                  <a:srgbClr val="FFFFFF"/>
                </a:solidFill>
                <a:latin typeface="Times New Roman"/>
                <a:cs typeface="Times New Roman"/>
              </a:rPr>
              <a:t> </a:t>
            </a:r>
            <a:r>
              <a:rPr sz="2000" dirty="0">
                <a:solidFill>
                  <a:srgbClr val="FFFF00"/>
                </a:solidFill>
                <a:latin typeface="Times New Roman"/>
                <a:cs typeface="Times New Roman"/>
              </a:rPr>
              <a:t>and</a:t>
            </a:r>
            <a:r>
              <a:rPr sz="2000" spc="-5" dirty="0">
                <a:solidFill>
                  <a:srgbClr val="FFFF00"/>
                </a:solidFill>
                <a:latin typeface="Times New Roman"/>
                <a:cs typeface="Times New Roman"/>
              </a:rPr>
              <a:t> </a:t>
            </a:r>
            <a:r>
              <a:rPr sz="2000" dirty="0">
                <a:solidFill>
                  <a:srgbClr val="FFFF00"/>
                </a:solidFill>
                <a:latin typeface="Times New Roman"/>
                <a:cs typeface="Times New Roman"/>
              </a:rPr>
              <a:t>2 from</a:t>
            </a:r>
            <a:r>
              <a:rPr sz="2000" spc="-20" dirty="0">
                <a:solidFill>
                  <a:srgbClr val="FFFF00"/>
                </a:solidFill>
                <a:latin typeface="Times New Roman"/>
                <a:cs typeface="Times New Roman"/>
              </a:rPr>
              <a:t> </a:t>
            </a:r>
            <a:r>
              <a:rPr sz="2000" dirty="0">
                <a:solidFill>
                  <a:srgbClr val="FFFF00"/>
                </a:solidFill>
                <a:latin typeface="Times New Roman"/>
                <a:cs typeface="Times New Roman"/>
              </a:rPr>
              <a:t>each </a:t>
            </a:r>
            <a:r>
              <a:rPr sz="2000" spc="-25" dirty="0">
                <a:solidFill>
                  <a:srgbClr val="FFFFFF"/>
                </a:solidFill>
                <a:latin typeface="Times New Roman"/>
                <a:cs typeface="Times New Roman"/>
              </a:rPr>
              <a:t>Cl</a:t>
            </a:r>
            <a:r>
              <a:rPr sz="1950" spc="-37" baseline="25641" dirty="0">
                <a:solidFill>
                  <a:srgbClr val="FFFFFF"/>
                </a:solidFill>
                <a:latin typeface="Times New Roman"/>
                <a:cs typeface="Times New Roman"/>
              </a:rPr>
              <a:t>-</a:t>
            </a:r>
            <a:endParaRPr sz="1950" baseline="25641" dirty="0">
              <a:latin typeface="Times New Roman"/>
              <a:cs typeface="Times New Roman"/>
            </a:endParaRPr>
          </a:p>
        </p:txBody>
      </p:sp>
      <p:sp>
        <p:nvSpPr>
          <p:cNvPr id="7" name="object 7"/>
          <p:cNvSpPr/>
          <p:nvPr/>
        </p:nvSpPr>
        <p:spPr>
          <a:xfrm>
            <a:off x="1692401" y="3896105"/>
            <a:ext cx="1701800" cy="0"/>
          </a:xfrm>
          <a:custGeom>
            <a:avLst/>
            <a:gdLst/>
            <a:ahLst/>
            <a:cxnLst/>
            <a:rect l="l" t="t" r="r" b="b"/>
            <a:pathLst>
              <a:path w="1701800">
                <a:moveTo>
                  <a:pt x="0" y="0"/>
                </a:moveTo>
                <a:lnTo>
                  <a:pt x="1701546" y="0"/>
                </a:lnTo>
              </a:path>
            </a:pathLst>
          </a:custGeom>
          <a:ln w="28956">
            <a:solidFill>
              <a:srgbClr val="FFFFFF"/>
            </a:solidFill>
          </a:ln>
        </p:spPr>
        <p:txBody>
          <a:bodyPr wrap="square" lIns="0" tIns="0" rIns="0" bIns="0" rtlCol="0"/>
          <a:lstStyle/>
          <a:p>
            <a:endParaRPr/>
          </a:p>
        </p:txBody>
      </p:sp>
      <p:sp>
        <p:nvSpPr>
          <p:cNvPr id="8" name="object 8"/>
          <p:cNvSpPr/>
          <p:nvPr/>
        </p:nvSpPr>
        <p:spPr>
          <a:xfrm>
            <a:off x="1744979" y="6120498"/>
            <a:ext cx="850900" cy="103505"/>
          </a:xfrm>
          <a:custGeom>
            <a:avLst/>
            <a:gdLst/>
            <a:ahLst/>
            <a:cxnLst/>
            <a:rect l="l" t="t" r="r" b="b"/>
            <a:pathLst>
              <a:path w="850900" h="103504">
                <a:moveTo>
                  <a:pt x="825617" y="51701"/>
                </a:moveTo>
                <a:lnTo>
                  <a:pt x="755776" y="92430"/>
                </a:lnTo>
                <a:lnTo>
                  <a:pt x="754761" y="96316"/>
                </a:lnTo>
                <a:lnTo>
                  <a:pt x="758317" y="102374"/>
                </a:lnTo>
                <a:lnTo>
                  <a:pt x="762126" y="103403"/>
                </a:lnTo>
                <a:lnTo>
                  <a:pt x="839885" y="58051"/>
                </a:lnTo>
                <a:lnTo>
                  <a:pt x="838200" y="58051"/>
                </a:lnTo>
                <a:lnTo>
                  <a:pt x="838200" y="57188"/>
                </a:lnTo>
                <a:lnTo>
                  <a:pt x="835025" y="57188"/>
                </a:lnTo>
                <a:lnTo>
                  <a:pt x="825617" y="51701"/>
                </a:lnTo>
                <a:close/>
              </a:path>
              <a:path w="850900" h="103504">
                <a:moveTo>
                  <a:pt x="814728" y="45351"/>
                </a:moveTo>
                <a:lnTo>
                  <a:pt x="0" y="45351"/>
                </a:lnTo>
                <a:lnTo>
                  <a:pt x="0" y="58051"/>
                </a:lnTo>
                <a:lnTo>
                  <a:pt x="814728" y="58051"/>
                </a:lnTo>
                <a:lnTo>
                  <a:pt x="825617" y="51701"/>
                </a:lnTo>
                <a:lnTo>
                  <a:pt x="814728" y="45351"/>
                </a:lnTo>
                <a:close/>
              </a:path>
              <a:path w="850900" h="103504">
                <a:moveTo>
                  <a:pt x="839888" y="45351"/>
                </a:moveTo>
                <a:lnTo>
                  <a:pt x="838200" y="45351"/>
                </a:lnTo>
                <a:lnTo>
                  <a:pt x="838200" y="58051"/>
                </a:lnTo>
                <a:lnTo>
                  <a:pt x="839885" y="58051"/>
                </a:lnTo>
                <a:lnTo>
                  <a:pt x="850772" y="51701"/>
                </a:lnTo>
                <a:lnTo>
                  <a:pt x="839888" y="45351"/>
                </a:lnTo>
                <a:close/>
              </a:path>
              <a:path w="850900" h="103504">
                <a:moveTo>
                  <a:pt x="835025" y="46215"/>
                </a:moveTo>
                <a:lnTo>
                  <a:pt x="825617" y="51701"/>
                </a:lnTo>
                <a:lnTo>
                  <a:pt x="835025" y="57188"/>
                </a:lnTo>
                <a:lnTo>
                  <a:pt x="835025" y="46215"/>
                </a:lnTo>
                <a:close/>
              </a:path>
              <a:path w="850900" h="103504">
                <a:moveTo>
                  <a:pt x="838200" y="46215"/>
                </a:moveTo>
                <a:lnTo>
                  <a:pt x="835025" y="46215"/>
                </a:lnTo>
                <a:lnTo>
                  <a:pt x="835025" y="57188"/>
                </a:lnTo>
                <a:lnTo>
                  <a:pt x="838200" y="57188"/>
                </a:lnTo>
                <a:lnTo>
                  <a:pt x="838200" y="46215"/>
                </a:lnTo>
                <a:close/>
              </a:path>
              <a:path w="850900" h="103504">
                <a:moveTo>
                  <a:pt x="762126" y="0"/>
                </a:moveTo>
                <a:lnTo>
                  <a:pt x="758317" y="1016"/>
                </a:lnTo>
                <a:lnTo>
                  <a:pt x="754761" y="7086"/>
                </a:lnTo>
                <a:lnTo>
                  <a:pt x="755776" y="10972"/>
                </a:lnTo>
                <a:lnTo>
                  <a:pt x="825617" y="51701"/>
                </a:lnTo>
                <a:lnTo>
                  <a:pt x="835025" y="46215"/>
                </a:lnTo>
                <a:lnTo>
                  <a:pt x="838200" y="46215"/>
                </a:lnTo>
                <a:lnTo>
                  <a:pt x="838200" y="45351"/>
                </a:lnTo>
                <a:lnTo>
                  <a:pt x="839888" y="45351"/>
                </a:lnTo>
                <a:lnTo>
                  <a:pt x="762126" y="0"/>
                </a:lnTo>
                <a:close/>
              </a:path>
            </a:pathLst>
          </a:custGeom>
          <a:solidFill>
            <a:srgbClr val="B6DCDF"/>
          </a:solidFill>
        </p:spPr>
        <p:txBody>
          <a:bodyPr wrap="square" lIns="0" tIns="0" rIns="0" bIns="0" rtlCol="0"/>
          <a:lstStyle/>
          <a:p>
            <a:endParaRPr/>
          </a:p>
        </p:txBody>
      </p:sp>
      <p:sp>
        <p:nvSpPr>
          <p:cNvPr id="9" name="object 9"/>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764287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76200" y="-1"/>
            <a:ext cx="8991600" cy="6484852"/>
          </a:xfrm>
          <a:prstGeom prst="rect">
            <a:avLst/>
          </a:prstGeom>
        </p:spPr>
        <p:txBody>
          <a:bodyPr wrap="square">
            <a:spAutoFit/>
          </a:bodyPr>
          <a:lstStyle/>
          <a:p>
            <a:pPr marL="0" marR="0">
              <a:lnSpc>
                <a:spcPct val="115000"/>
              </a:lnSpc>
              <a:spcBef>
                <a:spcPts val="0"/>
              </a:spcBef>
              <a:spcAft>
                <a:spcPts val="1000"/>
              </a:spcAft>
            </a:pPr>
            <a:r>
              <a:rPr lang="en-US" sz="2800" b="1" dirty="0" smtClean="0">
                <a:solidFill>
                  <a:srgbClr val="FFC000"/>
                </a:solidFill>
                <a:effectLst/>
                <a:latin typeface="Tahoma"/>
                <a:ea typeface="Times New Roman"/>
                <a:cs typeface="Arial"/>
              </a:rPr>
              <a:t>Equivalents</a:t>
            </a:r>
            <a:endParaRPr lang="en-US" sz="1600" dirty="0" smtClean="0">
              <a:solidFill>
                <a:srgbClr val="FFC000"/>
              </a:solidFill>
              <a:effectLst/>
              <a:latin typeface="Calibri"/>
              <a:ea typeface="Calibri"/>
              <a:cs typeface="Arial"/>
            </a:endParaRPr>
          </a:p>
          <a:p>
            <a:pPr marL="0" marR="0">
              <a:lnSpc>
                <a:spcPct val="115000"/>
              </a:lnSpc>
              <a:spcBef>
                <a:spcPts val="0"/>
              </a:spcBef>
              <a:spcAft>
                <a:spcPts val="1000"/>
              </a:spcAft>
            </a:pPr>
            <a:r>
              <a:rPr lang="en-US" dirty="0" smtClean="0">
                <a:solidFill>
                  <a:srgbClr val="FFC000"/>
                </a:solidFill>
                <a:effectLst/>
                <a:latin typeface="Tahoma"/>
                <a:ea typeface="Times New Roman"/>
                <a:cs typeface="Arial"/>
              </a:rPr>
              <a:t>Concentration is important in healthcare because it is used in so many ways. It's also critical to use units with any values to ensure the correct dosage of medications or report levels of substances in blood, to name just two.</a:t>
            </a:r>
            <a:endParaRPr lang="en-US" sz="1600" dirty="0" smtClean="0">
              <a:solidFill>
                <a:srgbClr val="FFC000"/>
              </a:solidFill>
              <a:effectLst/>
              <a:latin typeface="Calibri"/>
              <a:ea typeface="Calibri"/>
              <a:cs typeface="Arial"/>
            </a:endParaRPr>
          </a:p>
          <a:p>
            <a:pPr marL="0" marR="0">
              <a:lnSpc>
                <a:spcPct val="115000"/>
              </a:lnSpc>
              <a:spcBef>
                <a:spcPts val="0"/>
              </a:spcBef>
              <a:spcAft>
                <a:spcPts val="1000"/>
              </a:spcAft>
            </a:pPr>
            <a:r>
              <a:rPr lang="en-US" dirty="0" smtClean="0">
                <a:solidFill>
                  <a:srgbClr val="FFC000"/>
                </a:solidFill>
                <a:effectLst/>
                <a:latin typeface="Tahoma"/>
                <a:ea typeface="Times New Roman"/>
                <a:cs typeface="Arial"/>
              </a:rPr>
              <a:t>Another way of looking at concentration such as in IV solutions and blood is in terms of equivalents. One equivalent is equal to one mole of charge in an ion. The value of the equivalents is always positive regardless of the charge. For example, </a:t>
            </a:r>
            <a:r>
              <a:rPr lang="en-US" sz="2000" dirty="0" smtClean="0">
                <a:solidFill>
                  <a:srgbClr val="FFC000"/>
                </a:solidFill>
                <a:effectLst/>
                <a:latin typeface="MathJax_Main"/>
                <a:ea typeface="Times New Roman"/>
                <a:cs typeface="Tahoma"/>
              </a:rPr>
              <a:t>Na</a:t>
            </a:r>
            <a:r>
              <a:rPr lang="en-US" sz="1200" dirty="0" smtClean="0">
                <a:solidFill>
                  <a:srgbClr val="FFC000"/>
                </a:solidFill>
                <a:effectLst/>
                <a:latin typeface="MathJax_Main"/>
                <a:ea typeface="Times New Roman"/>
                <a:cs typeface="Tahoma"/>
              </a:rPr>
              <a:t>+</a:t>
            </a:r>
            <a:r>
              <a:rPr lang="en-US" dirty="0" smtClean="0">
                <a:solidFill>
                  <a:srgbClr val="FFC000"/>
                </a:solidFill>
                <a:effectLst/>
                <a:latin typeface="Tahoma"/>
                <a:ea typeface="Times New Roman"/>
                <a:cs typeface="Arial"/>
              </a:rPr>
              <a:t> and </a:t>
            </a:r>
            <a:r>
              <a:rPr lang="en-US" sz="2000" dirty="0" err="1" smtClean="0">
                <a:solidFill>
                  <a:srgbClr val="FFC000"/>
                </a:solidFill>
                <a:effectLst/>
                <a:latin typeface="MathJax_Main"/>
                <a:ea typeface="Times New Roman"/>
                <a:cs typeface="Tahoma"/>
              </a:rPr>
              <a:t>Cl</a:t>
            </a:r>
            <a:r>
              <a:rPr lang="en-US" sz="1200" dirty="0" smtClean="0">
                <a:solidFill>
                  <a:srgbClr val="FFC000"/>
                </a:solidFill>
                <a:effectLst/>
                <a:latin typeface="MathJax_Main"/>
                <a:ea typeface="Times New Roman"/>
                <a:cs typeface="Tahoma"/>
              </a:rPr>
              <a:t>−</a:t>
            </a:r>
            <a:r>
              <a:rPr lang="en-US" dirty="0" smtClean="0">
                <a:solidFill>
                  <a:srgbClr val="FFC000"/>
                </a:solidFill>
                <a:effectLst/>
                <a:latin typeface="Tahoma"/>
                <a:ea typeface="Times New Roman"/>
                <a:cs typeface="Arial"/>
              </a:rPr>
              <a:t> both have 1 equivalent per mole.</a:t>
            </a:r>
            <a:endParaRPr lang="en-US" sz="1600" dirty="0" smtClean="0">
              <a:solidFill>
                <a:srgbClr val="FFC000"/>
              </a:solidFill>
              <a:effectLst/>
              <a:latin typeface="Calibri"/>
              <a:ea typeface="Calibri"/>
              <a:cs typeface="Arial"/>
            </a:endParaRPr>
          </a:p>
          <a:p>
            <a:pPr algn="l">
              <a:lnSpc>
                <a:spcPct val="115000"/>
              </a:lnSpc>
              <a:spcAft>
                <a:spcPts val="1000"/>
              </a:spcAft>
            </a:pPr>
            <a:r>
              <a:rPr lang="en-US" sz="2000" dirty="0" smtClean="0">
                <a:solidFill>
                  <a:srgbClr val="FFC000"/>
                </a:solidFill>
                <a:effectLst/>
                <a:latin typeface="MathJax_Main-bold"/>
                <a:ea typeface="Times New Roman"/>
                <a:cs typeface="Times New Roman"/>
              </a:rPr>
              <a:t>Ion             </a:t>
            </a:r>
            <a:r>
              <a:rPr lang="en-US" sz="2000" dirty="0" smtClean="0">
                <a:solidFill>
                  <a:srgbClr val="FFC000"/>
                </a:solidFill>
                <a:effectLst/>
                <a:latin typeface="Times New Roman"/>
                <a:ea typeface="Times New Roman"/>
                <a:cs typeface="Arial"/>
              </a:rPr>
              <a:t>Equivalents</a:t>
            </a:r>
            <a:r>
              <a:rPr lang="en-US" sz="2000" dirty="0" smtClean="0">
                <a:solidFill>
                  <a:srgbClr val="FFC000"/>
                </a:solidFill>
                <a:effectLst/>
                <a:latin typeface="MathJax_Main-bold"/>
                <a:ea typeface="Times New Roman"/>
                <a:cs typeface="Times New Roman"/>
              </a:rPr>
              <a:t>        </a:t>
            </a:r>
            <a:endParaRPr lang="en-US" sz="1600" dirty="0" smtClean="0">
              <a:solidFill>
                <a:srgbClr val="FFC000"/>
              </a:solidFill>
              <a:effectLst/>
              <a:latin typeface="Calibri"/>
              <a:ea typeface="Calibri"/>
              <a:cs typeface="Arial"/>
            </a:endParaRPr>
          </a:p>
          <a:p>
            <a:pPr marL="0" marR="0" algn="l">
              <a:lnSpc>
                <a:spcPct val="115000"/>
              </a:lnSpc>
              <a:spcBef>
                <a:spcPts val="0"/>
              </a:spcBef>
              <a:spcAft>
                <a:spcPts val="1000"/>
              </a:spcAft>
            </a:pPr>
            <a:r>
              <a:rPr lang="en-US" sz="2000" dirty="0" smtClean="0">
                <a:solidFill>
                  <a:srgbClr val="FFC000"/>
                </a:solidFill>
                <a:effectLst/>
                <a:latin typeface="MathJax_Main"/>
                <a:ea typeface="Times New Roman"/>
                <a:cs typeface="Times New Roman"/>
              </a:rPr>
              <a:t>Na</a:t>
            </a:r>
            <a:r>
              <a:rPr lang="en-US" sz="1200" dirty="0" smtClean="0">
                <a:solidFill>
                  <a:srgbClr val="FFC000"/>
                </a:solidFill>
                <a:effectLst/>
                <a:latin typeface="MathJax_Main"/>
                <a:ea typeface="Times New Roman"/>
                <a:cs typeface="Times New Roman"/>
              </a:rPr>
              <a:t>+</a:t>
            </a:r>
            <a:endParaRPr lang="en-US" sz="1600" dirty="0" smtClean="0">
              <a:solidFill>
                <a:srgbClr val="FFC000"/>
              </a:solidFill>
              <a:effectLst/>
              <a:latin typeface="Calibri"/>
              <a:ea typeface="Calibri"/>
              <a:cs typeface="Arial"/>
            </a:endParaRPr>
          </a:p>
          <a:p>
            <a:pPr marL="0" marR="0" algn="l">
              <a:lnSpc>
                <a:spcPct val="115000"/>
              </a:lnSpc>
              <a:spcBef>
                <a:spcPts val="0"/>
              </a:spcBef>
              <a:spcAft>
                <a:spcPts val="1000"/>
              </a:spcAft>
            </a:pPr>
            <a:r>
              <a:rPr lang="en-US" sz="2000" dirty="0" smtClean="0">
                <a:solidFill>
                  <a:srgbClr val="FFC000"/>
                </a:solidFill>
                <a:effectLst/>
                <a:latin typeface="MathJax_Main"/>
                <a:ea typeface="Times New Roman"/>
                <a:cs typeface="Times New Roman"/>
              </a:rPr>
              <a:t>Mg</a:t>
            </a:r>
            <a:r>
              <a:rPr lang="en-US" sz="1200" dirty="0" smtClean="0">
                <a:solidFill>
                  <a:srgbClr val="FFC000"/>
                </a:solidFill>
                <a:effectLst/>
                <a:latin typeface="MathJax_Main"/>
                <a:ea typeface="Times New Roman"/>
                <a:cs typeface="Times New Roman"/>
              </a:rPr>
              <a:t>2+</a:t>
            </a:r>
            <a:endParaRPr lang="en-US" sz="1600" dirty="0" smtClean="0">
              <a:solidFill>
                <a:srgbClr val="FFC000"/>
              </a:solidFill>
              <a:effectLst/>
              <a:latin typeface="Calibri"/>
              <a:ea typeface="Calibri"/>
              <a:cs typeface="Arial"/>
            </a:endParaRPr>
          </a:p>
          <a:p>
            <a:pPr marL="0" marR="0" algn="l">
              <a:lnSpc>
                <a:spcPct val="115000"/>
              </a:lnSpc>
              <a:spcBef>
                <a:spcPts val="0"/>
              </a:spcBef>
              <a:spcAft>
                <a:spcPts val="1000"/>
              </a:spcAft>
            </a:pPr>
            <a:r>
              <a:rPr lang="en-US" sz="2000" dirty="0" smtClean="0">
                <a:solidFill>
                  <a:srgbClr val="FFC000"/>
                </a:solidFill>
                <a:effectLst/>
                <a:latin typeface="MathJax_Main"/>
                <a:ea typeface="Times New Roman"/>
                <a:cs typeface="Times New Roman"/>
              </a:rPr>
              <a:t>Al</a:t>
            </a:r>
            <a:r>
              <a:rPr lang="en-US" sz="1200" dirty="0" smtClean="0">
                <a:solidFill>
                  <a:srgbClr val="FFC000"/>
                </a:solidFill>
                <a:effectLst/>
                <a:latin typeface="MathJax_Main"/>
                <a:ea typeface="Times New Roman"/>
                <a:cs typeface="Times New Roman"/>
              </a:rPr>
              <a:t>3+</a:t>
            </a:r>
            <a:endParaRPr lang="en-US" sz="1600" dirty="0" smtClean="0">
              <a:solidFill>
                <a:srgbClr val="FFC000"/>
              </a:solidFill>
              <a:effectLst/>
              <a:latin typeface="Calibri"/>
              <a:ea typeface="Calibri"/>
              <a:cs typeface="Arial"/>
            </a:endParaRPr>
          </a:p>
          <a:p>
            <a:pPr marL="0" marR="0" algn="l">
              <a:lnSpc>
                <a:spcPct val="115000"/>
              </a:lnSpc>
              <a:spcBef>
                <a:spcPts val="0"/>
              </a:spcBef>
              <a:spcAft>
                <a:spcPts val="1000"/>
              </a:spcAft>
            </a:pPr>
            <a:r>
              <a:rPr lang="en-US" sz="2000" dirty="0" err="1" smtClean="0">
                <a:solidFill>
                  <a:srgbClr val="FFC000"/>
                </a:solidFill>
                <a:effectLst/>
                <a:latin typeface="MathJax_Main"/>
                <a:ea typeface="Times New Roman"/>
                <a:cs typeface="Times New Roman"/>
              </a:rPr>
              <a:t>Cl</a:t>
            </a:r>
            <a:r>
              <a:rPr lang="en-US" sz="1200" dirty="0" smtClean="0">
                <a:solidFill>
                  <a:srgbClr val="FFC000"/>
                </a:solidFill>
                <a:effectLst/>
                <a:latin typeface="MathJax_Main"/>
                <a:ea typeface="Times New Roman"/>
                <a:cs typeface="Times New Roman"/>
              </a:rPr>
              <a:t>−</a:t>
            </a:r>
            <a:endParaRPr lang="en-US" sz="1600" dirty="0" smtClean="0">
              <a:solidFill>
                <a:srgbClr val="FFC000"/>
              </a:solidFill>
              <a:effectLst/>
              <a:latin typeface="Calibri"/>
              <a:ea typeface="Calibri"/>
              <a:cs typeface="Arial"/>
            </a:endParaRPr>
          </a:p>
          <a:p>
            <a:pPr marL="0" marR="0" algn="l">
              <a:lnSpc>
                <a:spcPct val="115000"/>
              </a:lnSpc>
              <a:spcBef>
                <a:spcPts val="0"/>
              </a:spcBef>
              <a:spcAft>
                <a:spcPts val="1000"/>
              </a:spcAft>
            </a:pPr>
            <a:r>
              <a:rPr lang="en-US" sz="2000" dirty="0" smtClean="0">
                <a:solidFill>
                  <a:srgbClr val="FFC000"/>
                </a:solidFill>
                <a:effectLst/>
                <a:latin typeface="MathJax_Main"/>
                <a:ea typeface="Times New Roman"/>
                <a:cs typeface="Times New Roman"/>
              </a:rPr>
              <a:t>NO</a:t>
            </a:r>
            <a:r>
              <a:rPr lang="en-US" sz="1200" dirty="0" smtClean="0">
                <a:solidFill>
                  <a:srgbClr val="FFC000"/>
                </a:solidFill>
                <a:effectLst/>
                <a:latin typeface="MathJax_Main"/>
                <a:ea typeface="Times New Roman"/>
                <a:cs typeface="Times New Roman"/>
              </a:rPr>
              <a:t>−3</a:t>
            </a:r>
            <a:endParaRPr lang="en-US" sz="1600" dirty="0" smtClean="0">
              <a:solidFill>
                <a:srgbClr val="FFC000"/>
              </a:solidFill>
              <a:effectLst/>
              <a:latin typeface="Calibri"/>
              <a:ea typeface="Calibri"/>
              <a:cs typeface="Arial"/>
            </a:endParaRPr>
          </a:p>
          <a:p>
            <a:pPr marL="0" marR="0" algn="l">
              <a:lnSpc>
                <a:spcPct val="115000"/>
              </a:lnSpc>
              <a:spcBef>
                <a:spcPts val="0"/>
              </a:spcBef>
              <a:spcAft>
                <a:spcPts val="1000"/>
              </a:spcAft>
            </a:pPr>
            <a:r>
              <a:rPr lang="en-US" sz="2000" dirty="0" smtClean="0">
                <a:solidFill>
                  <a:srgbClr val="FFC000"/>
                </a:solidFill>
                <a:effectLst/>
                <a:latin typeface="MathJax_Main"/>
                <a:ea typeface="Times New Roman"/>
                <a:cs typeface="Times New Roman"/>
              </a:rPr>
              <a:t>SO</a:t>
            </a:r>
            <a:r>
              <a:rPr lang="en-US" sz="1200" dirty="0" smtClean="0">
                <a:solidFill>
                  <a:srgbClr val="FFC000"/>
                </a:solidFill>
                <a:effectLst/>
                <a:latin typeface="MathJax_Main"/>
                <a:ea typeface="Times New Roman"/>
                <a:cs typeface="Times New Roman"/>
              </a:rPr>
              <a:t>2−4</a:t>
            </a:r>
            <a:endParaRPr lang="en-US" sz="1600" dirty="0" smtClean="0">
              <a:solidFill>
                <a:srgbClr val="FFC000"/>
              </a:solidFill>
              <a:effectLst/>
              <a:latin typeface="Calibri"/>
              <a:ea typeface="Calibri"/>
              <a:cs typeface="Arial"/>
            </a:endParaRPr>
          </a:p>
        </p:txBody>
      </p:sp>
      <p:sp>
        <p:nvSpPr>
          <p:cNvPr id="4" name="Rectangle 3"/>
          <p:cNvSpPr/>
          <p:nvPr/>
        </p:nvSpPr>
        <p:spPr>
          <a:xfrm>
            <a:off x="3352800" y="3304951"/>
            <a:ext cx="5715000" cy="3476849"/>
          </a:xfrm>
          <a:prstGeom prst="rect">
            <a:avLst/>
          </a:prstGeom>
        </p:spPr>
        <p:txBody>
          <a:bodyPr wrap="square">
            <a:sp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US" sz="1800" b="0" i="0" u="none" strike="noStrike" kern="0" cap="none" spc="0" normalizeH="0" baseline="0" noProof="0" dirty="0" smtClean="0">
                <a:ln>
                  <a:noFill/>
                </a:ln>
                <a:solidFill>
                  <a:srgbClr val="FFC000"/>
                </a:solidFill>
                <a:effectLst/>
                <a:uLnTx/>
                <a:uFillTx/>
                <a:latin typeface="Tahoma"/>
                <a:ea typeface="Times New Roman"/>
                <a:cs typeface="Arial"/>
              </a:rPr>
              <a:t>Equivalents are used because the concentration of the charges is important than the identity of the solutes. For example, a standard IV solution does not contain the same solutes as blood but the concentration of charges is the same.</a:t>
            </a:r>
            <a:endParaRPr kumimoji="0" lang="en-US" sz="1600" b="0" i="0" u="none" strike="noStrike" kern="0" cap="none" spc="0" normalizeH="0" baseline="0" noProof="0" dirty="0" smtClean="0">
              <a:ln>
                <a:noFill/>
              </a:ln>
              <a:solidFill>
                <a:srgbClr val="FFC000"/>
              </a:solidFill>
              <a:effectLst/>
              <a:uLnTx/>
              <a:uFillTx/>
              <a:latin typeface="Calibri"/>
              <a:ea typeface="Calibri"/>
              <a:cs typeface="Arial"/>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US" sz="1800" b="0" i="0" u="none" strike="noStrike" kern="0" cap="none" spc="0" normalizeH="0" baseline="0" noProof="0" dirty="0" smtClean="0">
                <a:ln>
                  <a:noFill/>
                </a:ln>
                <a:solidFill>
                  <a:srgbClr val="FFC000"/>
                </a:solidFill>
                <a:effectLst/>
                <a:uLnTx/>
                <a:uFillTx/>
                <a:latin typeface="Tahoma"/>
                <a:ea typeface="Times New Roman"/>
                <a:cs typeface="Arial"/>
              </a:rPr>
              <a:t>Sometimes, the concentration is lower in which case </a:t>
            </a:r>
            <a:r>
              <a:rPr kumimoji="0" lang="en-US" sz="1800" b="0" i="0" u="none" strike="noStrike" kern="0" cap="none" spc="0" normalizeH="0" baseline="0" noProof="0" dirty="0" err="1" smtClean="0">
                <a:ln>
                  <a:noFill/>
                </a:ln>
                <a:solidFill>
                  <a:srgbClr val="FFC000"/>
                </a:solidFill>
                <a:effectLst/>
                <a:uLnTx/>
                <a:uFillTx/>
                <a:latin typeface="Tahoma"/>
                <a:ea typeface="Times New Roman"/>
                <a:cs typeface="Arial"/>
              </a:rPr>
              <a:t>milliequivalents</a:t>
            </a:r>
            <a:r>
              <a:rPr kumimoji="0" lang="en-US" sz="1800" b="0" i="0" u="none" strike="noStrike" kern="0" cap="none" spc="0" normalizeH="0" baseline="0" noProof="0" dirty="0" smtClean="0">
                <a:ln>
                  <a:noFill/>
                </a:ln>
                <a:solidFill>
                  <a:srgbClr val="FFC000"/>
                </a:solidFill>
                <a:effectLst/>
                <a:uLnTx/>
                <a:uFillTx/>
                <a:latin typeface="Tahoma"/>
                <a:ea typeface="Times New Roman"/>
                <a:cs typeface="Arial"/>
              </a:rPr>
              <a:t> </a:t>
            </a:r>
            <a:r>
              <a:rPr kumimoji="0" lang="en-US" sz="2000" b="0" i="0" u="none" strike="noStrike" kern="0" cap="none" spc="0" normalizeH="0" baseline="0" noProof="0" dirty="0" smtClean="0">
                <a:ln>
                  <a:noFill/>
                </a:ln>
                <a:solidFill>
                  <a:srgbClr val="FFC000"/>
                </a:solidFill>
                <a:effectLst/>
                <a:uLnTx/>
                <a:uFillTx/>
                <a:latin typeface="MathJax_Main"/>
                <a:ea typeface="Times New Roman"/>
                <a:cs typeface="Tahoma"/>
              </a:rPr>
              <a:t>(</a:t>
            </a:r>
            <a:r>
              <a:rPr kumimoji="0" lang="en-US" sz="2000" b="0" i="0" u="none" strike="noStrike" kern="0" cap="none" spc="0" normalizeH="0" baseline="0" noProof="0" dirty="0" err="1" smtClean="0">
                <a:ln>
                  <a:noFill/>
                </a:ln>
                <a:solidFill>
                  <a:srgbClr val="FFC000"/>
                </a:solidFill>
                <a:effectLst/>
                <a:uLnTx/>
                <a:uFillTx/>
                <a:latin typeface="MathJax_Main"/>
                <a:ea typeface="Times New Roman"/>
                <a:cs typeface="Tahoma"/>
              </a:rPr>
              <a:t>mEq</a:t>
            </a:r>
            <a:r>
              <a:rPr kumimoji="0" lang="en-US" sz="2000" b="0" i="0" u="none" strike="noStrike" kern="0" cap="none" spc="0" normalizeH="0" baseline="0" noProof="0" dirty="0" smtClean="0">
                <a:ln>
                  <a:noFill/>
                </a:ln>
                <a:solidFill>
                  <a:srgbClr val="FFC000"/>
                </a:solidFill>
                <a:effectLst/>
                <a:uLnTx/>
                <a:uFillTx/>
                <a:latin typeface="MathJax_Main"/>
                <a:ea typeface="Times New Roman"/>
                <a:cs typeface="Tahoma"/>
              </a:rPr>
              <a:t>)</a:t>
            </a:r>
            <a:r>
              <a:rPr kumimoji="0" lang="en-US" sz="2000" b="0" i="0" u="none" strike="noStrike" kern="0" cap="none" spc="0" normalizeH="0" baseline="0" noProof="0" dirty="0" smtClean="0">
                <a:ln>
                  <a:noFill/>
                </a:ln>
                <a:solidFill>
                  <a:srgbClr val="FFC000"/>
                </a:solidFill>
                <a:effectLst/>
                <a:uLnTx/>
                <a:uFillTx/>
                <a:latin typeface="Tahoma"/>
                <a:ea typeface="Times New Roman"/>
                <a:cs typeface="Arial"/>
              </a:rPr>
              <a:t>(</a:t>
            </a:r>
            <a:r>
              <a:rPr kumimoji="0" lang="en-US" sz="2000" b="0" i="0" u="none" strike="noStrike" kern="0" cap="none" spc="0" normalizeH="0" baseline="0" noProof="0" dirty="0" err="1" smtClean="0">
                <a:ln>
                  <a:noFill/>
                </a:ln>
                <a:solidFill>
                  <a:srgbClr val="FFC000"/>
                </a:solidFill>
                <a:effectLst/>
                <a:uLnTx/>
                <a:uFillTx/>
                <a:latin typeface="Tahoma"/>
                <a:ea typeface="Times New Roman"/>
                <a:cs typeface="Arial"/>
              </a:rPr>
              <a:t>mEq</a:t>
            </a:r>
            <a:r>
              <a:rPr kumimoji="0" lang="en-US" sz="2000" b="0" i="0" u="none" strike="noStrike" kern="0" cap="none" spc="0" normalizeH="0" baseline="0" noProof="0" dirty="0" smtClean="0">
                <a:ln>
                  <a:noFill/>
                </a:ln>
                <a:solidFill>
                  <a:srgbClr val="FFC000"/>
                </a:solidFill>
                <a:effectLst/>
                <a:uLnTx/>
                <a:uFillTx/>
                <a:latin typeface="Tahoma"/>
                <a:ea typeface="Times New Roman"/>
                <a:cs typeface="Arial"/>
              </a:rPr>
              <a:t>)</a:t>
            </a:r>
            <a:r>
              <a:rPr kumimoji="0" lang="en-US" sz="1800" b="0" i="0" u="none" strike="noStrike" kern="0" cap="none" spc="0" normalizeH="0" baseline="0" noProof="0" dirty="0" smtClean="0">
                <a:ln>
                  <a:noFill/>
                </a:ln>
                <a:solidFill>
                  <a:srgbClr val="FFC000"/>
                </a:solidFill>
                <a:effectLst/>
                <a:uLnTx/>
                <a:uFillTx/>
                <a:latin typeface="Tahoma"/>
                <a:ea typeface="Times New Roman"/>
                <a:cs typeface="Arial"/>
              </a:rPr>
              <a:t> is a more appropriate unit. Just like metric prefixes used with base units, </a:t>
            </a:r>
            <a:r>
              <a:rPr kumimoji="0" lang="en-US" sz="1800" b="0" i="0" u="none" strike="noStrike" kern="0" cap="none" spc="0" normalizeH="0" baseline="0" noProof="0" dirty="0" err="1" smtClean="0">
                <a:ln>
                  <a:noFill/>
                </a:ln>
                <a:solidFill>
                  <a:srgbClr val="FFC000"/>
                </a:solidFill>
                <a:effectLst/>
                <a:uLnTx/>
                <a:uFillTx/>
                <a:latin typeface="Tahoma"/>
                <a:ea typeface="Times New Roman"/>
                <a:cs typeface="Arial"/>
              </a:rPr>
              <a:t>milli</a:t>
            </a:r>
            <a:r>
              <a:rPr kumimoji="0" lang="en-US" sz="1800" b="0" i="0" u="none" strike="noStrike" kern="0" cap="none" spc="0" normalizeH="0" baseline="0" noProof="0" dirty="0" smtClean="0">
                <a:ln>
                  <a:noFill/>
                </a:ln>
                <a:solidFill>
                  <a:srgbClr val="FFC000"/>
                </a:solidFill>
                <a:effectLst/>
                <a:uLnTx/>
                <a:uFillTx/>
                <a:latin typeface="Tahoma"/>
                <a:ea typeface="Times New Roman"/>
                <a:cs typeface="Arial"/>
              </a:rPr>
              <a:t> is used to modify equivalents so </a:t>
            </a:r>
            <a:r>
              <a:rPr kumimoji="0" lang="en-US" sz="2000" b="0" i="0" u="none" strike="noStrike" kern="0" cap="none" spc="0" normalizeH="0" baseline="0" noProof="0" dirty="0" smtClean="0">
                <a:ln>
                  <a:noFill/>
                </a:ln>
                <a:solidFill>
                  <a:srgbClr val="FFC000"/>
                </a:solidFill>
                <a:effectLst/>
                <a:uLnTx/>
                <a:uFillTx/>
                <a:latin typeface="MathJax_Main"/>
                <a:ea typeface="Times New Roman"/>
                <a:cs typeface="Tahoma"/>
              </a:rPr>
              <a:t>1Eq=1000mEq</a:t>
            </a:r>
            <a:r>
              <a:rPr kumimoji="0" lang="en-US" sz="1800" b="0" i="0" u="none" strike="noStrike" kern="0" cap="none" spc="0" normalizeH="0" baseline="0" noProof="0" dirty="0" smtClean="0">
                <a:ln>
                  <a:noFill/>
                </a:ln>
                <a:solidFill>
                  <a:srgbClr val="FFC000"/>
                </a:solidFill>
                <a:effectLst/>
                <a:uLnTx/>
                <a:uFillTx/>
                <a:latin typeface="Tahoma"/>
                <a:ea typeface="Times New Roman"/>
                <a:cs typeface="Arial"/>
              </a:rPr>
              <a:t>.</a:t>
            </a:r>
            <a:endParaRPr kumimoji="0" lang="en-US" sz="1600" b="0" i="0" u="none" strike="noStrike" kern="0" cap="none" spc="0" normalizeH="0" baseline="0" noProof="0" dirty="0">
              <a:ln>
                <a:noFill/>
              </a:ln>
              <a:solidFill>
                <a:srgbClr val="FFC000"/>
              </a:solidFill>
              <a:effectLst/>
              <a:uLnTx/>
              <a:uFillTx/>
              <a:latin typeface="Calibri"/>
              <a:ea typeface="Calibri"/>
              <a:cs typeface="Arial"/>
            </a:endParaRPr>
          </a:p>
        </p:txBody>
      </p:sp>
    </p:spTree>
    <p:extLst>
      <p:ext uri="{BB962C8B-B14F-4D97-AF65-F5344CB8AC3E}">
        <p14:creationId xmlns:p14="http://schemas.microsoft.com/office/powerpoint/2010/main" val="4236566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97" y="1609725"/>
            <a:ext cx="8983703" cy="364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4143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txBox="1"/>
          <p:nvPr/>
        </p:nvSpPr>
        <p:spPr>
          <a:xfrm>
            <a:off x="281940" y="860805"/>
            <a:ext cx="8013700" cy="1122680"/>
          </a:xfrm>
          <a:prstGeom prst="rect">
            <a:avLst/>
          </a:prstGeom>
        </p:spPr>
        <p:txBody>
          <a:bodyPr vert="horz" wrap="square" lIns="0" tIns="12700" rIns="0" bIns="0" rtlCol="0">
            <a:spAutoFit/>
          </a:bodyPr>
          <a:lstStyle/>
          <a:p>
            <a:pPr marL="38100" marR="30480">
              <a:spcBef>
                <a:spcPts val="100"/>
              </a:spcBef>
            </a:pPr>
            <a:r>
              <a:rPr sz="2400" b="1" dirty="0">
                <a:solidFill>
                  <a:srgbClr val="FF00FF"/>
                </a:solidFill>
                <a:latin typeface="Times New Roman"/>
                <a:cs typeface="Times New Roman"/>
              </a:rPr>
              <a:t>Example:</a:t>
            </a:r>
            <a:r>
              <a:rPr sz="2400" b="1" spc="-10" dirty="0">
                <a:solidFill>
                  <a:srgbClr val="FF00FF"/>
                </a:solidFill>
                <a:latin typeface="Times New Roman"/>
                <a:cs typeface="Times New Roman"/>
              </a:rPr>
              <a:t> </a:t>
            </a:r>
            <a:r>
              <a:rPr sz="2400" dirty="0">
                <a:solidFill>
                  <a:srgbClr val="FFFF00"/>
                </a:solidFill>
                <a:latin typeface="Times New Roman"/>
                <a:cs typeface="Times New Roman"/>
              </a:rPr>
              <a:t>4.35</a:t>
            </a:r>
            <a:r>
              <a:rPr sz="2400" spc="-5" dirty="0">
                <a:solidFill>
                  <a:srgbClr val="FFFF00"/>
                </a:solidFill>
                <a:latin typeface="Times New Roman"/>
                <a:cs typeface="Times New Roman"/>
              </a:rPr>
              <a:t> </a:t>
            </a:r>
            <a:r>
              <a:rPr sz="2400" dirty="0">
                <a:solidFill>
                  <a:srgbClr val="FFFF00"/>
                </a:solidFill>
                <a:latin typeface="Times New Roman"/>
                <a:cs typeface="Times New Roman"/>
              </a:rPr>
              <a:t>moles</a:t>
            </a:r>
            <a:r>
              <a:rPr sz="2400" spc="-5" dirty="0">
                <a:solidFill>
                  <a:srgbClr val="FFFF00"/>
                </a:solidFill>
                <a:latin typeface="Times New Roman"/>
                <a:cs typeface="Times New Roman"/>
              </a:rPr>
              <a:t> </a:t>
            </a:r>
            <a:r>
              <a:rPr sz="2400" dirty="0">
                <a:solidFill>
                  <a:srgbClr val="FFFF00"/>
                </a:solidFill>
                <a:latin typeface="Times New Roman"/>
                <a:cs typeface="Times New Roman"/>
              </a:rPr>
              <a:t>of</a:t>
            </a:r>
            <a:r>
              <a:rPr sz="2400" spc="-5" dirty="0">
                <a:solidFill>
                  <a:srgbClr val="FFFF00"/>
                </a:solidFill>
                <a:latin typeface="Times New Roman"/>
                <a:cs typeface="Times New Roman"/>
              </a:rPr>
              <a:t> </a:t>
            </a:r>
            <a:r>
              <a:rPr sz="2400" dirty="0">
                <a:solidFill>
                  <a:srgbClr val="FFFF00"/>
                </a:solidFill>
                <a:latin typeface="Times New Roman"/>
                <a:cs typeface="Times New Roman"/>
              </a:rPr>
              <a:t>CuCl</a:t>
            </a:r>
            <a:r>
              <a:rPr sz="2400" baseline="-20833" dirty="0">
                <a:solidFill>
                  <a:srgbClr val="FFFF00"/>
                </a:solidFill>
                <a:latin typeface="Times New Roman"/>
                <a:cs typeface="Times New Roman"/>
              </a:rPr>
              <a:t>2</a:t>
            </a:r>
            <a:r>
              <a:rPr sz="2400" spc="270" baseline="-20833" dirty="0">
                <a:solidFill>
                  <a:srgbClr val="FFFF00"/>
                </a:solidFill>
                <a:latin typeface="Times New Roman"/>
                <a:cs typeface="Times New Roman"/>
              </a:rPr>
              <a:t> </a:t>
            </a:r>
            <a:r>
              <a:rPr sz="2400" dirty="0">
                <a:solidFill>
                  <a:srgbClr val="FFFF00"/>
                </a:solidFill>
                <a:latin typeface="Times New Roman"/>
                <a:cs typeface="Times New Roman"/>
              </a:rPr>
              <a:t>is</a:t>
            </a:r>
            <a:r>
              <a:rPr sz="2400" spc="-5" dirty="0">
                <a:solidFill>
                  <a:srgbClr val="FFFF00"/>
                </a:solidFill>
                <a:latin typeface="Times New Roman"/>
                <a:cs typeface="Times New Roman"/>
              </a:rPr>
              <a:t> </a:t>
            </a:r>
            <a:r>
              <a:rPr sz="2400" dirty="0">
                <a:solidFill>
                  <a:srgbClr val="FFFF00"/>
                </a:solidFill>
                <a:latin typeface="Times New Roman"/>
                <a:cs typeface="Times New Roman"/>
              </a:rPr>
              <a:t>dissolved</a:t>
            </a:r>
            <a:r>
              <a:rPr sz="2400" spc="-20" dirty="0">
                <a:solidFill>
                  <a:srgbClr val="FFFF00"/>
                </a:solidFill>
                <a:latin typeface="Times New Roman"/>
                <a:cs typeface="Times New Roman"/>
              </a:rPr>
              <a:t> </a:t>
            </a:r>
            <a:r>
              <a:rPr sz="2400" dirty="0">
                <a:solidFill>
                  <a:srgbClr val="FFFF00"/>
                </a:solidFill>
                <a:latin typeface="Times New Roman"/>
                <a:cs typeface="Times New Roman"/>
              </a:rPr>
              <a:t>in</a:t>
            </a:r>
            <a:r>
              <a:rPr sz="2400" spc="-20" dirty="0">
                <a:solidFill>
                  <a:srgbClr val="FFFF00"/>
                </a:solidFill>
                <a:latin typeface="Times New Roman"/>
                <a:cs typeface="Times New Roman"/>
              </a:rPr>
              <a:t> </a:t>
            </a:r>
            <a:r>
              <a:rPr sz="2400" dirty="0">
                <a:solidFill>
                  <a:srgbClr val="FFFF00"/>
                </a:solidFill>
                <a:latin typeface="Times New Roman"/>
                <a:cs typeface="Times New Roman"/>
              </a:rPr>
              <a:t>enough</a:t>
            </a:r>
            <a:r>
              <a:rPr sz="2400" spc="-15" dirty="0">
                <a:solidFill>
                  <a:srgbClr val="FFFF00"/>
                </a:solidFill>
                <a:latin typeface="Times New Roman"/>
                <a:cs typeface="Times New Roman"/>
              </a:rPr>
              <a:t> </a:t>
            </a:r>
            <a:r>
              <a:rPr sz="2400" dirty="0">
                <a:solidFill>
                  <a:srgbClr val="FFFF00"/>
                </a:solidFill>
                <a:latin typeface="Times New Roman"/>
                <a:cs typeface="Times New Roman"/>
              </a:rPr>
              <a:t>water</a:t>
            </a:r>
            <a:r>
              <a:rPr sz="2400" spc="-15" dirty="0">
                <a:solidFill>
                  <a:srgbClr val="FFFF00"/>
                </a:solidFill>
                <a:latin typeface="Times New Roman"/>
                <a:cs typeface="Times New Roman"/>
              </a:rPr>
              <a:t> </a:t>
            </a:r>
            <a:r>
              <a:rPr sz="2400" spc="-25" dirty="0">
                <a:solidFill>
                  <a:srgbClr val="FFFF00"/>
                </a:solidFill>
                <a:latin typeface="Times New Roman"/>
                <a:cs typeface="Times New Roman"/>
              </a:rPr>
              <a:t>to </a:t>
            </a:r>
            <a:r>
              <a:rPr sz="2400" dirty="0">
                <a:solidFill>
                  <a:srgbClr val="FFFF00"/>
                </a:solidFill>
                <a:latin typeface="Times New Roman"/>
                <a:cs typeface="Times New Roman"/>
              </a:rPr>
              <a:t>make</a:t>
            </a:r>
            <a:r>
              <a:rPr sz="2400" spc="-5" dirty="0">
                <a:solidFill>
                  <a:srgbClr val="FFFF00"/>
                </a:solidFill>
                <a:latin typeface="Times New Roman"/>
                <a:cs typeface="Times New Roman"/>
              </a:rPr>
              <a:t> </a:t>
            </a:r>
            <a:r>
              <a:rPr sz="2400" dirty="0">
                <a:solidFill>
                  <a:srgbClr val="FFFF00"/>
                </a:solidFill>
                <a:latin typeface="Times New Roman"/>
                <a:cs typeface="Times New Roman"/>
              </a:rPr>
              <a:t>5.80</a:t>
            </a:r>
            <a:r>
              <a:rPr sz="2400" spc="-15" dirty="0">
                <a:solidFill>
                  <a:srgbClr val="FFFF00"/>
                </a:solidFill>
                <a:latin typeface="Times New Roman"/>
                <a:cs typeface="Times New Roman"/>
              </a:rPr>
              <a:t> </a:t>
            </a:r>
            <a:r>
              <a:rPr sz="2400" dirty="0">
                <a:solidFill>
                  <a:srgbClr val="FFFF00"/>
                </a:solidFill>
                <a:latin typeface="Times New Roman"/>
                <a:cs typeface="Times New Roman"/>
              </a:rPr>
              <a:t>L</a:t>
            </a:r>
            <a:r>
              <a:rPr sz="2400" spc="-95"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dirty="0">
                <a:solidFill>
                  <a:srgbClr val="FFFF00"/>
                </a:solidFill>
                <a:latin typeface="Times New Roman"/>
                <a:cs typeface="Times New Roman"/>
              </a:rPr>
              <a:t>solution.</a:t>
            </a:r>
            <a:r>
              <a:rPr sz="2400" spc="-70" dirty="0">
                <a:solidFill>
                  <a:srgbClr val="FFFF00"/>
                </a:solidFill>
                <a:latin typeface="Times New Roman"/>
                <a:cs typeface="Times New Roman"/>
              </a:rPr>
              <a:t> </a:t>
            </a:r>
            <a:r>
              <a:rPr sz="2400" dirty="0">
                <a:solidFill>
                  <a:srgbClr val="FFFF00"/>
                </a:solidFill>
                <a:latin typeface="Times New Roman"/>
                <a:cs typeface="Times New Roman"/>
              </a:rPr>
              <a:t>What</a:t>
            </a:r>
            <a:r>
              <a:rPr sz="2400" spc="5" dirty="0">
                <a:solidFill>
                  <a:srgbClr val="FFFF00"/>
                </a:solidFill>
                <a:latin typeface="Times New Roman"/>
                <a:cs typeface="Times New Roman"/>
              </a:rPr>
              <a:t> </a:t>
            </a:r>
            <a:r>
              <a:rPr sz="2400" dirty="0">
                <a:solidFill>
                  <a:srgbClr val="FFFF00"/>
                </a:solidFill>
                <a:latin typeface="Times New Roman"/>
                <a:cs typeface="Times New Roman"/>
              </a:rPr>
              <a:t>is</a:t>
            </a:r>
            <a:r>
              <a:rPr sz="2400" spc="-10" dirty="0">
                <a:solidFill>
                  <a:srgbClr val="FFFF00"/>
                </a:solidFill>
                <a:latin typeface="Times New Roman"/>
                <a:cs typeface="Times New Roman"/>
              </a:rPr>
              <a:t> </a:t>
            </a:r>
            <a:r>
              <a:rPr sz="2400" dirty="0">
                <a:solidFill>
                  <a:srgbClr val="FFFF00"/>
                </a:solidFill>
                <a:latin typeface="Times New Roman"/>
                <a:cs typeface="Times New Roman"/>
              </a:rPr>
              <a:t>the</a:t>
            </a:r>
            <a:r>
              <a:rPr sz="2400" spc="-20" dirty="0">
                <a:solidFill>
                  <a:srgbClr val="FFFF00"/>
                </a:solidFill>
                <a:latin typeface="Times New Roman"/>
                <a:cs typeface="Times New Roman"/>
              </a:rPr>
              <a:t> </a:t>
            </a:r>
            <a:r>
              <a:rPr sz="2400" dirty="0">
                <a:solidFill>
                  <a:srgbClr val="FFFF00"/>
                </a:solidFill>
                <a:latin typeface="Times New Roman"/>
                <a:cs typeface="Times New Roman"/>
              </a:rPr>
              <a:t>concentration</a:t>
            </a:r>
            <a:r>
              <a:rPr sz="2400" spc="-45" dirty="0">
                <a:solidFill>
                  <a:srgbClr val="FFFF00"/>
                </a:solidFill>
                <a:latin typeface="Times New Roman"/>
                <a:cs typeface="Times New Roman"/>
              </a:rPr>
              <a:t> </a:t>
            </a:r>
            <a:r>
              <a:rPr sz="2400" dirty="0">
                <a:solidFill>
                  <a:srgbClr val="FFFF00"/>
                </a:solidFill>
                <a:latin typeface="Times New Roman"/>
                <a:cs typeface="Times New Roman"/>
              </a:rPr>
              <a:t>in Eq/L</a:t>
            </a:r>
            <a:r>
              <a:rPr sz="2400" spc="-114" dirty="0">
                <a:solidFill>
                  <a:srgbClr val="FFFF00"/>
                </a:solidFill>
                <a:latin typeface="Times New Roman"/>
                <a:cs typeface="Times New Roman"/>
              </a:rPr>
              <a:t> </a:t>
            </a:r>
            <a:r>
              <a:rPr sz="2400" dirty="0">
                <a:solidFill>
                  <a:srgbClr val="FFFF00"/>
                </a:solidFill>
                <a:latin typeface="Times New Roman"/>
                <a:cs typeface="Times New Roman"/>
              </a:rPr>
              <a:t>of</a:t>
            </a:r>
            <a:r>
              <a:rPr sz="2400" spc="-5" dirty="0">
                <a:solidFill>
                  <a:srgbClr val="FFFF00"/>
                </a:solidFill>
                <a:latin typeface="Times New Roman"/>
                <a:cs typeface="Times New Roman"/>
              </a:rPr>
              <a:t> </a:t>
            </a:r>
            <a:r>
              <a:rPr sz="2400" spc="-25" dirty="0">
                <a:solidFill>
                  <a:srgbClr val="FFFF00"/>
                </a:solidFill>
                <a:latin typeface="Times New Roman"/>
                <a:cs typeface="Times New Roman"/>
              </a:rPr>
              <a:t>the </a:t>
            </a:r>
            <a:r>
              <a:rPr sz="2400" spc="-10" dirty="0">
                <a:solidFill>
                  <a:srgbClr val="FFFF00"/>
                </a:solidFill>
                <a:latin typeface="Times New Roman"/>
                <a:cs typeface="Times New Roman"/>
              </a:rPr>
              <a:t>solution?</a:t>
            </a:r>
            <a:endParaRPr sz="2400" dirty="0">
              <a:latin typeface="Times New Roman"/>
              <a:cs typeface="Times New Roman"/>
            </a:endParaRPr>
          </a:p>
        </p:txBody>
      </p:sp>
      <p:sp>
        <p:nvSpPr>
          <p:cNvPr id="3" name="object 3"/>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259187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06298" rIns="0" bIns="0" rtlCol="0">
            <a:spAutoFit/>
          </a:bodyPr>
          <a:lstStyle/>
          <a:p>
            <a:pPr marL="12700">
              <a:lnSpc>
                <a:spcPct val="100000"/>
              </a:lnSpc>
              <a:spcBef>
                <a:spcPts val="95"/>
              </a:spcBef>
            </a:pPr>
            <a:r>
              <a:rPr dirty="0">
                <a:solidFill>
                  <a:srgbClr val="44E3F9"/>
                </a:solidFill>
                <a:latin typeface="Times New Roman"/>
                <a:cs typeface="Times New Roman"/>
              </a:rPr>
              <a:t>Methods</a:t>
            </a:r>
            <a:r>
              <a:rPr spc="-95" dirty="0">
                <a:solidFill>
                  <a:srgbClr val="44E3F9"/>
                </a:solidFill>
                <a:latin typeface="Times New Roman"/>
                <a:cs typeface="Times New Roman"/>
              </a:rPr>
              <a:t> </a:t>
            </a:r>
            <a:r>
              <a:rPr dirty="0">
                <a:solidFill>
                  <a:srgbClr val="44E3F9"/>
                </a:solidFill>
                <a:latin typeface="Times New Roman"/>
                <a:cs typeface="Times New Roman"/>
              </a:rPr>
              <a:t>of</a:t>
            </a:r>
            <a:r>
              <a:rPr spc="-100" dirty="0">
                <a:solidFill>
                  <a:srgbClr val="44E3F9"/>
                </a:solidFill>
                <a:latin typeface="Times New Roman"/>
                <a:cs typeface="Times New Roman"/>
              </a:rPr>
              <a:t> </a:t>
            </a:r>
            <a:r>
              <a:rPr dirty="0">
                <a:solidFill>
                  <a:srgbClr val="44E3F9"/>
                </a:solidFill>
                <a:latin typeface="Times New Roman"/>
                <a:cs typeface="Times New Roman"/>
              </a:rPr>
              <a:t>expressing</a:t>
            </a:r>
            <a:r>
              <a:rPr spc="-105" dirty="0">
                <a:solidFill>
                  <a:srgbClr val="44E3F9"/>
                </a:solidFill>
                <a:latin typeface="Times New Roman"/>
                <a:cs typeface="Times New Roman"/>
              </a:rPr>
              <a:t> </a:t>
            </a:r>
            <a:r>
              <a:rPr spc="-10" dirty="0">
                <a:solidFill>
                  <a:srgbClr val="44E3F9"/>
                </a:solidFill>
                <a:latin typeface="Times New Roman"/>
                <a:cs typeface="Times New Roman"/>
              </a:rPr>
              <a:t>Concentration</a:t>
            </a:r>
          </a:p>
        </p:txBody>
      </p:sp>
      <p:sp>
        <p:nvSpPr>
          <p:cNvPr id="4" name="object 4"/>
          <p:cNvSpPr txBox="1"/>
          <p:nvPr/>
        </p:nvSpPr>
        <p:spPr>
          <a:xfrm>
            <a:off x="231140" y="1422908"/>
            <a:ext cx="8574405" cy="2254463"/>
          </a:xfrm>
          <a:prstGeom prst="rect">
            <a:avLst/>
          </a:prstGeom>
        </p:spPr>
        <p:txBody>
          <a:bodyPr vert="horz" wrap="square" lIns="0" tIns="12700" rIns="0" bIns="0" rtlCol="0">
            <a:spAutoFit/>
          </a:bodyPr>
          <a:lstStyle/>
          <a:p>
            <a:pPr marL="12700" marR="5080">
              <a:spcBef>
                <a:spcPts val="100"/>
              </a:spcBef>
            </a:pPr>
            <a:r>
              <a:rPr sz="2400" dirty="0">
                <a:solidFill>
                  <a:schemeClr val="tx1"/>
                </a:solidFill>
                <a:latin typeface="Times New Roman"/>
                <a:cs typeface="Times New Roman"/>
              </a:rPr>
              <a:t>The</a:t>
            </a:r>
            <a:r>
              <a:rPr sz="2400" spc="-25" dirty="0">
                <a:solidFill>
                  <a:schemeClr val="tx1"/>
                </a:solidFill>
                <a:latin typeface="Times New Roman"/>
                <a:cs typeface="Times New Roman"/>
              </a:rPr>
              <a:t> </a:t>
            </a:r>
            <a:r>
              <a:rPr sz="2400" dirty="0">
                <a:solidFill>
                  <a:schemeClr val="tx1"/>
                </a:solidFill>
                <a:latin typeface="Times New Roman"/>
                <a:cs typeface="Times New Roman"/>
              </a:rPr>
              <a:t>term</a:t>
            </a:r>
            <a:r>
              <a:rPr sz="2400" spc="-20" dirty="0">
                <a:solidFill>
                  <a:schemeClr val="tx1"/>
                </a:solidFill>
                <a:latin typeface="Times New Roman"/>
                <a:cs typeface="Times New Roman"/>
              </a:rPr>
              <a:t> </a:t>
            </a:r>
            <a:r>
              <a:rPr sz="2400" b="1" dirty="0">
                <a:solidFill>
                  <a:schemeClr val="tx1"/>
                </a:solidFill>
                <a:latin typeface="Times New Roman"/>
                <a:cs typeface="Times New Roman"/>
              </a:rPr>
              <a:t>concentration</a:t>
            </a:r>
            <a:r>
              <a:rPr sz="2400" b="1" spc="-25" dirty="0">
                <a:solidFill>
                  <a:schemeClr val="tx1"/>
                </a:solidFill>
                <a:latin typeface="Times New Roman"/>
                <a:cs typeface="Times New Roman"/>
              </a:rPr>
              <a:t> </a:t>
            </a:r>
            <a:r>
              <a:rPr sz="2400" dirty="0">
                <a:solidFill>
                  <a:schemeClr val="tx1"/>
                </a:solidFill>
                <a:latin typeface="Times New Roman"/>
                <a:cs typeface="Times New Roman"/>
              </a:rPr>
              <a:t>is</a:t>
            </a:r>
            <a:r>
              <a:rPr sz="2400" spc="-5" dirty="0">
                <a:solidFill>
                  <a:schemeClr val="tx1"/>
                </a:solidFill>
                <a:latin typeface="Times New Roman"/>
                <a:cs typeface="Times New Roman"/>
              </a:rPr>
              <a:t> </a:t>
            </a:r>
            <a:r>
              <a:rPr sz="2400" dirty="0">
                <a:solidFill>
                  <a:schemeClr val="tx1"/>
                </a:solidFill>
                <a:latin typeface="Times New Roman"/>
                <a:cs typeface="Times New Roman"/>
              </a:rPr>
              <a:t>used</a:t>
            </a:r>
            <a:r>
              <a:rPr sz="2400" spc="-5" dirty="0">
                <a:solidFill>
                  <a:schemeClr val="tx1"/>
                </a:solidFill>
                <a:latin typeface="Times New Roman"/>
                <a:cs typeface="Times New Roman"/>
              </a:rPr>
              <a:t> </a:t>
            </a:r>
            <a:r>
              <a:rPr sz="2400" dirty="0">
                <a:solidFill>
                  <a:schemeClr val="tx1"/>
                </a:solidFill>
                <a:latin typeface="Times New Roman"/>
                <a:cs typeface="Times New Roman"/>
              </a:rPr>
              <a:t>to</a:t>
            </a:r>
            <a:r>
              <a:rPr sz="2400" spc="-10" dirty="0">
                <a:solidFill>
                  <a:schemeClr val="tx1"/>
                </a:solidFill>
                <a:latin typeface="Times New Roman"/>
                <a:cs typeface="Times New Roman"/>
              </a:rPr>
              <a:t> </a:t>
            </a:r>
            <a:r>
              <a:rPr sz="2400" dirty="0">
                <a:solidFill>
                  <a:schemeClr val="tx1"/>
                </a:solidFill>
                <a:latin typeface="Times New Roman"/>
                <a:cs typeface="Times New Roman"/>
              </a:rPr>
              <a:t>refer</a:t>
            </a:r>
            <a:r>
              <a:rPr sz="2400" spc="-10" dirty="0">
                <a:solidFill>
                  <a:schemeClr val="tx1"/>
                </a:solidFill>
                <a:latin typeface="Times New Roman"/>
                <a:cs typeface="Times New Roman"/>
              </a:rPr>
              <a:t> </a:t>
            </a:r>
            <a:r>
              <a:rPr sz="2400" dirty="0">
                <a:solidFill>
                  <a:schemeClr val="tx1"/>
                </a:solidFill>
                <a:latin typeface="Times New Roman"/>
                <a:cs typeface="Times New Roman"/>
              </a:rPr>
              <a:t>to</a:t>
            </a:r>
            <a:r>
              <a:rPr sz="2400" spc="-5" dirty="0">
                <a:solidFill>
                  <a:schemeClr val="tx1"/>
                </a:solidFill>
                <a:latin typeface="Times New Roman"/>
                <a:cs typeface="Times New Roman"/>
              </a:rPr>
              <a:t> </a:t>
            </a:r>
            <a:r>
              <a:rPr sz="2400" dirty="0">
                <a:solidFill>
                  <a:schemeClr val="tx1"/>
                </a:solidFill>
                <a:latin typeface="Times New Roman"/>
                <a:cs typeface="Times New Roman"/>
              </a:rPr>
              <a:t>the</a:t>
            </a:r>
            <a:r>
              <a:rPr sz="2400" spc="-35" dirty="0">
                <a:solidFill>
                  <a:schemeClr val="tx1"/>
                </a:solidFill>
                <a:latin typeface="Times New Roman"/>
                <a:cs typeface="Times New Roman"/>
              </a:rPr>
              <a:t> </a:t>
            </a:r>
            <a:r>
              <a:rPr sz="2400" dirty="0">
                <a:solidFill>
                  <a:schemeClr val="tx1"/>
                </a:solidFill>
                <a:latin typeface="Times New Roman"/>
                <a:cs typeface="Times New Roman"/>
              </a:rPr>
              <a:t>amount of</a:t>
            </a:r>
            <a:r>
              <a:rPr sz="2400" spc="-5" dirty="0">
                <a:solidFill>
                  <a:schemeClr val="tx1"/>
                </a:solidFill>
                <a:latin typeface="Times New Roman"/>
                <a:cs typeface="Times New Roman"/>
              </a:rPr>
              <a:t> </a:t>
            </a:r>
            <a:r>
              <a:rPr sz="2400" dirty="0">
                <a:solidFill>
                  <a:schemeClr val="tx1"/>
                </a:solidFill>
                <a:latin typeface="Times New Roman"/>
                <a:cs typeface="Times New Roman"/>
              </a:rPr>
              <a:t>solute</a:t>
            </a:r>
            <a:r>
              <a:rPr sz="2400" spc="-35" dirty="0">
                <a:solidFill>
                  <a:schemeClr val="tx1"/>
                </a:solidFill>
                <a:latin typeface="Times New Roman"/>
                <a:cs typeface="Times New Roman"/>
              </a:rPr>
              <a:t> </a:t>
            </a:r>
            <a:r>
              <a:rPr sz="2400" dirty="0">
                <a:solidFill>
                  <a:schemeClr val="tx1"/>
                </a:solidFill>
                <a:latin typeface="Times New Roman"/>
                <a:cs typeface="Times New Roman"/>
              </a:rPr>
              <a:t>that</a:t>
            </a:r>
            <a:r>
              <a:rPr sz="2400" spc="-20" dirty="0">
                <a:solidFill>
                  <a:schemeClr val="tx1"/>
                </a:solidFill>
                <a:latin typeface="Times New Roman"/>
                <a:cs typeface="Times New Roman"/>
              </a:rPr>
              <a:t> </a:t>
            </a:r>
            <a:r>
              <a:rPr sz="2400" spc="-25" dirty="0">
                <a:solidFill>
                  <a:schemeClr val="tx1"/>
                </a:solidFill>
                <a:latin typeface="Times New Roman"/>
                <a:cs typeface="Times New Roman"/>
              </a:rPr>
              <a:t>is </a:t>
            </a:r>
            <a:r>
              <a:rPr sz="2400" dirty="0">
                <a:solidFill>
                  <a:schemeClr val="tx1"/>
                </a:solidFill>
                <a:latin typeface="Times New Roman"/>
                <a:cs typeface="Times New Roman"/>
              </a:rPr>
              <a:t>dissolved</a:t>
            </a:r>
            <a:r>
              <a:rPr sz="2400" spc="-35" dirty="0">
                <a:solidFill>
                  <a:schemeClr val="tx1"/>
                </a:solidFill>
                <a:latin typeface="Times New Roman"/>
                <a:cs typeface="Times New Roman"/>
              </a:rPr>
              <a:t> </a:t>
            </a:r>
            <a:r>
              <a:rPr sz="2400" dirty="0">
                <a:solidFill>
                  <a:schemeClr val="tx1"/>
                </a:solidFill>
                <a:latin typeface="Times New Roman"/>
                <a:cs typeface="Times New Roman"/>
              </a:rPr>
              <a:t>in</a:t>
            </a:r>
            <a:r>
              <a:rPr sz="2400" spc="-15" dirty="0">
                <a:solidFill>
                  <a:schemeClr val="tx1"/>
                </a:solidFill>
                <a:latin typeface="Times New Roman"/>
                <a:cs typeface="Times New Roman"/>
              </a:rPr>
              <a:t> </a:t>
            </a:r>
            <a:r>
              <a:rPr sz="2400" dirty="0">
                <a:solidFill>
                  <a:schemeClr val="tx1"/>
                </a:solidFill>
                <a:latin typeface="Times New Roman"/>
                <a:cs typeface="Times New Roman"/>
              </a:rPr>
              <a:t>a</a:t>
            </a:r>
            <a:r>
              <a:rPr sz="2400" spc="-10" dirty="0">
                <a:solidFill>
                  <a:schemeClr val="tx1"/>
                </a:solidFill>
                <a:latin typeface="Times New Roman"/>
                <a:cs typeface="Times New Roman"/>
              </a:rPr>
              <a:t> solvent.</a:t>
            </a:r>
            <a:endParaRPr sz="2400" dirty="0">
              <a:solidFill>
                <a:schemeClr val="tx1"/>
              </a:solidFill>
              <a:latin typeface="Times New Roman"/>
              <a:cs typeface="Times New Roman"/>
            </a:endParaRPr>
          </a:p>
          <a:p>
            <a:pPr>
              <a:spcBef>
                <a:spcPts val="120"/>
              </a:spcBef>
            </a:pPr>
            <a:endParaRPr sz="2400" dirty="0">
              <a:solidFill>
                <a:schemeClr val="tx1"/>
              </a:solidFill>
              <a:latin typeface="Times New Roman"/>
              <a:cs typeface="Times New Roman"/>
            </a:endParaRPr>
          </a:p>
          <a:p>
            <a:pPr marL="12700"/>
            <a:r>
              <a:rPr sz="2400" b="1" dirty="0">
                <a:solidFill>
                  <a:schemeClr val="tx1"/>
                </a:solidFill>
                <a:latin typeface="Times New Roman"/>
                <a:cs typeface="Times New Roman"/>
              </a:rPr>
              <a:t>Concentration</a:t>
            </a:r>
            <a:r>
              <a:rPr sz="2400" b="1" spc="-40" dirty="0">
                <a:solidFill>
                  <a:schemeClr val="tx1"/>
                </a:solidFill>
                <a:latin typeface="Times New Roman"/>
                <a:cs typeface="Times New Roman"/>
              </a:rPr>
              <a:t> </a:t>
            </a:r>
            <a:r>
              <a:rPr sz="2400" b="1" dirty="0">
                <a:solidFill>
                  <a:schemeClr val="tx1"/>
                </a:solidFill>
                <a:latin typeface="Times New Roman"/>
                <a:cs typeface="Times New Roman"/>
              </a:rPr>
              <a:t>by</a:t>
            </a:r>
            <a:r>
              <a:rPr sz="2400" b="1" spc="-15" dirty="0">
                <a:solidFill>
                  <a:schemeClr val="tx1"/>
                </a:solidFill>
                <a:latin typeface="Times New Roman"/>
                <a:cs typeface="Times New Roman"/>
              </a:rPr>
              <a:t> </a:t>
            </a:r>
            <a:r>
              <a:rPr sz="2400" b="1" spc="-10" dirty="0">
                <a:solidFill>
                  <a:schemeClr val="tx1"/>
                </a:solidFill>
                <a:latin typeface="Times New Roman"/>
                <a:cs typeface="Times New Roman"/>
              </a:rPr>
              <a:t>Percent</a:t>
            </a:r>
            <a:endParaRPr sz="2400" dirty="0">
              <a:solidFill>
                <a:schemeClr val="tx1"/>
              </a:solidFill>
              <a:latin typeface="Times New Roman"/>
              <a:cs typeface="Times New Roman"/>
            </a:endParaRPr>
          </a:p>
          <a:p>
            <a:pPr>
              <a:spcBef>
                <a:spcPts val="120"/>
              </a:spcBef>
            </a:pPr>
            <a:endParaRPr sz="2400" dirty="0">
              <a:solidFill>
                <a:schemeClr val="tx1"/>
              </a:solidFill>
              <a:latin typeface="Times New Roman"/>
              <a:cs typeface="Times New Roman"/>
            </a:endParaRPr>
          </a:p>
          <a:p>
            <a:pPr marL="12700"/>
            <a:r>
              <a:rPr sz="2400" dirty="0">
                <a:solidFill>
                  <a:schemeClr val="tx1"/>
                </a:solidFill>
                <a:latin typeface="Times New Roman"/>
                <a:cs typeface="Times New Roman"/>
              </a:rPr>
              <a:t>In</a:t>
            </a:r>
            <a:r>
              <a:rPr sz="2400" spc="-5" dirty="0">
                <a:solidFill>
                  <a:schemeClr val="tx1"/>
                </a:solidFill>
                <a:latin typeface="Times New Roman"/>
                <a:cs typeface="Times New Roman"/>
              </a:rPr>
              <a:t> </a:t>
            </a:r>
            <a:r>
              <a:rPr sz="2400" dirty="0">
                <a:solidFill>
                  <a:schemeClr val="tx1"/>
                </a:solidFill>
                <a:latin typeface="Times New Roman"/>
                <a:cs typeface="Times New Roman"/>
              </a:rPr>
              <a:t>general,</a:t>
            </a:r>
            <a:r>
              <a:rPr sz="2400" spc="-35" dirty="0">
                <a:solidFill>
                  <a:schemeClr val="tx1"/>
                </a:solidFill>
                <a:latin typeface="Times New Roman"/>
                <a:cs typeface="Times New Roman"/>
              </a:rPr>
              <a:t> </a:t>
            </a:r>
            <a:r>
              <a:rPr sz="2400" dirty="0">
                <a:solidFill>
                  <a:schemeClr val="tx1"/>
                </a:solidFill>
                <a:latin typeface="Times New Roman"/>
                <a:cs typeface="Times New Roman"/>
              </a:rPr>
              <a:t>percentage</a:t>
            </a:r>
            <a:r>
              <a:rPr sz="2400" spc="-40" dirty="0">
                <a:solidFill>
                  <a:schemeClr val="tx1"/>
                </a:solidFill>
                <a:latin typeface="Times New Roman"/>
                <a:cs typeface="Times New Roman"/>
              </a:rPr>
              <a:t> </a:t>
            </a:r>
            <a:r>
              <a:rPr sz="2400" dirty="0">
                <a:solidFill>
                  <a:schemeClr val="tx1"/>
                </a:solidFill>
                <a:latin typeface="Times New Roman"/>
                <a:cs typeface="Times New Roman"/>
              </a:rPr>
              <a:t>can</a:t>
            </a:r>
            <a:r>
              <a:rPr sz="2400" spc="-15" dirty="0">
                <a:solidFill>
                  <a:schemeClr val="tx1"/>
                </a:solidFill>
                <a:latin typeface="Times New Roman"/>
                <a:cs typeface="Times New Roman"/>
              </a:rPr>
              <a:t> </a:t>
            </a:r>
            <a:r>
              <a:rPr sz="2400" dirty="0">
                <a:solidFill>
                  <a:schemeClr val="tx1"/>
                </a:solidFill>
                <a:latin typeface="Times New Roman"/>
                <a:cs typeface="Times New Roman"/>
              </a:rPr>
              <a:t>be</a:t>
            </a:r>
            <a:r>
              <a:rPr sz="2400" spc="-15" dirty="0">
                <a:solidFill>
                  <a:schemeClr val="tx1"/>
                </a:solidFill>
                <a:latin typeface="Times New Roman"/>
                <a:cs typeface="Times New Roman"/>
              </a:rPr>
              <a:t> </a:t>
            </a:r>
            <a:r>
              <a:rPr sz="2400" dirty="0">
                <a:solidFill>
                  <a:schemeClr val="tx1"/>
                </a:solidFill>
                <a:latin typeface="Times New Roman"/>
                <a:cs typeface="Times New Roman"/>
              </a:rPr>
              <a:t>defined</a:t>
            </a:r>
            <a:r>
              <a:rPr sz="2400" spc="-10" dirty="0">
                <a:solidFill>
                  <a:schemeClr val="tx1"/>
                </a:solidFill>
                <a:latin typeface="Times New Roman"/>
                <a:cs typeface="Times New Roman"/>
              </a:rPr>
              <a:t> </a:t>
            </a:r>
            <a:r>
              <a:rPr sz="2400" spc="-25" dirty="0">
                <a:solidFill>
                  <a:schemeClr val="tx1"/>
                </a:solidFill>
                <a:latin typeface="Times New Roman"/>
                <a:cs typeface="Times New Roman"/>
              </a:rPr>
              <a:t>as:</a:t>
            </a:r>
            <a:endParaRPr sz="2400" dirty="0">
              <a:solidFill>
                <a:schemeClr val="tx1"/>
              </a:solidFill>
              <a:latin typeface="Times New Roman"/>
              <a:cs typeface="Times New Roman"/>
            </a:endParaRPr>
          </a:p>
        </p:txBody>
      </p:sp>
      <p:sp>
        <p:nvSpPr>
          <p:cNvPr id="5" name="object 5"/>
          <p:cNvSpPr txBox="1"/>
          <p:nvPr/>
        </p:nvSpPr>
        <p:spPr>
          <a:xfrm>
            <a:off x="231140" y="3983863"/>
            <a:ext cx="528320" cy="391160"/>
          </a:xfrm>
          <a:prstGeom prst="rect">
            <a:avLst/>
          </a:prstGeom>
        </p:spPr>
        <p:txBody>
          <a:bodyPr vert="horz" wrap="square" lIns="0" tIns="12700" rIns="0" bIns="0" rtlCol="0">
            <a:spAutoFit/>
          </a:bodyPr>
          <a:lstStyle/>
          <a:p>
            <a:pPr marL="12700">
              <a:spcBef>
                <a:spcPts val="100"/>
              </a:spcBef>
            </a:pPr>
            <a:r>
              <a:rPr sz="2400" dirty="0">
                <a:solidFill>
                  <a:srgbClr val="FFFFFF"/>
                </a:solidFill>
                <a:latin typeface="Times New Roman"/>
                <a:cs typeface="Times New Roman"/>
              </a:rPr>
              <a:t>%</a:t>
            </a:r>
            <a:r>
              <a:rPr sz="2400" spc="-20" dirty="0">
                <a:solidFill>
                  <a:srgbClr val="FFFFFF"/>
                </a:solidFill>
                <a:latin typeface="Times New Roman"/>
                <a:cs typeface="Times New Roman"/>
              </a:rPr>
              <a:t> </a:t>
            </a:r>
            <a:r>
              <a:rPr sz="2400" spc="-50" dirty="0">
                <a:solidFill>
                  <a:srgbClr val="FFFFFF"/>
                </a:solidFill>
                <a:latin typeface="Times New Roman"/>
                <a:cs typeface="Times New Roman"/>
              </a:rPr>
              <a:t>=</a:t>
            </a:r>
            <a:endParaRPr sz="2400">
              <a:latin typeface="Times New Roman"/>
              <a:cs typeface="Times New Roman"/>
            </a:endParaRPr>
          </a:p>
        </p:txBody>
      </p:sp>
      <p:sp>
        <p:nvSpPr>
          <p:cNvPr id="6" name="object 6"/>
          <p:cNvSpPr txBox="1"/>
          <p:nvPr/>
        </p:nvSpPr>
        <p:spPr>
          <a:xfrm>
            <a:off x="2180589" y="3983863"/>
            <a:ext cx="711200" cy="391160"/>
          </a:xfrm>
          <a:prstGeom prst="rect">
            <a:avLst/>
          </a:prstGeom>
        </p:spPr>
        <p:txBody>
          <a:bodyPr vert="horz" wrap="square" lIns="0" tIns="12700" rIns="0" bIns="0" rtlCol="0">
            <a:spAutoFit/>
          </a:bodyPr>
          <a:lstStyle/>
          <a:p>
            <a:pPr marL="12700">
              <a:spcBef>
                <a:spcPts val="100"/>
              </a:spcBef>
            </a:pPr>
            <a:r>
              <a:rPr sz="2400" dirty="0">
                <a:solidFill>
                  <a:srgbClr val="FFFFFF"/>
                </a:solidFill>
                <a:latin typeface="Times New Roman"/>
                <a:cs typeface="Times New Roman"/>
              </a:rPr>
              <a:t>x </a:t>
            </a:r>
            <a:r>
              <a:rPr sz="2400" spc="-25" dirty="0">
                <a:solidFill>
                  <a:srgbClr val="FFFFFF"/>
                </a:solidFill>
                <a:latin typeface="Times New Roman"/>
                <a:cs typeface="Times New Roman"/>
              </a:rPr>
              <a:t>100</a:t>
            </a:r>
            <a:endParaRPr sz="2400">
              <a:latin typeface="Times New Roman"/>
              <a:cs typeface="Times New Roman"/>
            </a:endParaRPr>
          </a:p>
        </p:txBody>
      </p:sp>
      <p:sp>
        <p:nvSpPr>
          <p:cNvPr id="7" name="object 7"/>
          <p:cNvSpPr txBox="1"/>
          <p:nvPr/>
        </p:nvSpPr>
        <p:spPr>
          <a:xfrm>
            <a:off x="231140" y="4715078"/>
            <a:ext cx="7141845" cy="391795"/>
          </a:xfrm>
          <a:prstGeom prst="rect">
            <a:avLst/>
          </a:prstGeom>
        </p:spPr>
        <p:txBody>
          <a:bodyPr vert="horz" wrap="square" lIns="0" tIns="12700" rIns="0" bIns="0" rtlCol="0">
            <a:spAutoFit/>
          </a:bodyPr>
          <a:lstStyle/>
          <a:p>
            <a:pPr marL="12700">
              <a:spcBef>
                <a:spcPts val="100"/>
              </a:spcBef>
            </a:pPr>
            <a:r>
              <a:rPr sz="2400" dirty="0">
                <a:solidFill>
                  <a:schemeClr val="tx1"/>
                </a:solidFill>
                <a:latin typeface="Times New Roman"/>
                <a:cs typeface="Times New Roman"/>
              </a:rPr>
              <a:t>In</a:t>
            </a:r>
            <a:r>
              <a:rPr sz="2400" spc="-10" dirty="0">
                <a:solidFill>
                  <a:schemeClr val="tx1"/>
                </a:solidFill>
                <a:latin typeface="Times New Roman"/>
                <a:cs typeface="Times New Roman"/>
              </a:rPr>
              <a:t> chemistry,</a:t>
            </a:r>
            <a:r>
              <a:rPr sz="2400" spc="-30" dirty="0">
                <a:solidFill>
                  <a:schemeClr val="tx1"/>
                </a:solidFill>
                <a:latin typeface="Times New Roman"/>
                <a:cs typeface="Times New Roman"/>
              </a:rPr>
              <a:t> </a:t>
            </a:r>
            <a:r>
              <a:rPr sz="2400" dirty="0">
                <a:solidFill>
                  <a:schemeClr val="tx1"/>
                </a:solidFill>
                <a:latin typeface="Times New Roman"/>
                <a:cs typeface="Times New Roman"/>
              </a:rPr>
              <a:t>we</a:t>
            </a:r>
            <a:r>
              <a:rPr sz="2400" spc="-10" dirty="0">
                <a:solidFill>
                  <a:schemeClr val="tx1"/>
                </a:solidFill>
                <a:latin typeface="Times New Roman"/>
                <a:cs typeface="Times New Roman"/>
              </a:rPr>
              <a:t> </a:t>
            </a:r>
            <a:r>
              <a:rPr sz="2400" dirty="0">
                <a:solidFill>
                  <a:schemeClr val="tx1"/>
                </a:solidFill>
                <a:latin typeface="Times New Roman"/>
                <a:cs typeface="Times New Roman"/>
              </a:rPr>
              <a:t>are</a:t>
            </a:r>
            <a:r>
              <a:rPr sz="2400" spc="-25" dirty="0">
                <a:solidFill>
                  <a:schemeClr val="tx1"/>
                </a:solidFill>
                <a:latin typeface="Times New Roman"/>
                <a:cs typeface="Times New Roman"/>
              </a:rPr>
              <a:t> </a:t>
            </a:r>
            <a:r>
              <a:rPr sz="2400" dirty="0">
                <a:solidFill>
                  <a:schemeClr val="tx1"/>
                </a:solidFill>
                <a:latin typeface="Times New Roman"/>
                <a:cs typeface="Times New Roman"/>
              </a:rPr>
              <a:t>usually</a:t>
            </a:r>
            <a:r>
              <a:rPr sz="2400" spc="-40" dirty="0">
                <a:solidFill>
                  <a:schemeClr val="tx1"/>
                </a:solidFill>
                <a:latin typeface="Times New Roman"/>
                <a:cs typeface="Times New Roman"/>
              </a:rPr>
              <a:t> </a:t>
            </a:r>
            <a:r>
              <a:rPr sz="2400" dirty="0">
                <a:solidFill>
                  <a:schemeClr val="tx1"/>
                </a:solidFill>
                <a:latin typeface="Times New Roman"/>
                <a:cs typeface="Times New Roman"/>
              </a:rPr>
              <a:t>interested</a:t>
            </a:r>
            <a:r>
              <a:rPr sz="2400" spc="-25" dirty="0">
                <a:solidFill>
                  <a:schemeClr val="tx1"/>
                </a:solidFill>
                <a:latin typeface="Times New Roman"/>
                <a:cs typeface="Times New Roman"/>
              </a:rPr>
              <a:t> </a:t>
            </a:r>
            <a:r>
              <a:rPr sz="2400" dirty="0">
                <a:solidFill>
                  <a:schemeClr val="tx1"/>
                </a:solidFill>
                <a:latin typeface="Times New Roman"/>
                <a:cs typeface="Times New Roman"/>
              </a:rPr>
              <a:t>in</a:t>
            </a:r>
            <a:r>
              <a:rPr sz="2400" spc="-10" dirty="0">
                <a:solidFill>
                  <a:schemeClr val="tx1"/>
                </a:solidFill>
                <a:latin typeface="Times New Roman"/>
                <a:cs typeface="Times New Roman"/>
              </a:rPr>
              <a:t> </a:t>
            </a:r>
            <a:r>
              <a:rPr sz="2400" dirty="0">
                <a:solidFill>
                  <a:schemeClr val="tx1"/>
                </a:solidFill>
                <a:latin typeface="Times New Roman"/>
                <a:cs typeface="Times New Roman"/>
              </a:rPr>
              <a:t>percent</a:t>
            </a:r>
            <a:r>
              <a:rPr sz="2400" spc="-40" dirty="0">
                <a:solidFill>
                  <a:schemeClr val="tx1"/>
                </a:solidFill>
                <a:latin typeface="Times New Roman"/>
                <a:cs typeface="Times New Roman"/>
              </a:rPr>
              <a:t> </a:t>
            </a:r>
            <a:r>
              <a:rPr sz="2400" dirty="0">
                <a:solidFill>
                  <a:schemeClr val="tx1"/>
                </a:solidFill>
                <a:latin typeface="Times New Roman"/>
                <a:cs typeface="Times New Roman"/>
              </a:rPr>
              <a:t>by</a:t>
            </a:r>
            <a:r>
              <a:rPr sz="2400" spc="-5" dirty="0">
                <a:solidFill>
                  <a:schemeClr val="tx1"/>
                </a:solidFill>
                <a:latin typeface="Times New Roman"/>
                <a:cs typeface="Times New Roman"/>
              </a:rPr>
              <a:t> </a:t>
            </a:r>
            <a:r>
              <a:rPr sz="2400" spc="-10" dirty="0">
                <a:solidFill>
                  <a:schemeClr val="tx1"/>
                </a:solidFill>
                <a:latin typeface="Times New Roman"/>
                <a:cs typeface="Times New Roman"/>
              </a:rPr>
              <a:t>mass:</a:t>
            </a:r>
            <a:endParaRPr sz="2400" dirty="0">
              <a:solidFill>
                <a:schemeClr val="tx1"/>
              </a:solidFill>
              <a:latin typeface="Times New Roman"/>
              <a:cs typeface="Times New Roman"/>
            </a:endParaRPr>
          </a:p>
        </p:txBody>
      </p:sp>
      <p:sp>
        <p:nvSpPr>
          <p:cNvPr id="8" name="object 8"/>
          <p:cNvSpPr txBox="1"/>
          <p:nvPr/>
        </p:nvSpPr>
        <p:spPr>
          <a:xfrm>
            <a:off x="231140" y="5812942"/>
            <a:ext cx="1247775" cy="391160"/>
          </a:xfrm>
          <a:prstGeom prst="rect">
            <a:avLst/>
          </a:prstGeom>
        </p:spPr>
        <p:txBody>
          <a:bodyPr vert="horz" wrap="square" lIns="0" tIns="12700" rIns="0" bIns="0" rtlCol="0">
            <a:spAutoFit/>
          </a:bodyPr>
          <a:lstStyle/>
          <a:p>
            <a:pPr marL="12700">
              <a:spcBef>
                <a:spcPts val="100"/>
              </a:spcBef>
            </a:pPr>
            <a:r>
              <a:rPr sz="2400" dirty="0">
                <a:solidFill>
                  <a:srgbClr val="FFFFFF"/>
                </a:solidFill>
                <a:latin typeface="Times New Roman"/>
                <a:cs typeface="Times New Roman"/>
              </a:rPr>
              <a:t>%</a:t>
            </a:r>
            <a:r>
              <a:rPr sz="2400" spc="-40" dirty="0">
                <a:solidFill>
                  <a:srgbClr val="FFFFFF"/>
                </a:solidFill>
                <a:latin typeface="Times New Roman"/>
                <a:cs typeface="Times New Roman"/>
              </a:rPr>
              <a:t> </a:t>
            </a:r>
            <a:r>
              <a:rPr sz="2400" dirty="0">
                <a:solidFill>
                  <a:srgbClr val="FFFFFF"/>
                </a:solidFill>
                <a:latin typeface="Times New Roman"/>
                <a:cs typeface="Times New Roman"/>
              </a:rPr>
              <a:t>Mass</a:t>
            </a:r>
            <a:r>
              <a:rPr sz="2400" spc="-35" dirty="0">
                <a:solidFill>
                  <a:srgbClr val="FFFFFF"/>
                </a:solidFill>
                <a:latin typeface="Times New Roman"/>
                <a:cs typeface="Times New Roman"/>
              </a:rPr>
              <a:t> </a:t>
            </a:r>
            <a:r>
              <a:rPr sz="2400" spc="-50" dirty="0">
                <a:solidFill>
                  <a:srgbClr val="FFFFFF"/>
                </a:solidFill>
                <a:latin typeface="Times New Roman"/>
                <a:cs typeface="Times New Roman"/>
              </a:rPr>
              <a:t>=</a:t>
            </a:r>
            <a:endParaRPr sz="2400">
              <a:latin typeface="Times New Roman"/>
              <a:cs typeface="Times New Roman"/>
            </a:endParaRPr>
          </a:p>
        </p:txBody>
      </p:sp>
      <p:sp>
        <p:nvSpPr>
          <p:cNvPr id="9" name="object 9"/>
          <p:cNvSpPr/>
          <p:nvPr/>
        </p:nvSpPr>
        <p:spPr>
          <a:xfrm>
            <a:off x="936497" y="4200905"/>
            <a:ext cx="1142365" cy="0"/>
          </a:xfrm>
          <a:custGeom>
            <a:avLst/>
            <a:gdLst/>
            <a:ahLst/>
            <a:cxnLst/>
            <a:rect l="l" t="t" r="r" b="b"/>
            <a:pathLst>
              <a:path w="1142364">
                <a:moveTo>
                  <a:pt x="0" y="0"/>
                </a:moveTo>
                <a:lnTo>
                  <a:pt x="1142111" y="0"/>
                </a:lnTo>
              </a:path>
            </a:pathLst>
          </a:custGeom>
          <a:ln w="28956">
            <a:solidFill>
              <a:srgbClr val="FFFFFF"/>
            </a:solidFill>
          </a:ln>
        </p:spPr>
        <p:txBody>
          <a:bodyPr wrap="square" lIns="0" tIns="0" rIns="0" bIns="0" rtlCol="0"/>
          <a:lstStyle/>
          <a:p>
            <a:endParaRPr/>
          </a:p>
        </p:txBody>
      </p:sp>
      <p:sp>
        <p:nvSpPr>
          <p:cNvPr id="10" name="object 10"/>
          <p:cNvSpPr txBox="1"/>
          <p:nvPr/>
        </p:nvSpPr>
        <p:spPr>
          <a:xfrm>
            <a:off x="1617725" y="5628538"/>
            <a:ext cx="2707005" cy="391160"/>
          </a:xfrm>
          <a:prstGeom prst="rect">
            <a:avLst/>
          </a:prstGeom>
        </p:spPr>
        <p:txBody>
          <a:bodyPr vert="horz" wrap="square" lIns="0" tIns="12700" rIns="0" bIns="0" rtlCol="0">
            <a:spAutoFit/>
          </a:bodyPr>
          <a:lstStyle/>
          <a:p>
            <a:pPr marL="38100">
              <a:spcBef>
                <a:spcPts val="100"/>
              </a:spcBef>
              <a:tabLst>
                <a:tab pos="285115" algn="l"/>
                <a:tab pos="1888489" algn="l"/>
              </a:tabLst>
            </a:pPr>
            <a:r>
              <a:rPr u="heavy" dirty="0">
                <a:solidFill>
                  <a:srgbClr val="FFFFFF"/>
                </a:solidFill>
                <a:uFill>
                  <a:solidFill>
                    <a:srgbClr val="FFFFFF"/>
                  </a:solidFill>
                </a:uFill>
                <a:latin typeface="Arial"/>
                <a:cs typeface="Arial"/>
              </a:rPr>
              <a:t>	Mass of </a:t>
            </a:r>
            <a:r>
              <a:rPr u="heavy" spc="-20" dirty="0">
                <a:solidFill>
                  <a:srgbClr val="FFFFFF"/>
                </a:solidFill>
                <a:uFill>
                  <a:solidFill>
                    <a:srgbClr val="FFFFFF"/>
                  </a:solidFill>
                </a:uFill>
                <a:latin typeface="Arial"/>
                <a:cs typeface="Arial"/>
              </a:rPr>
              <a:t>Part</a:t>
            </a:r>
            <a:r>
              <a:rPr u="heavy" dirty="0">
                <a:solidFill>
                  <a:srgbClr val="FFFFFF"/>
                </a:solidFill>
                <a:uFill>
                  <a:solidFill>
                    <a:srgbClr val="FFFFFF"/>
                  </a:solidFill>
                </a:uFill>
                <a:latin typeface="Arial"/>
                <a:cs typeface="Arial"/>
              </a:rPr>
              <a:t>	</a:t>
            </a:r>
            <a:r>
              <a:rPr spc="295" dirty="0">
                <a:solidFill>
                  <a:srgbClr val="FFFFFF"/>
                </a:solidFill>
                <a:latin typeface="Arial"/>
                <a:cs typeface="Arial"/>
              </a:rPr>
              <a:t> </a:t>
            </a:r>
            <a:r>
              <a:rPr sz="3600" baseline="-33564" dirty="0">
                <a:solidFill>
                  <a:srgbClr val="FFFFFF"/>
                </a:solidFill>
                <a:latin typeface="Times New Roman"/>
                <a:cs typeface="Times New Roman"/>
              </a:rPr>
              <a:t>x 100</a:t>
            </a:r>
            <a:endParaRPr sz="3600" baseline="-33564">
              <a:latin typeface="Times New Roman"/>
              <a:cs typeface="Times New Roman"/>
            </a:endParaRPr>
          </a:p>
        </p:txBody>
      </p:sp>
      <p:sp>
        <p:nvSpPr>
          <p:cNvPr id="11" name="object 11"/>
          <p:cNvSpPr txBox="1"/>
          <p:nvPr/>
        </p:nvSpPr>
        <p:spPr>
          <a:xfrm>
            <a:off x="1986533" y="6047943"/>
            <a:ext cx="1117600" cy="299720"/>
          </a:xfrm>
          <a:prstGeom prst="rect">
            <a:avLst/>
          </a:prstGeom>
        </p:spPr>
        <p:txBody>
          <a:bodyPr vert="horz" wrap="square" lIns="0" tIns="12700" rIns="0" bIns="0" rtlCol="0">
            <a:spAutoFit/>
          </a:bodyPr>
          <a:lstStyle/>
          <a:p>
            <a:pPr marL="12700">
              <a:spcBef>
                <a:spcPts val="100"/>
              </a:spcBef>
            </a:pPr>
            <a:r>
              <a:rPr spc="-30" dirty="0">
                <a:solidFill>
                  <a:srgbClr val="FFFFFF"/>
                </a:solidFill>
                <a:latin typeface="Arial"/>
                <a:cs typeface="Arial"/>
              </a:rPr>
              <a:t>Total</a:t>
            </a:r>
            <a:r>
              <a:rPr spc="-90" dirty="0">
                <a:solidFill>
                  <a:srgbClr val="FFFFFF"/>
                </a:solidFill>
                <a:latin typeface="Arial"/>
                <a:cs typeface="Arial"/>
              </a:rPr>
              <a:t> </a:t>
            </a:r>
            <a:r>
              <a:rPr spc="-20" dirty="0">
                <a:solidFill>
                  <a:srgbClr val="FFFFFF"/>
                </a:solidFill>
                <a:latin typeface="Arial"/>
                <a:cs typeface="Arial"/>
              </a:rPr>
              <a:t>Mass</a:t>
            </a:r>
            <a:endParaRPr>
              <a:latin typeface="Arial"/>
              <a:cs typeface="Arial"/>
            </a:endParaRPr>
          </a:p>
        </p:txBody>
      </p:sp>
      <p:sp>
        <p:nvSpPr>
          <p:cNvPr id="12" name="object 12"/>
          <p:cNvSpPr txBox="1"/>
          <p:nvPr/>
        </p:nvSpPr>
        <p:spPr>
          <a:xfrm>
            <a:off x="1241247" y="3821683"/>
            <a:ext cx="444500" cy="299720"/>
          </a:xfrm>
          <a:prstGeom prst="rect">
            <a:avLst/>
          </a:prstGeom>
        </p:spPr>
        <p:txBody>
          <a:bodyPr vert="horz" wrap="square" lIns="0" tIns="12700" rIns="0" bIns="0" rtlCol="0">
            <a:spAutoFit/>
          </a:bodyPr>
          <a:lstStyle/>
          <a:p>
            <a:pPr marL="12700">
              <a:spcBef>
                <a:spcPts val="100"/>
              </a:spcBef>
            </a:pPr>
            <a:r>
              <a:rPr spc="-20" dirty="0">
                <a:solidFill>
                  <a:schemeClr val="bg1"/>
                </a:solidFill>
                <a:latin typeface="Arial"/>
                <a:cs typeface="Arial"/>
              </a:rPr>
              <a:t>Part</a:t>
            </a:r>
            <a:endParaRPr dirty="0">
              <a:solidFill>
                <a:schemeClr val="bg1"/>
              </a:solidFill>
              <a:latin typeface="Arial"/>
              <a:cs typeface="Arial"/>
            </a:endParaRPr>
          </a:p>
        </p:txBody>
      </p:sp>
      <p:sp>
        <p:nvSpPr>
          <p:cNvPr id="13" name="object 13"/>
          <p:cNvSpPr txBox="1"/>
          <p:nvPr/>
        </p:nvSpPr>
        <p:spPr>
          <a:xfrm>
            <a:off x="1193393" y="4228592"/>
            <a:ext cx="672465" cy="299720"/>
          </a:xfrm>
          <a:prstGeom prst="rect">
            <a:avLst/>
          </a:prstGeom>
        </p:spPr>
        <p:txBody>
          <a:bodyPr vert="horz" wrap="square" lIns="0" tIns="12700" rIns="0" bIns="0" rtlCol="0">
            <a:spAutoFit/>
          </a:bodyPr>
          <a:lstStyle/>
          <a:p>
            <a:pPr marL="12700">
              <a:spcBef>
                <a:spcPts val="100"/>
              </a:spcBef>
            </a:pPr>
            <a:r>
              <a:rPr spc="-10" dirty="0">
                <a:solidFill>
                  <a:srgbClr val="FFFFFF"/>
                </a:solidFill>
                <a:latin typeface="Arial"/>
                <a:cs typeface="Arial"/>
              </a:rPr>
              <a:t>Whole</a:t>
            </a:r>
            <a:endParaRPr>
              <a:latin typeface="Arial"/>
              <a:cs typeface="Arial"/>
            </a:endParaRPr>
          </a:p>
        </p:txBody>
      </p:sp>
    </p:spTree>
    <p:extLst>
      <p:ext uri="{BB962C8B-B14F-4D97-AF65-F5344CB8AC3E}">
        <p14:creationId xmlns:p14="http://schemas.microsoft.com/office/powerpoint/2010/main" val="3117595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xfrm>
            <a:off x="303072" y="587755"/>
            <a:ext cx="8528050" cy="2159000"/>
          </a:xfrm>
          <a:prstGeom prst="rect">
            <a:avLst/>
          </a:prstGeom>
        </p:spPr>
        <p:txBody>
          <a:bodyPr vert="horz" wrap="square" lIns="0" tIns="12065" rIns="0" bIns="0" rtlCol="0">
            <a:spAutoFit/>
          </a:bodyPr>
          <a:lstStyle/>
          <a:p>
            <a:pPr marL="12700" algn="just">
              <a:lnSpc>
                <a:spcPct val="100000"/>
              </a:lnSpc>
              <a:spcBef>
                <a:spcPts val="95"/>
              </a:spcBef>
            </a:pPr>
            <a:r>
              <a:rPr dirty="0">
                <a:solidFill>
                  <a:srgbClr val="00FF00"/>
                </a:solidFill>
                <a:latin typeface="Times New Roman"/>
                <a:cs typeface="Times New Roman"/>
              </a:rPr>
              <a:t>Concentration</a:t>
            </a:r>
            <a:r>
              <a:rPr spc="-80" dirty="0">
                <a:solidFill>
                  <a:srgbClr val="00FF00"/>
                </a:solidFill>
                <a:latin typeface="Times New Roman"/>
                <a:cs typeface="Times New Roman"/>
              </a:rPr>
              <a:t> </a:t>
            </a:r>
            <a:r>
              <a:rPr dirty="0">
                <a:solidFill>
                  <a:srgbClr val="00FF00"/>
                </a:solidFill>
                <a:latin typeface="Times New Roman"/>
                <a:cs typeface="Times New Roman"/>
              </a:rPr>
              <a:t>by</a:t>
            </a:r>
            <a:r>
              <a:rPr spc="-65" dirty="0">
                <a:solidFill>
                  <a:srgbClr val="00FF00"/>
                </a:solidFill>
                <a:latin typeface="Times New Roman"/>
                <a:cs typeface="Times New Roman"/>
              </a:rPr>
              <a:t> </a:t>
            </a:r>
            <a:r>
              <a:rPr spc="-10" dirty="0">
                <a:solidFill>
                  <a:srgbClr val="00FF00"/>
                </a:solidFill>
                <a:latin typeface="Times New Roman"/>
                <a:cs typeface="Times New Roman"/>
              </a:rPr>
              <a:t>Percent</a:t>
            </a:r>
          </a:p>
          <a:p>
            <a:pPr marL="12700" marR="5080" algn="just">
              <a:lnSpc>
                <a:spcPct val="100000"/>
              </a:lnSpc>
            </a:pPr>
            <a:r>
              <a:rPr b="0" dirty="0">
                <a:solidFill>
                  <a:srgbClr val="FFFF00"/>
                </a:solidFill>
                <a:latin typeface="Times New Roman"/>
                <a:cs typeface="Times New Roman"/>
              </a:rPr>
              <a:t>Percent</a:t>
            </a:r>
            <a:r>
              <a:rPr b="0" spc="420" dirty="0">
                <a:solidFill>
                  <a:srgbClr val="FFFF00"/>
                </a:solidFill>
                <a:latin typeface="Times New Roman"/>
                <a:cs typeface="Times New Roman"/>
              </a:rPr>
              <a:t> </a:t>
            </a:r>
            <a:r>
              <a:rPr b="0" dirty="0">
                <a:solidFill>
                  <a:srgbClr val="FFFF00"/>
                </a:solidFill>
                <a:latin typeface="Times New Roman"/>
                <a:cs typeface="Times New Roman"/>
              </a:rPr>
              <a:t>means</a:t>
            </a:r>
            <a:r>
              <a:rPr b="0" spc="409" dirty="0">
                <a:solidFill>
                  <a:srgbClr val="FFFF00"/>
                </a:solidFill>
                <a:latin typeface="Times New Roman"/>
                <a:cs typeface="Times New Roman"/>
              </a:rPr>
              <a:t> </a:t>
            </a:r>
            <a:r>
              <a:rPr b="0" dirty="0">
                <a:solidFill>
                  <a:srgbClr val="FFFF00"/>
                </a:solidFill>
                <a:latin typeface="Times New Roman"/>
                <a:cs typeface="Times New Roman"/>
              </a:rPr>
              <a:t>the</a:t>
            </a:r>
            <a:r>
              <a:rPr b="0" spc="400" dirty="0">
                <a:solidFill>
                  <a:srgbClr val="FFFF00"/>
                </a:solidFill>
                <a:latin typeface="Times New Roman"/>
                <a:cs typeface="Times New Roman"/>
              </a:rPr>
              <a:t> </a:t>
            </a:r>
            <a:r>
              <a:rPr b="0" dirty="0">
                <a:solidFill>
                  <a:srgbClr val="FFFF00"/>
                </a:solidFill>
                <a:latin typeface="Times New Roman"/>
                <a:cs typeface="Times New Roman"/>
              </a:rPr>
              <a:t>same</a:t>
            </a:r>
            <a:r>
              <a:rPr b="0" spc="415" dirty="0">
                <a:solidFill>
                  <a:srgbClr val="FFFF00"/>
                </a:solidFill>
                <a:latin typeface="Times New Roman"/>
                <a:cs typeface="Times New Roman"/>
              </a:rPr>
              <a:t> </a:t>
            </a:r>
            <a:r>
              <a:rPr b="0" dirty="0">
                <a:solidFill>
                  <a:srgbClr val="FFFF00"/>
                </a:solidFill>
                <a:latin typeface="Times New Roman"/>
                <a:cs typeface="Times New Roman"/>
              </a:rPr>
              <a:t>thing</a:t>
            </a:r>
            <a:r>
              <a:rPr b="0" spc="409" dirty="0">
                <a:solidFill>
                  <a:srgbClr val="FFFF00"/>
                </a:solidFill>
                <a:latin typeface="Times New Roman"/>
                <a:cs typeface="Times New Roman"/>
              </a:rPr>
              <a:t> </a:t>
            </a:r>
            <a:r>
              <a:rPr b="0" dirty="0">
                <a:solidFill>
                  <a:srgbClr val="FFFF00"/>
                </a:solidFill>
                <a:latin typeface="Times New Roman"/>
                <a:cs typeface="Times New Roman"/>
              </a:rPr>
              <a:t>as</a:t>
            </a:r>
            <a:r>
              <a:rPr b="0" spc="405" dirty="0">
                <a:solidFill>
                  <a:srgbClr val="FFFF00"/>
                </a:solidFill>
                <a:latin typeface="Times New Roman"/>
                <a:cs typeface="Times New Roman"/>
              </a:rPr>
              <a:t> </a:t>
            </a:r>
            <a:r>
              <a:rPr b="0" dirty="0">
                <a:solidFill>
                  <a:srgbClr val="FFFF00"/>
                </a:solidFill>
                <a:latin typeface="Times New Roman"/>
                <a:cs typeface="Times New Roman"/>
              </a:rPr>
              <a:t>“parts</a:t>
            </a:r>
            <a:r>
              <a:rPr b="0" spc="425" dirty="0">
                <a:solidFill>
                  <a:srgbClr val="FFFF00"/>
                </a:solidFill>
                <a:latin typeface="Times New Roman"/>
                <a:cs typeface="Times New Roman"/>
              </a:rPr>
              <a:t> </a:t>
            </a:r>
            <a:r>
              <a:rPr b="0" dirty="0">
                <a:solidFill>
                  <a:srgbClr val="FFFF00"/>
                </a:solidFill>
                <a:latin typeface="Times New Roman"/>
                <a:cs typeface="Times New Roman"/>
              </a:rPr>
              <a:t>per</a:t>
            </a:r>
            <a:r>
              <a:rPr b="0" spc="420" dirty="0">
                <a:solidFill>
                  <a:srgbClr val="FFFF00"/>
                </a:solidFill>
                <a:latin typeface="Times New Roman"/>
                <a:cs typeface="Times New Roman"/>
              </a:rPr>
              <a:t> </a:t>
            </a:r>
            <a:r>
              <a:rPr b="0" dirty="0">
                <a:solidFill>
                  <a:srgbClr val="FFFF00"/>
                </a:solidFill>
                <a:latin typeface="Times New Roman"/>
                <a:cs typeface="Times New Roman"/>
              </a:rPr>
              <a:t>hundred”,</a:t>
            </a:r>
            <a:r>
              <a:rPr b="0" spc="405" dirty="0">
                <a:solidFill>
                  <a:srgbClr val="FFFF00"/>
                </a:solidFill>
                <a:latin typeface="Times New Roman"/>
                <a:cs typeface="Times New Roman"/>
              </a:rPr>
              <a:t> </a:t>
            </a:r>
            <a:r>
              <a:rPr b="0" spc="-25" dirty="0">
                <a:solidFill>
                  <a:srgbClr val="FFFF00"/>
                </a:solidFill>
                <a:latin typeface="Times New Roman"/>
                <a:cs typeface="Times New Roman"/>
              </a:rPr>
              <a:t>so </a:t>
            </a:r>
            <a:r>
              <a:rPr b="0" dirty="0">
                <a:solidFill>
                  <a:srgbClr val="FFFF00"/>
                </a:solidFill>
                <a:latin typeface="Times New Roman"/>
                <a:cs typeface="Times New Roman"/>
              </a:rPr>
              <a:t>when</a:t>
            </a:r>
            <a:r>
              <a:rPr b="0" spc="20" dirty="0">
                <a:solidFill>
                  <a:srgbClr val="FFFF00"/>
                </a:solidFill>
                <a:latin typeface="Times New Roman"/>
                <a:cs typeface="Times New Roman"/>
              </a:rPr>
              <a:t> </a:t>
            </a:r>
            <a:r>
              <a:rPr b="0" dirty="0">
                <a:solidFill>
                  <a:srgbClr val="FFFF00"/>
                </a:solidFill>
                <a:latin typeface="Times New Roman"/>
                <a:cs typeface="Times New Roman"/>
              </a:rPr>
              <a:t>percent</a:t>
            </a:r>
            <a:r>
              <a:rPr b="0" spc="40" dirty="0">
                <a:solidFill>
                  <a:srgbClr val="FFFF00"/>
                </a:solidFill>
                <a:latin typeface="Times New Roman"/>
                <a:cs typeface="Times New Roman"/>
              </a:rPr>
              <a:t> </a:t>
            </a:r>
            <a:r>
              <a:rPr b="0" dirty="0">
                <a:solidFill>
                  <a:srgbClr val="FFFF00"/>
                </a:solidFill>
                <a:latin typeface="Times New Roman"/>
                <a:cs typeface="Times New Roman"/>
              </a:rPr>
              <a:t>is</a:t>
            </a:r>
            <a:r>
              <a:rPr b="0" spc="30" dirty="0">
                <a:solidFill>
                  <a:srgbClr val="FFFF00"/>
                </a:solidFill>
                <a:latin typeface="Times New Roman"/>
                <a:cs typeface="Times New Roman"/>
              </a:rPr>
              <a:t> </a:t>
            </a:r>
            <a:r>
              <a:rPr b="0" dirty="0">
                <a:solidFill>
                  <a:srgbClr val="FFFF00"/>
                </a:solidFill>
                <a:latin typeface="Times New Roman"/>
                <a:cs typeface="Times New Roman"/>
              </a:rPr>
              <a:t>used</a:t>
            </a:r>
            <a:r>
              <a:rPr b="0" spc="20" dirty="0">
                <a:solidFill>
                  <a:srgbClr val="FFFF00"/>
                </a:solidFill>
                <a:latin typeface="Times New Roman"/>
                <a:cs typeface="Times New Roman"/>
              </a:rPr>
              <a:t> </a:t>
            </a:r>
            <a:r>
              <a:rPr b="0" dirty="0">
                <a:solidFill>
                  <a:srgbClr val="FFFF00"/>
                </a:solidFill>
                <a:latin typeface="Times New Roman"/>
                <a:cs typeface="Times New Roman"/>
              </a:rPr>
              <a:t>as</a:t>
            </a:r>
            <a:r>
              <a:rPr b="0" spc="35" dirty="0">
                <a:solidFill>
                  <a:srgbClr val="FFFF00"/>
                </a:solidFill>
                <a:latin typeface="Times New Roman"/>
                <a:cs typeface="Times New Roman"/>
              </a:rPr>
              <a:t> </a:t>
            </a:r>
            <a:r>
              <a:rPr b="0" dirty="0">
                <a:solidFill>
                  <a:srgbClr val="FFFF00"/>
                </a:solidFill>
                <a:latin typeface="Times New Roman"/>
                <a:cs typeface="Times New Roman"/>
              </a:rPr>
              <a:t>a</a:t>
            </a:r>
            <a:r>
              <a:rPr b="0" spc="20" dirty="0">
                <a:solidFill>
                  <a:srgbClr val="FFFF00"/>
                </a:solidFill>
                <a:latin typeface="Times New Roman"/>
                <a:cs typeface="Times New Roman"/>
              </a:rPr>
              <a:t> </a:t>
            </a:r>
            <a:r>
              <a:rPr b="0" dirty="0">
                <a:solidFill>
                  <a:srgbClr val="FFFF00"/>
                </a:solidFill>
                <a:latin typeface="Times New Roman"/>
                <a:cs typeface="Times New Roman"/>
              </a:rPr>
              <a:t>concentration</a:t>
            </a:r>
            <a:r>
              <a:rPr b="0" spc="45" dirty="0">
                <a:solidFill>
                  <a:srgbClr val="FFFF00"/>
                </a:solidFill>
                <a:latin typeface="Times New Roman"/>
                <a:cs typeface="Times New Roman"/>
              </a:rPr>
              <a:t> </a:t>
            </a:r>
            <a:r>
              <a:rPr b="0" dirty="0">
                <a:solidFill>
                  <a:srgbClr val="FFFF00"/>
                </a:solidFill>
                <a:latin typeface="Times New Roman"/>
                <a:cs typeface="Times New Roman"/>
              </a:rPr>
              <a:t>unit,</a:t>
            </a:r>
            <a:r>
              <a:rPr b="0" spc="30" dirty="0">
                <a:solidFill>
                  <a:srgbClr val="FFFF00"/>
                </a:solidFill>
                <a:latin typeface="Times New Roman"/>
                <a:cs typeface="Times New Roman"/>
              </a:rPr>
              <a:t> </a:t>
            </a:r>
            <a:r>
              <a:rPr b="0" dirty="0">
                <a:solidFill>
                  <a:srgbClr val="FFFF00"/>
                </a:solidFill>
                <a:latin typeface="Times New Roman"/>
                <a:cs typeface="Times New Roman"/>
              </a:rPr>
              <a:t>the</a:t>
            </a:r>
            <a:r>
              <a:rPr b="0" spc="30" dirty="0">
                <a:solidFill>
                  <a:srgbClr val="FFFF00"/>
                </a:solidFill>
                <a:latin typeface="Times New Roman"/>
                <a:cs typeface="Times New Roman"/>
              </a:rPr>
              <a:t> </a:t>
            </a:r>
            <a:r>
              <a:rPr b="0" dirty="0">
                <a:solidFill>
                  <a:srgbClr val="FFFF00"/>
                </a:solidFill>
                <a:latin typeface="Times New Roman"/>
                <a:cs typeface="Times New Roman"/>
              </a:rPr>
              <a:t>number</a:t>
            </a:r>
            <a:r>
              <a:rPr b="0" spc="35" dirty="0">
                <a:solidFill>
                  <a:srgbClr val="FFFF00"/>
                </a:solidFill>
                <a:latin typeface="Times New Roman"/>
                <a:cs typeface="Times New Roman"/>
              </a:rPr>
              <a:t> </a:t>
            </a:r>
            <a:r>
              <a:rPr b="0" spc="-25" dirty="0">
                <a:solidFill>
                  <a:srgbClr val="FFFF00"/>
                </a:solidFill>
                <a:latin typeface="Times New Roman"/>
                <a:cs typeface="Times New Roman"/>
              </a:rPr>
              <a:t>of </a:t>
            </a:r>
            <a:r>
              <a:rPr b="0" dirty="0">
                <a:solidFill>
                  <a:srgbClr val="FFFF00"/>
                </a:solidFill>
                <a:latin typeface="Times New Roman"/>
                <a:cs typeface="Times New Roman"/>
              </a:rPr>
              <a:t>parts</a:t>
            </a:r>
            <a:r>
              <a:rPr b="0" spc="595" dirty="0">
                <a:solidFill>
                  <a:srgbClr val="FFFF00"/>
                </a:solidFill>
                <a:latin typeface="Times New Roman"/>
                <a:cs typeface="Times New Roman"/>
              </a:rPr>
              <a:t> </a:t>
            </a:r>
            <a:r>
              <a:rPr b="0" dirty="0">
                <a:solidFill>
                  <a:srgbClr val="FFFF00"/>
                </a:solidFill>
                <a:latin typeface="Times New Roman"/>
                <a:cs typeface="Times New Roman"/>
              </a:rPr>
              <a:t>of</a:t>
            </a:r>
            <a:r>
              <a:rPr b="0" spc="585" dirty="0">
                <a:solidFill>
                  <a:srgbClr val="FFFF00"/>
                </a:solidFill>
                <a:latin typeface="Times New Roman"/>
                <a:cs typeface="Times New Roman"/>
              </a:rPr>
              <a:t> </a:t>
            </a:r>
            <a:r>
              <a:rPr b="0" dirty="0">
                <a:solidFill>
                  <a:srgbClr val="FFFF00"/>
                </a:solidFill>
                <a:latin typeface="Times New Roman"/>
                <a:cs typeface="Times New Roman"/>
              </a:rPr>
              <a:t>solute</a:t>
            </a:r>
            <a:r>
              <a:rPr b="0" spc="575" dirty="0">
                <a:solidFill>
                  <a:srgbClr val="FFFF00"/>
                </a:solidFill>
                <a:latin typeface="Times New Roman"/>
                <a:cs typeface="Times New Roman"/>
              </a:rPr>
              <a:t> </a:t>
            </a:r>
            <a:r>
              <a:rPr b="0" dirty="0">
                <a:solidFill>
                  <a:srgbClr val="FFFF00"/>
                </a:solidFill>
                <a:latin typeface="Times New Roman"/>
                <a:cs typeface="Times New Roman"/>
              </a:rPr>
              <a:t>present</a:t>
            </a:r>
            <a:r>
              <a:rPr b="0" spc="595" dirty="0">
                <a:solidFill>
                  <a:srgbClr val="FFFF00"/>
                </a:solidFill>
                <a:latin typeface="Times New Roman"/>
                <a:cs typeface="Times New Roman"/>
              </a:rPr>
              <a:t> </a:t>
            </a:r>
            <a:r>
              <a:rPr b="0" dirty="0">
                <a:solidFill>
                  <a:srgbClr val="FFFF00"/>
                </a:solidFill>
                <a:latin typeface="Times New Roman"/>
                <a:cs typeface="Times New Roman"/>
              </a:rPr>
              <a:t>in</a:t>
            </a:r>
            <a:r>
              <a:rPr b="0" spc="590" dirty="0">
                <a:solidFill>
                  <a:srgbClr val="FFFF00"/>
                </a:solidFill>
                <a:latin typeface="Times New Roman"/>
                <a:cs typeface="Times New Roman"/>
              </a:rPr>
              <a:t> </a:t>
            </a:r>
            <a:r>
              <a:rPr b="0" dirty="0">
                <a:solidFill>
                  <a:srgbClr val="FFFF00"/>
                </a:solidFill>
                <a:latin typeface="Times New Roman"/>
                <a:cs typeface="Times New Roman"/>
              </a:rPr>
              <a:t>every</a:t>
            </a:r>
            <a:r>
              <a:rPr b="0" spc="600" dirty="0">
                <a:solidFill>
                  <a:srgbClr val="FFFF00"/>
                </a:solidFill>
                <a:latin typeface="Times New Roman"/>
                <a:cs typeface="Times New Roman"/>
              </a:rPr>
              <a:t> </a:t>
            </a:r>
            <a:r>
              <a:rPr b="0" dirty="0">
                <a:solidFill>
                  <a:srgbClr val="FFFF00"/>
                </a:solidFill>
                <a:latin typeface="Times New Roman"/>
                <a:cs typeface="Times New Roman"/>
              </a:rPr>
              <a:t>100</a:t>
            </a:r>
            <a:r>
              <a:rPr b="0" spc="580" dirty="0">
                <a:solidFill>
                  <a:srgbClr val="FFFF00"/>
                </a:solidFill>
                <a:latin typeface="Times New Roman"/>
                <a:cs typeface="Times New Roman"/>
              </a:rPr>
              <a:t> </a:t>
            </a:r>
            <a:r>
              <a:rPr b="0" dirty="0">
                <a:solidFill>
                  <a:srgbClr val="FFFF00"/>
                </a:solidFill>
                <a:latin typeface="Times New Roman"/>
                <a:cs typeface="Times New Roman"/>
              </a:rPr>
              <a:t>parts</a:t>
            </a:r>
            <a:r>
              <a:rPr b="0" spc="600" dirty="0">
                <a:solidFill>
                  <a:srgbClr val="FFFF00"/>
                </a:solidFill>
                <a:latin typeface="Times New Roman"/>
                <a:cs typeface="Times New Roman"/>
              </a:rPr>
              <a:t> </a:t>
            </a:r>
            <a:r>
              <a:rPr b="0" dirty="0">
                <a:solidFill>
                  <a:srgbClr val="FFFF00"/>
                </a:solidFill>
                <a:latin typeface="Times New Roman"/>
                <a:cs typeface="Times New Roman"/>
              </a:rPr>
              <a:t>of</a:t>
            </a:r>
            <a:r>
              <a:rPr b="0" spc="585" dirty="0">
                <a:solidFill>
                  <a:srgbClr val="FFFF00"/>
                </a:solidFill>
                <a:latin typeface="Times New Roman"/>
                <a:cs typeface="Times New Roman"/>
              </a:rPr>
              <a:t> </a:t>
            </a:r>
            <a:r>
              <a:rPr b="0" dirty="0">
                <a:solidFill>
                  <a:srgbClr val="FFFF00"/>
                </a:solidFill>
                <a:latin typeface="Times New Roman"/>
                <a:cs typeface="Times New Roman"/>
              </a:rPr>
              <a:t>solution</a:t>
            </a:r>
            <a:r>
              <a:rPr b="0" spc="605" dirty="0">
                <a:solidFill>
                  <a:srgbClr val="FFFF00"/>
                </a:solidFill>
                <a:latin typeface="Times New Roman"/>
                <a:cs typeface="Times New Roman"/>
              </a:rPr>
              <a:t> </a:t>
            </a:r>
            <a:r>
              <a:rPr b="0" spc="-25" dirty="0">
                <a:solidFill>
                  <a:srgbClr val="FFFF00"/>
                </a:solidFill>
                <a:latin typeface="Times New Roman"/>
                <a:cs typeface="Times New Roman"/>
              </a:rPr>
              <a:t>is </a:t>
            </a:r>
            <a:r>
              <a:rPr b="0" dirty="0">
                <a:solidFill>
                  <a:srgbClr val="FFFF00"/>
                </a:solidFill>
                <a:latin typeface="Times New Roman"/>
                <a:cs typeface="Times New Roman"/>
              </a:rPr>
              <a:t>being</a:t>
            </a:r>
            <a:r>
              <a:rPr b="0" spc="-20" dirty="0">
                <a:solidFill>
                  <a:srgbClr val="FFFF00"/>
                </a:solidFill>
                <a:latin typeface="Times New Roman"/>
                <a:cs typeface="Times New Roman"/>
              </a:rPr>
              <a:t> </a:t>
            </a:r>
            <a:r>
              <a:rPr b="0" spc="-10" dirty="0">
                <a:solidFill>
                  <a:srgbClr val="FFFF00"/>
                </a:solidFill>
                <a:latin typeface="Times New Roman"/>
                <a:cs typeface="Times New Roman"/>
              </a:rPr>
              <a:t>specified.</a:t>
            </a:r>
          </a:p>
        </p:txBody>
      </p:sp>
      <p:sp>
        <p:nvSpPr>
          <p:cNvPr id="4" name="object 4"/>
          <p:cNvSpPr txBox="1"/>
          <p:nvPr/>
        </p:nvSpPr>
        <p:spPr>
          <a:xfrm>
            <a:off x="303072" y="3148025"/>
            <a:ext cx="8529320" cy="2586355"/>
          </a:xfrm>
          <a:prstGeom prst="rect">
            <a:avLst/>
          </a:prstGeom>
        </p:spPr>
        <p:txBody>
          <a:bodyPr vert="horz" wrap="square" lIns="0" tIns="12065" rIns="0" bIns="0" rtlCol="0">
            <a:spAutoFit/>
          </a:bodyPr>
          <a:lstStyle/>
          <a:p>
            <a:pPr marL="12700" marR="5080">
              <a:spcBef>
                <a:spcPts val="95"/>
              </a:spcBef>
            </a:pPr>
            <a:r>
              <a:rPr sz="2800" dirty="0">
                <a:solidFill>
                  <a:srgbClr val="FFFF00"/>
                </a:solidFill>
                <a:latin typeface="Times New Roman"/>
                <a:cs typeface="Times New Roman"/>
              </a:rPr>
              <a:t>There</a:t>
            </a:r>
            <a:r>
              <a:rPr sz="2800" spc="215" dirty="0">
                <a:solidFill>
                  <a:srgbClr val="FFFF00"/>
                </a:solidFill>
                <a:latin typeface="Times New Roman"/>
                <a:cs typeface="Times New Roman"/>
              </a:rPr>
              <a:t> </a:t>
            </a:r>
            <a:r>
              <a:rPr sz="2800" dirty="0">
                <a:solidFill>
                  <a:srgbClr val="FFFF00"/>
                </a:solidFill>
                <a:latin typeface="Times New Roman"/>
                <a:cs typeface="Times New Roman"/>
              </a:rPr>
              <a:t>are</a:t>
            </a:r>
            <a:r>
              <a:rPr sz="2800" spc="250" dirty="0">
                <a:solidFill>
                  <a:srgbClr val="FFFF00"/>
                </a:solidFill>
                <a:latin typeface="Times New Roman"/>
                <a:cs typeface="Times New Roman"/>
              </a:rPr>
              <a:t> </a:t>
            </a:r>
            <a:r>
              <a:rPr sz="2800" dirty="0">
                <a:solidFill>
                  <a:srgbClr val="FFFF00"/>
                </a:solidFill>
                <a:latin typeface="Times New Roman"/>
                <a:cs typeface="Times New Roman"/>
              </a:rPr>
              <a:t>three</a:t>
            </a:r>
            <a:r>
              <a:rPr sz="2800" spc="225" dirty="0">
                <a:solidFill>
                  <a:srgbClr val="FFFF00"/>
                </a:solidFill>
                <a:latin typeface="Times New Roman"/>
                <a:cs typeface="Times New Roman"/>
              </a:rPr>
              <a:t> </a:t>
            </a:r>
            <a:r>
              <a:rPr sz="2800" dirty="0">
                <a:solidFill>
                  <a:srgbClr val="FFFF00"/>
                </a:solidFill>
                <a:latin typeface="Times New Roman"/>
                <a:cs typeface="Times New Roman"/>
              </a:rPr>
              <a:t>commonly</a:t>
            </a:r>
            <a:r>
              <a:rPr sz="2800" spc="250" dirty="0">
                <a:solidFill>
                  <a:srgbClr val="FFFF00"/>
                </a:solidFill>
                <a:latin typeface="Times New Roman"/>
                <a:cs typeface="Times New Roman"/>
              </a:rPr>
              <a:t> </a:t>
            </a:r>
            <a:r>
              <a:rPr sz="2800" dirty="0">
                <a:solidFill>
                  <a:srgbClr val="FFFF00"/>
                </a:solidFill>
                <a:latin typeface="Times New Roman"/>
                <a:cs typeface="Times New Roman"/>
              </a:rPr>
              <a:t>used</a:t>
            </a:r>
            <a:r>
              <a:rPr sz="2800" spc="245" dirty="0">
                <a:solidFill>
                  <a:srgbClr val="FFFF00"/>
                </a:solidFill>
                <a:latin typeface="Times New Roman"/>
                <a:cs typeface="Times New Roman"/>
              </a:rPr>
              <a:t> </a:t>
            </a:r>
            <a:r>
              <a:rPr sz="2800" dirty="0">
                <a:solidFill>
                  <a:srgbClr val="FFFF00"/>
                </a:solidFill>
                <a:latin typeface="Times New Roman"/>
                <a:cs typeface="Times New Roman"/>
              </a:rPr>
              <a:t>percent</a:t>
            </a:r>
            <a:r>
              <a:rPr sz="2800" spc="245" dirty="0">
                <a:solidFill>
                  <a:srgbClr val="FFFF00"/>
                </a:solidFill>
                <a:latin typeface="Times New Roman"/>
                <a:cs typeface="Times New Roman"/>
              </a:rPr>
              <a:t> </a:t>
            </a:r>
            <a:r>
              <a:rPr sz="2800" dirty="0">
                <a:solidFill>
                  <a:srgbClr val="FFFF00"/>
                </a:solidFill>
                <a:latin typeface="Times New Roman"/>
                <a:cs typeface="Times New Roman"/>
              </a:rPr>
              <a:t>measurements</a:t>
            </a:r>
            <a:r>
              <a:rPr sz="2800" spc="245" dirty="0">
                <a:solidFill>
                  <a:srgbClr val="FFFF00"/>
                </a:solidFill>
                <a:latin typeface="Times New Roman"/>
                <a:cs typeface="Times New Roman"/>
              </a:rPr>
              <a:t> </a:t>
            </a:r>
            <a:r>
              <a:rPr sz="2800" spc="-25" dirty="0">
                <a:solidFill>
                  <a:srgbClr val="FFFF00"/>
                </a:solidFill>
                <a:latin typeface="Times New Roman"/>
                <a:cs typeface="Times New Roman"/>
              </a:rPr>
              <a:t>for </a:t>
            </a:r>
            <a:r>
              <a:rPr sz="2800" spc="-10" dirty="0">
                <a:solidFill>
                  <a:srgbClr val="FFFF00"/>
                </a:solidFill>
                <a:latin typeface="Times New Roman"/>
                <a:cs typeface="Times New Roman"/>
              </a:rPr>
              <a:t>concentration:</a:t>
            </a:r>
            <a:endParaRPr sz="2800" dirty="0">
              <a:latin typeface="Times New Roman"/>
              <a:cs typeface="Times New Roman"/>
            </a:endParaRPr>
          </a:p>
          <a:p>
            <a:pPr>
              <a:spcBef>
                <a:spcPts val="145"/>
              </a:spcBef>
            </a:pPr>
            <a:endParaRPr sz="2800" dirty="0">
              <a:latin typeface="Times New Roman"/>
              <a:cs typeface="Times New Roman"/>
            </a:endParaRPr>
          </a:p>
          <a:p>
            <a:pPr marL="367665" indent="-354965">
              <a:buFontTx/>
              <a:buAutoNum type="arabicPeriod"/>
              <a:tabLst>
                <a:tab pos="367665" algn="l"/>
              </a:tabLst>
            </a:pPr>
            <a:r>
              <a:rPr sz="2800" dirty="0">
                <a:solidFill>
                  <a:srgbClr val="FFFF00"/>
                </a:solidFill>
                <a:latin typeface="Times New Roman"/>
                <a:cs typeface="Times New Roman"/>
              </a:rPr>
              <a:t>weight/weight</a:t>
            </a:r>
            <a:r>
              <a:rPr sz="2800" spc="-110" dirty="0">
                <a:solidFill>
                  <a:srgbClr val="FFFF00"/>
                </a:solidFill>
                <a:latin typeface="Times New Roman"/>
                <a:cs typeface="Times New Roman"/>
              </a:rPr>
              <a:t> </a:t>
            </a:r>
            <a:r>
              <a:rPr sz="2800" spc="-10" dirty="0">
                <a:solidFill>
                  <a:srgbClr val="FFFF00"/>
                </a:solidFill>
                <a:latin typeface="Times New Roman"/>
                <a:cs typeface="Times New Roman"/>
              </a:rPr>
              <a:t>%(w/w)</a:t>
            </a:r>
            <a:endParaRPr sz="2800" dirty="0">
              <a:latin typeface="Times New Roman"/>
              <a:cs typeface="Times New Roman"/>
            </a:endParaRPr>
          </a:p>
          <a:p>
            <a:pPr marL="367665" indent="-354965">
              <a:buFontTx/>
              <a:buAutoNum type="arabicPeriod"/>
              <a:tabLst>
                <a:tab pos="367665" algn="l"/>
              </a:tabLst>
            </a:pPr>
            <a:r>
              <a:rPr sz="2800" dirty="0">
                <a:solidFill>
                  <a:srgbClr val="FFFF00"/>
                </a:solidFill>
                <a:latin typeface="Times New Roman"/>
                <a:cs typeface="Times New Roman"/>
              </a:rPr>
              <a:t>volume/volume</a:t>
            </a:r>
            <a:r>
              <a:rPr sz="2800" spc="-135" dirty="0">
                <a:solidFill>
                  <a:srgbClr val="FFFF00"/>
                </a:solidFill>
                <a:latin typeface="Times New Roman"/>
                <a:cs typeface="Times New Roman"/>
              </a:rPr>
              <a:t> </a:t>
            </a:r>
            <a:r>
              <a:rPr sz="2800" spc="-10" dirty="0">
                <a:solidFill>
                  <a:srgbClr val="FFFF00"/>
                </a:solidFill>
                <a:latin typeface="Times New Roman"/>
                <a:cs typeface="Times New Roman"/>
              </a:rPr>
              <a:t>%(v/v)</a:t>
            </a:r>
            <a:endParaRPr sz="2800" dirty="0">
              <a:latin typeface="Times New Roman"/>
              <a:cs typeface="Times New Roman"/>
            </a:endParaRPr>
          </a:p>
          <a:p>
            <a:pPr marL="367665" indent="-354965">
              <a:buFontTx/>
              <a:buAutoNum type="arabicPeriod"/>
              <a:tabLst>
                <a:tab pos="367665" algn="l"/>
              </a:tabLst>
            </a:pPr>
            <a:r>
              <a:rPr sz="2800" dirty="0">
                <a:solidFill>
                  <a:srgbClr val="FFFF00"/>
                </a:solidFill>
                <a:latin typeface="Times New Roman"/>
                <a:cs typeface="Times New Roman"/>
              </a:rPr>
              <a:t>weight/volume</a:t>
            </a:r>
            <a:r>
              <a:rPr sz="2800" spc="-95" dirty="0">
                <a:solidFill>
                  <a:srgbClr val="FFFF00"/>
                </a:solidFill>
                <a:latin typeface="Times New Roman"/>
                <a:cs typeface="Times New Roman"/>
              </a:rPr>
              <a:t> </a:t>
            </a:r>
            <a:r>
              <a:rPr sz="2800" spc="-10" dirty="0">
                <a:solidFill>
                  <a:srgbClr val="FFFF00"/>
                </a:solidFill>
                <a:latin typeface="Times New Roman"/>
                <a:cs typeface="Times New Roman"/>
              </a:rPr>
              <a:t>%(w/v</a:t>
            </a:r>
            <a:r>
              <a:rPr sz="2800" b="1" spc="-10" dirty="0">
                <a:solidFill>
                  <a:srgbClr val="FFFF00"/>
                </a:solidFill>
                <a:latin typeface="Times New Roman"/>
                <a:cs typeface="Times New Roman"/>
              </a:rPr>
              <a:t>)</a:t>
            </a:r>
            <a:endParaRPr sz="2800" dirty="0">
              <a:latin typeface="Times New Roman"/>
              <a:cs typeface="Times New Roman"/>
            </a:endParaRPr>
          </a:p>
        </p:txBody>
      </p:sp>
    </p:spTree>
    <p:extLst>
      <p:ext uri="{BB962C8B-B14F-4D97-AF65-F5344CB8AC3E}">
        <p14:creationId xmlns:p14="http://schemas.microsoft.com/office/powerpoint/2010/main" val="2662008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4" name="object 4"/>
          <p:cNvSpPr txBox="1"/>
          <p:nvPr/>
        </p:nvSpPr>
        <p:spPr>
          <a:xfrm>
            <a:off x="612140" y="1093978"/>
            <a:ext cx="21196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a:t>
            </a:r>
            <a:r>
              <a:rPr spc="-10" dirty="0">
                <a:solidFill>
                  <a:srgbClr val="FFFFFF"/>
                </a:solidFill>
                <a:latin typeface="Arial"/>
                <a:cs typeface="Arial"/>
              </a:rPr>
              <a:t> (Weight/Weight)</a:t>
            </a:r>
            <a:r>
              <a:rPr spc="5"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5" name="object 5"/>
          <p:cNvSpPr txBox="1"/>
          <p:nvPr/>
        </p:nvSpPr>
        <p:spPr>
          <a:xfrm>
            <a:off x="4802251" y="1093978"/>
            <a:ext cx="785495"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x</a:t>
            </a:r>
            <a:r>
              <a:rPr spc="-10" dirty="0">
                <a:solidFill>
                  <a:srgbClr val="FFFFFF"/>
                </a:solidFill>
                <a:latin typeface="Arial"/>
                <a:cs typeface="Arial"/>
              </a:rPr>
              <a:t> </a:t>
            </a:r>
            <a:r>
              <a:rPr spc="-20" dirty="0">
                <a:solidFill>
                  <a:srgbClr val="FFFFFF"/>
                </a:solidFill>
                <a:latin typeface="Arial"/>
                <a:cs typeface="Arial"/>
              </a:rPr>
              <a:t>100%</a:t>
            </a:r>
            <a:endParaRPr>
              <a:latin typeface="Arial"/>
              <a:cs typeface="Arial"/>
            </a:endParaRPr>
          </a:p>
        </p:txBody>
      </p:sp>
      <p:sp>
        <p:nvSpPr>
          <p:cNvPr id="6" name="object 6"/>
          <p:cNvSpPr txBox="1"/>
          <p:nvPr/>
        </p:nvSpPr>
        <p:spPr>
          <a:xfrm>
            <a:off x="2906395" y="881253"/>
            <a:ext cx="16243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p:txBody>
      </p:sp>
      <p:sp>
        <p:nvSpPr>
          <p:cNvPr id="7" name="object 7"/>
          <p:cNvSpPr txBox="1"/>
          <p:nvPr/>
        </p:nvSpPr>
        <p:spPr>
          <a:xfrm>
            <a:off x="2897251" y="1294003"/>
            <a:ext cx="18021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Solution</a:t>
            </a:r>
            <a:endParaRPr>
              <a:latin typeface="Arial"/>
              <a:cs typeface="Arial"/>
            </a:endParaRPr>
          </a:p>
        </p:txBody>
      </p:sp>
      <p:sp>
        <p:nvSpPr>
          <p:cNvPr id="8" name="object 8"/>
          <p:cNvSpPr/>
          <p:nvPr/>
        </p:nvSpPr>
        <p:spPr>
          <a:xfrm>
            <a:off x="2896361" y="1251966"/>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9" name="object 9"/>
          <p:cNvSpPr txBox="1"/>
          <p:nvPr/>
        </p:nvSpPr>
        <p:spPr>
          <a:xfrm>
            <a:off x="612140" y="2542159"/>
            <a:ext cx="1340485"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a:t>
            </a:r>
            <a:r>
              <a:rPr spc="-40" dirty="0">
                <a:solidFill>
                  <a:srgbClr val="FFFFFF"/>
                </a:solidFill>
                <a:latin typeface="Arial"/>
                <a:cs typeface="Arial"/>
              </a:rPr>
              <a:t> </a:t>
            </a:r>
            <a:r>
              <a:rPr spc="-20" dirty="0">
                <a:solidFill>
                  <a:srgbClr val="FFFFFF"/>
                </a:solidFill>
                <a:latin typeface="Arial"/>
                <a:cs typeface="Arial"/>
              </a:rPr>
              <a:t>(Vol/Vol)</a:t>
            </a:r>
            <a:r>
              <a:rPr spc="-30"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10" name="object 10"/>
          <p:cNvSpPr txBox="1"/>
          <p:nvPr/>
        </p:nvSpPr>
        <p:spPr>
          <a:xfrm>
            <a:off x="4213986" y="2542159"/>
            <a:ext cx="608330" cy="299720"/>
          </a:xfrm>
          <a:prstGeom prst="rect">
            <a:avLst/>
          </a:prstGeom>
        </p:spPr>
        <p:txBody>
          <a:bodyPr vert="horz" wrap="square" lIns="0" tIns="12700" rIns="0" bIns="0" rtlCol="0">
            <a:spAutoFit/>
          </a:bodyPr>
          <a:lstStyle/>
          <a:p>
            <a:pPr marL="12700">
              <a:spcBef>
                <a:spcPts val="100"/>
              </a:spcBef>
            </a:pPr>
            <a:r>
              <a:rPr spc="-20" dirty="0">
                <a:solidFill>
                  <a:srgbClr val="FFFFFF"/>
                </a:solidFill>
                <a:latin typeface="Arial"/>
                <a:cs typeface="Arial"/>
              </a:rPr>
              <a:t>100%</a:t>
            </a:r>
            <a:endParaRPr>
              <a:latin typeface="Arial"/>
              <a:cs typeface="Arial"/>
            </a:endParaRPr>
          </a:p>
        </p:txBody>
      </p:sp>
      <p:sp>
        <p:nvSpPr>
          <p:cNvPr id="11" name="object 11"/>
          <p:cNvSpPr/>
          <p:nvPr/>
        </p:nvSpPr>
        <p:spPr>
          <a:xfrm>
            <a:off x="2187701" y="2699766"/>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12" name="object 12"/>
          <p:cNvSpPr txBox="1"/>
          <p:nvPr/>
        </p:nvSpPr>
        <p:spPr>
          <a:xfrm>
            <a:off x="2257425" y="2357373"/>
            <a:ext cx="136271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mL</a:t>
            </a:r>
            <a:r>
              <a:rPr spc="430" dirty="0">
                <a:solidFill>
                  <a:srgbClr val="FFFFFF"/>
                </a:solidFill>
                <a:latin typeface="Arial"/>
                <a:cs typeface="Arial"/>
              </a:rPr>
              <a:t> </a:t>
            </a:r>
            <a:r>
              <a:rPr dirty="0">
                <a:solidFill>
                  <a:srgbClr val="FFFFFF"/>
                </a:solidFill>
                <a:latin typeface="Arial"/>
                <a:cs typeface="Arial"/>
              </a:rPr>
              <a:t>of </a:t>
            </a:r>
            <a:r>
              <a:rPr spc="-10" dirty="0">
                <a:solidFill>
                  <a:srgbClr val="FFFFFF"/>
                </a:solidFill>
                <a:latin typeface="Arial"/>
                <a:cs typeface="Arial"/>
              </a:rPr>
              <a:t>Solute</a:t>
            </a:r>
            <a:endParaRPr>
              <a:latin typeface="Arial"/>
              <a:cs typeface="Arial"/>
            </a:endParaRPr>
          </a:p>
        </p:txBody>
      </p:sp>
      <p:sp>
        <p:nvSpPr>
          <p:cNvPr id="13" name="object 13"/>
          <p:cNvSpPr txBox="1"/>
          <p:nvPr/>
        </p:nvSpPr>
        <p:spPr>
          <a:xfrm>
            <a:off x="2265679" y="2726816"/>
            <a:ext cx="147574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mL</a:t>
            </a:r>
            <a:r>
              <a:rPr spc="-75" dirty="0">
                <a:solidFill>
                  <a:srgbClr val="FFFFFF"/>
                </a:solidFill>
                <a:latin typeface="Arial"/>
                <a:cs typeface="Arial"/>
              </a:rPr>
              <a:t> </a:t>
            </a:r>
            <a:r>
              <a:rPr dirty="0">
                <a:solidFill>
                  <a:srgbClr val="FFFFFF"/>
                </a:solidFill>
                <a:latin typeface="Arial"/>
                <a:cs typeface="Arial"/>
              </a:rPr>
              <a:t>of </a:t>
            </a:r>
            <a:r>
              <a:rPr spc="-10" dirty="0">
                <a:solidFill>
                  <a:srgbClr val="FFFFFF"/>
                </a:solidFill>
                <a:latin typeface="Arial"/>
                <a:cs typeface="Arial"/>
              </a:rPr>
              <a:t>Solution</a:t>
            </a:r>
            <a:endParaRPr>
              <a:latin typeface="Arial"/>
              <a:cs typeface="Arial"/>
            </a:endParaRPr>
          </a:p>
        </p:txBody>
      </p:sp>
      <p:sp>
        <p:nvSpPr>
          <p:cNvPr id="14" name="object 14"/>
          <p:cNvSpPr txBox="1"/>
          <p:nvPr/>
        </p:nvSpPr>
        <p:spPr>
          <a:xfrm>
            <a:off x="612140" y="3914013"/>
            <a:ext cx="173101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a:t>
            </a:r>
            <a:r>
              <a:rPr spc="-45" dirty="0">
                <a:solidFill>
                  <a:srgbClr val="FFFFFF"/>
                </a:solidFill>
                <a:latin typeface="Arial"/>
                <a:cs typeface="Arial"/>
              </a:rPr>
              <a:t> </a:t>
            </a:r>
            <a:r>
              <a:rPr spc="-10" dirty="0">
                <a:solidFill>
                  <a:srgbClr val="FFFFFF"/>
                </a:solidFill>
                <a:latin typeface="Arial"/>
                <a:cs typeface="Arial"/>
              </a:rPr>
              <a:t>(Weight/Vol)</a:t>
            </a:r>
            <a:r>
              <a:rPr spc="-25"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15" name="object 15"/>
          <p:cNvSpPr txBox="1"/>
          <p:nvPr/>
        </p:nvSpPr>
        <p:spPr>
          <a:xfrm>
            <a:off x="4476115" y="3914013"/>
            <a:ext cx="786765"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x </a:t>
            </a:r>
            <a:r>
              <a:rPr spc="-20" dirty="0">
                <a:solidFill>
                  <a:srgbClr val="FFFFFF"/>
                </a:solidFill>
                <a:latin typeface="Arial"/>
                <a:cs typeface="Arial"/>
              </a:rPr>
              <a:t>100%</a:t>
            </a:r>
            <a:endParaRPr>
              <a:latin typeface="Arial"/>
              <a:cs typeface="Arial"/>
            </a:endParaRPr>
          </a:p>
        </p:txBody>
      </p:sp>
      <p:sp>
        <p:nvSpPr>
          <p:cNvPr id="16" name="object 16"/>
          <p:cNvSpPr/>
          <p:nvPr/>
        </p:nvSpPr>
        <p:spPr>
          <a:xfrm>
            <a:off x="2513838" y="4071365"/>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17" name="object 17"/>
          <p:cNvSpPr txBox="1"/>
          <p:nvPr/>
        </p:nvSpPr>
        <p:spPr>
          <a:xfrm>
            <a:off x="2540889" y="3729354"/>
            <a:ext cx="16243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p:txBody>
      </p:sp>
      <p:sp>
        <p:nvSpPr>
          <p:cNvPr id="18" name="object 18"/>
          <p:cNvSpPr txBox="1"/>
          <p:nvPr/>
        </p:nvSpPr>
        <p:spPr>
          <a:xfrm>
            <a:off x="2615564" y="4098797"/>
            <a:ext cx="147574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mL</a:t>
            </a:r>
            <a:r>
              <a:rPr spc="-80" dirty="0">
                <a:solidFill>
                  <a:srgbClr val="FFFFFF"/>
                </a:solidFill>
                <a:latin typeface="Arial"/>
                <a:cs typeface="Arial"/>
              </a:rPr>
              <a:t> </a:t>
            </a:r>
            <a:r>
              <a:rPr dirty="0">
                <a:solidFill>
                  <a:srgbClr val="FFFFFF"/>
                </a:solidFill>
                <a:latin typeface="Arial"/>
                <a:cs typeface="Arial"/>
              </a:rPr>
              <a:t>of </a:t>
            </a:r>
            <a:r>
              <a:rPr spc="-10" dirty="0">
                <a:solidFill>
                  <a:srgbClr val="FFFFFF"/>
                </a:solidFill>
                <a:latin typeface="Arial"/>
                <a:cs typeface="Arial"/>
              </a:rPr>
              <a:t>Solution</a:t>
            </a:r>
            <a:endParaRPr>
              <a:latin typeface="Arial"/>
              <a:cs typeface="Arial"/>
            </a:endParaRPr>
          </a:p>
        </p:txBody>
      </p:sp>
      <p:sp>
        <p:nvSpPr>
          <p:cNvPr id="19" name="object 19"/>
          <p:cNvSpPr txBox="1"/>
          <p:nvPr/>
        </p:nvSpPr>
        <p:spPr>
          <a:xfrm>
            <a:off x="258876" y="4899736"/>
            <a:ext cx="8315959" cy="1123315"/>
          </a:xfrm>
          <a:prstGeom prst="rect">
            <a:avLst/>
          </a:prstGeom>
        </p:spPr>
        <p:txBody>
          <a:bodyPr vert="horz" wrap="square" lIns="0" tIns="12700" rIns="0" bIns="0" rtlCol="0">
            <a:spAutoFit/>
          </a:bodyPr>
          <a:lstStyle/>
          <a:p>
            <a:pPr marL="12700" marR="5080">
              <a:spcBef>
                <a:spcPts val="100"/>
              </a:spcBef>
            </a:pPr>
            <a:r>
              <a:rPr sz="2400" dirty="0">
                <a:solidFill>
                  <a:srgbClr val="FFFF00"/>
                </a:solidFill>
                <a:latin typeface="Times New Roman"/>
                <a:cs typeface="Times New Roman"/>
              </a:rPr>
              <a:t>Example</a:t>
            </a:r>
            <a:r>
              <a:rPr sz="2400" spc="-20" dirty="0">
                <a:solidFill>
                  <a:srgbClr val="FFFF00"/>
                </a:solidFill>
                <a:latin typeface="Times New Roman"/>
                <a:cs typeface="Times New Roman"/>
              </a:rPr>
              <a:t> </a:t>
            </a:r>
            <a:r>
              <a:rPr sz="2400" dirty="0">
                <a:solidFill>
                  <a:srgbClr val="FFFF00"/>
                </a:solidFill>
                <a:latin typeface="Times New Roman"/>
                <a:cs typeface="Times New Roman"/>
              </a:rPr>
              <a:t>:Potassium</a:t>
            </a:r>
            <a:r>
              <a:rPr sz="2400" spc="-35" dirty="0">
                <a:solidFill>
                  <a:srgbClr val="FFFF00"/>
                </a:solidFill>
                <a:latin typeface="Times New Roman"/>
                <a:cs typeface="Times New Roman"/>
              </a:rPr>
              <a:t> </a:t>
            </a:r>
            <a:r>
              <a:rPr sz="2400" dirty="0">
                <a:solidFill>
                  <a:srgbClr val="FFFF00"/>
                </a:solidFill>
                <a:latin typeface="Times New Roman"/>
                <a:cs typeface="Times New Roman"/>
              </a:rPr>
              <a:t>iodide</a:t>
            </a:r>
            <a:r>
              <a:rPr sz="2400" spc="-25" dirty="0">
                <a:solidFill>
                  <a:srgbClr val="FFFF00"/>
                </a:solidFill>
                <a:latin typeface="Times New Roman"/>
                <a:cs typeface="Times New Roman"/>
              </a:rPr>
              <a:t> </a:t>
            </a:r>
            <a:r>
              <a:rPr sz="2400" dirty="0">
                <a:solidFill>
                  <a:srgbClr val="FFFF00"/>
                </a:solidFill>
                <a:latin typeface="Times New Roman"/>
                <a:cs typeface="Times New Roman"/>
              </a:rPr>
              <a:t>(KI)</a:t>
            </a:r>
            <a:r>
              <a:rPr sz="2400" spc="-10" dirty="0">
                <a:solidFill>
                  <a:srgbClr val="FFFF00"/>
                </a:solidFill>
                <a:latin typeface="Times New Roman"/>
                <a:cs typeface="Times New Roman"/>
              </a:rPr>
              <a:t> </a:t>
            </a:r>
            <a:r>
              <a:rPr sz="2400" dirty="0">
                <a:solidFill>
                  <a:srgbClr val="FFFF00"/>
                </a:solidFill>
                <a:latin typeface="Times New Roman"/>
                <a:cs typeface="Times New Roman"/>
              </a:rPr>
              <a:t>is</a:t>
            </a:r>
            <a:r>
              <a:rPr sz="2400" spc="-5" dirty="0">
                <a:solidFill>
                  <a:srgbClr val="FFFF00"/>
                </a:solidFill>
                <a:latin typeface="Times New Roman"/>
                <a:cs typeface="Times New Roman"/>
              </a:rPr>
              <a:t> </a:t>
            </a:r>
            <a:r>
              <a:rPr sz="2400" dirty="0">
                <a:solidFill>
                  <a:srgbClr val="FFFF00"/>
                </a:solidFill>
                <a:latin typeface="Times New Roman"/>
                <a:cs typeface="Times New Roman"/>
              </a:rPr>
              <a:t>used</a:t>
            </a:r>
            <a:r>
              <a:rPr sz="2400" spc="-25" dirty="0">
                <a:solidFill>
                  <a:srgbClr val="FFFF00"/>
                </a:solidFill>
                <a:latin typeface="Times New Roman"/>
                <a:cs typeface="Times New Roman"/>
              </a:rPr>
              <a:t> </a:t>
            </a:r>
            <a:r>
              <a:rPr sz="2400" dirty="0">
                <a:solidFill>
                  <a:srgbClr val="FFFF00"/>
                </a:solidFill>
                <a:latin typeface="Times New Roman"/>
                <a:cs typeface="Times New Roman"/>
              </a:rPr>
              <a:t>to</a:t>
            </a:r>
            <a:r>
              <a:rPr sz="2400" spc="-20" dirty="0">
                <a:solidFill>
                  <a:srgbClr val="FFFF00"/>
                </a:solidFill>
                <a:latin typeface="Times New Roman"/>
                <a:cs typeface="Times New Roman"/>
              </a:rPr>
              <a:t> </a:t>
            </a:r>
            <a:r>
              <a:rPr sz="2400" dirty="0">
                <a:solidFill>
                  <a:srgbClr val="FFFF00"/>
                </a:solidFill>
                <a:latin typeface="Times New Roman"/>
                <a:cs typeface="Times New Roman"/>
              </a:rPr>
              <a:t>tread</a:t>
            </a:r>
            <a:r>
              <a:rPr sz="2400" spc="-15" dirty="0">
                <a:solidFill>
                  <a:srgbClr val="FFFF00"/>
                </a:solidFill>
                <a:latin typeface="Times New Roman"/>
                <a:cs typeface="Times New Roman"/>
              </a:rPr>
              <a:t> </a:t>
            </a:r>
            <a:r>
              <a:rPr sz="2400" dirty="0">
                <a:solidFill>
                  <a:srgbClr val="FFFF00"/>
                </a:solidFill>
                <a:latin typeface="Times New Roman"/>
                <a:cs typeface="Times New Roman"/>
              </a:rPr>
              <a:t>iodine</a:t>
            </a:r>
            <a:r>
              <a:rPr sz="2400" spc="-30" dirty="0">
                <a:solidFill>
                  <a:srgbClr val="FFFF00"/>
                </a:solidFill>
                <a:latin typeface="Times New Roman"/>
                <a:cs typeface="Times New Roman"/>
              </a:rPr>
              <a:t> </a:t>
            </a:r>
            <a:r>
              <a:rPr sz="2400" spc="-10" dirty="0">
                <a:solidFill>
                  <a:srgbClr val="FFFF00"/>
                </a:solidFill>
                <a:latin typeface="Times New Roman"/>
                <a:cs typeface="Times New Roman"/>
              </a:rPr>
              <a:t>deficiencies. </a:t>
            </a:r>
            <a:r>
              <a:rPr sz="2400" dirty="0">
                <a:solidFill>
                  <a:srgbClr val="FFFF00"/>
                </a:solidFill>
                <a:latin typeface="Times New Roman"/>
                <a:cs typeface="Times New Roman"/>
              </a:rPr>
              <a:t>What</a:t>
            </a:r>
            <a:r>
              <a:rPr sz="2400" spc="-15" dirty="0">
                <a:solidFill>
                  <a:srgbClr val="FFFF00"/>
                </a:solidFill>
                <a:latin typeface="Times New Roman"/>
                <a:cs typeface="Times New Roman"/>
              </a:rPr>
              <a:t> </a:t>
            </a:r>
            <a:r>
              <a:rPr sz="2400" dirty="0">
                <a:solidFill>
                  <a:srgbClr val="FFFF00"/>
                </a:solidFill>
                <a:latin typeface="Times New Roman"/>
                <a:cs typeface="Times New Roman"/>
              </a:rPr>
              <a:t>is</a:t>
            </a:r>
            <a:r>
              <a:rPr sz="2400" spc="-10" dirty="0">
                <a:solidFill>
                  <a:srgbClr val="FFFF00"/>
                </a:solidFill>
                <a:latin typeface="Times New Roman"/>
                <a:cs typeface="Times New Roman"/>
              </a:rPr>
              <a:t> </a:t>
            </a:r>
            <a:r>
              <a:rPr sz="2400" dirty="0">
                <a:solidFill>
                  <a:srgbClr val="FFFF00"/>
                </a:solidFill>
                <a:latin typeface="Times New Roman"/>
                <a:cs typeface="Times New Roman"/>
              </a:rPr>
              <a:t>the</a:t>
            </a:r>
            <a:r>
              <a:rPr sz="2400" spc="-35" dirty="0">
                <a:solidFill>
                  <a:srgbClr val="FFFF00"/>
                </a:solidFill>
                <a:latin typeface="Times New Roman"/>
                <a:cs typeface="Times New Roman"/>
              </a:rPr>
              <a:t> </a:t>
            </a:r>
            <a:r>
              <a:rPr sz="2400" dirty="0">
                <a:solidFill>
                  <a:srgbClr val="FFFF00"/>
                </a:solidFill>
                <a:latin typeface="Times New Roman"/>
                <a:cs typeface="Times New Roman"/>
              </a:rPr>
              <a:t>%(w/v)</a:t>
            </a:r>
            <a:r>
              <a:rPr sz="2400" spc="-20" dirty="0">
                <a:solidFill>
                  <a:srgbClr val="FFFF00"/>
                </a:solidFill>
                <a:latin typeface="Times New Roman"/>
                <a:cs typeface="Times New Roman"/>
              </a:rPr>
              <a:t> </a:t>
            </a:r>
            <a:r>
              <a:rPr sz="2400" dirty="0">
                <a:solidFill>
                  <a:srgbClr val="FFFF00"/>
                </a:solidFill>
                <a:latin typeface="Times New Roman"/>
                <a:cs typeface="Times New Roman"/>
              </a:rPr>
              <a:t>of</a:t>
            </a:r>
            <a:r>
              <a:rPr sz="2400" spc="-10" dirty="0">
                <a:solidFill>
                  <a:srgbClr val="FFFF00"/>
                </a:solidFill>
                <a:latin typeface="Times New Roman"/>
                <a:cs typeface="Times New Roman"/>
              </a:rPr>
              <a:t> </a:t>
            </a:r>
            <a:r>
              <a:rPr sz="2400" dirty="0">
                <a:solidFill>
                  <a:srgbClr val="FFFF00"/>
                </a:solidFill>
                <a:latin typeface="Times New Roman"/>
                <a:cs typeface="Times New Roman"/>
              </a:rPr>
              <a:t>a 75</a:t>
            </a:r>
            <a:r>
              <a:rPr sz="2400" spc="-10" dirty="0">
                <a:solidFill>
                  <a:srgbClr val="FFFF00"/>
                </a:solidFill>
                <a:latin typeface="Times New Roman"/>
                <a:cs typeface="Times New Roman"/>
              </a:rPr>
              <a:t> </a:t>
            </a:r>
            <a:r>
              <a:rPr sz="2400" dirty="0">
                <a:solidFill>
                  <a:srgbClr val="FFFF00"/>
                </a:solidFill>
                <a:latin typeface="Times New Roman"/>
                <a:cs typeface="Times New Roman"/>
              </a:rPr>
              <a:t>mL</a:t>
            </a:r>
            <a:r>
              <a:rPr sz="2400" spc="-100" dirty="0">
                <a:solidFill>
                  <a:srgbClr val="FFFF00"/>
                </a:solidFill>
                <a:latin typeface="Times New Roman"/>
                <a:cs typeface="Times New Roman"/>
              </a:rPr>
              <a:t> </a:t>
            </a:r>
            <a:r>
              <a:rPr sz="2400" dirty="0">
                <a:solidFill>
                  <a:srgbClr val="FFFF00"/>
                </a:solidFill>
                <a:latin typeface="Times New Roman"/>
                <a:cs typeface="Times New Roman"/>
              </a:rPr>
              <a:t>solution</a:t>
            </a:r>
            <a:r>
              <a:rPr sz="2400" spc="-35" dirty="0">
                <a:solidFill>
                  <a:srgbClr val="FFFF00"/>
                </a:solidFill>
                <a:latin typeface="Times New Roman"/>
                <a:cs typeface="Times New Roman"/>
              </a:rPr>
              <a:t> </a:t>
            </a:r>
            <a:r>
              <a:rPr sz="2400" dirty="0">
                <a:solidFill>
                  <a:srgbClr val="FFFF00"/>
                </a:solidFill>
                <a:latin typeface="Times New Roman"/>
                <a:cs typeface="Times New Roman"/>
              </a:rPr>
              <a:t>containing</a:t>
            </a:r>
            <a:r>
              <a:rPr sz="2400" spc="-40" dirty="0">
                <a:solidFill>
                  <a:srgbClr val="FFFF00"/>
                </a:solidFill>
                <a:latin typeface="Times New Roman"/>
                <a:cs typeface="Times New Roman"/>
              </a:rPr>
              <a:t> </a:t>
            </a:r>
            <a:r>
              <a:rPr sz="2400" dirty="0">
                <a:solidFill>
                  <a:srgbClr val="FFFF00"/>
                </a:solidFill>
                <a:latin typeface="Times New Roman"/>
                <a:cs typeface="Times New Roman"/>
              </a:rPr>
              <a:t>2.0g</a:t>
            </a:r>
            <a:r>
              <a:rPr sz="2400" spc="-10"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spc="-25" dirty="0">
                <a:solidFill>
                  <a:srgbClr val="FFFF00"/>
                </a:solidFill>
                <a:latin typeface="Times New Roman"/>
                <a:cs typeface="Times New Roman"/>
              </a:rPr>
              <a:t>KI? </a:t>
            </a:r>
            <a:r>
              <a:rPr sz="2400" spc="-10" dirty="0">
                <a:solidFill>
                  <a:srgbClr val="FFFF00"/>
                </a:solidFill>
                <a:latin typeface="Times New Roman"/>
                <a:cs typeface="Times New Roman"/>
              </a:rPr>
              <a:t>(answer2.7%(w/v))</a:t>
            </a:r>
            <a:endParaRPr sz="2400">
              <a:latin typeface="Times New Roman"/>
              <a:cs typeface="Times New Roman"/>
            </a:endParaRPr>
          </a:p>
        </p:txBody>
      </p:sp>
      <p:sp>
        <p:nvSpPr>
          <p:cNvPr id="20" name="Title 19"/>
          <p:cNvSpPr>
            <a:spLocks noGrp="1"/>
          </p:cNvSpPr>
          <p:nvPr>
            <p:ph type="title"/>
          </p:nvPr>
        </p:nvSpPr>
        <p:spPr/>
        <p:txBody>
          <a:bodyPr/>
          <a:lstStyle/>
          <a:p>
            <a:endParaRPr lang="en-US"/>
          </a:p>
        </p:txBody>
      </p:sp>
    </p:spTree>
    <p:extLst>
      <p:ext uri="{BB962C8B-B14F-4D97-AF65-F5344CB8AC3E}">
        <p14:creationId xmlns:p14="http://schemas.microsoft.com/office/powerpoint/2010/main" val="2543780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
        <p:nvSpPr>
          <p:cNvPr id="3" name="object 3"/>
          <p:cNvSpPr txBox="1"/>
          <p:nvPr/>
        </p:nvSpPr>
        <p:spPr>
          <a:xfrm>
            <a:off x="49377" y="36651"/>
            <a:ext cx="9022080" cy="2041585"/>
          </a:xfrm>
          <a:prstGeom prst="rect">
            <a:avLst/>
          </a:prstGeom>
        </p:spPr>
        <p:txBody>
          <a:bodyPr vert="horz" wrap="square" lIns="0" tIns="12700" rIns="0" bIns="0" rtlCol="0">
            <a:spAutoFit/>
          </a:bodyPr>
          <a:lstStyle/>
          <a:p>
            <a:pPr marL="76200">
              <a:spcBef>
                <a:spcPts val="100"/>
              </a:spcBef>
              <a:tabLst>
                <a:tab pos="4015104" algn="l"/>
              </a:tabLst>
            </a:pPr>
            <a:endParaRPr dirty="0" smtClean="0">
              <a:latin typeface="Times New Roman"/>
              <a:cs typeface="Times New Roman"/>
            </a:endParaRPr>
          </a:p>
          <a:p>
            <a:pPr marL="185420">
              <a:spcBef>
                <a:spcPts val="1930"/>
              </a:spcBef>
            </a:pPr>
            <a:r>
              <a:rPr sz="2400" b="1" dirty="0" smtClean="0">
                <a:solidFill>
                  <a:srgbClr val="00FF00"/>
                </a:solidFill>
                <a:latin typeface="Times New Roman"/>
                <a:cs typeface="Times New Roman"/>
              </a:rPr>
              <a:t>Parts</a:t>
            </a:r>
            <a:r>
              <a:rPr sz="2400" b="1" spc="-40" dirty="0" smtClean="0">
                <a:solidFill>
                  <a:srgbClr val="00FF00"/>
                </a:solidFill>
                <a:latin typeface="Times New Roman"/>
                <a:cs typeface="Times New Roman"/>
              </a:rPr>
              <a:t> </a:t>
            </a:r>
            <a:r>
              <a:rPr sz="2400" b="1" dirty="0">
                <a:solidFill>
                  <a:srgbClr val="00FF00"/>
                </a:solidFill>
                <a:latin typeface="Times New Roman"/>
                <a:cs typeface="Times New Roman"/>
              </a:rPr>
              <a:t>per</a:t>
            </a:r>
            <a:r>
              <a:rPr sz="2400" b="1" spc="-70" dirty="0">
                <a:solidFill>
                  <a:srgbClr val="00FF00"/>
                </a:solidFill>
                <a:latin typeface="Times New Roman"/>
                <a:cs typeface="Times New Roman"/>
              </a:rPr>
              <a:t> </a:t>
            </a:r>
            <a:r>
              <a:rPr sz="2400" b="1" dirty="0">
                <a:solidFill>
                  <a:srgbClr val="00FF00"/>
                </a:solidFill>
                <a:latin typeface="Times New Roman"/>
                <a:cs typeface="Times New Roman"/>
              </a:rPr>
              <a:t>thousand,</a:t>
            </a:r>
            <a:r>
              <a:rPr sz="2400" b="1" spc="-15" dirty="0">
                <a:solidFill>
                  <a:srgbClr val="00FF00"/>
                </a:solidFill>
                <a:latin typeface="Times New Roman"/>
                <a:cs typeface="Times New Roman"/>
              </a:rPr>
              <a:t> </a:t>
            </a:r>
            <a:r>
              <a:rPr sz="2400" b="1" dirty="0">
                <a:solidFill>
                  <a:srgbClr val="00FF00"/>
                </a:solidFill>
                <a:latin typeface="Times New Roman"/>
                <a:cs typeface="Times New Roman"/>
              </a:rPr>
              <a:t>parts</a:t>
            </a:r>
            <a:r>
              <a:rPr sz="2400" b="1" spc="-15" dirty="0">
                <a:solidFill>
                  <a:srgbClr val="00FF00"/>
                </a:solidFill>
                <a:latin typeface="Times New Roman"/>
                <a:cs typeface="Times New Roman"/>
              </a:rPr>
              <a:t> </a:t>
            </a:r>
            <a:r>
              <a:rPr sz="2400" b="1" dirty="0">
                <a:solidFill>
                  <a:srgbClr val="00FF00"/>
                </a:solidFill>
                <a:latin typeface="Times New Roman"/>
                <a:cs typeface="Times New Roman"/>
              </a:rPr>
              <a:t>per</a:t>
            </a:r>
            <a:r>
              <a:rPr sz="2400" b="1" spc="-85" dirty="0">
                <a:solidFill>
                  <a:srgbClr val="00FF00"/>
                </a:solidFill>
                <a:latin typeface="Times New Roman"/>
                <a:cs typeface="Times New Roman"/>
              </a:rPr>
              <a:t> </a:t>
            </a:r>
            <a:r>
              <a:rPr sz="2400" b="1" dirty="0">
                <a:solidFill>
                  <a:srgbClr val="00FF00"/>
                </a:solidFill>
                <a:latin typeface="Times New Roman"/>
                <a:cs typeface="Times New Roman"/>
              </a:rPr>
              <a:t>million,</a:t>
            </a:r>
            <a:r>
              <a:rPr sz="2400" b="1" spc="-65" dirty="0">
                <a:solidFill>
                  <a:srgbClr val="00FF00"/>
                </a:solidFill>
                <a:latin typeface="Times New Roman"/>
                <a:cs typeface="Times New Roman"/>
              </a:rPr>
              <a:t> </a:t>
            </a:r>
            <a:r>
              <a:rPr sz="2400" b="1" dirty="0">
                <a:solidFill>
                  <a:srgbClr val="00FF00"/>
                </a:solidFill>
                <a:latin typeface="Times New Roman"/>
                <a:cs typeface="Times New Roman"/>
              </a:rPr>
              <a:t>and</a:t>
            </a:r>
            <a:r>
              <a:rPr sz="2400" b="1" spc="-25" dirty="0">
                <a:solidFill>
                  <a:srgbClr val="00FF00"/>
                </a:solidFill>
                <a:latin typeface="Times New Roman"/>
                <a:cs typeface="Times New Roman"/>
              </a:rPr>
              <a:t> </a:t>
            </a:r>
            <a:r>
              <a:rPr sz="2400" b="1" dirty="0">
                <a:solidFill>
                  <a:srgbClr val="00FF00"/>
                </a:solidFill>
                <a:latin typeface="Times New Roman"/>
                <a:cs typeface="Times New Roman"/>
              </a:rPr>
              <a:t>parts</a:t>
            </a:r>
            <a:r>
              <a:rPr sz="2400" b="1" spc="-25" dirty="0">
                <a:solidFill>
                  <a:srgbClr val="00FF00"/>
                </a:solidFill>
                <a:latin typeface="Times New Roman"/>
                <a:cs typeface="Times New Roman"/>
              </a:rPr>
              <a:t> </a:t>
            </a:r>
            <a:r>
              <a:rPr sz="2400" b="1" dirty="0">
                <a:solidFill>
                  <a:srgbClr val="00FF00"/>
                </a:solidFill>
                <a:latin typeface="Times New Roman"/>
                <a:cs typeface="Times New Roman"/>
              </a:rPr>
              <a:t>per</a:t>
            </a:r>
            <a:r>
              <a:rPr sz="2400" b="1" spc="-65" dirty="0">
                <a:solidFill>
                  <a:srgbClr val="00FF00"/>
                </a:solidFill>
                <a:latin typeface="Times New Roman"/>
                <a:cs typeface="Times New Roman"/>
              </a:rPr>
              <a:t> </a:t>
            </a:r>
            <a:r>
              <a:rPr sz="2400" b="1" spc="-10" dirty="0">
                <a:solidFill>
                  <a:srgbClr val="00FF00"/>
                </a:solidFill>
                <a:latin typeface="Times New Roman"/>
                <a:cs typeface="Times New Roman"/>
              </a:rPr>
              <a:t>billion</a:t>
            </a:r>
            <a:endParaRPr sz="2400" dirty="0">
              <a:latin typeface="Times New Roman"/>
              <a:cs typeface="Times New Roman"/>
            </a:endParaRPr>
          </a:p>
          <a:p>
            <a:pPr>
              <a:spcBef>
                <a:spcPts val="215"/>
              </a:spcBef>
            </a:pPr>
            <a:endParaRPr sz="2400" dirty="0">
              <a:latin typeface="Times New Roman"/>
              <a:cs typeface="Times New Roman"/>
            </a:endParaRPr>
          </a:p>
          <a:p>
            <a:pPr marL="185420" marR="2369820">
              <a:lnSpc>
                <a:spcPts val="2880"/>
              </a:lnSpc>
            </a:pPr>
            <a:r>
              <a:rPr sz="2400" dirty="0">
                <a:solidFill>
                  <a:srgbClr val="FFFF00"/>
                </a:solidFill>
                <a:latin typeface="Times New Roman"/>
                <a:cs typeface="Times New Roman"/>
              </a:rPr>
              <a:t>These</a:t>
            </a:r>
            <a:r>
              <a:rPr sz="2400" spc="-25" dirty="0">
                <a:solidFill>
                  <a:srgbClr val="FFFF00"/>
                </a:solidFill>
                <a:latin typeface="Times New Roman"/>
                <a:cs typeface="Times New Roman"/>
              </a:rPr>
              <a:t> </a:t>
            </a:r>
            <a:r>
              <a:rPr sz="2400" dirty="0">
                <a:solidFill>
                  <a:srgbClr val="FFFF00"/>
                </a:solidFill>
                <a:latin typeface="Times New Roman"/>
                <a:cs typeface="Times New Roman"/>
              </a:rPr>
              <a:t>units</a:t>
            </a:r>
            <a:r>
              <a:rPr sz="2400" spc="-20" dirty="0">
                <a:solidFill>
                  <a:srgbClr val="FFFF00"/>
                </a:solidFill>
                <a:latin typeface="Times New Roman"/>
                <a:cs typeface="Times New Roman"/>
              </a:rPr>
              <a:t> </a:t>
            </a:r>
            <a:r>
              <a:rPr sz="2400" dirty="0">
                <a:solidFill>
                  <a:srgbClr val="FFFF00"/>
                </a:solidFill>
                <a:latin typeface="Times New Roman"/>
                <a:cs typeface="Times New Roman"/>
              </a:rPr>
              <a:t>are</a:t>
            </a:r>
            <a:r>
              <a:rPr sz="2400" spc="-30" dirty="0">
                <a:solidFill>
                  <a:srgbClr val="FFFF00"/>
                </a:solidFill>
                <a:latin typeface="Times New Roman"/>
                <a:cs typeface="Times New Roman"/>
              </a:rPr>
              <a:t> </a:t>
            </a:r>
            <a:r>
              <a:rPr sz="2400" dirty="0">
                <a:solidFill>
                  <a:srgbClr val="FFFF00"/>
                </a:solidFill>
                <a:latin typeface="Times New Roman"/>
                <a:cs typeface="Times New Roman"/>
              </a:rPr>
              <a:t>mostly</a:t>
            </a:r>
            <a:r>
              <a:rPr sz="2400" spc="-10" dirty="0">
                <a:solidFill>
                  <a:srgbClr val="FFFF00"/>
                </a:solidFill>
                <a:latin typeface="Times New Roman"/>
                <a:cs typeface="Times New Roman"/>
              </a:rPr>
              <a:t> </a:t>
            </a:r>
            <a:r>
              <a:rPr sz="2400" dirty="0">
                <a:solidFill>
                  <a:srgbClr val="FFFF00"/>
                </a:solidFill>
                <a:latin typeface="Times New Roman"/>
                <a:cs typeface="Times New Roman"/>
              </a:rPr>
              <a:t>used</a:t>
            </a:r>
            <a:r>
              <a:rPr sz="2400" spc="-10" dirty="0">
                <a:solidFill>
                  <a:srgbClr val="FFFF00"/>
                </a:solidFill>
                <a:latin typeface="Times New Roman"/>
                <a:cs typeface="Times New Roman"/>
              </a:rPr>
              <a:t> </a:t>
            </a:r>
            <a:r>
              <a:rPr sz="2400" dirty="0">
                <a:solidFill>
                  <a:srgbClr val="FFFF00"/>
                </a:solidFill>
                <a:latin typeface="Times New Roman"/>
                <a:cs typeface="Times New Roman"/>
              </a:rPr>
              <a:t>for</a:t>
            </a:r>
            <a:r>
              <a:rPr sz="2400" spc="-10" dirty="0">
                <a:solidFill>
                  <a:srgbClr val="FFFF00"/>
                </a:solidFill>
                <a:latin typeface="Times New Roman"/>
                <a:cs typeface="Times New Roman"/>
              </a:rPr>
              <a:t> </a:t>
            </a:r>
            <a:r>
              <a:rPr sz="2400" dirty="0">
                <a:solidFill>
                  <a:srgbClr val="FFFF00"/>
                </a:solidFill>
                <a:latin typeface="Times New Roman"/>
                <a:cs typeface="Times New Roman"/>
              </a:rPr>
              <a:t>very</a:t>
            </a:r>
            <a:r>
              <a:rPr sz="2400" spc="-5" dirty="0">
                <a:solidFill>
                  <a:srgbClr val="FFFF00"/>
                </a:solidFill>
                <a:latin typeface="Times New Roman"/>
                <a:cs typeface="Times New Roman"/>
              </a:rPr>
              <a:t> </a:t>
            </a:r>
            <a:r>
              <a:rPr sz="2400" dirty="0">
                <a:solidFill>
                  <a:srgbClr val="FFFF00"/>
                </a:solidFill>
                <a:latin typeface="Times New Roman"/>
                <a:cs typeface="Times New Roman"/>
              </a:rPr>
              <a:t>dilute</a:t>
            </a:r>
            <a:r>
              <a:rPr sz="2400" spc="-30" dirty="0">
                <a:solidFill>
                  <a:srgbClr val="FFFF00"/>
                </a:solidFill>
                <a:latin typeface="Times New Roman"/>
                <a:cs typeface="Times New Roman"/>
              </a:rPr>
              <a:t> </a:t>
            </a:r>
            <a:r>
              <a:rPr sz="2400" spc="-10" dirty="0">
                <a:solidFill>
                  <a:srgbClr val="FFFF00"/>
                </a:solidFill>
                <a:latin typeface="Times New Roman"/>
                <a:cs typeface="Times New Roman"/>
              </a:rPr>
              <a:t>solutions. </a:t>
            </a:r>
            <a:r>
              <a:rPr sz="2400" dirty="0">
                <a:solidFill>
                  <a:srgbClr val="FFFF00"/>
                </a:solidFill>
                <a:latin typeface="Times New Roman"/>
                <a:cs typeface="Times New Roman"/>
              </a:rPr>
              <a:t>Recall</a:t>
            </a:r>
            <a:r>
              <a:rPr sz="2400" spc="-50" dirty="0">
                <a:solidFill>
                  <a:srgbClr val="FFFF00"/>
                </a:solidFill>
                <a:latin typeface="Times New Roman"/>
                <a:cs typeface="Times New Roman"/>
              </a:rPr>
              <a:t> </a:t>
            </a:r>
            <a:r>
              <a:rPr sz="2400" dirty="0">
                <a:solidFill>
                  <a:srgbClr val="FFFF00"/>
                </a:solidFill>
                <a:latin typeface="Times New Roman"/>
                <a:cs typeface="Times New Roman"/>
              </a:rPr>
              <a:t>that</a:t>
            </a:r>
            <a:r>
              <a:rPr sz="2400" spc="-25" dirty="0">
                <a:solidFill>
                  <a:srgbClr val="FFFF00"/>
                </a:solidFill>
                <a:latin typeface="Times New Roman"/>
                <a:cs typeface="Times New Roman"/>
              </a:rPr>
              <a:t> </a:t>
            </a:r>
            <a:r>
              <a:rPr sz="2400" dirty="0">
                <a:solidFill>
                  <a:srgbClr val="FFFF00"/>
                </a:solidFill>
                <a:latin typeface="Times New Roman"/>
                <a:cs typeface="Times New Roman"/>
              </a:rPr>
              <a:t>%</a:t>
            </a:r>
            <a:r>
              <a:rPr sz="2400" spc="-10" dirty="0">
                <a:solidFill>
                  <a:srgbClr val="FFFF00"/>
                </a:solidFill>
                <a:latin typeface="Times New Roman"/>
                <a:cs typeface="Times New Roman"/>
              </a:rPr>
              <a:t> </a:t>
            </a:r>
            <a:r>
              <a:rPr sz="2400" dirty="0">
                <a:solidFill>
                  <a:srgbClr val="FFFF00"/>
                </a:solidFill>
                <a:latin typeface="Times New Roman"/>
                <a:cs typeface="Times New Roman"/>
              </a:rPr>
              <a:t>is</a:t>
            </a:r>
            <a:r>
              <a:rPr sz="2400" spc="-10" dirty="0">
                <a:solidFill>
                  <a:srgbClr val="FFFF00"/>
                </a:solidFill>
                <a:latin typeface="Times New Roman"/>
                <a:cs typeface="Times New Roman"/>
              </a:rPr>
              <a:t> </a:t>
            </a:r>
            <a:r>
              <a:rPr sz="2500" i="1" spc="-95" dirty="0">
                <a:solidFill>
                  <a:srgbClr val="FFFF00"/>
                </a:solidFill>
                <a:latin typeface="Times New Roman"/>
                <a:cs typeface="Times New Roman"/>
              </a:rPr>
              <a:t>parts</a:t>
            </a:r>
            <a:r>
              <a:rPr sz="2500" i="1" spc="-35" dirty="0">
                <a:solidFill>
                  <a:srgbClr val="FFFF00"/>
                </a:solidFill>
                <a:latin typeface="Times New Roman"/>
                <a:cs typeface="Times New Roman"/>
              </a:rPr>
              <a:t> </a:t>
            </a:r>
            <a:r>
              <a:rPr sz="2500" i="1" spc="-95" dirty="0">
                <a:solidFill>
                  <a:srgbClr val="FFFF00"/>
                </a:solidFill>
                <a:latin typeface="Times New Roman"/>
                <a:cs typeface="Times New Roman"/>
              </a:rPr>
              <a:t>per</a:t>
            </a:r>
            <a:r>
              <a:rPr sz="2500" i="1" spc="-50" dirty="0">
                <a:solidFill>
                  <a:srgbClr val="FFFF00"/>
                </a:solidFill>
                <a:latin typeface="Times New Roman"/>
                <a:cs typeface="Times New Roman"/>
              </a:rPr>
              <a:t> </a:t>
            </a:r>
            <a:r>
              <a:rPr sz="2500" i="1" spc="-10" dirty="0">
                <a:solidFill>
                  <a:srgbClr val="FFFF00"/>
                </a:solidFill>
                <a:latin typeface="Times New Roman"/>
                <a:cs typeface="Times New Roman"/>
              </a:rPr>
              <a:t>hundred</a:t>
            </a:r>
            <a:r>
              <a:rPr sz="2400" spc="-10" dirty="0">
                <a:solidFill>
                  <a:srgbClr val="FFFF00"/>
                </a:solidFill>
                <a:latin typeface="Times New Roman"/>
                <a:cs typeface="Times New Roman"/>
              </a:rPr>
              <a:t>:</a:t>
            </a:r>
            <a:endParaRPr sz="2400" dirty="0">
              <a:latin typeface="Times New Roman"/>
              <a:cs typeface="Times New Roman"/>
            </a:endParaRPr>
          </a:p>
        </p:txBody>
      </p:sp>
      <p:sp>
        <p:nvSpPr>
          <p:cNvPr id="4" name="object 4"/>
          <p:cNvSpPr txBox="1"/>
          <p:nvPr/>
        </p:nvSpPr>
        <p:spPr>
          <a:xfrm>
            <a:off x="222605" y="2753995"/>
            <a:ext cx="164465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Times New Roman"/>
                <a:cs typeface="Times New Roman"/>
              </a:rPr>
              <a:t>%</a:t>
            </a:r>
            <a:r>
              <a:rPr spc="-25" dirty="0">
                <a:solidFill>
                  <a:srgbClr val="FFFFFF"/>
                </a:solidFill>
                <a:latin typeface="Times New Roman"/>
                <a:cs typeface="Times New Roman"/>
              </a:rPr>
              <a:t> </a:t>
            </a:r>
            <a:r>
              <a:rPr spc="-35" dirty="0">
                <a:solidFill>
                  <a:srgbClr val="FFFFFF"/>
                </a:solidFill>
                <a:latin typeface="Times New Roman"/>
                <a:cs typeface="Times New Roman"/>
              </a:rPr>
              <a:t>(Weight/Vol)</a:t>
            </a:r>
            <a:r>
              <a:rPr spc="-20" dirty="0">
                <a:solidFill>
                  <a:srgbClr val="FFFFFF"/>
                </a:solidFill>
                <a:latin typeface="Times New Roman"/>
                <a:cs typeface="Times New Roman"/>
              </a:rPr>
              <a:t> </a:t>
            </a:r>
            <a:r>
              <a:rPr b="1" spc="-50" dirty="0">
                <a:solidFill>
                  <a:srgbClr val="FFFFFF"/>
                </a:solidFill>
                <a:latin typeface="Times New Roman"/>
                <a:cs typeface="Times New Roman"/>
              </a:rPr>
              <a:t>=</a:t>
            </a:r>
            <a:endParaRPr>
              <a:latin typeface="Times New Roman"/>
              <a:cs typeface="Times New Roman"/>
            </a:endParaRPr>
          </a:p>
        </p:txBody>
      </p:sp>
      <p:sp>
        <p:nvSpPr>
          <p:cNvPr id="5" name="object 5"/>
          <p:cNvSpPr txBox="1"/>
          <p:nvPr/>
        </p:nvSpPr>
        <p:spPr>
          <a:xfrm>
            <a:off x="2110994" y="2472690"/>
            <a:ext cx="2430780" cy="717550"/>
          </a:xfrm>
          <a:prstGeom prst="rect">
            <a:avLst/>
          </a:prstGeom>
        </p:spPr>
        <p:txBody>
          <a:bodyPr vert="horz" wrap="square" lIns="0" tIns="83820" rIns="0" bIns="0" rtlCol="0">
            <a:spAutoFit/>
          </a:bodyPr>
          <a:lstStyle/>
          <a:p>
            <a:pPr marL="38100">
              <a:spcBef>
                <a:spcPts val="660"/>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a:p>
            <a:pPr marL="113030">
              <a:spcBef>
                <a:spcPts val="565"/>
              </a:spcBef>
            </a:pPr>
            <a:r>
              <a:rPr dirty="0">
                <a:solidFill>
                  <a:srgbClr val="FFFFFF"/>
                </a:solidFill>
                <a:latin typeface="Arial"/>
                <a:cs typeface="Arial"/>
              </a:rPr>
              <a:t>mL</a:t>
            </a:r>
            <a:r>
              <a:rPr spc="-90" dirty="0">
                <a:solidFill>
                  <a:srgbClr val="FFFFFF"/>
                </a:solidFill>
                <a:latin typeface="Arial"/>
                <a:cs typeface="Arial"/>
              </a:rPr>
              <a:t> </a:t>
            </a:r>
            <a:r>
              <a:rPr dirty="0">
                <a:solidFill>
                  <a:srgbClr val="FFFFFF"/>
                </a:solidFill>
                <a:latin typeface="Arial"/>
                <a:cs typeface="Arial"/>
              </a:rPr>
              <a:t>of</a:t>
            </a:r>
            <a:r>
              <a:rPr spc="-10" dirty="0">
                <a:solidFill>
                  <a:srgbClr val="FFFFFF"/>
                </a:solidFill>
                <a:latin typeface="Arial"/>
                <a:cs typeface="Arial"/>
              </a:rPr>
              <a:t> </a:t>
            </a:r>
            <a:r>
              <a:rPr dirty="0">
                <a:solidFill>
                  <a:srgbClr val="FFFFFF"/>
                </a:solidFill>
                <a:latin typeface="Arial"/>
                <a:cs typeface="Arial"/>
              </a:rPr>
              <a:t>Solution</a:t>
            </a:r>
            <a:r>
              <a:rPr spc="445" dirty="0">
                <a:solidFill>
                  <a:srgbClr val="FFFFFF"/>
                </a:solidFill>
                <a:latin typeface="Arial"/>
                <a:cs typeface="Arial"/>
              </a:rPr>
              <a:t> </a:t>
            </a:r>
            <a:r>
              <a:rPr sz="2700" baseline="32407" dirty="0">
                <a:solidFill>
                  <a:srgbClr val="FFFFFF"/>
                </a:solidFill>
                <a:latin typeface="Times New Roman"/>
                <a:cs typeface="Times New Roman"/>
              </a:rPr>
              <a:t>x </a:t>
            </a:r>
            <a:r>
              <a:rPr sz="2700" spc="-30" baseline="32407" dirty="0">
                <a:solidFill>
                  <a:srgbClr val="FFFFFF"/>
                </a:solidFill>
                <a:latin typeface="Times New Roman"/>
                <a:cs typeface="Times New Roman"/>
              </a:rPr>
              <a:t>100%</a:t>
            </a:r>
            <a:endParaRPr sz="2700" baseline="32407">
              <a:latin typeface="Times New Roman"/>
              <a:cs typeface="Times New Roman"/>
            </a:endParaRPr>
          </a:p>
        </p:txBody>
      </p:sp>
      <p:sp>
        <p:nvSpPr>
          <p:cNvPr id="6" name="object 6"/>
          <p:cNvSpPr/>
          <p:nvPr/>
        </p:nvSpPr>
        <p:spPr>
          <a:xfrm>
            <a:off x="2161794" y="2887217"/>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7" name="object 7"/>
          <p:cNvSpPr txBox="1"/>
          <p:nvPr/>
        </p:nvSpPr>
        <p:spPr>
          <a:xfrm>
            <a:off x="307340" y="4355083"/>
            <a:ext cx="184531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ppt</a:t>
            </a:r>
            <a:r>
              <a:rPr spc="-45" dirty="0">
                <a:solidFill>
                  <a:srgbClr val="FFFFFF"/>
                </a:solidFill>
                <a:latin typeface="Arial"/>
                <a:cs typeface="Arial"/>
              </a:rPr>
              <a:t> </a:t>
            </a:r>
            <a:r>
              <a:rPr spc="-10" dirty="0">
                <a:solidFill>
                  <a:srgbClr val="FFFFFF"/>
                </a:solidFill>
                <a:latin typeface="Arial"/>
                <a:cs typeface="Arial"/>
              </a:rPr>
              <a:t>(Weight/Vol)</a:t>
            </a:r>
            <a:r>
              <a:rPr spc="-30"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8" name="object 8"/>
          <p:cNvSpPr txBox="1"/>
          <p:nvPr/>
        </p:nvSpPr>
        <p:spPr>
          <a:xfrm>
            <a:off x="4031107" y="4355083"/>
            <a:ext cx="7099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x </a:t>
            </a:r>
            <a:r>
              <a:rPr spc="-20" dirty="0">
                <a:solidFill>
                  <a:srgbClr val="FFFFFF"/>
                </a:solidFill>
                <a:latin typeface="Arial"/>
                <a:cs typeface="Arial"/>
              </a:rPr>
              <a:t>1000</a:t>
            </a:r>
            <a:endParaRPr>
              <a:latin typeface="Arial"/>
              <a:cs typeface="Arial"/>
            </a:endParaRPr>
          </a:p>
        </p:txBody>
      </p:sp>
      <p:sp>
        <p:nvSpPr>
          <p:cNvPr id="9" name="object 9"/>
          <p:cNvSpPr/>
          <p:nvPr/>
        </p:nvSpPr>
        <p:spPr>
          <a:xfrm>
            <a:off x="2216657" y="4531614"/>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10" name="object 10"/>
          <p:cNvSpPr txBox="1"/>
          <p:nvPr/>
        </p:nvSpPr>
        <p:spPr>
          <a:xfrm>
            <a:off x="222605" y="3282781"/>
            <a:ext cx="5260975" cy="1179195"/>
          </a:xfrm>
          <a:prstGeom prst="rect">
            <a:avLst/>
          </a:prstGeom>
        </p:spPr>
        <p:txBody>
          <a:bodyPr vert="horz" wrap="square" lIns="0" tIns="16510" rIns="0" bIns="0" rtlCol="0">
            <a:spAutoFit/>
          </a:bodyPr>
          <a:lstStyle/>
          <a:p>
            <a:pPr marL="12700">
              <a:spcBef>
                <a:spcPts val="130"/>
              </a:spcBef>
            </a:pPr>
            <a:r>
              <a:rPr sz="2400" spc="-65" dirty="0">
                <a:solidFill>
                  <a:srgbClr val="FFFF00"/>
                </a:solidFill>
                <a:latin typeface="Times New Roman"/>
                <a:cs typeface="Times New Roman"/>
              </a:rPr>
              <a:t>We</a:t>
            </a:r>
            <a:r>
              <a:rPr sz="2400" spc="-20" dirty="0">
                <a:solidFill>
                  <a:srgbClr val="FFFF00"/>
                </a:solidFill>
                <a:latin typeface="Times New Roman"/>
                <a:cs typeface="Times New Roman"/>
              </a:rPr>
              <a:t> </a:t>
            </a:r>
            <a:r>
              <a:rPr sz="2400" dirty="0">
                <a:solidFill>
                  <a:srgbClr val="FFFF00"/>
                </a:solidFill>
                <a:latin typeface="Times New Roman"/>
                <a:cs typeface="Times New Roman"/>
              </a:rPr>
              <a:t>can</a:t>
            </a:r>
            <a:r>
              <a:rPr sz="2400" spc="-35" dirty="0">
                <a:solidFill>
                  <a:srgbClr val="FFFF00"/>
                </a:solidFill>
                <a:latin typeface="Times New Roman"/>
                <a:cs typeface="Times New Roman"/>
              </a:rPr>
              <a:t> </a:t>
            </a:r>
            <a:r>
              <a:rPr sz="2400" dirty="0">
                <a:solidFill>
                  <a:srgbClr val="FFFF00"/>
                </a:solidFill>
                <a:latin typeface="Times New Roman"/>
                <a:cs typeface="Times New Roman"/>
              </a:rPr>
              <a:t>easily</a:t>
            </a:r>
            <a:r>
              <a:rPr sz="2400" spc="-45" dirty="0">
                <a:solidFill>
                  <a:srgbClr val="FFFF00"/>
                </a:solidFill>
                <a:latin typeface="Times New Roman"/>
                <a:cs typeface="Times New Roman"/>
              </a:rPr>
              <a:t> </a:t>
            </a:r>
            <a:r>
              <a:rPr sz="2400" dirty="0">
                <a:solidFill>
                  <a:srgbClr val="FFFF00"/>
                </a:solidFill>
                <a:latin typeface="Times New Roman"/>
                <a:cs typeface="Times New Roman"/>
              </a:rPr>
              <a:t>calculate</a:t>
            </a:r>
            <a:r>
              <a:rPr sz="2400" spc="-45" dirty="0">
                <a:solidFill>
                  <a:srgbClr val="FFFF00"/>
                </a:solidFill>
                <a:latin typeface="Times New Roman"/>
                <a:cs typeface="Times New Roman"/>
              </a:rPr>
              <a:t> </a:t>
            </a:r>
            <a:r>
              <a:rPr sz="2500" i="1" spc="-100" dirty="0">
                <a:solidFill>
                  <a:srgbClr val="FFFF00"/>
                </a:solidFill>
                <a:latin typeface="Times New Roman"/>
                <a:cs typeface="Times New Roman"/>
              </a:rPr>
              <a:t>parts</a:t>
            </a:r>
            <a:r>
              <a:rPr sz="2500" i="1" spc="-55" dirty="0">
                <a:solidFill>
                  <a:srgbClr val="FFFF00"/>
                </a:solidFill>
                <a:latin typeface="Times New Roman"/>
                <a:cs typeface="Times New Roman"/>
              </a:rPr>
              <a:t> </a:t>
            </a:r>
            <a:r>
              <a:rPr sz="2500" i="1" spc="-95" dirty="0">
                <a:solidFill>
                  <a:srgbClr val="FFFF00"/>
                </a:solidFill>
                <a:latin typeface="Times New Roman"/>
                <a:cs typeface="Times New Roman"/>
              </a:rPr>
              <a:t>per</a:t>
            </a:r>
            <a:r>
              <a:rPr sz="2500" i="1" spc="-55" dirty="0">
                <a:solidFill>
                  <a:srgbClr val="FFFF00"/>
                </a:solidFill>
                <a:latin typeface="Times New Roman"/>
                <a:cs typeface="Times New Roman"/>
              </a:rPr>
              <a:t> </a:t>
            </a:r>
            <a:r>
              <a:rPr sz="2500" i="1" spc="-35" dirty="0">
                <a:solidFill>
                  <a:srgbClr val="FFFF00"/>
                </a:solidFill>
                <a:latin typeface="Times New Roman"/>
                <a:cs typeface="Times New Roman"/>
              </a:rPr>
              <a:t>thousand</a:t>
            </a:r>
            <a:r>
              <a:rPr sz="2400" spc="-35" dirty="0">
                <a:latin typeface="Times New Roman"/>
                <a:cs typeface="Times New Roman"/>
              </a:rPr>
              <a:t>:</a:t>
            </a:r>
            <a:endParaRPr sz="2400">
              <a:latin typeface="Times New Roman"/>
              <a:cs typeface="Times New Roman"/>
            </a:endParaRPr>
          </a:p>
          <a:p>
            <a:pPr>
              <a:spcBef>
                <a:spcPts val="1130"/>
              </a:spcBef>
            </a:pPr>
            <a:endParaRPr sz="2400">
              <a:latin typeface="Times New Roman"/>
              <a:cs typeface="Times New Roman"/>
            </a:endParaRPr>
          </a:p>
          <a:p>
            <a:pPr marL="396875" algn="ctr">
              <a:spcBef>
                <a:spcPts val="5"/>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p:txBody>
      </p:sp>
      <p:sp>
        <p:nvSpPr>
          <p:cNvPr id="11" name="object 11"/>
          <p:cNvSpPr txBox="1"/>
          <p:nvPr/>
        </p:nvSpPr>
        <p:spPr>
          <a:xfrm>
            <a:off x="450595" y="4571492"/>
            <a:ext cx="3366770" cy="952500"/>
          </a:xfrm>
          <a:prstGeom prst="rect">
            <a:avLst/>
          </a:prstGeom>
        </p:spPr>
        <p:txBody>
          <a:bodyPr vert="horz" wrap="square" lIns="0" tIns="12700" rIns="0" bIns="0" rtlCol="0">
            <a:spAutoFit/>
          </a:bodyPr>
          <a:lstStyle/>
          <a:p>
            <a:pPr marL="1903095">
              <a:spcBef>
                <a:spcPts val="100"/>
              </a:spcBef>
            </a:pPr>
            <a:r>
              <a:rPr dirty="0">
                <a:solidFill>
                  <a:srgbClr val="FFFFFF"/>
                </a:solidFill>
                <a:latin typeface="Arial"/>
                <a:cs typeface="Arial"/>
              </a:rPr>
              <a:t>mL</a:t>
            </a:r>
            <a:r>
              <a:rPr spc="-80" dirty="0">
                <a:solidFill>
                  <a:srgbClr val="FFFFFF"/>
                </a:solidFill>
                <a:latin typeface="Arial"/>
                <a:cs typeface="Arial"/>
              </a:rPr>
              <a:t> </a:t>
            </a:r>
            <a:r>
              <a:rPr dirty="0">
                <a:solidFill>
                  <a:srgbClr val="FFFFFF"/>
                </a:solidFill>
                <a:latin typeface="Arial"/>
                <a:cs typeface="Arial"/>
              </a:rPr>
              <a:t>of </a:t>
            </a:r>
            <a:r>
              <a:rPr spc="-10" dirty="0">
                <a:solidFill>
                  <a:srgbClr val="FFFFFF"/>
                </a:solidFill>
                <a:latin typeface="Arial"/>
                <a:cs typeface="Arial"/>
              </a:rPr>
              <a:t>Solution</a:t>
            </a:r>
            <a:endParaRPr>
              <a:latin typeface="Arial"/>
              <a:cs typeface="Arial"/>
            </a:endParaRPr>
          </a:p>
          <a:p>
            <a:pPr>
              <a:spcBef>
                <a:spcPts val="60"/>
              </a:spcBef>
            </a:pPr>
            <a:endParaRPr>
              <a:latin typeface="Arial"/>
              <a:cs typeface="Arial"/>
            </a:endParaRPr>
          </a:p>
          <a:p>
            <a:pPr marL="12700"/>
            <a:r>
              <a:rPr sz="2500" i="1" spc="-95" dirty="0">
                <a:solidFill>
                  <a:srgbClr val="FFFF00"/>
                </a:solidFill>
                <a:latin typeface="Times New Roman"/>
                <a:cs typeface="Times New Roman"/>
              </a:rPr>
              <a:t>parts</a:t>
            </a:r>
            <a:r>
              <a:rPr sz="2500" i="1" spc="-50" dirty="0">
                <a:solidFill>
                  <a:srgbClr val="FFFF00"/>
                </a:solidFill>
                <a:latin typeface="Times New Roman"/>
                <a:cs typeface="Times New Roman"/>
              </a:rPr>
              <a:t> </a:t>
            </a:r>
            <a:r>
              <a:rPr sz="2500" i="1" spc="-95" dirty="0">
                <a:solidFill>
                  <a:srgbClr val="FFFF00"/>
                </a:solidFill>
                <a:latin typeface="Times New Roman"/>
                <a:cs typeface="Times New Roman"/>
              </a:rPr>
              <a:t>per</a:t>
            </a:r>
            <a:r>
              <a:rPr sz="2500" i="1" spc="-55" dirty="0">
                <a:solidFill>
                  <a:srgbClr val="FFFF00"/>
                </a:solidFill>
                <a:latin typeface="Times New Roman"/>
                <a:cs typeface="Times New Roman"/>
              </a:rPr>
              <a:t> </a:t>
            </a:r>
            <a:r>
              <a:rPr sz="2500" i="1" spc="-10" dirty="0">
                <a:solidFill>
                  <a:srgbClr val="FFFF00"/>
                </a:solidFill>
                <a:latin typeface="Times New Roman"/>
                <a:cs typeface="Times New Roman"/>
              </a:rPr>
              <a:t>million</a:t>
            </a:r>
            <a:endParaRPr sz="2500">
              <a:latin typeface="Times New Roman"/>
              <a:cs typeface="Times New Roman"/>
            </a:endParaRPr>
          </a:p>
        </p:txBody>
      </p:sp>
      <p:sp>
        <p:nvSpPr>
          <p:cNvPr id="12" name="object 12"/>
          <p:cNvSpPr txBox="1"/>
          <p:nvPr/>
        </p:nvSpPr>
        <p:spPr>
          <a:xfrm>
            <a:off x="460044" y="5819343"/>
            <a:ext cx="2059939" cy="299720"/>
          </a:xfrm>
          <a:prstGeom prst="rect">
            <a:avLst/>
          </a:prstGeom>
        </p:spPr>
        <p:txBody>
          <a:bodyPr vert="horz" wrap="square" lIns="0" tIns="12700" rIns="0" bIns="0" rtlCol="0">
            <a:spAutoFit/>
          </a:bodyPr>
          <a:lstStyle/>
          <a:p>
            <a:pPr marL="12700">
              <a:spcBef>
                <a:spcPts val="100"/>
              </a:spcBef>
              <a:tabLst>
                <a:tab pos="609600" algn="l"/>
              </a:tabLst>
            </a:pPr>
            <a:r>
              <a:rPr spc="-25" dirty="0">
                <a:solidFill>
                  <a:srgbClr val="FFFFFF"/>
                </a:solidFill>
                <a:latin typeface="Arial"/>
                <a:cs typeface="Arial"/>
              </a:rPr>
              <a:t>Ppm</a:t>
            </a:r>
            <a:r>
              <a:rPr dirty="0">
                <a:solidFill>
                  <a:srgbClr val="FFFFFF"/>
                </a:solidFill>
                <a:latin typeface="Arial"/>
                <a:cs typeface="Arial"/>
              </a:rPr>
              <a:t>	</a:t>
            </a:r>
            <a:r>
              <a:rPr spc="-10" dirty="0">
                <a:solidFill>
                  <a:srgbClr val="FFFFFF"/>
                </a:solidFill>
                <a:latin typeface="Arial"/>
                <a:cs typeface="Arial"/>
              </a:rPr>
              <a:t>(Weight/Vol)</a:t>
            </a:r>
            <a:r>
              <a:rPr spc="-80"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13" name="object 13"/>
          <p:cNvSpPr txBox="1"/>
          <p:nvPr/>
        </p:nvSpPr>
        <p:spPr>
          <a:xfrm>
            <a:off x="4438777" y="5819343"/>
            <a:ext cx="655320" cy="299720"/>
          </a:xfrm>
          <a:prstGeom prst="rect">
            <a:avLst/>
          </a:prstGeom>
        </p:spPr>
        <p:txBody>
          <a:bodyPr vert="horz" wrap="square" lIns="0" tIns="12700" rIns="0" bIns="0" rtlCol="0">
            <a:spAutoFit/>
          </a:bodyPr>
          <a:lstStyle/>
          <a:p>
            <a:pPr marL="38100">
              <a:spcBef>
                <a:spcPts val="100"/>
              </a:spcBef>
            </a:pPr>
            <a:r>
              <a:rPr dirty="0">
                <a:solidFill>
                  <a:srgbClr val="FFFFFF"/>
                </a:solidFill>
                <a:latin typeface="Arial"/>
                <a:cs typeface="Arial"/>
              </a:rPr>
              <a:t>x</a:t>
            </a:r>
            <a:r>
              <a:rPr spc="495" dirty="0">
                <a:solidFill>
                  <a:srgbClr val="FFFFFF"/>
                </a:solidFill>
                <a:latin typeface="Arial"/>
                <a:cs typeface="Arial"/>
              </a:rPr>
              <a:t> </a:t>
            </a:r>
            <a:r>
              <a:rPr spc="-25" dirty="0">
                <a:solidFill>
                  <a:srgbClr val="FFFFFF"/>
                </a:solidFill>
                <a:latin typeface="Arial"/>
                <a:cs typeface="Arial"/>
              </a:rPr>
              <a:t>10</a:t>
            </a:r>
            <a:r>
              <a:rPr spc="-37" baseline="25462" dirty="0">
                <a:solidFill>
                  <a:srgbClr val="FFFFFF"/>
                </a:solidFill>
                <a:latin typeface="Arial"/>
                <a:cs typeface="Arial"/>
              </a:rPr>
              <a:t>6</a:t>
            </a:r>
            <a:endParaRPr baseline="25462">
              <a:latin typeface="Arial"/>
              <a:cs typeface="Arial"/>
            </a:endParaRPr>
          </a:p>
        </p:txBody>
      </p:sp>
      <p:sp>
        <p:nvSpPr>
          <p:cNvPr id="14" name="object 14"/>
          <p:cNvSpPr/>
          <p:nvPr/>
        </p:nvSpPr>
        <p:spPr>
          <a:xfrm>
            <a:off x="2666238" y="5976365"/>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15" name="object 15"/>
          <p:cNvSpPr txBox="1"/>
          <p:nvPr/>
        </p:nvSpPr>
        <p:spPr>
          <a:xfrm>
            <a:off x="2665602" y="5634634"/>
            <a:ext cx="16243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p:txBody>
      </p:sp>
      <p:sp>
        <p:nvSpPr>
          <p:cNvPr id="16" name="object 16"/>
          <p:cNvSpPr txBox="1"/>
          <p:nvPr/>
        </p:nvSpPr>
        <p:spPr>
          <a:xfrm>
            <a:off x="2767964" y="6018072"/>
            <a:ext cx="147574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mL</a:t>
            </a:r>
            <a:r>
              <a:rPr spc="-80" dirty="0">
                <a:solidFill>
                  <a:srgbClr val="FFFFFF"/>
                </a:solidFill>
                <a:latin typeface="Arial"/>
                <a:cs typeface="Arial"/>
              </a:rPr>
              <a:t> </a:t>
            </a:r>
            <a:r>
              <a:rPr dirty="0">
                <a:solidFill>
                  <a:srgbClr val="FFFFFF"/>
                </a:solidFill>
                <a:latin typeface="Arial"/>
                <a:cs typeface="Arial"/>
              </a:rPr>
              <a:t>of </a:t>
            </a:r>
            <a:r>
              <a:rPr spc="-10" dirty="0">
                <a:solidFill>
                  <a:srgbClr val="FFFFFF"/>
                </a:solidFill>
                <a:latin typeface="Arial"/>
                <a:cs typeface="Arial"/>
              </a:rPr>
              <a:t>Solution</a:t>
            </a:r>
            <a:endParaRPr>
              <a:latin typeface="Arial"/>
              <a:cs typeface="Arial"/>
            </a:endParaRPr>
          </a:p>
        </p:txBody>
      </p:sp>
    </p:spTree>
    <p:extLst>
      <p:ext uri="{BB962C8B-B14F-4D97-AF65-F5344CB8AC3E}">
        <p14:creationId xmlns:p14="http://schemas.microsoft.com/office/powerpoint/2010/main" val="3806326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
        <p:nvSpPr>
          <p:cNvPr id="5" name="object 5"/>
          <p:cNvSpPr txBox="1"/>
          <p:nvPr/>
        </p:nvSpPr>
        <p:spPr>
          <a:xfrm>
            <a:off x="404571" y="1535938"/>
            <a:ext cx="1907539"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ppb</a:t>
            </a:r>
            <a:r>
              <a:rPr spc="-45" dirty="0">
                <a:solidFill>
                  <a:srgbClr val="FFFFFF"/>
                </a:solidFill>
                <a:latin typeface="Arial"/>
                <a:cs typeface="Arial"/>
              </a:rPr>
              <a:t> </a:t>
            </a:r>
            <a:r>
              <a:rPr spc="-10" dirty="0">
                <a:solidFill>
                  <a:srgbClr val="FFFFFF"/>
                </a:solidFill>
                <a:latin typeface="Arial"/>
                <a:cs typeface="Arial"/>
              </a:rPr>
              <a:t>(Weight/Vol)</a:t>
            </a:r>
            <a:r>
              <a:rPr spc="-45" dirty="0">
                <a:solidFill>
                  <a:srgbClr val="FFFFFF"/>
                </a:solidFill>
                <a:latin typeface="Arial"/>
                <a:cs typeface="Arial"/>
              </a:rPr>
              <a:t> </a:t>
            </a:r>
            <a:r>
              <a:rPr b="1" spc="-50" dirty="0">
                <a:solidFill>
                  <a:srgbClr val="FFFFFF"/>
                </a:solidFill>
                <a:latin typeface="Arial"/>
                <a:cs typeface="Arial"/>
              </a:rPr>
              <a:t>=</a:t>
            </a:r>
            <a:endParaRPr>
              <a:latin typeface="Arial"/>
              <a:cs typeface="Arial"/>
            </a:endParaRPr>
          </a:p>
        </p:txBody>
      </p:sp>
      <p:sp>
        <p:nvSpPr>
          <p:cNvPr id="6" name="object 6"/>
          <p:cNvSpPr txBox="1"/>
          <p:nvPr/>
        </p:nvSpPr>
        <p:spPr>
          <a:xfrm>
            <a:off x="4357370" y="1535938"/>
            <a:ext cx="593090" cy="299720"/>
          </a:xfrm>
          <a:prstGeom prst="rect">
            <a:avLst/>
          </a:prstGeom>
        </p:spPr>
        <p:txBody>
          <a:bodyPr vert="horz" wrap="square" lIns="0" tIns="12700" rIns="0" bIns="0" rtlCol="0">
            <a:spAutoFit/>
          </a:bodyPr>
          <a:lstStyle/>
          <a:p>
            <a:pPr marL="38100">
              <a:spcBef>
                <a:spcPts val="100"/>
              </a:spcBef>
            </a:pPr>
            <a:r>
              <a:rPr dirty="0">
                <a:solidFill>
                  <a:srgbClr val="FFFFFF"/>
                </a:solidFill>
                <a:latin typeface="Arial"/>
                <a:cs typeface="Arial"/>
              </a:rPr>
              <a:t>x </a:t>
            </a:r>
            <a:r>
              <a:rPr spc="-25" dirty="0">
                <a:solidFill>
                  <a:srgbClr val="FFFFFF"/>
                </a:solidFill>
                <a:latin typeface="Arial"/>
                <a:cs typeface="Arial"/>
              </a:rPr>
              <a:t>10</a:t>
            </a:r>
            <a:r>
              <a:rPr spc="-37" baseline="25462" dirty="0">
                <a:solidFill>
                  <a:srgbClr val="FFFFFF"/>
                </a:solidFill>
                <a:latin typeface="Arial"/>
                <a:cs typeface="Arial"/>
              </a:rPr>
              <a:t>9</a:t>
            </a:r>
            <a:endParaRPr baseline="25462">
              <a:latin typeface="Arial"/>
              <a:cs typeface="Arial"/>
            </a:endParaRPr>
          </a:p>
        </p:txBody>
      </p:sp>
      <p:sp>
        <p:nvSpPr>
          <p:cNvPr id="7" name="object 7"/>
          <p:cNvSpPr txBox="1"/>
          <p:nvPr/>
        </p:nvSpPr>
        <p:spPr>
          <a:xfrm>
            <a:off x="404571" y="2359278"/>
            <a:ext cx="8377555" cy="1122680"/>
          </a:xfrm>
          <a:prstGeom prst="rect">
            <a:avLst/>
          </a:prstGeom>
        </p:spPr>
        <p:txBody>
          <a:bodyPr vert="horz" wrap="square" lIns="0" tIns="12700" rIns="0" bIns="0" rtlCol="0">
            <a:spAutoFit/>
          </a:bodyPr>
          <a:lstStyle/>
          <a:p>
            <a:pPr marL="12700" marR="5080" algn="just">
              <a:spcBef>
                <a:spcPts val="100"/>
              </a:spcBef>
            </a:pPr>
            <a:r>
              <a:rPr dirty="0">
                <a:solidFill>
                  <a:srgbClr val="FF00FF"/>
                </a:solidFill>
                <a:latin typeface="Arial"/>
                <a:cs typeface="Arial"/>
              </a:rPr>
              <a:t>Example</a:t>
            </a:r>
            <a:r>
              <a:rPr spc="165" dirty="0">
                <a:solidFill>
                  <a:srgbClr val="FF00FF"/>
                </a:solidFill>
                <a:latin typeface="Arial"/>
                <a:cs typeface="Arial"/>
              </a:rPr>
              <a:t> </a:t>
            </a:r>
            <a:r>
              <a:rPr dirty="0">
                <a:solidFill>
                  <a:srgbClr val="FF00FF"/>
                </a:solidFill>
                <a:latin typeface="Arial"/>
                <a:cs typeface="Arial"/>
              </a:rPr>
              <a:t>:</a:t>
            </a:r>
            <a:r>
              <a:rPr spc="175" dirty="0">
                <a:solidFill>
                  <a:srgbClr val="FF00FF"/>
                </a:solidFill>
                <a:latin typeface="Arial"/>
                <a:cs typeface="Arial"/>
              </a:rPr>
              <a:t> </a:t>
            </a:r>
            <a:r>
              <a:rPr dirty="0">
                <a:solidFill>
                  <a:srgbClr val="FFFF00"/>
                </a:solidFill>
                <a:latin typeface="Arial"/>
                <a:cs typeface="Arial"/>
              </a:rPr>
              <a:t>Many</a:t>
            </a:r>
            <a:r>
              <a:rPr spc="145" dirty="0">
                <a:solidFill>
                  <a:srgbClr val="FFFF00"/>
                </a:solidFill>
                <a:latin typeface="Arial"/>
                <a:cs typeface="Arial"/>
              </a:rPr>
              <a:t> </a:t>
            </a:r>
            <a:r>
              <a:rPr dirty="0">
                <a:solidFill>
                  <a:srgbClr val="FFFF00"/>
                </a:solidFill>
                <a:latin typeface="Arial"/>
                <a:cs typeface="Arial"/>
              </a:rPr>
              <a:t>cities</a:t>
            </a:r>
            <a:r>
              <a:rPr spc="175" dirty="0">
                <a:solidFill>
                  <a:srgbClr val="FFFF00"/>
                </a:solidFill>
                <a:latin typeface="Arial"/>
                <a:cs typeface="Arial"/>
              </a:rPr>
              <a:t> </a:t>
            </a:r>
            <a:r>
              <a:rPr dirty="0">
                <a:solidFill>
                  <a:srgbClr val="FFFF00"/>
                </a:solidFill>
                <a:latin typeface="Arial"/>
                <a:cs typeface="Arial"/>
              </a:rPr>
              <a:t>add</a:t>
            </a:r>
            <a:r>
              <a:rPr spc="170" dirty="0">
                <a:solidFill>
                  <a:srgbClr val="FFFF00"/>
                </a:solidFill>
                <a:latin typeface="Arial"/>
                <a:cs typeface="Arial"/>
              </a:rPr>
              <a:t> </a:t>
            </a:r>
            <a:r>
              <a:rPr dirty="0">
                <a:solidFill>
                  <a:srgbClr val="FFFF00"/>
                </a:solidFill>
                <a:latin typeface="Arial"/>
                <a:cs typeface="Arial"/>
              </a:rPr>
              <a:t>sodium</a:t>
            </a:r>
            <a:r>
              <a:rPr spc="170" dirty="0">
                <a:solidFill>
                  <a:srgbClr val="FFFF00"/>
                </a:solidFill>
                <a:latin typeface="Arial"/>
                <a:cs typeface="Arial"/>
              </a:rPr>
              <a:t> </a:t>
            </a:r>
            <a:r>
              <a:rPr dirty="0">
                <a:solidFill>
                  <a:srgbClr val="FFFF00"/>
                </a:solidFill>
                <a:latin typeface="Arial"/>
                <a:cs typeface="Arial"/>
              </a:rPr>
              <a:t>fluoride</a:t>
            </a:r>
            <a:r>
              <a:rPr spc="185" dirty="0">
                <a:solidFill>
                  <a:srgbClr val="FFFF00"/>
                </a:solidFill>
                <a:latin typeface="Arial"/>
                <a:cs typeface="Arial"/>
              </a:rPr>
              <a:t> </a:t>
            </a:r>
            <a:r>
              <a:rPr dirty="0">
                <a:solidFill>
                  <a:srgbClr val="FFFF00"/>
                </a:solidFill>
                <a:latin typeface="Arial"/>
                <a:cs typeface="Arial"/>
              </a:rPr>
              <a:t>to</a:t>
            </a:r>
            <a:r>
              <a:rPr spc="165" dirty="0">
                <a:solidFill>
                  <a:srgbClr val="FFFF00"/>
                </a:solidFill>
                <a:latin typeface="Arial"/>
                <a:cs typeface="Arial"/>
              </a:rPr>
              <a:t> </a:t>
            </a:r>
            <a:r>
              <a:rPr dirty="0">
                <a:solidFill>
                  <a:srgbClr val="FFFF00"/>
                </a:solidFill>
                <a:latin typeface="Arial"/>
                <a:cs typeface="Arial"/>
              </a:rPr>
              <a:t>their</a:t>
            </a:r>
            <a:r>
              <a:rPr spc="170" dirty="0">
                <a:solidFill>
                  <a:srgbClr val="FFFF00"/>
                </a:solidFill>
                <a:latin typeface="Arial"/>
                <a:cs typeface="Arial"/>
              </a:rPr>
              <a:t> </a:t>
            </a:r>
            <a:r>
              <a:rPr dirty="0">
                <a:solidFill>
                  <a:srgbClr val="FFFF00"/>
                </a:solidFill>
                <a:latin typeface="Arial"/>
                <a:cs typeface="Arial"/>
              </a:rPr>
              <a:t>drinking</a:t>
            </a:r>
            <a:r>
              <a:rPr spc="180" dirty="0">
                <a:solidFill>
                  <a:srgbClr val="FFFF00"/>
                </a:solidFill>
                <a:latin typeface="Arial"/>
                <a:cs typeface="Arial"/>
              </a:rPr>
              <a:t> </a:t>
            </a:r>
            <a:r>
              <a:rPr dirty="0">
                <a:solidFill>
                  <a:srgbClr val="FFFF00"/>
                </a:solidFill>
                <a:latin typeface="Arial"/>
                <a:cs typeface="Arial"/>
              </a:rPr>
              <a:t>water</a:t>
            </a:r>
            <a:r>
              <a:rPr spc="175" dirty="0">
                <a:solidFill>
                  <a:srgbClr val="FFFF00"/>
                </a:solidFill>
                <a:latin typeface="Arial"/>
                <a:cs typeface="Arial"/>
              </a:rPr>
              <a:t> </a:t>
            </a:r>
            <a:r>
              <a:rPr dirty="0">
                <a:solidFill>
                  <a:srgbClr val="FFFF00"/>
                </a:solidFill>
                <a:latin typeface="Arial"/>
                <a:cs typeface="Arial"/>
              </a:rPr>
              <a:t>to</a:t>
            </a:r>
            <a:r>
              <a:rPr spc="170" dirty="0">
                <a:solidFill>
                  <a:srgbClr val="FFFF00"/>
                </a:solidFill>
                <a:latin typeface="Arial"/>
                <a:cs typeface="Arial"/>
              </a:rPr>
              <a:t> </a:t>
            </a:r>
            <a:r>
              <a:rPr dirty="0">
                <a:solidFill>
                  <a:srgbClr val="FFFF00"/>
                </a:solidFill>
                <a:latin typeface="Arial"/>
                <a:cs typeface="Arial"/>
              </a:rPr>
              <a:t>help</a:t>
            </a:r>
            <a:r>
              <a:rPr spc="165" dirty="0">
                <a:solidFill>
                  <a:srgbClr val="FFFF00"/>
                </a:solidFill>
                <a:latin typeface="Arial"/>
                <a:cs typeface="Arial"/>
              </a:rPr>
              <a:t> </a:t>
            </a:r>
            <a:r>
              <a:rPr spc="-10" dirty="0">
                <a:solidFill>
                  <a:srgbClr val="FFFF00"/>
                </a:solidFill>
                <a:latin typeface="Arial"/>
                <a:cs typeface="Arial"/>
              </a:rPr>
              <a:t>reduce </a:t>
            </a:r>
            <a:r>
              <a:rPr dirty="0">
                <a:solidFill>
                  <a:srgbClr val="FFFF00"/>
                </a:solidFill>
                <a:latin typeface="Arial"/>
                <a:cs typeface="Arial"/>
              </a:rPr>
              <a:t>dental</a:t>
            </a:r>
            <a:r>
              <a:rPr spc="25" dirty="0">
                <a:solidFill>
                  <a:srgbClr val="FFFF00"/>
                </a:solidFill>
                <a:latin typeface="Arial"/>
                <a:cs typeface="Arial"/>
              </a:rPr>
              <a:t> </a:t>
            </a:r>
            <a:r>
              <a:rPr dirty="0">
                <a:solidFill>
                  <a:srgbClr val="FFFF00"/>
                </a:solidFill>
                <a:latin typeface="Arial"/>
                <a:cs typeface="Arial"/>
              </a:rPr>
              <a:t>cavities.</a:t>
            </a:r>
            <a:r>
              <a:rPr spc="60" dirty="0">
                <a:solidFill>
                  <a:srgbClr val="FFFF00"/>
                </a:solidFill>
                <a:latin typeface="Arial"/>
                <a:cs typeface="Arial"/>
              </a:rPr>
              <a:t> </a:t>
            </a:r>
            <a:r>
              <a:rPr dirty="0">
                <a:solidFill>
                  <a:srgbClr val="FFFF00"/>
                </a:solidFill>
                <a:latin typeface="Arial"/>
                <a:cs typeface="Arial"/>
              </a:rPr>
              <a:t>If</a:t>
            </a:r>
            <a:r>
              <a:rPr spc="35" dirty="0">
                <a:solidFill>
                  <a:srgbClr val="FFFF00"/>
                </a:solidFill>
                <a:latin typeface="Arial"/>
                <a:cs typeface="Arial"/>
              </a:rPr>
              <a:t> </a:t>
            </a:r>
            <a:r>
              <a:rPr dirty="0">
                <a:solidFill>
                  <a:srgbClr val="FFFF00"/>
                </a:solidFill>
                <a:latin typeface="Arial"/>
                <a:cs typeface="Arial"/>
              </a:rPr>
              <a:t>25</a:t>
            </a:r>
            <a:r>
              <a:rPr spc="40" dirty="0">
                <a:solidFill>
                  <a:srgbClr val="FFFF00"/>
                </a:solidFill>
                <a:latin typeface="Arial"/>
                <a:cs typeface="Arial"/>
              </a:rPr>
              <a:t> </a:t>
            </a:r>
            <a:r>
              <a:rPr dirty="0">
                <a:solidFill>
                  <a:srgbClr val="FFFF00"/>
                </a:solidFill>
                <a:latin typeface="Arial"/>
                <a:cs typeface="Arial"/>
              </a:rPr>
              <a:t>L</a:t>
            </a:r>
            <a:r>
              <a:rPr spc="-30" dirty="0">
                <a:solidFill>
                  <a:srgbClr val="FFFF00"/>
                </a:solidFill>
                <a:latin typeface="Arial"/>
                <a:cs typeface="Arial"/>
              </a:rPr>
              <a:t> </a:t>
            </a:r>
            <a:r>
              <a:rPr dirty="0">
                <a:solidFill>
                  <a:srgbClr val="FFFF00"/>
                </a:solidFill>
                <a:latin typeface="Arial"/>
                <a:cs typeface="Arial"/>
              </a:rPr>
              <a:t>of</a:t>
            </a:r>
            <a:r>
              <a:rPr spc="40" dirty="0">
                <a:solidFill>
                  <a:srgbClr val="FFFF00"/>
                </a:solidFill>
                <a:latin typeface="Arial"/>
                <a:cs typeface="Arial"/>
              </a:rPr>
              <a:t> </a:t>
            </a:r>
            <a:r>
              <a:rPr dirty="0">
                <a:solidFill>
                  <a:srgbClr val="FFFF00"/>
                </a:solidFill>
                <a:latin typeface="Arial"/>
                <a:cs typeface="Arial"/>
              </a:rPr>
              <a:t>city</a:t>
            </a:r>
            <a:r>
              <a:rPr spc="15" dirty="0">
                <a:solidFill>
                  <a:srgbClr val="FFFF00"/>
                </a:solidFill>
                <a:latin typeface="Arial"/>
                <a:cs typeface="Arial"/>
              </a:rPr>
              <a:t> </a:t>
            </a:r>
            <a:r>
              <a:rPr dirty="0">
                <a:solidFill>
                  <a:srgbClr val="FFFF00"/>
                </a:solidFill>
                <a:latin typeface="Arial"/>
                <a:cs typeface="Arial"/>
              </a:rPr>
              <a:t>water</a:t>
            </a:r>
            <a:r>
              <a:rPr spc="45" dirty="0">
                <a:solidFill>
                  <a:srgbClr val="FFFF00"/>
                </a:solidFill>
                <a:latin typeface="Arial"/>
                <a:cs typeface="Arial"/>
              </a:rPr>
              <a:t> </a:t>
            </a:r>
            <a:r>
              <a:rPr dirty="0">
                <a:solidFill>
                  <a:srgbClr val="FFFF00"/>
                </a:solidFill>
                <a:latin typeface="Arial"/>
                <a:cs typeface="Arial"/>
              </a:rPr>
              <a:t>contains</a:t>
            </a:r>
            <a:r>
              <a:rPr spc="45" dirty="0">
                <a:solidFill>
                  <a:srgbClr val="FFFF00"/>
                </a:solidFill>
                <a:latin typeface="Arial"/>
                <a:cs typeface="Arial"/>
              </a:rPr>
              <a:t> </a:t>
            </a:r>
            <a:r>
              <a:rPr dirty="0">
                <a:solidFill>
                  <a:srgbClr val="FFFF00"/>
                </a:solidFill>
                <a:latin typeface="Arial"/>
                <a:cs typeface="Arial"/>
              </a:rPr>
              <a:t>0.018g</a:t>
            </a:r>
            <a:r>
              <a:rPr spc="40" dirty="0">
                <a:solidFill>
                  <a:srgbClr val="FFFF00"/>
                </a:solidFill>
                <a:latin typeface="Arial"/>
                <a:cs typeface="Arial"/>
              </a:rPr>
              <a:t> </a:t>
            </a:r>
            <a:r>
              <a:rPr dirty="0">
                <a:solidFill>
                  <a:srgbClr val="FFFF00"/>
                </a:solidFill>
                <a:latin typeface="Arial"/>
                <a:cs typeface="Arial"/>
              </a:rPr>
              <a:t>of</a:t>
            </a:r>
            <a:r>
              <a:rPr spc="50" dirty="0">
                <a:solidFill>
                  <a:srgbClr val="FFFF00"/>
                </a:solidFill>
                <a:latin typeface="Arial"/>
                <a:cs typeface="Arial"/>
              </a:rPr>
              <a:t> </a:t>
            </a:r>
            <a:r>
              <a:rPr dirty="0">
                <a:solidFill>
                  <a:srgbClr val="FFFF00"/>
                </a:solidFill>
                <a:latin typeface="Arial"/>
                <a:cs typeface="Arial"/>
              </a:rPr>
              <a:t>sodium</a:t>
            </a:r>
            <a:r>
              <a:rPr spc="40" dirty="0">
                <a:solidFill>
                  <a:srgbClr val="FFFF00"/>
                </a:solidFill>
                <a:latin typeface="Arial"/>
                <a:cs typeface="Arial"/>
              </a:rPr>
              <a:t> </a:t>
            </a:r>
            <a:r>
              <a:rPr dirty="0">
                <a:solidFill>
                  <a:srgbClr val="FFFF00"/>
                </a:solidFill>
                <a:latin typeface="Arial"/>
                <a:cs typeface="Arial"/>
              </a:rPr>
              <a:t>fluoride,</a:t>
            </a:r>
            <a:r>
              <a:rPr spc="55" dirty="0">
                <a:solidFill>
                  <a:srgbClr val="FFFF00"/>
                </a:solidFill>
                <a:latin typeface="Arial"/>
                <a:cs typeface="Arial"/>
              </a:rPr>
              <a:t> </a:t>
            </a:r>
            <a:r>
              <a:rPr dirty="0">
                <a:solidFill>
                  <a:srgbClr val="FFFF00"/>
                </a:solidFill>
                <a:latin typeface="Arial"/>
                <a:cs typeface="Arial"/>
              </a:rPr>
              <a:t>what</a:t>
            </a:r>
            <a:r>
              <a:rPr spc="45" dirty="0">
                <a:solidFill>
                  <a:srgbClr val="FFFF00"/>
                </a:solidFill>
                <a:latin typeface="Arial"/>
                <a:cs typeface="Arial"/>
              </a:rPr>
              <a:t> </a:t>
            </a:r>
            <a:r>
              <a:rPr dirty="0">
                <a:solidFill>
                  <a:srgbClr val="FFFF00"/>
                </a:solidFill>
                <a:latin typeface="Arial"/>
                <a:cs typeface="Arial"/>
              </a:rPr>
              <a:t>is</a:t>
            </a:r>
            <a:r>
              <a:rPr spc="45" dirty="0">
                <a:solidFill>
                  <a:srgbClr val="FFFF00"/>
                </a:solidFill>
                <a:latin typeface="Arial"/>
                <a:cs typeface="Arial"/>
              </a:rPr>
              <a:t> </a:t>
            </a:r>
            <a:r>
              <a:rPr spc="-25" dirty="0">
                <a:solidFill>
                  <a:srgbClr val="FFFF00"/>
                </a:solidFill>
                <a:latin typeface="Arial"/>
                <a:cs typeface="Arial"/>
              </a:rPr>
              <a:t>the </a:t>
            </a:r>
            <a:r>
              <a:rPr dirty="0">
                <a:solidFill>
                  <a:srgbClr val="FFFF00"/>
                </a:solidFill>
                <a:latin typeface="Arial"/>
                <a:cs typeface="Arial"/>
              </a:rPr>
              <a:t>concentration</a:t>
            </a:r>
            <a:r>
              <a:rPr spc="-10" dirty="0">
                <a:solidFill>
                  <a:srgbClr val="FFFF00"/>
                </a:solidFill>
                <a:latin typeface="Arial"/>
                <a:cs typeface="Arial"/>
              </a:rPr>
              <a:t> </a:t>
            </a:r>
            <a:r>
              <a:rPr dirty="0">
                <a:solidFill>
                  <a:srgbClr val="FFFF00"/>
                </a:solidFill>
                <a:latin typeface="Arial"/>
                <a:cs typeface="Arial"/>
              </a:rPr>
              <a:t>in</a:t>
            </a:r>
            <a:r>
              <a:rPr spc="-35" dirty="0">
                <a:solidFill>
                  <a:srgbClr val="FFFF00"/>
                </a:solidFill>
                <a:latin typeface="Arial"/>
                <a:cs typeface="Arial"/>
              </a:rPr>
              <a:t> </a:t>
            </a:r>
            <a:r>
              <a:rPr dirty="0">
                <a:solidFill>
                  <a:srgbClr val="FFFF00"/>
                </a:solidFill>
                <a:latin typeface="Arial"/>
                <a:cs typeface="Arial"/>
              </a:rPr>
              <a:t>parts</a:t>
            </a:r>
            <a:r>
              <a:rPr spc="-25" dirty="0">
                <a:solidFill>
                  <a:srgbClr val="FFFF00"/>
                </a:solidFill>
                <a:latin typeface="Arial"/>
                <a:cs typeface="Arial"/>
              </a:rPr>
              <a:t> </a:t>
            </a:r>
            <a:r>
              <a:rPr dirty="0">
                <a:solidFill>
                  <a:srgbClr val="FFFF00"/>
                </a:solidFill>
                <a:latin typeface="Arial"/>
                <a:cs typeface="Arial"/>
              </a:rPr>
              <a:t>per</a:t>
            </a:r>
            <a:r>
              <a:rPr spc="-30" dirty="0">
                <a:solidFill>
                  <a:srgbClr val="FFFF00"/>
                </a:solidFill>
                <a:latin typeface="Arial"/>
                <a:cs typeface="Arial"/>
              </a:rPr>
              <a:t> </a:t>
            </a:r>
            <a:r>
              <a:rPr spc="-10" dirty="0">
                <a:solidFill>
                  <a:srgbClr val="FFFF00"/>
                </a:solidFill>
                <a:latin typeface="Arial"/>
                <a:cs typeface="Arial"/>
              </a:rPr>
              <a:t>billion?</a:t>
            </a:r>
            <a:endParaRPr>
              <a:latin typeface="Arial"/>
              <a:cs typeface="Arial"/>
            </a:endParaRPr>
          </a:p>
          <a:p>
            <a:pPr marL="12700" algn="just"/>
            <a:r>
              <a:rPr dirty="0">
                <a:solidFill>
                  <a:srgbClr val="FFFF00"/>
                </a:solidFill>
                <a:latin typeface="Arial"/>
                <a:cs typeface="Arial"/>
              </a:rPr>
              <a:t>Answer</a:t>
            </a:r>
            <a:r>
              <a:rPr spc="10" dirty="0">
                <a:solidFill>
                  <a:srgbClr val="FFFF00"/>
                </a:solidFill>
                <a:latin typeface="Arial"/>
                <a:cs typeface="Arial"/>
              </a:rPr>
              <a:t> </a:t>
            </a:r>
            <a:r>
              <a:rPr dirty="0">
                <a:solidFill>
                  <a:srgbClr val="FFFF00"/>
                </a:solidFill>
                <a:latin typeface="Arial"/>
                <a:cs typeface="Arial"/>
              </a:rPr>
              <a:t>:</a:t>
            </a:r>
            <a:r>
              <a:rPr spc="-25" dirty="0">
                <a:solidFill>
                  <a:srgbClr val="FFFF00"/>
                </a:solidFill>
                <a:latin typeface="Arial"/>
                <a:cs typeface="Arial"/>
              </a:rPr>
              <a:t> </a:t>
            </a:r>
            <a:r>
              <a:rPr b="1" dirty="0">
                <a:solidFill>
                  <a:srgbClr val="FFFF00"/>
                </a:solidFill>
                <a:latin typeface="Arial"/>
                <a:cs typeface="Arial"/>
              </a:rPr>
              <a:t>720</a:t>
            </a:r>
            <a:r>
              <a:rPr b="1" spc="-10" dirty="0">
                <a:solidFill>
                  <a:srgbClr val="FFFF00"/>
                </a:solidFill>
                <a:latin typeface="Arial"/>
                <a:cs typeface="Arial"/>
              </a:rPr>
              <a:t> </a:t>
            </a:r>
            <a:r>
              <a:rPr b="1" spc="-25" dirty="0">
                <a:solidFill>
                  <a:srgbClr val="FFFF00"/>
                </a:solidFill>
                <a:latin typeface="Arial"/>
                <a:cs typeface="Arial"/>
              </a:rPr>
              <a:t>ppb</a:t>
            </a:r>
            <a:endParaRPr>
              <a:latin typeface="Arial"/>
              <a:cs typeface="Arial"/>
            </a:endParaRPr>
          </a:p>
        </p:txBody>
      </p:sp>
      <p:sp>
        <p:nvSpPr>
          <p:cNvPr id="8" name="object 8"/>
          <p:cNvSpPr txBox="1"/>
          <p:nvPr/>
        </p:nvSpPr>
        <p:spPr>
          <a:xfrm>
            <a:off x="474675" y="5650179"/>
            <a:ext cx="1583055" cy="330835"/>
          </a:xfrm>
          <a:prstGeom prst="rect">
            <a:avLst/>
          </a:prstGeom>
        </p:spPr>
        <p:txBody>
          <a:bodyPr vert="horz" wrap="square" lIns="0" tIns="12700" rIns="0" bIns="0" rtlCol="0">
            <a:spAutoFit/>
          </a:bodyPr>
          <a:lstStyle/>
          <a:p>
            <a:pPr marL="12700">
              <a:spcBef>
                <a:spcPts val="100"/>
              </a:spcBef>
            </a:pPr>
            <a:r>
              <a:rPr sz="2000" dirty="0">
                <a:solidFill>
                  <a:srgbClr val="FFFFFF"/>
                </a:solidFill>
                <a:latin typeface="Arial"/>
                <a:cs typeface="Arial"/>
              </a:rPr>
              <a:t>Molarity</a:t>
            </a:r>
            <a:r>
              <a:rPr sz="2000" spc="-30" dirty="0">
                <a:solidFill>
                  <a:srgbClr val="FFFFFF"/>
                </a:solidFill>
                <a:latin typeface="Arial"/>
                <a:cs typeface="Arial"/>
              </a:rPr>
              <a:t> </a:t>
            </a:r>
            <a:r>
              <a:rPr sz="2000" dirty="0">
                <a:solidFill>
                  <a:srgbClr val="FFFFFF"/>
                </a:solidFill>
                <a:latin typeface="Arial"/>
                <a:cs typeface="Arial"/>
              </a:rPr>
              <a:t>(M)</a:t>
            </a:r>
            <a:r>
              <a:rPr sz="2000" spc="-30" dirty="0">
                <a:solidFill>
                  <a:srgbClr val="FFFFFF"/>
                </a:solidFill>
                <a:latin typeface="Arial"/>
                <a:cs typeface="Arial"/>
              </a:rPr>
              <a:t> </a:t>
            </a:r>
            <a:r>
              <a:rPr sz="2000" b="1" spc="-50" dirty="0">
                <a:solidFill>
                  <a:srgbClr val="FFFFFF"/>
                </a:solidFill>
                <a:latin typeface="Arial"/>
                <a:cs typeface="Arial"/>
              </a:rPr>
              <a:t>=</a:t>
            </a:r>
            <a:endParaRPr sz="2000">
              <a:latin typeface="Arial"/>
              <a:cs typeface="Arial"/>
            </a:endParaRPr>
          </a:p>
        </p:txBody>
      </p:sp>
      <p:sp>
        <p:nvSpPr>
          <p:cNvPr id="9" name="object 9"/>
          <p:cNvSpPr/>
          <p:nvPr/>
        </p:nvSpPr>
        <p:spPr>
          <a:xfrm>
            <a:off x="2515361" y="1600961"/>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10" name="object 10"/>
          <p:cNvSpPr txBox="1"/>
          <p:nvPr/>
        </p:nvSpPr>
        <p:spPr>
          <a:xfrm>
            <a:off x="404571" y="700615"/>
            <a:ext cx="3710304" cy="857250"/>
          </a:xfrm>
          <a:prstGeom prst="rect">
            <a:avLst/>
          </a:prstGeom>
        </p:spPr>
        <p:txBody>
          <a:bodyPr vert="horz" wrap="square" lIns="0" tIns="12065" rIns="0" bIns="0" rtlCol="0">
            <a:spAutoFit/>
          </a:bodyPr>
          <a:lstStyle/>
          <a:p>
            <a:pPr marL="12700">
              <a:spcBef>
                <a:spcPts val="95"/>
              </a:spcBef>
            </a:pPr>
            <a:r>
              <a:rPr sz="1900" i="1" spc="-50" dirty="0">
                <a:solidFill>
                  <a:srgbClr val="FFFF00"/>
                </a:solidFill>
                <a:latin typeface="Arial"/>
                <a:cs typeface="Arial"/>
              </a:rPr>
              <a:t>parts</a:t>
            </a:r>
            <a:r>
              <a:rPr sz="1900" i="1" spc="-60" dirty="0">
                <a:solidFill>
                  <a:srgbClr val="FFFF00"/>
                </a:solidFill>
                <a:latin typeface="Arial"/>
                <a:cs typeface="Arial"/>
              </a:rPr>
              <a:t> </a:t>
            </a:r>
            <a:r>
              <a:rPr sz="1900" i="1" spc="-45" dirty="0">
                <a:solidFill>
                  <a:srgbClr val="FFFF00"/>
                </a:solidFill>
                <a:latin typeface="Arial"/>
                <a:cs typeface="Arial"/>
              </a:rPr>
              <a:t>per</a:t>
            </a:r>
            <a:r>
              <a:rPr sz="1900" i="1" spc="-60" dirty="0">
                <a:solidFill>
                  <a:srgbClr val="FFFF00"/>
                </a:solidFill>
                <a:latin typeface="Arial"/>
                <a:cs typeface="Arial"/>
              </a:rPr>
              <a:t> </a:t>
            </a:r>
            <a:r>
              <a:rPr sz="1900" i="1" spc="-10" dirty="0">
                <a:solidFill>
                  <a:srgbClr val="FFFF00"/>
                </a:solidFill>
                <a:latin typeface="Arial"/>
                <a:cs typeface="Arial"/>
              </a:rPr>
              <a:t>billion</a:t>
            </a:r>
            <a:r>
              <a:rPr spc="-10" dirty="0">
                <a:solidFill>
                  <a:srgbClr val="FFFF00"/>
                </a:solidFill>
                <a:latin typeface="Arial"/>
                <a:cs typeface="Arial"/>
              </a:rPr>
              <a:t>:</a:t>
            </a:r>
            <a:endParaRPr>
              <a:latin typeface="Arial"/>
              <a:cs typeface="Arial"/>
            </a:endParaRPr>
          </a:p>
          <a:p>
            <a:pPr marL="2098675">
              <a:spcBef>
                <a:spcPts val="2115"/>
              </a:spcBef>
            </a:pPr>
            <a:r>
              <a:rPr dirty="0">
                <a:solidFill>
                  <a:srgbClr val="FFFFFF"/>
                </a:solidFill>
                <a:latin typeface="Arial"/>
                <a:cs typeface="Arial"/>
              </a:rPr>
              <a:t>grams</a:t>
            </a:r>
            <a:r>
              <a:rPr spc="-25" dirty="0">
                <a:solidFill>
                  <a:srgbClr val="FFFFFF"/>
                </a:solidFill>
                <a:latin typeface="Arial"/>
                <a:cs typeface="Arial"/>
              </a:rPr>
              <a:t> </a:t>
            </a:r>
            <a:r>
              <a:rPr dirty="0">
                <a:solidFill>
                  <a:srgbClr val="FFFFFF"/>
                </a:solidFill>
                <a:latin typeface="Arial"/>
                <a:cs typeface="Arial"/>
              </a:rPr>
              <a:t>of</a:t>
            </a:r>
            <a:r>
              <a:rPr spc="-1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p:txBody>
      </p:sp>
      <p:sp>
        <p:nvSpPr>
          <p:cNvPr id="11" name="object 11"/>
          <p:cNvSpPr txBox="1"/>
          <p:nvPr/>
        </p:nvSpPr>
        <p:spPr>
          <a:xfrm>
            <a:off x="2593594" y="1642617"/>
            <a:ext cx="147574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mL</a:t>
            </a:r>
            <a:r>
              <a:rPr spc="-80" dirty="0">
                <a:solidFill>
                  <a:srgbClr val="FFFFFF"/>
                </a:solidFill>
                <a:latin typeface="Arial"/>
                <a:cs typeface="Arial"/>
              </a:rPr>
              <a:t> </a:t>
            </a:r>
            <a:r>
              <a:rPr dirty="0">
                <a:solidFill>
                  <a:srgbClr val="FFFFFF"/>
                </a:solidFill>
                <a:latin typeface="Arial"/>
                <a:cs typeface="Arial"/>
              </a:rPr>
              <a:t>of </a:t>
            </a:r>
            <a:r>
              <a:rPr spc="-10" dirty="0">
                <a:solidFill>
                  <a:srgbClr val="FFFFFF"/>
                </a:solidFill>
                <a:latin typeface="Arial"/>
                <a:cs typeface="Arial"/>
              </a:rPr>
              <a:t>Solution</a:t>
            </a:r>
            <a:endParaRPr dirty="0">
              <a:latin typeface="Arial"/>
              <a:cs typeface="Arial"/>
            </a:endParaRPr>
          </a:p>
        </p:txBody>
      </p:sp>
      <p:sp>
        <p:nvSpPr>
          <p:cNvPr id="12" name="object 12"/>
          <p:cNvSpPr/>
          <p:nvPr/>
        </p:nvSpPr>
        <p:spPr>
          <a:xfrm>
            <a:off x="2151126" y="5811773"/>
            <a:ext cx="1697989" cy="0"/>
          </a:xfrm>
          <a:custGeom>
            <a:avLst/>
            <a:gdLst/>
            <a:ahLst/>
            <a:cxnLst/>
            <a:rect l="l" t="t" r="r" b="b"/>
            <a:pathLst>
              <a:path w="1697989">
                <a:moveTo>
                  <a:pt x="0" y="0"/>
                </a:moveTo>
                <a:lnTo>
                  <a:pt x="1697482" y="0"/>
                </a:lnTo>
              </a:path>
            </a:pathLst>
          </a:custGeom>
          <a:ln w="28956">
            <a:solidFill>
              <a:srgbClr val="FFFFFF"/>
            </a:solidFill>
          </a:ln>
        </p:spPr>
        <p:txBody>
          <a:bodyPr wrap="square" lIns="0" tIns="0" rIns="0" bIns="0" rtlCol="0"/>
          <a:lstStyle/>
          <a:p>
            <a:endParaRPr/>
          </a:p>
        </p:txBody>
      </p:sp>
      <p:sp>
        <p:nvSpPr>
          <p:cNvPr id="13" name="object 13"/>
          <p:cNvSpPr txBox="1"/>
          <p:nvPr/>
        </p:nvSpPr>
        <p:spPr>
          <a:xfrm>
            <a:off x="404571" y="3816477"/>
            <a:ext cx="8229600" cy="1952625"/>
          </a:xfrm>
          <a:prstGeom prst="rect">
            <a:avLst/>
          </a:prstGeom>
        </p:spPr>
        <p:txBody>
          <a:bodyPr vert="horz" wrap="square" lIns="0" tIns="12065" rIns="0" bIns="0" rtlCol="0">
            <a:spAutoFit/>
          </a:bodyPr>
          <a:lstStyle/>
          <a:p>
            <a:pPr marL="12700">
              <a:spcBef>
                <a:spcPts val="95"/>
              </a:spcBef>
            </a:pPr>
            <a:r>
              <a:rPr sz="2800" b="1" spc="-10" dirty="0">
                <a:solidFill>
                  <a:srgbClr val="00FF00"/>
                </a:solidFill>
                <a:latin typeface="Times New Roman"/>
                <a:cs typeface="Times New Roman"/>
              </a:rPr>
              <a:t>Molarity</a:t>
            </a:r>
            <a:endParaRPr sz="2800">
              <a:latin typeface="Times New Roman"/>
              <a:cs typeface="Times New Roman"/>
            </a:endParaRPr>
          </a:p>
          <a:p>
            <a:pPr marL="12700" marR="5080">
              <a:spcBef>
                <a:spcPts val="2895"/>
              </a:spcBef>
            </a:pPr>
            <a:r>
              <a:rPr sz="2400" dirty="0">
                <a:solidFill>
                  <a:srgbClr val="44E3F9"/>
                </a:solidFill>
                <a:latin typeface="Times New Roman"/>
                <a:cs typeface="Times New Roman"/>
              </a:rPr>
              <a:t>Molarity</a:t>
            </a:r>
            <a:r>
              <a:rPr sz="2400" spc="-45" dirty="0">
                <a:solidFill>
                  <a:srgbClr val="44E3F9"/>
                </a:solidFill>
                <a:latin typeface="Times New Roman"/>
                <a:cs typeface="Times New Roman"/>
              </a:rPr>
              <a:t> </a:t>
            </a:r>
            <a:r>
              <a:rPr sz="2400" dirty="0">
                <a:solidFill>
                  <a:srgbClr val="44E3F9"/>
                </a:solidFill>
                <a:latin typeface="Times New Roman"/>
                <a:cs typeface="Times New Roman"/>
              </a:rPr>
              <a:t>(M)</a:t>
            </a:r>
            <a:r>
              <a:rPr sz="2400" spc="-20" dirty="0">
                <a:solidFill>
                  <a:srgbClr val="44E3F9"/>
                </a:solidFill>
                <a:latin typeface="Times New Roman"/>
                <a:cs typeface="Times New Roman"/>
              </a:rPr>
              <a:t> </a:t>
            </a:r>
            <a:r>
              <a:rPr sz="2400" dirty="0">
                <a:solidFill>
                  <a:srgbClr val="FFFF00"/>
                </a:solidFill>
                <a:latin typeface="Times New Roman"/>
                <a:cs typeface="Times New Roman"/>
              </a:rPr>
              <a:t>is</a:t>
            </a:r>
            <a:r>
              <a:rPr sz="2400" spc="-15" dirty="0">
                <a:solidFill>
                  <a:srgbClr val="FFFF00"/>
                </a:solidFill>
                <a:latin typeface="Times New Roman"/>
                <a:cs typeface="Times New Roman"/>
              </a:rPr>
              <a:t> </a:t>
            </a:r>
            <a:r>
              <a:rPr sz="2400" dirty="0">
                <a:solidFill>
                  <a:srgbClr val="FFFF00"/>
                </a:solidFill>
                <a:latin typeface="Times New Roman"/>
                <a:cs typeface="Times New Roman"/>
              </a:rPr>
              <a:t>defined</a:t>
            </a:r>
            <a:r>
              <a:rPr sz="2400" spc="-30" dirty="0">
                <a:solidFill>
                  <a:srgbClr val="FFFF00"/>
                </a:solidFill>
                <a:latin typeface="Times New Roman"/>
                <a:cs typeface="Times New Roman"/>
              </a:rPr>
              <a:t> </a:t>
            </a:r>
            <a:r>
              <a:rPr sz="2400" dirty="0">
                <a:solidFill>
                  <a:srgbClr val="FFFF00"/>
                </a:solidFill>
                <a:latin typeface="Times New Roman"/>
                <a:cs typeface="Times New Roman"/>
              </a:rPr>
              <a:t>as</a:t>
            </a:r>
            <a:r>
              <a:rPr sz="2400" spc="-25" dirty="0">
                <a:solidFill>
                  <a:srgbClr val="FFFF00"/>
                </a:solidFill>
                <a:latin typeface="Times New Roman"/>
                <a:cs typeface="Times New Roman"/>
              </a:rPr>
              <a:t> </a:t>
            </a:r>
            <a:r>
              <a:rPr sz="2400" dirty="0">
                <a:solidFill>
                  <a:srgbClr val="FFFF00"/>
                </a:solidFill>
                <a:latin typeface="Times New Roman"/>
                <a:cs typeface="Times New Roman"/>
              </a:rPr>
              <a:t>the</a:t>
            </a:r>
            <a:r>
              <a:rPr sz="2400" spc="-15" dirty="0">
                <a:solidFill>
                  <a:srgbClr val="FFFF00"/>
                </a:solidFill>
                <a:latin typeface="Times New Roman"/>
                <a:cs typeface="Times New Roman"/>
              </a:rPr>
              <a:t> </a:t>
            </a:r>
            <a:r>
              <a:rPr sz="2400" dirty="0">
                <a:solidFill>
                  <a:srgbClr val="FFFF00"/>
                </a:solidFill>
                <a:latin typeface="Times New Roman"/>
                <a:cs typeface="Times New Roman"/>
              </a:rPr>
              <a:t>number</a:t>
            </a:r>
            <a:r>
              <a:rPr sz="2400" spc="10"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dirty="0">
                <a:solidFill>
                  <a:srgbClr val="FFFF00"/>
                </a:solidFill>
                <a:latin typeface="Times New Roman"/>
                <a:cs typeface="Times New Roman"/>
              </a:rPr>
              <a:t>moles</a:t>
            </a:r>
            <a:r>
              <a:rPr sz="2400" spc="-5"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dirty="0">
                <a:solidFill>
                  <a:srgbClr val="FFFF00"/>
                </a:solidFill>
                <a:latin typeface="Times New Roman"/>
                <a:cs typeface="Times New Roman"/>
              </a:rPr>
              <a:t>solute</a:t>
            </a:r>
            <a:r>
              <a:rPr sz="2400" spc="-40" dirty="0">
                <a:solidFill>
                  <a:srgbClr val="FFFF00"/>
                </a:solidFill>
                <a:latin typeface="Times New Roman"/>
                <a:cs typeface="Times New Roman"/>
              </a:rPr>
              <a:t> </a:t>
            </a:r>
            <a:r>
              <a:rPr sz="2400" dirty="0">
                <a:solidFill>
                  <a:srgbClr val="FFFF00"/>
                </a:solidFill>
                <a:latin typeface="Times New Roman"/>
                <a:cs typeface="Times New Roman"/>
              </a:rPr>
              <a:t>present</a:t>
            </a:r>
            <a:r>
              <a:rPr sz="2400" spc="-35" dirty="0">
                <a:solidFill>
                  <a:srgbClr val="FFFF00"/>
                </a:solidFill>
                <a:latin typeface="Times New Roman"/>
                <a:cs typeface="Times New Roman"/>
              </a:rPr>
              <a:t> </a:t>
            </a:r>
            <a:r>
              <a:rPr sz="2400" spc="-25" dirty="0">
                <a:solidFill>
                  <a:srgbClr val="FFFF00"/>
                </a:solidFill>
                <a:latin typeface="Times New Roman"/>
                <a:cs typeface="Times New Roman"/>
              </a:rPr>
              <a:t>in </a:t>
            </a:r>
            <a:r>
              <a:rPr sz="2400" dirty="0">
                <a:solidFill>
                  <a:srgbClr val="FFFF00"/>
                </a:solidFill>
                <a:latin typeface="Times New Roman"/>
                <a:cs typeface="Times New Roman"/>
              </a:rPr>
              <a:t>each</a:t>
            </a:r>
            <a:r>
              <a:rPr sz="2400" spc="-10" dirty="0">
                <a:solidFill>
                  <a:srgbClr val="FFFF00"/>
                </a:solidFill>
                <a:latin typeface="Times New Roman"/>
                <a:cs typeface="Times New Roman"/>
              </a:rPr>
              <a:t> </a:t>
            </a:r>
            <a:r>
              <a:rPr sz="2400" dirty="0">
                <a:solidFill>
                  <a:srgbClr val="FFFF00"/>
                </a:solidFill>
                <a:latin typeface="Times New Roman"/>
                <a:cs typeface="Times New Roman"/>
              </a:rPr>
              <a:t>liter</a:t>
            </a:r>
            <a:r>
              <a:rPr sz="2400" spc="-45" dirty="0">
                <a:solidFill>
                  <a:srgbClr val="FFFF00"/>
                </a:solidFill>
                <a:latin typeface="Times New Roman"/>
                <a:cs typeface="Times New Roman"/>
              </a:rPr>
              <a:t> </a:t>
            </a:r>
            <a:r>
              <a:rPr sz="2400" dirty="0">
                <a:solidFill>
                  <a:srgbClr val="FFFF00"/>
                </a:solidFill>
                <a:latin typeface="Times New Roman"/>
                <a:cs typeface="Times New Roman"/>
              </a:rPr>
              <a:t>of </a:t>
            </a:r>
            <a:r>
              <a:rPr sz="2400" spc="-10" dirty="0">
                <a:solidFill>
                  <a:srgbClr val="FFFF00"/>
                </a:solidFill>
                <a:latin typeface="Times New Roman"/>
                <a:cs typeface="Times New Roman"/>
              </a:rPr>
              <a:t>solution</a:t>
            </a:r>
            <a:r>
              <a:rPr sz="2000" spc="-10" dirty="0">
                <a:solidFill>
                  <a:srgbClr val="FFFF00"/>
                </a:solidFill>
                <a:latin typeface="Times New Roman"/>
                <a:cs typeface="Times New Roman"/>
              </a:rPr>
              <a:t>.</a:t>
            </a:r>
            <a:endParaRPr sz="2000">
              <a:latin typeface="Times New Roman"/>
              <a:cs typeface="Times New Roman"/>
            </a:endParaRPr>
          </a:p>
          <a:p>
            <a:pPr marL="1759585">
              <a:spcBef>
                <a:spcPts val="1000"/>
              </a:spcBef>
            </a:pPr>
            <a:r>
              <a:rPr dirty="0">
                <a:solidFill>
                  <a:srgbClr val="FFFFFF"/>
                </a:solidFill>
                <a:latin typeface="Arial"/>
                <a:cs typeface="Arial"/>
              </a:rPr>
              <a:t>moles</a:t>
            </a:r>
            <a:r>
              <a:rPr spc="-10" dirty="0">
                <a:solidFill>
                  <a:srgbClr val="FFFFFF"/>
                </a:solidFill>
                <a:latin typeface="Arial"/>
                <a:cs typeface="Arial"/>
              </a:rPr>
              <a:t> </a:t>
            </a:r>
            <a:r>
              <a:rPr dirty="0">
                <a:solidFill>
                  <a:srgbClr val="FFFFFF"/>
                </a:solidFill>
                <a:latin typeface="Arial"/>
                <a:cs typeface="Arial"/>
              </a:rPr>
              <a:t>of</a:t>
            </a:r>
            <a:r>
              <a:rPr spc="-25" dirty="0">
                <a:solidFill>
                  <a:srgbClr val="FFFFFF"/>
                </a:solidFill>
                <a:latin typeface="Arial"/>
                <a:cs typeface="Arial"/>
              </a:rPr>
              <a:t> </a:t>
            </a:r>
            <a:r>
              <a:rPr spc="-10" dirty="0">
                <a:solidFill>
                  <a:srgbClr val="FFFFFF"/>
                </a:solidFill>
                <a:latin typeface="Arial"/>
                <a:cs typeface="Arial"/>
              </a:rPr>
              <a:t>Solute</a:t>
            </a:r>
            <a:endParaRPr>
              <a:latin typeface="Arial"/>
              <a:cs typeface="Arial"/>
            </a:endParaRPr>
          </a:p>
        </p:txBody>
      </p:sp>
      <p:sp>
        <p:nvSpPr>
          <p:cNvPr id="14" name="object 14"/>
          <p:cNvSpPr txBox="1"/>
          <p:nvPr/>
        </p:nvSpPr>
        <p:spPr>
          <a:xfrm>
            <a:off x="2100452" y="5853785"/>
            <a:ext cx="1649730" cy="299720"/>
          </a:xfrm>
          <a:prstGeom prst="rect">
            <a:avLst/>
          </a:prstGeom>
        </p:spPr>
        <p:txBody>
          <a:bodyPr vert="horz" wrap="square" lIns="0" tIns="12700" rIns="0" bIns="0" rtlCol="0">
            <a:spAutoFit/>
          </a:bodyPr>
          <a:lstStyle/>
          <a:p>
            <a:pPr marL="12700">
              <a:spcBef>
                <a:spcPts val="100"/>
              </a:spcBef>
            </a:pPr>
            <a:r>
              <a:rPr dirty="0">
                <a:solidFill>
                  <a:srgbClr val="FFFFFF"/>
                </a:solidFill>
                <a:latin typeface="Arial"/>
                <a:cs typeface="Arial"/>
              </a:rPr>
              <a:t>liters</a:t>
            </a:r>
            <a:r>
              <a:rPr spc="-15" dirty="0">
                <a:solidFill>
                  <a:srgbClr val="FFFFFF"/>
                </a:solidFill>
                <a:latin typeface="Arial"/>
                <a:cs typeface="Arial"/>
              </a:rPr>
              <a:t> </a:t>
            </a:r>
            <a:r>
              <a:rPr dirty="0">
                <a:solidFill>
                  <a:srgbClr val="FFFFFF"/>
                </a:solidFill>
                <a:latin typeface="Arial"/>
                <a:cs typeface="Arial"/>
              </a:rPr>
              <a:t>of</a:t>
            </a:r>
            <a:r>
              <a:rPr spc="-10" dirty="0">
                <a:solidFill>
                  <a:srgbClr val="FFFFFF"/>
                </a:solidFill>
                <a:latin typeface="Arial"/>
                <a:cs typeface="Arial"/>
              </a:rPr>
              <a:t> Solution</a:t>
            </a:r>
            <a:endParaRPr>
              <a:latin typeface="Arial"/>
              <a:cs typeface="Arial"/>
            </a:endParaRPr>
          </a:p>
        </p:txBody>
      </p:sp>
    </p:spTree>
    <p:extLst>
      <p:ext uri="{BB962C8B-B14F-4D97-AF65-F5344CB8AC3E}">
        <p14:creationId xmlns:p14="http://schemas.microsoft.com/office/powerpoint/2010/main" val="2161240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
        <p:nvSpPr>
          <p:cNvPr id="3" name="object 3"/>
          <p:cNvSpPr/>
          <p:nvPr/>
        </p:nvSpPr>
        <p:spPr>
          <a:xfrm>
            <a:off x="2117598" y="5563361"/>
            <a:ext cx="1697989" cy="0"/>
          </a:xfrm>
          <a:custGeom>
            <a:avLst/>
            <a:gdLst/>
            <a:ahLst/>
            <a:cxnLst/>
            <a:rect l="l" t="t" r="r" b="b"/>
            <a:pathLst>
              <a:path w="1697989">
                <a:moveTo>
                  <a:pt x="0" y="0"/>
                </a:moveTo>
                <a:lnTo>
                  <a:pt x="1697481" y="0"/>
                </a:lnTo>
              </a:path>
            </a:pathLst>
          </a:custGeom>
          <a:ln w="28956">
            <a:solidFill>
              <a:srgbClr val="FFFFFF"/>
            </a:solidFill>
          </a:ln>
        </p:spPr>
        <p:txBody>
          <a:bodyPr wrap="square" lIns="0" tIns="0" rIns="0" bIns="0" rtlCol="0"/>
          <a:lstStyle/>
          <a:p>
            <a:endParaRPr/>
          </a:p>
        </p:txBody>
      </p:sp>
      <p:sp>
        <p:nvSpPr>
          <p:cNvPr id="4" name="object 4"/>
          <p:cNvSpPr txBox="1"/>
          <p:nvPr/>
        </p:nvSpPr>
        <p:spPr>
          <a:xfrm>
            <a:off x="36677" y="36651"/>
            <a:ext cx="9047480" cy="5778761"/>
          </a:xfrm>
          <a:prstGeom prst="rect">
            <a:avLst/>
          </a:prstGeom>
        </p:spPr>
        <p:txBody>
          <a:bodyPr vert="horz" wrap="square" lIns="0" tIns="12700" rIns="0" bIns="0" rtlCol="0">
            <a:spAutoFit/>
          </a:bodyPr>
          <a:lstStyle/>
          <a:p>
            <a:pPr marL="88900">
              <a:spcBef>
                <a:spcPts val="100"/>
              </a:spcBef>
              <a:tabLst>
                <a:tab pos="4027804" algn="l"/>
              </a:tabLst>
            </a:pPr>
            <a:endParaRPr dirty="0">
              <a:latin typeface="Times New Roman"/>
              <a:cs typeface="Times New Roman"/>
            </a:endParaRPr>
          </a:p>
          <a:p>
            <a:pPr>
              <a:spcBef>
                <a:spcPts val="890"/>
              </a:spcBef>
            </a:pPr>
            <a:endParaRPr dirty="0">
              <a:latin typeface="Times New Roman"/>
              <a:cs typeface="Times New Roman"/>
            </a:endParaRPr>
          </a:p>
          <a:p>
            <a:pPr marL="283210" marR="337820"/>
            <a:r>
              <a:rPr dirty="0">
                <a:solidFill>
                  <a:srgbClr val="FF0000"/>
                </a:solidFill>
                <a:latin typeface="Arial"/>
                <a:cs typeface="Arial"/>
              </a:rPr>
              <a:t>Example</a:t>
            </a:r>
            <a:r>
              <a:rPr spc="-20" dirty="0">
                <a:solidFill>
                  <a:srgbClr val="FF0000"/>
                </a:solidFill>
                <a:latin typeface="Arial"/>
                <a:cs typeface="Arial"/>
              </a:rPr>
              <a:t> </a:t>
            </a:r>
            <a:r>
              <a:rPr dirty="0">
                <a:solidFill>
                  <a:srgbClr val="FF0000"/>
                </a:solidFill>
                <a:latin typeface="Arial"/>
                <a:cs typeface="Arial"/>
              </a:rPr>
              <a:t>:</a:t>
            </a:r>
            <a:r>
              <a:rPr spc="-114" dirty="0">
                <a:solidFill>
                  <a:srgbClr val="FF0000"/>
                </a:solidFill>
                <a:latin typeface="Arial"/>
                <a:cs typeface="Arial"/>
              </a:rPr>
              <a:t> </a:t>
            </a:r>
            <a:r>
              <a:rPr dirty="0">
                <a:solidFill>
                  <a:srgbClr val="FFFF00"/>
                </a:solidFill>
                <a:latin typeface="Arial"/>
                <a:cs typeface="Arial"/>
              </a:rPr>
              <a:t>A</a:t>
            </a:r>
            <a:r>
              <a:rPr spc="-120" dirty="0">
                <a:solidFill>
                  <a:srgbClr val="FFFF00"/>
                </a:solidFill>
                <a:latin typeface="Arial"/>
                <a:cs typeface="Arial"/>
              </a:rPr>
              <a:t> </a:t>
            </a:r>
            <a:r>
              <a:rPr dirty="0">
                <a:solidFill>
                  <a:srgbClr val="FFFF00"/>
                </a:solidFill>
                <a:latin typeface="Arial"/>
                <a:cs typeface="Arial"/>
              </a:rPr>
              <a:t>solution is</a:t>
            </a:r>
            <a:r>
              <a:rPr spc="-20" dirty="0">
                <a:solidFill>
                  <a:srgbClr val="FFFF00"/>
                </a:solidFill>
                <a:latin typeface="Arial"/>
                <a:cs typeface="Arial"/>
              </a:rPr>
              <a:t> </a:t>
            </a:r>
            <a:r>
              <a:rPr dirty="0">
                <a:solidFill>
                  <a:srgbClr val="FFFF00"/>
                </a:solidFill>
                <a:latin typeface="Arial"/>
                <a:cs typeface="Arial"/>
              </a:rPr>
              <a:t>prepared</a:t>
            </a:r>
            <a:r>
              <a:rPr spc="-15" dirty="0">
                <a:solidFill>
                  <a:srgbClr val="FFFF00"/>
                </a:solidFill>
                <a:latin typeface="Arial"/>
                <a:cs typeface="Arial"/>
              </a:rPr>
              <a:t> </a:t>
            </a:r>
            <a:r>
              <a:rPr dirty="0">
                <a:solidFill>
                  <a:srgbClr val="FFFF00"/>
                </a:solidFill>
                <a:latin typeface="Arial"/>
                <a:cs typeface="Arial"/>
              </a:rPr>
              <a:t>by</a:t>
            </a:r>
            <a:r>
              <a:rPr spc="-25" dirty="0">
                <a:solidFill>
                  <a:srgbClr val="FFFF00"/>
                </a:solidFill>
                <a:latin typeface="Arial"/>
                <a:cs typeface="Arial"/>
              </a:rPr>
              <a:t> </a:t>
            </a:r>
            <a:r>
              <a:rPr dirty="0">
                <a:solidFill>
                  <a:srgbClr val="FFFF00"/>
                </a:solidFill>
                <a:latin typeface="Arial"/>
                <a:cs typeface="Arial"/>
              </a:rPr>
              <a:t>dissolving</a:t>
            </a:r>
            <a:r>
              <a:rPr spc="10" dirty="0">
                <a:solidFill>
                  <a:srgbClr val="FFFF00"/>
                </a:solidFill>
                <a:latin typeface="Arial"/>
                <a:cs typeface="Arial"/>
              </a:rPr>
              <a:t> </a:t>
            </a:r>
            <a:r>
              <a:rPr dirty="0">
                <a:solidFill>
                  <a:srgbClr val="FFFF00"/>
                </a:solidFill>
                <a:latin typeface="Arial"/>
                <a:cs typeface="Arial"/>
              </a:rPr>
              <a:t>0.10</a:t>
            </a:r>
            <a:r>
              <a:rPr spc="-10" dirty="0">
                <a:solidFill>
                  <a:srgbClr val="FFFF00"/>
                </a:solidFill>
                <a:latin typeface="Arial"/>
                <a:cs typeface="Arial"/>
              </a:rPr>
              <a:t> </a:t>
            </a:r>
            <a:r>
              <a:rPr dirty="0">
                <a:solidFill>
                  <a:srgbClr val="FFFF00"/>
                </a:solidFill>
                <a:latin typeface="Arial"/>
                <a:cs typeface="Arial"/>
              </a:rPr>
              <a:t>moles</a:t>
            </a:r>
            <a:r>
              <a:rPr spc="-25" dirty="0">
                <a:solidFill>
                  <a:srgbClr val="FFFF00"/>
                </a:solidFill>
                <a:latin typeface="Arial"/>
                <a:cs typeface="Arial"/>
              </a:rPr>
              <a:t> </a:t>
            </a:r>
            <a:r>
              <a:rPr dirty="0">
                <a:solidFill>
                  <a:srgbClr val="FFFF00"/>
                </a:solidFill>
                <a:latin typeface="Arial"/>
                <a:cs typeface="Arial"/>
              </a:rPr>
              <a:t>of</a:t>
            </a:r>
            <a:r>
              <a:rPr spc="-20" dirty="0">
                <a:solidFill>
                  <a:srgbClr val="FFFF00"/>
                </a:solidFill>
                <a:latin typeface="Arial"/>
                <a:cs typeface="Arial"/>
              </a:rPr>
              <a:t> </a:t>
            </a:r>
            <a:r>
              <a:rPr dirty="0">
                <a:solidFill>
                  <a:srgbClr val="FFFF00"/>
                </a:solidFill>
                <a:latin typeface="Arial"/>
                <a:cs typeface="Arial"/>
              </a:rPr>
              <a:t>the</a:t>
            </a:r>
            <a:r>
              <a:rPr spc="-25" dirty="0">
                <a:solidFill>
                  <a:srgbClr val="FFFF00"/>
                </a:solidFill>
                <a:latin typeface="Arial"/>
                <a:cs typeface="Arial"/>
              </a:rPr>
              <a:t> </a:t>
            </a:r>
            <a:r>
              <a:rPr dirty="0">
                <a:solidFill>
                  <a:srgbClr val="FFFF00"/>
                </a:solidFill>
                <a:latin typeface="Arial"/>
                <a:cs typeface="Arial"/>
              </a:rPr>
              <a:t>amino</a:t>
            </a:r>
            <a:r>
              <a:rPr spc="-15" dirty="0">
                <a:solidFill>
                  <a:srgbClr val="FFFF00"/>
                </a:solidFill>
                <a:latin typeface="Arial"/>
                <a:cs typeface="Arial"/>
              </a:rPr>
              <a:t> </a:t>
            </a:r>
            <a:r>
              <a:rPr dirty="0">
                <a:solidFill>
                  <a:srgbClr val="FFFF00"/>
                </a:solidFill>
                <a:latin typeface="Arial"/>
                <a:cs typeface="Arial"/>
              </a:rPr>
              <a:t>acid</a:t>
            </a:r>
            <a:r>
              <a:rPr spc="-10" dirty="0">
                <a:solidFill>
                  <a:srgbClr val="FFFF00"/>
                </a:solidFill>
                <a:latin typeface="Arial"/>
                <a:cs typeface="Arial"/>
              </a:rPr>
              <a:t> alanine </a:t>
            </a:r>
            <a:r>
              <a:rPr dirty="0">
                <a:solidFill>
                  <a:srgbClr val="FFFF00"/>
                </a:solidFill>
                <a:latin typeface="Arial"/>
                <a:cs typeface="Arial"/>
              </a:rPr>
              <a:t>in</a:t>
            </a:r>
            <a:r>
              <a:rPr spc="-35" dirty="0">
                <a:solidFill>
                  <a:srgbClr val="FFFF00"/>
                </a:solidFill>
                <a:latin typeface="Arial"/>
                <a:cs typeface="Arial"/>
              </a:rPr>
              <a:t> </a:t>
            </a:r>
            <a:r>
              <a:rPr dirty="0">
                <a:solidFill>
                  <a:srgbClr val="FFFF00"/>
                </a:solidFill>
                <a:latin typeface="Arial"/>
                <a:cs typeface="Arial"/>
              </a:rPr>
              <a:t>enough</a:t>
            </a:r>
            <a:r>
              <a:rPr spc="-5" dirty="0">
                <a:solidFill>
                  <a:srgbClr val="FFFF00"/>
                </a:solidFill>
                <a:latin typeface="Arial"/>
                <a:cs typeface="Arial"/>
              </a:rPr>
              <a:t> </a:t>
            </a:r>
            <a:r>
              <a:rPr dirty="0">
                <a:solidFill>
                  <a:srgbClr val="FFFF00"/>
                </a:solidFill>
                <a:latin typeface="Arial"/>
                <a:cs typeface="Arial"/>
              </a:rPr>
              <a:t>water</a:t>
            </a:r>
            <a:r>
              <a:rPr spc="20" dirty="0">
                <a:solidFill>
                  <a:srgbClr val="FFFF00"/>
                </a:solidFill>
                <a:latin typeface="Arial"/>
                <a:cs typeface="Arial"/>
              </a:rPr>
              <a:t> </a:t>
            </a:r>
            <a:r>
              <a:rPr dirty="0">
                <a:solidFill>
                  <a:srgbClr val="FFFF00"/>
                </a:solidFill>
                <a:latin typeface="Arial"/>
                <a:cs typeface="Arial"/>
              </a:rPr>
              <a:t>to</a:t>
            </a:r>
            <a:r>
              <a:rPr spc="-15" dirty="0">
                <a:solidFill>
                  <a:srgbClr val="FFFF00"/>
                </a:solidFill>
                <a:latin typeface="Arial"/>
                <a:cs typeface="Arial"/>
              </a:rPr>
              <a:t> </a:t>
            </a:r>
            <a:r>
              <a:rPr dirty="0">
                <a:solidFill>
                  <a:srgbClr val="FFFF00"/>
                </a:solidFill>
                <a:latin typeface="Arial"/>
                <a:cs typeface="Arial"/>
              </a:rPr>
              <a:t>give a</a:t>
            </a:r>
            <a:r>
              <a:rPr spc="-15" dirty="0">
                <a:solidFill>
                  <a:srgbClr val="FFFF00"/>
                </a:solidFill>
                <a:latin typeface="Arial"/>
                <a:cs typeface="Arial"/>
              </a:rPr>
              <a:t> </a:t>
            </a:r>
            <a:r>
              <a:rPr dirty="0">
                <a:solidFill>
                  <a:srgbClr val="FFFF00"/>
                </a:solidFill>
                <a:latin typeface="Arial"/>
                <a:cs typeface="Arial"/>
              </a:rPr>
              <a:t>final</a:t>
            </a:r>
            <a:r>
              <a:rPr spc="-20" dirty="0">
                <a:solidFill>
                  <a:srgbClr val="FFFF00"/>
                </a:solidFill>
                <a:latin typeface="Arial"/>
                <a:cs typeface="Arial"/>
              </a:rPr>
              <a:t> </a:t>
            </a:r>
            <a:r>
              <a:rPr dirty="0">
                <a:solidFill>
                  <a:srgbClr val="FFFF00"/>
                </a:solidFill>
                <a:latin typeface="Arial"/>
                <a:cs typeface="Arial"/>
              </a:rPr>
              <a:t>volume</a:t>
            </a:r>
            <a:r>
              <a:rPr spc="-10" dirty="0">
                <a:solidFill>
                  <a:srgbClr val="FFFF00"/>
                </a:solidFill>
                <a:latin typeface="Arial"/>
                <a:cs typeface="Arial"/>
              </a:rPr>
              <a:t> </a:t>
            </a:r>
            <a:r>
              <a:rPr dirty="0">
                <a:solidFill>
                  <a:srgbClr val="FFFF00"/>
                </a:solidFill>
                <a:latin typeface="Arial"/>
                <a:cs typeface="Arial"/>
              </a:rPr>
              <a:t>of</a:t>
            </a:r>
            <a:r>
              <a:rPr spc="-15" dirty="0">
                <a:solidFill>
                  <a:srgbClr val="FFFF00"/>
                </a:solidFill>
                <a:latin typeface="Arial"/>
                <a:cs typeface="Arial"/>
              </a:rPr>
              <a:t> </a:t>
            </a:r>
            <a:r>
              <a:rPr dirty="0">
                <a:solidFill>
                  <a:srgbClr val="FFFF00"/>
                </a:solidFill>
                <a:latin typeface="Arial"/>
                <a:cs typeface="Arial"/>
              </a:rPr>
              <a:t>75</a:t>
            </a:r>
            <a:r>
              <a:rPr spc="-20" dirty="0">
                <a:solidFill>
                  <a:srgbClr val="FFFF00"/>
                </a:solidFill>
                <a:latin typeface="Arial"/>
                <a:cs typeface="Arial"/>
              </a:rPr>
              <a:t> </a:t>
            </a:r>
            <a:r>
              <a:rPr dirty="0">
                <a:solidFill>
                  <a:srgbClr val="FFFF00"/>
                </a:solidFill>
                <a:latin typeface="Arial"/>
                <a:cs typeface="Arial"/>
              </a:rPr>
              <a:t>mL.</a:t>
            </a:r>
            <a:r>
              <a:rPr spc="-10" dirty="0">
                <a:solidFill>
                  <a:srgbClr val="FFFF00"/>
                </a:solidFill>
                <a:latin typeface="Arial"/>
                <a:cs typeface="Arial"/>
              </a:rPr>
              <a:t> </a:t>
            </a:r>
            <a:r>
              <a:rPr dirty="0">
                <a:solidFill>
                  <a:srgbClr val="FFFF00"/>
                </a:solidFill>
                <a:latin typeface="Arial"/>
                <a:cs typeface="Arial"/>
              </a:rPr>
              <a:t>What</a:t>
            </a:r>
            <a:r>
              <a:rPr spc="-15" dirty="0">
                <a:solidFill>
                  <a:srgbClr val="FFFF00"/>
                </a:solidFill>
                <a:latin typeface="Arial"/>
                <a:cs typeface="Arial"/>
              </a:rPr>
              <a:t> </a:t>
            </a:r>
            <a:r>
              <a:rPr dirty="0">
                <a:solidFill>
                  <a:srgbClr val="FFFF00"/>
                </a:solidFill>
                <a:latin typeface="Arial"/>
                <a:cs typeface="Arial"/>
              </a:rPr>
              <a:t>is</a:t>
            </a:r>
            <a:r>
              <a:rPr spc="-15" dirty="0">
                <a:solidFill>
                  <a:srgbClr val="FFFF00"/>
                </a:solidFill>
                <a:latin typeface="Arial"/>
                <a:cs typeface="Arial"/>
              </a:rPr>
              <a:t> </a:t>
            </a:r>
            <a:r>
              <a:rPr dirty="0">
                <a:solidFill>
                  <a:srgbClr val="FFFF00"/>
                </a:solidFill>
                <a:latin typeface="Arial"/>
                <a:cs typeface="Arial"/>
              </a:rPr>
              <a:t>the</a:t>
            </a:r>
            <a:r>
              <a:rPr spc="-25" dirty="0">
                <a:solidFill>
                  <a:srgbClr val="FFFF00"/>
                </a:solidFill>
                <a:latin typeface="Arial"/>
                <a:cs typeface="Arial"/>
              </a:rPr>
              <a:t> </a:t>
            </a:r>
            <a:r>
              <a:rPr dirty="0">
                <a:solidFill>
                  <a:srgbClr val="FFFF00"/>
                </a:solidFill>
                <a:latin typeface="Arial"/>
                <a:cs typeface="Arial"/>
              </a:rPr>
              <a:t>molarity</a:t>
            </a:r>
            <a:r>
              <a:rPr spc="-15" dirty="0">
                <a:solidFill>
                  <a:srgbClr val="FFFF00"/>
                </a:solidFill>
                <a:latin typeface="Arial"/>
                <a:cs typeface="Arial"/>
              </a:rPr>
              <a:t> </a:t>
            </a:r>
            <a:r>
              <a:rPr dirty="0">
                <a:solidFill>
                  <a:srgbClr val="FFFF00"/>
                </a:solidFill>
                <a:latin typeface="Arial"/>
                <a:cs typeface="Arial"/>
              </a:rPr>
              <a:t>of</a:t>
            </a:r>
            <a:r>
              <a:rPr spc="-10" dirty="0">
                <a:solidFill>
                  <a:srgbClr val="FFFF00"/>
                </a:solidFill>
                <a:latin typeface="Arial"/>
                <a:cs typeface="Arial"/>
              </a:rPr>
              <a:t> </a:t>
            </a:r>
            <a:r>
              <a:rPr spc="-25" dirty="0">
                <a:solidFill>
                  <a:srgbClr val="FFFF00"/>
                </a:solidFill>
                <a:latin typeface="Arial"/>
                <a:cs typeface="Arial"/>
              </a:rPr>
              <a:t>the </a:t>
            </a:r>
            <a:r>
              <a:rPr spc="-10" dirty="0">
                <a:solidFill>
                  <a:srgbClr val="FFFF00"/>
                </a:solidFill>
                <a:latin typeface="Arial"/>
                <a:cs typeface="Arial"/>
              </a:rPr>
              <a:t>solution?</a:t>
            </a:r>
            <a:endParaRPr dirty="0">
              <a:latin typeface="Arial"/>
              <a:cs typeface="Arial"/>
            </a:endParaRPr>
          </a:p>
          <a:p>
            <a:pPr marL="283210">
              <a:spcBef>
                <a:spcPts val="5"/>
              </a:spcBef>
            </a:pPr>
            <a:r>
              <a:rPr dirty="0">
                <a:solidFill>
                  <a:srgbClr val="FFFF00"/>
                </a:solidFill>
                <a:latin typeface="Arial"/>
                <a:cs typeface="Arial"/>
              </a:rPr>
              <a:t>Answer</a:t>
            </a:r>
            <a:r>
              <a:rPr spc="25" dirty="0">
                <a:solidFill>
                  <a:srgbClr val="FFFF00"/>
                </a:solidFill>
                <a:latin typeface="Arial"/>
                <a:cs typeface="Arial"/>
              </a:rPr>
              <a:t> </a:t>
            </a:r>
            <a:r>
              <a:rPr dirty="0">
                <a:solidFill>
                  <a:srgbClr val="FFFF00"/>
                </a:solidFill>
                <a:latin typeface="Arial"/>
                <a:cs typeface="Arial"/>
              </a:rPr>
              <a:t>:</a:t>
            </a:r>
            <a:r>
              <a:rPr spc="-15" dirty="0">
                <a:solidFill>
                  <a:srgbClr val="FFFF00"/>
                </a:solidFill>
                <a:latin typeface="Arial"/>
                <a:cs typeface="Arial"/>
              </a:rPr>
              <a:t> </a:t>
            </a:r>
            <a:r>
              <a:rPr dirty="0">
                <a:solidFill>
                  <a:srgbClr val="FFFF00"/>
                </a:solidFill>
                <a:latin typeface="Arial"/>
                <a:cs typeface="Arial"/>
              </a:rPr>
              <a:t>1.3</a:t>
            </a:r>
            <a:r>
              <a:rPr spc="-20" dirty="0">
                <a:solidFill>
                  <a:srgbClr val="FFFF00"/>
                </a:solidFill>
                <a:latin typeface="Arial"/>
                <a:cs typeface="Arial"/>
              </a:rPr>
              <a:t> </a:t>
            </a:r>
            <a:r>
              <a:rPr dirty="0">
                <a:solidFill>
                  <a:srgbClr val="FFFF00"/>
                </a:solidFill>
                <a:latin typeface="Arial"/>
                <a:cs typeface="Arial"/>
              </a:rPr>
              <a:t>M</a:t>
            </a:r>
            <a:r>
              <a:rPr spc="-20" dirty="0">
                <a:solidFill>
                  <a:srgbClr val="FFFF00"/>
                </a:solidFill>
                <a:latin typeface="Arial"/>
                <a:cs typeface="Arial"/>
              </a:rPr>
              <a:t> </a:t>
            </a:r>
            <a:r>
              <a:rPr dirty="0">
                <a:solidFill>
                  <a:srgbClr val="FFFF00"/>
                </a:solidFill>
                <a:latin typeface="Arial"/>
                <a:cs typeface="Arial"/>
              </a:rPr>
              <a:t>or</a:t>
            </a:r>
            <a:r>
              <a:rPr spc="-15" dirty="0">
                <a:solidFill>
                  <a:srgbClr val="FFFF00"/>
                </a:solidFill>
                <a:latin typeface="Arial"/>
                <a:cs typeface="Arial"/>
              </a:rPr>
              <a:t> </a:t>
            </a:r>
            <a:r>
              <a:rPr dirty="0">
                <a:solidFill>
                  <a:srgbClr val="FFFF00"/>
                </a:solidFill>
                <a:latin typeface="Arial"/>
                <a:cs typeface="Arial"/>
              </a:rPr>
              <a:t>1.3</a:t>
            </a:r>
            <a:r>
              <a:rPr spc="-20" dirty="0">
                <a:solidFill>
                  <a:srgbClr val="FFFF00"/>
                </a:solidFill>
                <a:latin typeface="Arial"/>
                <a:cs typeface="Arial"/>
              </a:rPr>
              <a:t> </a:t>
            </a:r>
            <a:r>
              <a:rPr spc="-10" dirty="0">
                <a:solidFill>
                  <a:srgbClr val="FFFF00"/>
                </a:solidFill>
                <a:latin typeface="Arial"/>
                <a:cs typeface="Arial"/>
              </a:rPr>
              <a:t>moles/L</a:t>
            </a:r>
            <a:endParaRPr dirty="0">
              <a:latin typeface="Arial"/>
              <a:cs typeface="Arial"/>
            </a:endParaRPr>
          </a:p>
          <a:p>
            <a:endParaRPr dirty="0">
              <a:latin typeface="Arial"/>
              <a:cs typeface="Arial"/>
            </a:endParaRPr>
          </a:p>
          <a:p>
            <a:pPr>
              <a:spcBef>
                <a:spcPts val="125"/>
              </a:spcBef>
            </a:pPr>
            <a:endParaRPr dirty="0">
              <a:latin typeface="Arial"/>
              <a:cs typeface="Arial"/>
            </a:endParaRPr>
          </a:p>
          <a:p>
            <a:pPr marL="283210"/>
            <a:r>
              <a:rPr sz="2800" b="1" dirty="0">
                <a:solidFill>
                  <a:srgbClr val="00FF00"/>
                </a:solidFill>
                <a:latin typeface="Times New Roman"/>
                <a:cs typeface="Times New Roman"/>
              </a:rPr>
              <a:t>Concentration</a:t>
            </a:r>
            <a:r>
              <a:rPr sz="2800" b="1" spc="-75" dirty="0">
                <a:solidFill>
                  <a:srgbClr val="00FF00"/>
                </a:solidFill>
                <a:latin typeface="Times New Roman"/>
                <a:cs typeface="Times New Roman"/>
              </a:rPr>
              <a:t> </a:t>
            </a:r>
            <a:r>
              <a:rPr sz="2800" b="1" dirty="0">
                <a:solidFill>
                  <a:srgbClr val="00FF00"/>
                </a:solidFill>
                <a:latin typeface="Times New Roman"/>
                <a:cs typeface="Times New Roman"/>
              </a:rPr>
              <a:t>in</a:t>
            </a:r>
            <a:r>
              <a:rPr sz="2800" b="1" spc="-70" dirty="0">
                <a:solidFill>
                  <a:srgbClr val="00FF00"/>
                </a:solidFill>
                <a:latin typeface="Times New Roman"/>
                <a:cs typeface="Times New Roman"/>
              </a:rPr>
              <a:t> </a:t>
            </a:r>
            <a:r>
              <a:rPr sz="2800" b="1" spc="-10" dirty="0">
                <a:solidFill>
                  <a:srgbClr val="00FF00"/>
                </a:solidFill>
                <a:latin typeface="Times New Roman"/>
                <a:cs typeface="Times New Roman"/>
              </a:rPr>
              <a:t>Osmolarity</a:t>
            </a:r>
            <a:endParaRPr sz="2800" dirty="0">
              <a:latin typeface="Times New Roman"/>
              <a:cs typeface="Times New Roman"/>
            </a:endParaRPr>
          </a:p>
          <a:p>
            <a:pPr marL="626110" indent="-342900">
              <a:spcBef>
                <a:spcPts val="2800"/>
              </a:spcBef>
              <a:buFont typeface="Arial"/>
              <a:buChar char="•"/>
              <a:tabLst>
                <a:tab pos="626110" algn="l"/>
              </a:tabLst>
            </a:pPr>
            <a:r>
              <a:rPr sz="2400" dirty="0">
                <a:solidFill>
                  <a:srgbClr val="44E3F9"/>
                </a:solidFill>
                <a:latin typeface="Times New Roman"/>
                <a:cs typeface="Times New Roman"/>
              </a:rPr>
              <a:t>Osmolarity</a:t>
            </a:r>
            <a:r>
              <a:rPr sz="2400" spc="-25" dirty="0">
                <a:solidFill>
                  <a:srgbClr val="44E3F9"/>
                </a:solidFill>
                <a:latin typeface="Times New Roman"/>
                <a:cs typeface="Times New Roman"/>
              </a:rPr>
              <a:t> </a:t>
            </a:r>
            <a:r>
              <a:rPr sz="2400" dirty="0">
                <a:solidFill>
                  <a:srgbClr val="FFFF00"/>
                </a:solidFill>
                <a:latin typeface="Times New Roman"/>
                <a:cs typeface="Times New Roman"/>
              </a:rPr>
              <a:t>is</a:t>
            </a:r>
            <a:r>
              <a:rPr sz="2400" spc="-15" dirty="0">
                <a:solidFill>
                  <a:srgbClr val="FFFF00"/>
                </a:solidFill>
                <a:latin typeface="Times New Roman"/>
                <a:cs typeface="Times New Roman"/>
              </a:rPr>
              <a:t> </a:t>
            </a:r>
            <a:r>
              <a:rPr sz="2400" dirty="0">
                <a:solidFill>
                  <a:srgbClr val="FFFF00"/>
                </a:solidFill>
                <a:latin typeface="Times New Roman"/>
                <a:cs typeface="Times New Roman"/>
              </a:rPr>
              <a:t>the</a:t>
            </a:r>
            <a:r>
              <a:rPr sz="2400" spc="-30" dirty="0">
                <a:solidFill>
                  <a:srgbClr val="FFFF00"/>
                </a:solidFill>
                <a:latin typeface="Times New Roman"/>
                <a:cs typeface="Times New Roman"/>
              </a:rPr>
              <a:t> </a:t>
            </a:r>
            <a:r>
              <a:rPr sz="2400" dirty="0">
                <a:solidFill>
                  <a:srgbClr val="FFFF00"/>
                </a:solidFill>
                <a:latin typeface="Times New Roman"/>
                <a:cs typeface="Times New Roman"/>
              </a:rPr>
              <a:t>number</a:t>
            </a:r>
            <a:r>
              <a:rPr sz="2400" spc="-15" dirty="0">
                <a:solidFill>
                  <a:srgbClr val="FFFF00"/>
                </a:solidFill>
                <a:latin typeface="Times New Roman"/>
                <a:cs typeface="Times New Roman"/>
              </a:rPr>
              <a:t> </a:t>
            </a:r>
            <a:r>
              <a:rPr sz="2400" dirty="0">
                <a:solidFill>
                  <a:srgbClr val="FFFF00"/>
                </a:solidFill>
                <a:latin typeface="Times New Roman"/>
                <a:cs typeface="Times New Roman"/>
              </a:rPr>
              <a:t>of</a:t>
            </a:r>
            <a:r>
              <a:rPr sz="2400" spc="-20" dirty="0">
                <a:solidFill>
                  <a:srgbClr val="FFFF00"/>
                </a:solidFill>
                <a:latin typeface="Times New Roman"/>
                <a:cs typeface="Times New Roman"/>
              </a:rPr>
              <a:t> </a:t>
            </a:r>
            <a:r>
              <a:rPr sz="2400" dirty="0">
                <a:solidFill>
                  <a:srgbClr val="FFFF00"/>
                </a:solidFill>
                <a:latin typeface="Times New Roman"/>
                <a:cs typeface="Times New Roman"/>
              </a:rPr>
              <a:t>osmoles</a:t>
            </a:r>
            <a:r>
              <a:rPr sz="2400" spc="-10" dirty="0">
                <a:solidFill>
                  <a:srgbClr val="FFFF00"/>
                </a:solidFill>
                <a:latin typeface="Times New Roman"/>
                <a:cs typeface="Times New Roman"/>
              </a:rPr>
              <a:t> </a:t>
            </a:r>
            <a:r>
              <a:rPr sz="2400" dirty="0">
                <a:solidFill>
                  <a:srgbClr val="FFFF00"/>
                </a:solidFill>
                <a:latin typeface="Times New Roman"/>
                <a:cs typeface="Times New Roman"/>
              </a:rPr>
              <a:t>per liter</a:t>
            </a:r>
            <a:r>
              <a:rPr sz="2400" spc="-55"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spc="-10" dirty="0">
                <a:solidFill>
                  <a:srgbClr val="FFFF00"/>
                </a:solidFill>
                <a:latin typeface="Times New Roman"/>
                <a:cs typeface="Times New Roman"/>
              </a:rPr>
              <a:t>solution</a:t>
            </a:r>
            <a:r>
              <a:rPr sz="2500" b="1" i="1" spc="-10" dirty="0">
                <a:solidFill>
                  <a:srgbClr val="FFFF00"/>
                </a:solidFill>
                <a:latin typeface="Times New Roman"/>
                <a:cs typeface="Times New Roman"/>
              </a:rPr>
              <a:t>.</a:t>
            </a:r>
            <a:endParaRPr sz="2500" dirty="0">
              <a:latin typeface="Times New Roman"/>
              <a:cs typeface="Times New Roman"/>
            </a:endParaRPr>
          </a:p>
          <a:p>
            <a:pPr>
              <a:spcBef>
                <a:spcPts val="100"/>
              </a:spcBef>
              <a:buClr>
                <a:srgbClr val="44E3F9"/>
              </a:buClr>
              <a:buFont typeface="Arial"/>
              <a:buChar char="•"/>
            </a:pPr>
            <a:endParaRPr sz="2400" dirty="0">
              <a:latin typeface="Times New Roman"/>
              <a:cs typeface="Times New Roman"/>
            </a:endParaRPr>
          </a:p>
          <a:p>
            <a:pPr marL="626110" marR="572770" indent="-342900">
              <a:buFont typeface="Arial"/>
              <a:buChar char="•"/>
              <a:tabLst>
                <a:tab pos="626110" algn="l"/>
              </a:tabLst>
            </a:pPr>
            <a:r>
              <a:rPr sz="2400" dirty="0">
                <a:solidFill>
                  <a:srgbClr val="44E3F9"/>
                </a:solidFill>
                <a:latin typeface="Times New Roman"/>
                <a:cs typeface="Times New Roman"/>
              </a:rPr>
              <a:t>An</a:t>
            </a:r>
            <a:r>
              <a:rPr sz="2400" spc="-10" dirty="0">
                <a:solidFill>
                  <a:srgbClr val="44E3F9"/>
                </a:solidFill>
                <a:latin typeface="Times New Roman"/>
                <a:cs typeface="Times New Roman"/>
              </a:rPr>
              <a:t> </a:t>
            </a:r>
            <a:r>
              <a:rPr sz="2400" dirty="0">
                <a:solidFill>
                  <a:srgbClr val="44E3F9"/>
                </a:solidFill>
                <a:latin typeface="Times New Roman"/>
                <a:cs typeface="Times New Roman"/>
              </a:rPr>
              <a:t>osmole</a:t>
            </a:r>
            <a:r>
              <a:rPr sz="2400" spc="-10" dirty="0">
                <a:solidFill>
                  <a:srgbClr val="44E3F9"/>
                </a:solidFill>
                <a:latin typeface="Times New Roman"/>
                <a:cs typeface="Times New Roman"/>
              </a:rPr>
              <a:t> </a:t>
            </a:r>
            <a:r>
              <a:rPr sz="2400" dirty="0">
                <a:solidFill>
                  <a:srgbClr val="FFFF00"/>
                </a:solidFill>
                <a:latin typeface="Times New Roman"/>
                <a:cs typeface="Times New Roman"/>
              </a:rPr>
              <a:t>is</a:t>
            </a:r>
            <a:r>
              <a:rPr sz="2400" spc="-15" dirty="0">
                <a:solidFill>
                  <a:srgbClr val="FFFF00"/>
                </a:solidFill>
                <a:latin typeface="Times New Roman"/>
                <a:cs typeface="Times New Roman"/>
              </a:rPr>
              <a:t> </a:t>
            </a:r>
            <a:r>
              <a:rPr sz="2400" dirty="0">
                <a:solidFill>
                  <a:srgbClr val="FFFF00"/>
                </a:solidFill>
                <a:latin typeface="Times New Roman"/>
                <a:cs typeface="Times New Roman"/>
              </a:rPr>
              <a:t>the</a:t>
            </a:r>
            <a:r>
              <a:rPr sz="2400" spc="-25" dirty="0">
                <a:solidFill>
                  <a:srgbClr val="FFFF00"/>
                </a:solidFill>
                <a:latin typeface="Times New Roman"/>
                <a:cs typeface="Times New Roman"/>
              </a:rPr>
              <a:t> </a:t>
            </a:r>
            <a:r>
              <a:rPr sz="2400" dirty="0">
                <a:solidFill>
                  <a:srgbClr val="FFFF00"/>
                </a:solidFill>
                <a:latin typeface="Times New Roman"/>
                <a:cs typeface="Times New Roman"/>
              </a:rPr>
              <a:t>number</a:t>
            </a:r>
            <a:r>
              <a:rPr sz="2400" spc="-10" dirty="0">
                <a:solidFill>
                  <a:srgbClr val="FFFF00"/>
                </a:solidFill>
                <a:latin typeface="Times New Roman"/>
                <a:cs typeface="Times New Roman"/>
              </a:rPr>
              <a:t> </a:t>
            </a:r>
            <a:r>
              <a:rPr sz="2400" dirty="0">
                <a:solidFill>
                  <a:srgbClr val="FFFF00"/>
                </a:solidFill>
                <a:latin typeface="Times New Roman"/>
                <a:cs typeface="Times New Roman"/>
              </a:rPr>
              <a:t>of</a:t>
            </a:r>
            <a:r>
              <a:rPr sz="2400" spc="-15" dirty="0">
                <a:solidFill>
                  <a:srgbClr val="FFFF00"/>
                </a:solidFill>
                <a:latin typeface="Times New Roman"/>
                <a:cs typeface="Times New Roman"/>
              </a:rPr>
              <a:t> </a:t>
            </a:r>
            <a:r>
              <a:rPr sz="2400" dirty="0">
                <a:solidFill>
                  <a:srgbClr val="FFFF00"/>
                </a:solidFill>
                <a:latin typeface="Times New Roman"/>
                <a:cs typeface="Times New Roman"/>
              </a:rPr>
              <a:t>moles</a:t>
            </a:r>
            <a:r>
              <a:rPr sz="2400" spc="-10" dirty="0">
                <a:solidFill>
                  <a:srgbClr val="FFFF00"/>
                </a:solidFill>
                <a:latin typeface="Times New Roman"/>
                <a:cs typeface="Times New Roman"/>
              </a:rPr>
              <a:t> </a:t>
            </a:r>
            <a:r>
              <a:rPr sz="2400" dirty="0">
                <a:solidFill>
                  <a:srgbClr val="FFFF00"/>
                </a:solidFill>
                <a:latin typeface="Times New Roman"/>
                <a:cs typeface="Times New Roman"/>
              </a:rPr>
              <a:t>of dissolved</a:t>
            </a:r>
            <a:r>
              <a:rPr sz="2400" spc="-30" dirty="0">
                <a:solidFill>
                  <a:srgbClr val="FFFF00"/>
                </a:solidFill>
                <a:latin typeface="Times New Roman"/>
                <a:cs typeface="Times New Roman"/>
              </a:rPr>
              <a:t> </a:t>
            </a:r>
            <a:r>
              <a:rPr sz="2400" dirty="0">
                <a:solidFill>
                  <a:srgbClr val="FFFF00"/>
                </a:solidFill>
                <a:latin typeface="Times New Roman"/>
                <a:cs typeface="Times New Roman"/>
              </a:rPr>
              <a:t>particles</a:t>
            </a:r>
            <a:r>
              <a:rPr sz="2400" spc="-40" dirty="0">
                <a:solidFill>
                  <a:srgbClr val="FFFF00"/>
                </a:solidFill>
                <a:latin typeface="Times New Roman"/>
                <a:cs typeface="Times New Roman"/>
              </a:rPr>
              <a:t> </a:t>
            </a:r>
            <a:r>
              <a:rPr sz="2400" dirty="0">
                <a:solidFill>
                  <a:srgbClr val="FFFF00"/>
                </a:solidFill>
                <a:latin typeface="Times New Roman"/>
                <a:cs typeface="Times New Roman"/>
              </a:rPr>
              <a:t>that</a:t>
            </a:r>
            <a:r>
              <a:rPr sz="2400" spc="-30" dirty="0">
                <a:solidFill>
                  <a:srgbClr val="FFFF00"/>
                </a:solidFill>
                <a:latin typeface="Times New Roman"/>
                <a:cs typeface="Times New Roman"/>
              </a:rPr>
              <a:t> </a:t>
            </a:r>
            <a:r>
              <a:rPr sz="2400" spc="-25" dirty="0">
                <a:solidFill>
                  <a:srgbClr val="FFFF00"/>
                </a:solidFill>
                <a:latin typeface="Times New Roman"/>
                <a:cs typeface="Times New Roman"/>
              </a:rPr>
              <a:t>are </a:t>
            </a:r>
            <a:r>
              <a:rPr sz="2400" dirty="0">
                <a:solidFill>
                  <a:srgbClr val="FFFF00"/>
                </a:solidFill>
                <a:latin typeface="Times New Roman"/>
                <a:cs typeface="Times New Roman"/>
              </a:rPr>
              <a:t>contained</a:t>
            </a:r>
            <a:r>
              <a:rPr sz="2400" spc="-40" dirty="0">
                <a:solidFill>
                  <a:srgbClr val="FFFF00"/>
                </a:solidFill>
                <a:latin typeface="Times New Roman"/>
                <a:cs typeface="Times New Roman"/>
              </a:rPr>
              <a:t> </a:t>
            </a:r>
            <a:r>
              <a:rPr sz="2400" dirty="0">
                <a:solidFill>
                  <a:srgbClr val="FFFF00"/>
                </a:solidFill>
                <a:latin typeface="Times New Roman"/>
                <a:cs typeface="Times New Roman"/>
              </a:rPr>
              <a:t>in</a:t>
            </a:r>
            <a:r>
              <a:rPr sz="2400" spc="-10" dirty="0">
                <a:solidFill>
                  <a:srgbClr val="FFFF00"/>
                </a:solidFill>
                <a:latin typeface="Times New Roman"/>
                <a:cs typeface="Times New Roman"/>
              </a:rPr>
              <a:t> </a:t>
            </a:r>
            <a:r>
              <a:rPr sz="2400" dirty="0">
                <a:solidFill>
                  <a:srgbClr val="FFFF00"/>
                </a:solidFill>
                <a:latin typeface="Times New Roman"/>
                <a:cs typeface="Times New Roman"/>
              </a:rPr>
              <a:t>a</a:t>
            </a:r>
            <a:r>
              <a:rPr sz="2400" spc="5" dirty="0">
                <a:solidFill>
                  <a:srgbClr val="FFFF00"/>
                </a:solidFill>
                <a:latin typeface="Times New Roman"/>
                <a:cs typeface="Times New Roman"/>
              </a:rPr>
              <a:t> </a:t>
            </a:r>
            <a:r>
              <a:rPr sz="2400" spc="-10" dirty="0">
                <a:solidFill>
                  <a:srgbClr val="FFFF00"/>
                </a:solidFill>
                <a:latin typeface="Times New Roman"/>
                <a:cs typeface="Times New Roman"/>
              </a:rPr>
              <a:t>solution</a:t>
            </a:r>
            <a:r>
              <a:rPr sz="2400" spc="-10" dirty="0">
                <a:solidFill>
                  <a:srgbClr val="FFFF00"/>
                </a:solidFill>
                <a:latin typeface="Arial"/>
                <a:cs typeface="Arial"/>
              </a:rPr>
              <a:t>.</a:t>
            </a:r>
            <a:endParaRPr sz="2400" dirty="0">
              <a:latin typeface="Arial"/>
              <a:cs typeface="Arial"/>
            </a:endParaRPr>
          </a:p>
          <a:p>
            <a:pPr>
              <a:spcBef>
                <a:spcPts val="2120"/>
              </a:spcBef>
            </a:pPr>
            <a:endParaRPr sz="2400" dirty="0">
              <a:latin typeface="Arial"/>
              <a:cs typeface="Arial"/>
            </a:endParaRPr>
          </a:p>
          <a:p>
            <a:pPr marL="283210" marR="5273040" indent="1852930">
              <a:lnSpc>
                <a:spcPct val="65700"/>
              </a:lnSpc>
              <a:spcBef>
                <a:spcPts val="5"/>
              </a:spcBef>
              <a:tabLst>
                <a:tab pos="2136140" algn="l"/>
              </a:tabLst>
            </a:pPr>
            <a:r>
              <a:rPr sz="2400" dirty="0">
                <a:solidFill>
                  <a:srgbClr val="FFFFFF"/>
                </a:solidFill>
                <a:latin typeface="Arial"/>
                <a:cs typeface="Arial"/>
              </a:rPr>
              <a:t>#</a:t>
            </a:r>
            <a:r>
              <a:rPr sz="2400" spc="-15" dirty="0">
                <a:solidFill>
                  <a:srgbClr val="FFFFFF"/>
                </a:solidFill>
                <a:latin typeface="Arial"/>
                <a:cs typeface="Arial"/>
              </a:rPr>
              <a:t> </a:t>
            </a:r>
            <a:r>
              <a:rPr sz="2400" spc="-10" dirty="0">
                <a:solidFill>
                  <a:srgbClr val="FFFFFF"/>
                </a:solidFill>
                <a:latin typeface="Arial"/>
                <a:cs typeface="Arial"/>
              </a:rPr>
              <a:t>osmoles </a:t>
            </a:r>
            <a:r>
              <a:rPr sz="2400" dirty="0">
                <a:solidFill>
                  <a:srgbClr val="FFFFFF"/>
                </a:solidFill>
                <a:latin typeface="Arial"/>
                <a:cs typeface="Arial"/>
              </a:rPr>
              <a:t>Osmolarity</a:t>
            </a:r>
            <a:r>
              <a:rPr sz="2400" spc="-80" dirty="0">
                <a:solidFill>
                  <a:srgbClr val="FFFFFF"/>
                </a:solidFill>
                <a:latin typeface="Arial"/>
                <a:cs typeface="Arial"/>
              </a:rPr>
              <a:t> </a:t>
            </a:r>
            <a:r>
              <a:rPr sz="2400" b="1" spc="-50" dirty="0">
                <a:solidFill>
                  <a:srgbClr val="FFFFFF"/>
                </a:solidFill>
                <a:latin typeface="Arial"/>
                <a:cs typeface="Arial"/>
              </a:rPr>
              <a:t>=</a:t>
            </a:r>
            <a:r>
              <a:rPr sz="2400" b="1" dirty="0">
                <a:solidFill>
                  <a:srgbClr val="FFFFFF"/>
                </a:solidFill>
                <a:latin typeface="Arial"/>
                <a:cs typeface="Arial"/>
              </a:rPr>
              <a:t>	</a:t>
            </a:r>
            <a:r>
              <a:rPr sz="3600" baseline="-41666" dirty="0">
                <a:solidFill>
                  <a:srgbClr val="FFFFFF"/>
                </a:solidFill>
                <a:latin typeface="Arial"/>
                <a:cs typeface="Arial"/>
              </a:rPr>
              <a:t>L</a:t>
            </a:r>
            <a:r>
              <a:rPr sz="3600" spc="-165" baseline="-41666" dirty="0">
                <a:solidFill>
                  <a:srgbClr val="FFFFFF"/>
                </a:solidFill>
                <a:latin typeface="Arial"/>
                <a:cs typeface="Arial"/>
              </a:rPr>
              <a:t> </a:t>
            </a:r>
            <a:r>
              <a:rPr sz="3600" baseline="-41666" dirty="0">
                <a:solidFill>
                  <a:srgbClr val="FFFFFF"/>
                </a:solidFill>
                <a:latin typeface="Arial"/>
                <a:cs typeface="Arial"/>
              </a:rPr>
              <a:t>of</a:t>
            </a:r>
            <a:r>
              <a:rPr sz="3600" spc="-30" baseline="-41666" dirty="0">
                <a:solidFill>
                  <a:srgbClr val="FFFFFF"/>
                </a:solidFill>
                <a:latin typeface="Arial"/>
                <a:cs typeface="Arial"/>
              </a:rPr>
              <a:t> </a:t>
            </a:r>
            <a:r>
              <a:rPr sz="3600" spc="-15" baseline="-41666" dirty="0">
                <a:solidFill>
                  <a:srgbClr val="FFFFFF"/>
                </a:solidFill>
                <a:latin typeface="Arial"/>
                <a:cs typeface="Arial"/>
              </a:rPr>
              <a:t>solution</a:t>
            </a:r>
            <a:endParaRPr sz="3600" baseline="-41666" dirty="0">
              <a:latin typeface="Arial"/>
              <a:cs typeface="Arial"/>
            </a:endParaRPr>
          </a:p>
        </p:txBody>
      </p:sp>
    </p:spTree>
    <p:extLst>
      <p:ext uri="{BB962C8B-B14F-4D97-AF65-F5344CB8AC3E}">
        <p14:creationId xmlns:p14="http://schemas.microsoft.com/office/powerpoint/2010/main" val="1485812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Rectangle 1"/>
          <p:cNvSpPr/>
          <p:nvPr/>
        </p:nvSpPr>
        <p:spPr>
          <a:xfrm>
            <a:off x="76200" y="837486"/>
            <a:ext cx="8991600" cy="4801314"/>
          </a:xfrm>
          <a:prstGeom prst="rect">
            <a:avLst/>
          </a:prstGeom>
        </p:spPr>
        <p:txBody>
          <a:bodyPr wrap="square">
            <a:spAutoFit/>
          </a:bodyPr>
          <a:lstStyle/>
          <a:p>
            <a:pPr algn="l"/>
            <a:r>
              <a:rPr lang="en-US" b="0" i="0" dirty="0" err="1" smtClean="0">
                <a:solidFill>
                  <a:srgbClr val="FFFF00"/>
                </a:solidFill>
                <a:effectLst/>
                <a:latin typeface="Arial"/>
              </a:rPr>
              <a:t>Osmolarity</a:t>
            </a:r>
            <a:r>
              <a:rPr lang="en-US" b="0" i="0" dirty="0" smtClean="0">
                <a:solidFill>
                  <a:srgbClr val="FFFF00"/>
                </a:solidFill>
                <a:effectLst/>
                <a:latin typeface="Arial"/>
              </a:rPr>
              <a:t> is distinct from molarity because it measures </a:t>
            </a:r>
            <a:r>
              <a:rPr lang="en-US" b="0" i="0" dirty="0" err="1" smtClean="0">
                <a:solidFill>
                  <a:srgbClr val="FFFF00"/>
                </a:solidFill>
                <a:effectLst/>
                <a:latin typeface="Arial"/>
              </a:rPr>
              <a:t>osmoles</a:t>
            </a:r>
            <a:r>
              <a:rPr lang="en-US" b="0" i="0" dirty="0" smtClean="0">
                <a:solidFill>
                  <a:srgbClr val="FFFF00"/>
                </a:solidFill>
                <a:effectLst/>
                <a:latin typeface="Arial"/>
              </a:rPr>
              <a:t> of solute particles rather than moles of solute. The distinction arises because some compounds can </a:t>
            </a:r>
            <a:r>
              <a:rPr lang="en-US" b="0" i="0" u="none" strike="noStrike" dirty="0" smtClean="0">
                <a:solidFill>
                  <a:srgbClr val="FFFF00"/>
                </a:solidFill>
                <a:effectLst/>
                <a:latin typeface="Arial"/>
                <a:hlinkClick r:id="rId2" tooltip="Dissociation (chemistry)"/>
              </a:rPr>
              <a:t>dissociate</a:t>
            </a:r>
            <a:r>
              <a:rPr lang="en-US" b="0" i="0" dirty="0" smtClean="0">
                <a:solidFill>
                  <a:srgbClr val="FFFF00"/>
                </a:solidFill>
                <a:effectLst/>
                <a:latin typeface="Arial"/>
              </a:rPr>
              <a:t> in solution, whereas others cannot.</a:t>
            </a:r>
          </a:p>
          <a:p>
            <a:pPr algn="l"/>
            <a:r>
              <a:rPr lang="en-US" b="0" i="0" u="none" strike="noStrike" dirty="0" smtClean="0">
                <a:solidFill>
                  <a:srgbClr val="FFFF00"/>
                </a:solidFill>
                <a:effectLst/>
                <a:latin typeface="Arial"/>
                <a:hlinkClick r:id="rId3" tooltip="Ionic compounds"/>
              </a:rPr>
              <a:t>Ionic compounds</a:t>
            </a:r>
            <a:r>
              <a:rPr lang="en-US" b="0" i="0" dirty="0" smtClean="0">
                <a:solidFill>
                  <a:srgbClr val="FFFF00"/>
                </a:solidFill>
                <a:effectLst/>
                <a:latin typeface="Arial"/>
              </a:rPr>
              <a:t>, such as </a:t>
            </a:r>
            <a:r>
              <a:rPr lang="en-US" b="0" i="0" u="none" strike="noStrike" dirty="0" smtClean="0">
                <a:solidFill>
                  <a:srgbClr val="FFFF00"/>
                </a:solidFill>
                <a:effectLst/>
                <a:latin typeface="Arial"/>
                <a:hlinkClick r:id="rId4" tooltip="Salt (chemistry)"/>
              </a:rPr>
              <a:t>salts</a:t>
            </a:r>
            <a:r>
              <a:rPr lang="en-US" b="0" i="0" dirty="0" smtClean="0">
                <a:solidFill>
                  <a:srgbClr val="FFFF00"/>
                </a:solidFill>
                <a:effectLst/>
                <a:latin typeface="Arial"/>
              </a:rPr>
              <a:t>, can dissociate in solution into their constituent </a:t>
            </a:r>
            <a:r>
              <a:rPr lang="en-US" b="0" i="0" u="none" strike="noStrike" dirty="0" smtClean="0">
                <a:solidFill>
                  <a:srgbClr val="FFFF00"/>
                </a:solidFill>
                <a:effectLst/>
                <a:latin typeface="Arial"/>
                <a:hlinkClick r:id="rId5" tooltip="Ion"/>
              </a:rPr>
              <a:t>ions</a:t>
            </a:r>
            <a:r>
              <a:rPr lang="en-US" b="0" i="0" dirty="0" smtClean="0">
                <a:solidFill>
                  <a:srgbClr val="FFFF00"/>
                </a:solidFill>
                <a:effectLst/>
                <a:latin typeface="Arial"/>
              </a:rPr>
              <a:t>, so there is not a one-to-one relationship between the molarity and the </a:t>
            </a:r>
            <a:r>
              <a:rPr lang="en-US" b="0" i="0" dirty="0" err="1" smtClean="0">
                <a:solidFill>
                  <a:srgbClr val="FFFF00"/>
                </a:solidFill>
                <a:effectLst/>
                <a:latin typeface="Arial"/>
              </a:rPr>
              <a:t>osmolarity</a:t>
            </a:r>
            <a:r>
              <a:rPr lang="en-US" b="0" i="0" dirty="0" smtClean="0">
                <a:solidFill>
                  <a:srgbClr val="FFFF00"/>
                </a:solidFill>
                <a:effectLst/>
                <a:latin typeface="Arial"/>
              </a:rPr>
              <a:t> of a solution. For example, </a:t>
            </a:r>
            <a:r>
              <a:rPr lang="en-US" b="0" i="0" u="none" strike="noStrike" dirty="0" smtClean="0">
                <a:solidFill>
                  <a:srgbClr val="FFFF00"/>
                </a:solidFill>
                <a:effectLst/>
                <a:latin typeface="Arial"/>
                <a:hlinkClick r:id="rId6" tooltip="Sodium chloride"/>
              </a:rPr>
              <a:t>sodium chloride</a:t>
            </a:r>
            <a:r>
              <a:rPr lang="en-US" b="0" i="0" dirty="0" smtClean="0">
                <a:solidFill>
                  <a:srgbClr val="FFFF00"/>
                </a:solidFill>
                <a:effectLst/>
                <a:latin typeface="Arial"/>
              </a:rPr>
              <a:t> (</a:t>
            </a:r>
            <a:r>
              <a:rPr lang="en-US" b="0" i="0" dirty="0" err="1" smtClean="0">
                <a:solidFill>
                  <a:srgbClr val="FFFF00"/>
                </a:solidFill>
                <a:effectLst/>
                <a:latin typeface="Arial"/>
              </a:rPr>
              <a:t>NaCl</a:t>
            </a:r>
            <a:r>
              <a:rPr lang="en-US" b="0" i="0" dirty="0" smtClean="0">
                <a:solidFill>
                  <a:srgbClr val="FFFF00"/>
                </a:solidFill>
                <a:effectLst/>
                <a:latin typeface="Arial"/>
              </a:rPr>
              <a:t>) dissociates into Na</a:t>
            </a:r>
            <a:r>
              <a:rPr lang="en-US" b="0" i="0" baseline="30000" dirty="0" smtClean="0">
                <a:solidFill>
                  <a:srgbClr val="FFFF00"/>
                </a:solidFill>
                <a:effectLst/>
                <a:latin typeface="Arial"/>
              </a:rPr>
              <a:t>+</a:t>
            </a:r>
            <a:r>
              <a:rPr lang="en-US" b="0" i="0" dirty="0" smtClean="0">
                <a:solidFill>
                  <a:srgbClr val="FFFF00"/>
                </a:solidFill>
                <a:effectLst/>
                <a:latin typeface="Arial"/>
              </a:rPr>
              <a:t> and </a:t>
            </a:r>
            <a:r>
              <a:rPr lang="en-US" b="0" i="0" dirty="0" err="1" smtClean="0">
                <a:solidFill>
                  <a:srgbClr val="FFFF00"/>
                </a:solidFill>
                <a:effectLst/>
                <a:latin typeface="Arial"/>
              </a:rPr>
              <a:t>Cl</a:t>
            </a:r>
            <a:r>
              <a:rPr lang="en-US" b="0" i="0" baseline="30000" dirty="0" smtClean="0">
                <a:solidFill>
                  <a:srgbClr val="FFFF00"/>
                </a:solidFill>
                <a:effectLst/>
                <a:latin typeface="Arial"/>
              </a:rPr>
              <a:t>−</a:t>
            </a:r>
            <a:r>
              <a:rPr lang="en-US" b="0" i="0" dirty="0" smtClean="0">
                <a:solidFill>
                  <a:srgbClr val="FFFF00"/>
                </a:solidFill>
                <a:effectLst/>
                <a:latin typeface="Arial"/>
              </a:rPr>
              <a:t> ions. Thus, for every 1 mole of </a:t>
            </a:r>
            <a:r>
              <a:rPr lang="en-US" b="0" i="0" dirty="0" err="1" smtClean="0">
                <a:solidFill>
                  <a:srgbClr val="FFFF00"/>
                </a:solidFill>
                <a:effectLst/>
                <a:latin typeface="Arial"/>
              </a:rPr>
              <a:t>NaCl</a:t>
            </a:r>
            <a:r>
              <a:rPr lang="en-US" b="0" i="0" dirty="0" smtClean="0">
                <a:solidFill>
                  <a:srgbClr val="FFFF00"/>
                </a:solidFill>
                <a:effectLst/>
                <a:latin typeface="Arial"/>
              </a:rPr>
              <a:t> in solution, there are 2 </a:t>
            </a:r>
            <a:r>
              <a:rPr lang="en-US" b="0" i="0" dirty="0" err="1" smtClean="0">
                <a:solidFill>
                  <a:srgbClr val="FFFF00"/>
                </a:solidFill>
                <a:effectLst/>
                <a:latin typeface="Arial"/>
              </a:rPr>
              <a:t>osmoles</a:t>
            </a:r>
            <a:r>
              <a:rPr lang="en-US" b="0" i="0" dirty="0" smtClean="0">
                <a:solidFill>
                  <a:srgbClr val="FFFF00"/>
                </a:solidFill>
                <a:effectLst/>
                <a:latin typeface="Arial"/>
              </a:rPr>
              <a:t> of solute particles (i.e., a 1 </a:t>
            </a:r>
            <a:r>
              <a:rPr lang="en-US" b="0" i="0" dirty="0" err="1" smtClean="0">
                <a:solidFill>
                  <a:srgbClr val="FFFF00"/>
                </a:solidFill>
                <a:effectLst/>
                <a:latin typeface="Arial"/>
              </a:rPr>
              <a:t>mol</a:t>
            </a:r>
            <a:r>
              <a:rPr lang="en-US" b="0" i="0" dirty="0" smtClean="0">
                <a:solidFill>
                  <a:srgbClr val="FFFF00"/>
                </a:solidFill>
                <a:effectLst/>
                <a:latin typeface="Arial"/>
              </a:rPr>
              <a:t>/L </a:t>
            </a:r>
            <a:r>
              <a:rPr lang="en-US" b="0" i="0" dirty="0" err="1" smtClean="0">
                <a:solidFill>
                  <a:srgbClr val="FFFF00"/>
                </a:solidFill>
                <a:effectLst/>
                <a:latin typeface="Arial"/>
              </a:rPr>
              <a:t>NaCl</a:t>
            </a:r>
            <a:r>
              <a:rPr lang="en-US" b="0" i="0" dirty="0" smtClean="0">
                <a:solidFill>
                  <a:srgbClr val="FFFF00"/>
                </a:solidFill>
                <a:effectLst/>
                <a:latin typeface="Arial"/>
              </a:rPr>
              <a:t> solution is a 2 </a:t>
            </a:r>
            <a:r>
              <a:rPr lang="en-US" b="0" i="0" dirty="0" err="1" smtClean="0">
                <a:solidFill>
                  <a:srgbClr val="FFFF00"/>
                </a:solidFill>
                <a:effectLst/>
                <a:latin typeface="Arial"/>
              </a:rPr>
              <a:t>osmol</a:t>
            </a:r>
            <a:r>
              <a:rPr lang="en-US" b="0" i="0" dirty="0" smtClean="0">
                <a:solidFill>
                  <a:srgbClr val="FFFF00"/>
                </a:solidFill>
                <a:effectLst/>
                <a:latin typeface="Arial"/>
              </a:rPr>
              <a:t>/L </a:t>
            </a:r>
            <a:r>
              <a:rPr lang="en-US" b="0" i="0" dirty="0" err="1" smtClean="0">
                <a:solidFill>
                  <a:srgbClr val="FFFF00"/>
                </a:solidFill>
                <a:effectLst/>
                <a:latin typeface="Arial"/>
              </a:rPr>
              <a:t>NaCl</a:t>
            </a:r>
            <a:r>
              <a:rPr lang="en-US" b="0" i="0" dirty="0" smtClean="0">
                <a:solidFill>
                  <a:srgbClr val="FFFF00"/>
                </a:solidFill>
                <a:effectLst/>
                <a:latin typeface="Arial"/>
              </a:rPr>
              <a:t> solution). Both sodium and chloride ions affect the osmotic pressure of the solution.</a:t>
            </a:r>
          </a:p>
          <a:p>
            <a:pPr algn="l"/>
            <a:r>
              <a:rPr lang="en-US" b="0" i="0" dirty="0" smtClean="0">
                <a:solidFill>
                  <a:srgbClr val="FFFF00"/>
                </a:solidFill>
                <a:effectLst/>
                <a:latin typeface="Arial"/>
              </a:rPr>
              <a:t>Another example is </a:t>
            </a:r>
            <a:r>
              <a:rPr lang="en-US" b="0" i="0" u="none" strike="noStrike" dirty="0" smtClean="0">
                <a:solidFill>
                  <a:srgbClr val="FFFF00"/>
                </a:solidFill>
                <a:effectLst/>
                <a:latin typeface="Arial"/>
                <a:hlinkClick r:id="rId7" tooltip="Magnesium chloride"/>
              </a:rPr>
              <a:t>magnesium chloride</a:t>
            </a:r>
            <a:r>
              <a:rPr lang="en-US" b="0" i="0" dirty="0" smtClean="0">
                <a:solidFill>
                  <a:srgbClr val="FFFF00"/>
                </a:solidFill>
                <a:effectLst/>
                <a:latin typeface="Arial"/>
              </a:rPr>
              <a:t> (MgCl</a:t>
            </a:r>
            <a:r>
              <a:rPr lang="en-US" b="0" i="0" baseline="-25000" dirty="0" smtClean="0">
                <a:solidFill>
                  <a:srgbClr val="FFFF00"/>
                </a:solidFill>
                <a:effectLst/>
                <a:latin typeface="Arial"/>
              </a:rPr>
              <a:t>2</a:t>
            </a:r>
            <a:r>
              <a:rPr lang="en-US" b="0" i="0" dirty="0" smtClean="0">
                <a:solidFill>
                  <a:srgbClr val="FFFF00"/>
                </a:solidFill>
                <a:effectLst/>
                <a:latin typeface="Arial"/>
              </a:rPr>
              <a:t>), which dissociates into Mg</a:t>
            </a:r>
            <a:r>
              <a:rPr lang="en-US" b="0" i="0" baseline="30000" dirty="0" smtClean="0">
                <a:solidFill>
                  <a:srgbClr val="FFFF00"/>
                </a:solidFill>
                <a:effectLst/>
                <a:latin typeface="Arial"/>
              </a:rPr>
              <a:t>2+</a:t>
            </a:r>
            <a:r>
              <a:rPr lang="en-US" b="0" i="0" dirty="0" smtClean="0">
                <a:solidFill>
                  <a:srgbClr val="FFFF00"/>
                </a:solidFill>
                <a:effectLst/>
                <a:latin typeface="Arial"/>
              </a:rPr>
              <a:t> and 2Cl</a:t>
            </a:r>
            <a:r>
              <a:rPr lang="en-US" b="0" i="0" baseline="30000" dirty="0" smtClean="0">
                <a:solidFill>
                  <a:srgbClr val="FFFF00"/>
                </a:solidFill>
                <a:effectLst/>
                <a:latin typeface="Arial"/>
              </a:rPr>
              <a:t>−</a:t>
            </a:r>
            <a:r>
              <a:rPr lang="en-US" b="0" i="0" dirty="0" smtClean="0">
                <a:solidFill>
                  <a:srgbClr val="FFFF00"/>
                </a:solidFill>
                <a:effectLst/>
                <a:latin typeface="Arial"/>
              </a:rPr>
              <a:t> ions. For every 1 mole of MgCl</a:t>
            </a:r>
            <a:r>
              <a:rPr lang="en-US" b="0" i="0" baseline="-25000" dirty="0" smtClean="0">
                <a:solidFill>
                  <a:srgbClr val="FFFF00"/>
                </a:solidFill>
                <a:effectLst/>
                <a:latin typeface="Arial"/>
              </a:rPr>
              <a:t>2</a:t>
            </a:r>
            <a:r>
              <a:rPr lang="en-US" b="0" i="0" dirty="0" smtClean="0">
                <a:solidFill>
                  <a:srgbClr val="FFFF00"/>
                </a:solidFill>
                <a:effectLst/>
                <a:latin typeface="Arial"/>
              </a:rPr>
              <a:t> in the solution, there are 3 </a:t>
            </a:r>
            <a:r>
              <a:rPr lang="en-US" b="0" i="0" dirty="0" err="1" smtClean="0">
                <a:solidFill>
                  <a:srgbClr val="FFFF00"/>
                </a:solidFill>
                <a:effectLst/>
                <a:latin typeface="Arial"/>
              </a:rPr>
              <a:t>osmoles</a:t>
            </a:r>
            <a:r>
              <a:rPr lang="en-US" b="0" i="0" dirty="0" smtClean="0">
                <a:solidFill>
                  <a:srgbClr val="FFFF00"/>
                </a:solidFill>
                <a:effectLst/>
                <a:latin typeface="Arial"/>
              </a:rPr>
              <a:t> of solute particles.</a:t>
            </a:r>
          </a:p>
          <a:p>
            <a:pPr algn="l"/>
            <a:r>
              <a:rPr lang="en-US" b="0" i="0" dirty="0" smtClean="0">
                <a:solidFill>
                  <a:srgbClr val="FFFF00"/>
                </a:solidFill>
                <a:effectLst/>
                <a:latin typeface="Arial"/>
              </a:rPr>
              <a:t>Nonionic compounds do not dissociate, and form only 1 </a:t>
            </a:r>
            <a:r>
              <a:rPr lang="en-US" b="0" i="0" dirty="0" err="1" smtClean="0">
                <a:solidFill>
                  <a:srgbClr val="FFFF00"/>
                </a:solidFill>
                <a:effectLst/>
                <a:latin typeface="Arial"/>
              </a:rPr>
              <a:t>osmole</a:t>
            </a:r>
            <a:r>
              <a:rPr lang="en-US" b="0" i="0" dirty="0" smtClean="0">
                <a:solidFill>
                  <a:srgbClr val="FFFF00"/>
                </a:solidFill>
                <a:effectLst/>
                <a:latin typeface="Arial"/>
              </a:rPr>
              <a:t> of solute per 1 mole of solute. For example, a 1 </a:t>
            </a:r>
            <a:r>
              <a:rPr lang="en-US" b="0" i="0" dirty="0" err="1" smtClean="0">
                <a:solidFill>
                  <a:srgbClr val="FFFF00"/>
                </a:solidFill>
                <a:effectLst/>
                <a:latin typeface="Arial"/>
              </a:rPr>
              <a:t>mol</a:t>
            </a:r>
            <a:r>
              <a:rPr lang="en-US" b="0" i="0" dirty="0" smtClean="0">
                <a:solidFill>
                  <a:srgbClr val="FFFF00"/>
                </a:solidFill>
                <a:effectLst/>
                <a:latin typeface="Arial"/>
              </a:rPr>
              <a:t>/L solution of </a:t>
            </a:r>
            <a:r>
              <a:rPr lang="en-US" b="0" i="0" u="none" strike="noStrike" dirty="0" smtClean="0">
                <a:solidFill>
                  <a:srgbClr val="FFFF00"/>
                </a:solidFill>
                <a:effectLst/>
                <a:latin typeface="Arial"/>
                <a:hlinkClick r:id="rId8" tooltip="Glucose"/>
              </a:rPr>
              <a:t>glucose</a:t>
            </a:r>
            <a:r>
              <a:rPr lang="en-US" b="0" i="0" dirty="0" smtClean="0">
                <a:solidFill>
                  <a:srgbClr val="FFFF00"/>
                </a:solidFill>
                <a:effectLst/>
                <a:latin typeface="Arial"/>
              </a:rPr>
              <a:t> is 1 </a:t>
            </a:r>
            <a:r>
              <a:rPr lang="en-US" b="0" i="0" dirty="0" err="1" smtClean="0">
                <a:solidFill>
                  <a:srgbClr val="FFFF00"/>
                </a:solidFill>
                <a:effectLst/>
                <a:latin typeface="Arial"/>
              </a:rPr>
              <a:t>osmol</a:t>
            </a:r>
            <a:r>
              <a:rPr lang="en-US" b="0" i="0" dirty="0" smtClean="0">
                <a:solidFill>
                  <a:srgbClr val="FFFF00"/>
                </a:solidFill>
                <a:effectLst/>
                <a:latin typeface="Arial"/>
              </a:rPr>
              <a:t>/L.</a:t>
            </a:r>
          </a:p>
          <a:p>
            <a:pPr algn="l"/>
            <a:r>
              <a:rPr lang="en-US" b="0" i="0" dirty="0" smtClean="0">
                <a:solidFill>
                  <a:srgbClr val="FFFF00"/>
                </a:solidFill>
                <a:effectLst/>
                <a:latin typeface="Arial"/>
              </a:rPr>
              <a:t>Multiple compounds may contribute to the </a:t>
            </a:r>
            <a:r>
              <a:rPr lang="en-US" b="0" i="0" dirty="0" err="1" smtClean="0">
                <a:solidFill>
                  <a:srgbClr val="FFFF00"/>
                </a:solidFill>
                <a:effectLst/>
                <a:latin typeface="Arial"/>
              </a:rPr>
              <a:t>osmolarity</a:t>
            </a:r>
            <a:r>
              <a:rPr lang="en-US" b="0" i="0" dirty="0" smtClean="0">
                <a:solidFill>
                  <a:srgbClr val="FFFF00"/>
                </a:solidFill>
                <a:effectLst/>
                <a:latin typeface="Arial"/>
              </a:rPr>
              <a:t> of a solution. For example, a 3 </a:t>
            </a:r>
            <a:r>
              <a:rPr lang="en-US" b="0" i="0" dirty="0" err="1" smtClean="0">
                <a:solidFill>
                  <a:srgbClr val="FFFF00"/>
                </a:solidFill>
                <a:effectLst/>
                <a:latin typeface="Arial"/>
              </a:rPr>
              <a:t>Osm</a:t>
            </a:r>
            <a:r>
              <a:rPr lang="en-US" b="0" i="0" dirty="0" smtClean="0">
                <a:solidFill>
                  <a:srgbClr val="FFFF00"/>
                </a:solidFill>
                <a:effectLst/>
                <a:latin typeface="Arial"/>
              </a:rPr>
              <a:t> solution might consist of: 3 moles glucose, or 1.5 moles </a:t>
            </a:r>
            <a:r>
              <a:rPr lang="en-US" b="0" i="0" dirty="0" err="1" smtClean="0">
                <a:solidFill>
                  <a:srgbClr val="FFFF00"/>
                </a:solidFill>
                <a:effectLst/>
                <a:latin typeface="Arial"/>
              </a:rPr>
              <a:t>NaCl</a:t>
            </a:r>
            <a:r>
              <a:rPr lang="en-US" b="0" i="0" dirty="0" smtClean="0">
                <a:solidFill>
                  <a:srgbClr val="FFFF00"/>
                </a:solidFill>
                <a:effectLst/>
                <a:latin typeface="Arial"/>
              </a:rPr>
              <a:t>, or 1 mole glucose + 1 mole </a:t>
            </a:r>
            <a:r>
              <a:rPr lang="en-US" b="0" i="0" dirty="0" err="1" smtClean="0">
                <a:solidFill>
                  <a:srgbClr val="FFFF00"/>
                </a:solidFill>
                <a:effectLst/>
                <a:latin typeface="Arial"/>
              </a:rPr>
              <a:t>NaCl</a:t>
            </a:r>
            <a:r>
              <a:rPr lang="en-US" b="0" i="0" dirty="0" smtClean="0">
                <a:solidFill>
                  <a:srgbClr val="FFFF00"/>
                </a:solidFill>
                <a:effectLst/>
                <a:latin typeface="Arial"/>
              </a:rPr>
              <a:t>, or 2 moles glucose + 0.5 mole </a:t>
            </a:r>
            <a:r>
              <a:rPr lang="en-US" b="0" i="0" dirty="0" err="1" smtClean="0">
                <a:solidFill>
                  <a:srgbClr val="FFFF00"/>
                </a:solidFill>
                <a:effectLst/>
                <a:latin typeface="Arial"/>
              </a:rPr>
              <a:t>NaCl</a:t>
            </a:r>
            <a:r>
              <a:rPr lang="en-US" b="0" i="0" dirty="0" smtClean="0">
                <a:solidFill>
                  <a:srgbClr val="FFFF00"/>
                </a:solidFill>
                <a:effectLst/>
                <a:latin typeface="Arial"/>
              </a:rPr>
              <a:t>, or any other such combination.</a:t>
            </a:r>
            <a:r>
              <a:rPr lang="en-US" b="0" i="0" dirty="0" smtClean="0">
                <a:solidFill>
                  <a:srgbClr val="202122"/>
                </a:solidFill>
                <a:effectLst/>
                <a:latin typeface="Arial"/>
              </a:rPr>
              <a:t>.</a:t>
            </a:r>
            <a:endParaRPr lang="en-US" b="0" i="0" dirty="0">
              <a:solidFill>
                <a:srgbClr val="202122"/>
              </a:solidFill>
              <a:effectLst/>
              <a:latin typeface="Arial"/>
            </a:endParaRPr>
          </a:p>
        </p:txBody>
      </p:sp>
    </p:spTree>
    <p:extLst>
      <p:ext uri="{BB962C8B-B14F-4D97-AF65-F5344CB8AC3E}">
        <p14:creationId xmlns:p14="http://schemas.microsoft.com/office/powerpoint/2010/main" val="2898233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B0F0"/>
        </a:solidFill>
        <a:effectLst/>
      </p:bgPr>
    </p:bg>
    <p:spTree>
      <p:nvGrpSpPr>
        <p:cNvPr id="1" name=""/>
        <p:cNvGrpSpPr/>
        <p:nvPr/>
      </p:nvGrpSpPr>
      <p:grpSpPr>
        <a:xfrm>
          <a:off x="0" y="0"/>
          <a:ext cx="0" cy="0"/>
          <a:chOff x="0" y="0"/>
          <a:chExt cx="0" cy="0"/>
        </a:xfrm>
      </p:grpSpPr>
      <p:sp>
        <p:nvSpPr>
          <p:cNvPr id="2" name="object 2"/>
          <p:cNvSpPr txBox="1"/>
          <p:nvPr/>
        </p:nvSpPr>
        <p:spPr>
          <a:xfrm>
            <a:off x="408940" y="783081"/>
            <a:ext cx="8108315" cy="3923959"/>
          </a:xfrm>
          <a:prstGeom prst="rect">
            <a:avLst/>
          </a:prstGeom>
        </p:spPr>
        <p:txBody>
          <a:bodyPr vert="horz" wrap="square" lIns="0" tIns="12065" rIns="0" bIns="0" rtlCol="0">
            <a:spAutoFit/>
          </a:bodyPr>
          <a:lstStyle/>
          <a:p>
            <a:pPr marL="63500">
              <a:spcBef>
                <a:spcPts val="95"/>
              </a:spcBef>
            </a:pPr>
            <a:r>
              <a:rPr sz="2800" b="1" spc="-10" dirty="0">
                <a:solidFill>
                  <a:srgbClr val="FF00FF"/>
                </a:solidFill>
                <a:latin typeface="Times New Roman"/>
                <a:cs typeface="Times New Roman"/>
              </a:rPr>
              <a:t>Example:</a:t>
            </a:r>
            <a:endParaRPr sz="2800" dirty="0">
              <a:latin typeface="Times New Roman"/>
              <a:cs typeface="Times New Roman"/>
            </a:endParaRPr>
          </a:p>
          <a:p>
            <a:pPr marL="63500">
              <a:spcBef>
                <a:spcPts val="2880"/>
              </a:spcBef>
            </a:pPr>
            <a:r>
              <a:rPr sz="2800" dirty="0">
                <a:solidFill>
                  <a:srgbClr val="FFFF00"/>
                </a:solidFill>
                <a:latin typeface="Times New Roman"/>
                <a:cs typeface="Times New Roman"/>
              </a:rPr>
              <a:t>One</a:t>
            </a:r>
            <a:r>
              <a:rPr sz="2800" spc="-25" dirty="0">
                <a:solidFill>
                  <a:srgbClr val="FFFF00"/>
                </a:solidFill>
                <a:latin typeface="Times New Roman"/>
                <a:cs typeface="Times New Roman"/>
              </a:rPr>
              <a:t> </a:t>
            </a:r>
            <a:r>
              <a:rPr sz="2800" dirty="0">
                <a:solidFill>
                  <a:srgbClr val="FFFF00"/>
                </a:solidFill>
                <a:latin typeface="Times New Roman"/>
                <a:cs typeface="Times New Roman"/>
              </a:rPr>
              <a:t>mole</a:t>
            </a:r>
            <a:r>
              <a:rPr sz="2800" spc="-25" dirty="0">
                <a:solidFill>
                  <a:srgbClr val="FFFF00"/>
                </a:solidFill>
                <a:latin typeface="Times New Roman"/>
                <a:cs typeface="Times New Roman"/>
              </a:rPr>
              <a:t> </a:t>
            </a:r>
            <a:r>
              <a:rPr sz="2800" dirty="0">
                <a:solidFill>
                  <a:srgbClr val="FFFF00"/>
                </a:solidFill>
                <a:latin typeface="Times New Roman"/>
                <a:cs typeface="Times New Roman"/>
              </a:rPr>
              <a:t>of</a:t>
            </a:r>
            <a:r>
              <a:rPr sz="2800" spc="-5" dirty="0">
                <a:solidFill>
                  <a:srgbClr val="FFFF00"/>
                </a:solidFill>
                <a:latin typeface="Times New Roman"/>
                <a:cs typeface="Times New Roman"/>
              </a:rPr>
              <a:t> </a:t>
            </a:r>
            <a:r>
              <a:rPr sz="2800" dirty="0">
                <a:solidFill>
                  <a:srgbClr val="FFFF00"/>
                </a:solidFill>
                <a:latin typeface="Times New Roman"/>
                <a:cs typeface="Times New Roman"/>
              </a:rPr>
              <a:t>NaCl</a:t>
            </a:r>
            <a:r>
              <a:rPr sz="2800" spc="-5" dirty="0">
                <a:solidFill>
                  <a:srgbClr val="FFFF00"/>
                </a:solidFill>
                <a:latin typeface="Times New Roman"/>
                <a:cs typeface="Times New Roman"/>
              </a:rPr>
              <a:t> </a:t>
            </a:r>
            <a:r>
              <a:rPr sz="2800" dirty="0">
                <a:solidFill>
                  <a:srgbClr val="FFFF00"/>
                </a:solidFill>
                <a:latin typeface="Times New Roman"/>
                <a:cs typeface="Times New Roman"/>
              </a:rPr>
              <a:t>is</a:t>
            </a:r>
            <a:r>
              <a:rPr sz="2800" spc="-20" dirty="0">
                <a:solidFill>
                  <a:srgbClr val="FFFF00"/>
                </a:solidFill>
                <a:latin typeface="Times New Roman"/>
                <a:cs typeface="Times New Roman"/>
              </a:rPr>
              <a:t> </a:t>
            </a:r>
            <a:r>
              <a:rPr sz="2800" dirty="0">
                <a:solidFill>
                  <a:srgbClr val="FFFF00"/>
                </a:solidFill>
                <a:latin typeface="Times New Roman"/>
                <a:cs typeface="Times New Roman"/>
              </a:rPr>
              <a:t>equal</a:t>
            </a:r>
            <a:r>
              <a:rPr sz="2800" spc="-40" dirty="0">
                <a:solidFill>
                  <a:srgbClr val="FFFF00"/>
                </a:solidFill>
                <a:latin typeface="Times New Roman"/>
                <a:cs typeface="Times New Roman"/>
              </a:rPr>
              <a:t> </a:t>
            </a:r>
            <a:r>
              <a:rPr sz="2800" dirty="0">
                <a:solidFill>
                  <a:srgbClr val="FFFF00"/>
                </a:solidFill>
                <a:latin typeface="Times New Roman"/>
                <a:cs typeface="Times New Roman"/>
              </a:rPr>
              <a:t>to</a:t>
            </a:r>
            <a:r>
              <a:rPr sz="2800" spc="-10" dirty="0">
                <a:solidFill>
                  <a:srgbClr val="FFFF00"/>
                </a:solidFill>
                <a:latin typeface="Times New Roman"/>
                <a:cs typeface="Times New Roman"/>
              </a:rPr>
              <a:t> </a:t>
            </a:r>
            <a:r>
              <a:rPr sz="2800" dirty="0">
                <a:solidFill>
                  <a:srgbClr val="FFFF00"/>
                </a:solidFill>
                <a:latin typeface="Times New Roman"/>
                <a:cs typeface="Times New Roman"/>
              </a:rPr>
              <a:t>2</a:t>
            </a:r>
            <a:r>
              <a:rPr sz="2800" spc="-20" dirty="0">
                <a:solidFill>
                  <a:srgbClr val="FFFF00"/>
                </a:solidFill>
                <a:latin typeface="Times New Roman"/>
                <a:cs typeface="Times New Roman"/>
              </a:rPr>
              <a:t> </a:t>
            </a:r>
            <a:r>
              <a:rPr sz="2800" dirty="0">
                <a:solidFill>
                  <a:srgbClr val="FFFF00"/>
                </a:solidFill>
                <a:latin typeface="Times New Roman"/>
                <a:cs typeface="Times New Roman"/>
              </a:rPr>
              <a:t>osmole.</a:t>
            </a:r>
            <a:r>
              <a:rPr sz="2800" spc="-20" dirty="0">
                <a:solidFill>
                  <a:srgbClr val="FFFF00"/>
                </a:solidFill>
                <a:latin typeface="Times New Roman"/>
                <a:cs typeface="Times New Roman"/>
              </a:rPr>
              <a:t> </a:t>
            </a:r>
            <a:r>
              <a:rPr sz="2800" dirty="0">
                <a:solidFill>
                  <a:srgbClr val="FFFF00"/>
                </a:solidFill>
                <a:latin typeface="Times New Roman"/>
                <a:cs typeface="Times New Roman"/>
              </a:rPr>
              <a:t>(NaCl</a:t>
            </a:r>
            <a:r>
              <a:rPr sz="2800" spc="-5" dirty="0">
                <a:solidFill>
                  <a:srgbClr val="FFFF00"/>
                </a:solidFill>
                <a:latin typeface="Times New Roman"/>
                <a:cs typeface="Times New Roman"/>
              </a:rPr>
              <a:t> </a:t>
            </a:r>
            <a:r>
              <a:rPr sz="2800" spc="-10" dirty="0">
                <a:solidFill>
                  <a:srgbClr val="FFFF00"/>
                </a:solidFill>
                <a:latin typeface="Times New Roman"/>
                <a:cs typeface="Times New Roman"/>
              </a:rPr>
              <a:t>ionizes)</a:t>
            </a:r>
            <a:endParaRPr sz="2800" dirty="0">
              <a:latin typeface="Times New Roman"/>
              <a:cs typeface="Times New Roman"/>
            </a:endParaRPr>
          </a:p>
          <a:p>
            <a:pPr marL="63500" marR="30480">
              <a:lnSpc>
                <a:spcPct val="200000"/>
              </a:lnSpc>
              <a:spcBef>
                <a:spcPts val="5"/>
              </a:spcBef>
            </a:pPr>
            <a:r>
              <a:rPr sz="2800" dirty="0">
                <a:solidFill>
                  <a:srgbClr val="FFFF00"/>
                </a:solidFill>
                <a:latin typeface="Times New Roman"/>
                <a:cs typeface="Times New Roman"/>
              </a:rPr>
              <a:t>One</a:t>
            </a:r>
            <a:r>
              <a:rPr sz="2800" spc="-40" dirty="0">
                <a:solidFill>
                  <a:srgbClr val="FFFF00"/>
                </a:solidFill>
                <a:latin typeface="Times New Roman"/>
                <a:cs typeface="Times New Roman"/>
              </a:rPr>
              <a:t> </a:t>
            </a:r>
            <a:r>
              <a:rPr sz="2800" dirty="0">
                <a:solidFill>
                  <a:srgbClr val="FFFF00"/>
                </a:solidFill>
                <a:latin typeface="Times New Roman"/>
                <a:cs typeface="Times New Roman"/>
              </a:rPr>
              <a:t>mole</a:t>
            </a:r>
            <a:r>
              <a:rPr sz="2800" spc="-25" dirty="0">
                <a:solidFill>
                  <a:srgbClr val="FFFF00"/>
                </a:solidFill>
                <a:latin typeface="Times New Roman"/>
                <a:cs typeface="Times New Roman"/>
              </a:rPr>
              <a:t> </a:t>
            </a:r>
            <a:r>
              <a:rPr sz="2800" dirty="0">
                <a:solidFill>
                  <a:srgbClr val="FFFF00"/>
                </a:solidFill>
                <a:latin typeface="Times New Roman"/>
                <a:cs typeface="Times New Roman"/>
              </a:rPr>
              <a:t>of</a:t>
            </a:r>
            <a:r>
              <a:rPr sz="2800" spc="-30" dirty="0">
                <a:solidFill>
                  <a:srgbClr val="FFFF00"/>
                </a:solidFill>
                <a:latin typeface="Times New Roman"/>
                <a:cs typeface="Times New Roman"/>
              </a:rPr>
              <a:t> </a:t>
            </a:r>
            <a:r>
              <a:rPr sz="2800" dirty="0">
                <a:solidFill>
                  <a:srgbClr val="FFFF00"/>
                </a:solidFill>
                <a:latin typeface="Times New Roman"/>
                <a:cs typeface="Times New Roman"/>
              </a:rPr>
              <a:t>sucrose</a:t>
            </a:r>
            <a:r>
              <a:rPr sz="2800" spc="-45" dirty="0">
                <a:solidFill>
                  <a:srgbClr val="FFFF00"/>
                </a:solidFill>
                <a:latin typeface="Times New Roman"/>
                <a:cs typeface="Times New Roman"/>
              </a:rPr>
              <a:t> </a:t>
            </a:r>
            <a:r>
              <a:rPr sz="2800" dirty="0">
                <a:solidFill>
                  <a:srgbClr val="FFFF00"/>
                </a:solidFill>
                <a:latin typeface="Times New Roman"/>
                <a:cs typeface="Times New Roman"/>
              </a:rPr>
              <a:t>is</a:t>
            </a:r>
            <a:r>
              <a:rPr sz="2800" spc="-30" dirty="0">
                <a:solidFill>
                  <a:srgbClr val="FFFF00"/>
                </a:solidFill>
                <a:latin typeface="Times New Roman"/>
                <a:cs typeface="Times New Roman"/>
              </a:rPr>
              <a:t> </a:t>
            </a:r>
            <a:r>
              <a:rPr sz="2800" dirty="0">
                <a:solidFill>
                  <a:srgbClr val="FFFF00"/>
                </a:solidFill>
                <a:latin typeface="Times New Roman"/>
                <a:cs typeface="Times New Roman"/>
              </a:rPr>
              <a:t>equal</a:t>
            </a:r>
            <a:r>
              <a:rPr sz="2800" spc="-20" dirty="0">
                <a:solidFill>
                  <a:srgbClr val="FFFF00"/>
                </a:solidFill>
                <a:latin typeface="Times New Roman"/>
                <a:cs typeface="Times New Roman"/>
              </a:rPr>
              <a:t> </a:t>
            </a:r>
            <a:r>
              <a:rPr sz="2800" dirty="0">
                <a:solidFill>
                  <a:srgbClr val="FFFF00"/>
                </a:solidFill>
                <a:latin typeface="Times New Roman"/>
                <a:cs typeface="Times New Roman"/>
              </a:rPr>
              <a:t>to</a:t>
            </a:r>
            <a:r>
              <a:rPr sz="2800" spc="-20" dirty="0">
                <a:solidFill>
                  <a:srgbClr val="FFFF00"/>
                </a:solidFill>
                <a:latin typeface="Times New Roman"/>
                <a:cs typeface="Times New Roman"/>
              </a:rPr>
              <a:t> </a:t>
            </a:r>
            <a:r>
              <a:rPr sz="2800" dirty="0">
                <a:solidFill>
                  <a:srgbClr val="FFFF00"/>
                </a:solidFill>
                <a:latin typeface="Times New Roman"/>
                <a:cs typeface="Times New Roman"/>
              </a:rPr>
              <a:t>1</a:t>
            </a:r>
            <a:r>
              <a:rPr sz="2800" spc="-20" dirty="0">
                <a:solidFill>
                  <a:srgbClr val="FFFF00"/>
                </a:solidFill>
                <a:latin typeface="Times New Roman"/>
                <a:cs typeface="Times New Roman"/>
              </a:rPr>
              <a:t> </a:t>
            </a:r>
            <a:r>
              <a:rPr sz="2800" spc="-10" dirty="0">
                <a:solidFill>
                  <a:srgbClr val="FFFF00"/>
                </a:solidFill>
                <a:latin typeface="Times New Roman"/>
                <a:cs typeface="Times New Roman"/>
              </a:rPr>
              <a:t>osmole.(non-ionizing) </a:t>
            </a:r>
            <a:r>
              <a:rPr sz="2800" dirty="0">
                <a:solidFill>
                  <a:srgbClr val="FFFF00"/>
                </a:solidFill>
                <a:latin typeface="Times New Roman"/>
                <a:cs typeface="Times New Roman"/>
              </a:rPr>
              <a:t>How</a:t>
            </a:r>
            <a:r>
              <a:rPr sz="2800" spc="-35" dirty="0">
                <a:solidFill>
                  <a:srgbClr val="FFFF00"/>
                </a:solidFill>
                <a:latin typeface="Times New Roman"/>
                <a:cs typeface="Times New Roman"/>
              </a:rPr>
              <a:t> </a:t>
            </a:r>
            <a:r>
              <a:rPr sz="2800" dirty="0">
                <a:solidFill>
                  <a:srgbClr val="FFFF00"/>
                </a:solidFill>
                <a:latin typeface="Times New Roman"/>
                <a:cs typeface="Times New Roman"/>
              </a:rPr>
              <a:t>many</a:t>
            </a:r>
            <a:r>
              <a:rPr sz="2800" spc="-15" dirty="0">
                <a:solidFill>
                  <a:srgbClr val="FFFF00"/>
                </a:solidFill>
                <a:latin typeface="Times New Roman"/>
                <a:cs typeface="Times New Roman"/>
              </a:rPr>
              <a:t> </a:t>
            </a:r>
            <a:r>
              <a:rPr sz="2800" dirty="0">
                <a:solidFill>
                  <a:srgbClr val="FFFF00"/>
                </a:solidFill>
                <a:latin typeface="Times New Roman"/>
                <a:cs typeface="Times New Roman"/>
              </a:rPr>
              <a:t>osmole(s)</a:t>
            </a:r>
            <a:r>
              <a:rPr sz="2800" spc="-25" dirty="0">
                <a:solidFill>
                  <a:srgbClr val="FFFF00"/>
                </a:solidFill>
                <a:latin typeface="Times New Roman"/>
                <a:cs typeface="Times New Roman"/>
              </a:rPr>
              <a:t> </a:t>
            </a:r>
            <a:r>
              <a:rPr sz="2800" dirty="0">
                <a:solidFill>
                  <a:srgbClr val="FFFF00"/>
                </a:solidFill>
                <a:latin typeface="Times New Roman"/>
                <a:cs typeface="Times New Roman"/>
              </a:rPr>
              <a:t>in</a:t>
            </a:r>
            <a:r>
              <a:rPr sz="2800" spc="-25" dirty="0">
                <a:solidFill>
                  <a:srgbClr val="FFFF00"/>
                </a:solidFill>
                <a:latin typeface="Times New Roman"/>
                <a:cs typeface="Times New Roman"/>
              </a:rPr>
              <a:t> </a:t>
            </a:r>
            <a:r>
              <a:rPr sz="2800" dirty="0">
                <a:solidFill>
                  <a:srgbClr val="FFFF00"/>
                </a:solidFill>
                <a:latin typeface="Times New Roman"/>
                <a:cs typeface="Times New Roman"/>
              </a:rPr>
              <a:t>1</a:t>
            </a:r>
            <a:r>
              <a:rPr sz="2800" spc="-30" dirty="0">
                <a:solidFill>
                  <a:srgbClr val="FFFF00"/>
                </a:solidFill>
                <a:latin typeface="Times New Roman"/>
                <a:cs typeface="Times New Roman"/>
              </a:rPr>
              <a:t> </a:t>
            </a:r>
            <a:r>
              <a:rPr sz="2800" dirty="0">
                <a:solidFill>
                  <a:srgbClr val="FFFF00"/>
                </a:solidFill>
                <a:latin typeface="Times New Roman"/>
                <a:cs typeface="Times New Roman"/>
              </a:rPr>
              <a:t>mole</a:t>
            </a:r>
            <a:r>
              <a:rPr sz="2800" spc="-25" dirty="0">
                <a:solidFill>
                  <a:srgbClr val="FFFF00"/>
                </a:solidFill>
                <a:latin typeface="Times New Roman"/>
                <a:cs typeface="Times New Roman"/>
              </a:rPr>
              <a:t> </a:t>
            </a:r>
            <a:r>
              <a:rPr sz="2800" dirty="0">
                <a:solidFill>
                  <a:srgbClr val="FFFF00"/>
                </a:solidFill>
                <a:latin typeface="Times New Roman"/>
                <a:cs typeface="Times New Roman"/>
              </a:rPr>
              <a:t>of</a:t>
            </a:r>
            <a:r>
              <a:rPr sz="2800" spc="-25" dirty="0">
                <a:solidFill>
                  <a:srgbClr val="FFFF00"/>
                </a:solidFill>
                <a:latin typeface="Times New Roman"/>
                <a:cs typeface="Times New Roman"/>
              </a:rPr>
              <a:t> </a:t>
            </a:r>
            <a:r>
              <a:rPr sz="2800" spc="-10" dirty="0">
                <a:solidFill>
                  <a:srgbClr val="FFFF00"/>
                </a:solidFill>
                <a:latin typeface="Times New Roman"/>
                <a:cs typeface="Times New Roman"/>
              </a:rPr>
              <a:t>CuCl</a:t>
            </a:r>
            <a:r>
              <a:rPr sz="2775" spc="-15" baseline="-21021" dirty="0">
                <a:solidFill>
                  <a:srgbClr val="FFFF00"/>
                </a:solidFill>
                <a:latin typeface="Times New Roman"/>
                <a:cs typeface="Times New Roman"/>
              </a:rPr>
              <a:t>2</a:t>
            </a:r>
            <a:r>
              <a:rPr sz="2800" spc="-10" dirty="0">
                <a:solidFill>
                  <a:srgbClr val="FFFF00"/>
                </a:solidFill>
                <a:latin typeface="Times New Roman"/>
                <a:cs typeface="Times New Roman"/>
              </a:rPr>
              <a:t>?</a:t>
            </a:r>
            <a:endParaRPr sz="2800" dirty="0">
              <a:latin typeface="Times New Roman"/>
              <a:cs typeface="Times New Roman"/>
            </a:endParaRPr>
          </a:p>
          <a:p>
            <a:pPr>
              <a:spcBef>
                <a:spcPts val="140"/>
              </a:spcBef>
            </a:pPr>
            <a:endParaRPr sz="2800" dirty="0">
              <a:latin typeface="Times New Roman"/>
              <a:cs typeface="Times New Roman"/>
            </a:endParaRPr>
          </a:p>
          <a:p>
            <a:pPr marL="63500">
              <a:lnSpc>
                <a:spcPts val="2495"/>
              </a:lnSpc>
            </a:pPr>
            <a:r>
              <a:rPr sz="2800" dirty="0">
                <a:solidFill>
                  <a:srgbClr val="FFFFFF"/>
                </a:solidFill>
                <a:latin typeface="Times New Roman"/>
                <a:cs typeface="Times New Roman"/>
              </a:rPr>
              <a:t>CuCl</a:t>
            </a:r>
            <a:r>
              <a:rPr sz="2775" baseline="-21021" dirty="0">
                <a:solidFill>
                  <a:srgbClr val="FFFFFF"/>
                </a:solidFill>
                <a:latin typeface="Times New Roman"/>
                <a:cs typeface="Times New Roman"/>
              </a:rPr>
              <a:t>2</a:t>
            </a:r>
            <a:r>
              <a:rPr sz="2775" spc="337" baseline="-21021" dirty="0">
                <a:solidFill>
                  <a:srgbClr val="FFFFFF"/>
                </a:solidFill>
                <a:latin typeface="Times New Roman"/>
                <a:cs typeface="Times New Roman"/>
              </a:rPr>
              <a:t> </a:t>
            </a:r>
            <a:r>
              <a:rPr sz="2800" dirty="0">
                <a:solidFill>
                  <a:srgbClr val="FFFFFF"/>
                </a:solidFill>
                <a:latin typeface="Times New Roman"/>
                <a:cs typeface="Times New Roman"/>
              </a:rPr>
              <a:t>→ Cu</a:t>
            </a:r>
            <a:r>
              <a:rPr sz="2800" spc="235" dirty="0">
                <a:solidFill>
                  <a:srgbClr val="FFFFFF"/>
                </a:solidFill>
                <a:latin typeface="Times New Roman"/>
                <a:cs typeface="Times New Roman"/>
              </a:rPr>
              <a:t> </a:t>
            </a:r>
            <a:r>
              <a:rPr lang="en-US" sz="1200" spc="235" dirty="0">
                <a:solidFill>
                  <a:srgbClr val="FFFFFF"/>
                </a:solidFill>
                <a:latin typeface="Times New Roman"/>
                <a:cs typeface="Times New Roman"/>
              </a:rPr>
              <a:t>2</a:t>
            </a:r>
            <a:r>
              <a:rPr sz="2775" baseline="25525" dirty="0" smtClean="0">
                <a:solidFill>
                  <a:srgbClr val="FFFFFF"/>
                </a:solidFill>
                <a:latin typeface="Times New Roman"/>
                <a:cs typeface="Times New Roman"/>
              </a:rPr>
              <a:t>+</a:t>
            </a:r>
            <a:r>
              <a:rPr sz="2775" spc="337" baseline="25525" dirty="0" smtClean="0">
                <a:solidFill>
                  <a:srgbClr val="FFFFFF"/>
                </a:solidFill>
                <a:latin typeface="Times New Roman"/>
                <a:cs typeface="Times New Roman"/>
              </a:rPr>
              <a:t> </a:t>
            </a:r>
            <a:r>
              <a:rPr sz="2800" dirty="0">
                <a:solidFill>
                  <a:srgbClr val="FFFFFF"/>
                </a:solidFill>
                <a:latin typeface="Times New Roman"/>
                <a:cs typeface="Times New Roman"/>
              </a:rPr>
              <a:t>+</a:t>
            </a:r>
            <a:r>
              <a:rPr sz="2800" spc="-15" dirty="0">
                <a:solidFill>
                  <a:srgbClr val="FFFFFF"/>
                </a:solidFill>
                <a:latin typeface="Times New Roman"/>
                <a:cs typeface="Times New Roman"/>
              </a:rPr>
              <a:t> </a:t>
            </a:r>
            <a:r>
              <a:rPr sz="2800" dirty="0">
                <a:solidFill>
                  <a:srgbClr val="FFFFFF"/>
                </a:solidFill>
                <a:latin typeface="Times New Roman"/>
                <a:cs typeface="Times New Roman"/>
              </a:rPr>
              <a:t>2 </a:t>
            </a:r>
            <a:r>
              <a:rPr sz="2800" spc="-25" dirty="0">
                <a:solidFill>
                  <a:srgbClr val="FFFFFF"/>
                </a:solidFill>
                <a:latin typeface="Times New Roman"/>
                <a:cs typeface="Times New Roman"/>
              </a:rPr>
              <a:t>Cl</a:t>
            </a:r>
            <a:r>
              <a:rPr sz="2775" spc="-37" baseline="25525" dirty="0">
                <a:solidFill>
                  <a:srgbClr val="FFFFFF"/>
                </a:solidFill>
                <a:latin typeface="Times New Roman"/>
                <a:cs typeface="Times New Roman"/>
              </a:rPr>
              <a:t>-</a:t>
            </a:r>
            <a:endParaRPr sz="2775" baseline="25525" dirty="0">
              <a:latin typeface="Times New Roman"/>
              <a:cs typeface="Times New Roman"/>
            </a:endParaRPr>
          </a:p>
          <a:p>
            <a:pPr marL="1880235">
              <a:lnSpc>
                <a:spcPts val="1355"/>
              </a:lnSpc>
            </a:pPr>
            <a:endParaRPr sz="1850" dirty="0">
              <a:latin typeface="Times New Roman"/>
              <a:cs typeface="Times New Roman"/>
            </a:endParaRPr>
          </a:p>
        </p:txBody>
      </p:sp>
      <p:sp>
        <p:nvSpPr>
          <p:cNvPr id="3" name="object 3"/>
          <p:cNvSpPr/>
          <p:nvPr/>
        </p:nvSpPr>
        <p:spPr>
          <a:xfrm>
            <a:off x="125436" y="302768"/>
            <a:ext cx="8882380" cy="21590"/>
          </a:xfrm>
          <a:custGeom>
            <a:avLst/>
            <a:gdLst/>
            <a:ahLst/>
            <a:cxnLst/>
            <a:rect l="l" t="t" r="r" b="b"/>
            <a:pathLst>
              <a:path w="8882380" h="21589">
                <a:moveTo>
                  <a:pt x="8881911" y="0"/>
                </a:moveTo>
                <a:lnTo>
                  <a:pt x="0" y="0"/>
                </a:lnTo>
                <a:lnTo>
                  <a:pt x="0" y="21335"/>
                </a:lnTo>
                <a:lnTo>
                  <a:pt x="8881911" y="21335"/>
                </a:lnTo>
                <a:lnTo>
                  <a:pt x="8881911"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728726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667</TotalTime>
  <Words>856</Words>
  <Application>Microsoft Office PowerPoint</Application>
  <PresentationFormat>On-screen Show (4:3)</PresentationFormat>
  <Paragraphs>130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Methods of expressing Concentration</vt:lpstr>
      <vt:lpstr>Concentration by Percent Percent means the same thing as “parts per hundred”, so when percent is used as a concentration unit, the number of parts of solute present in every 100 parts of solution is being specified.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IK</dc:creator>
  <cp:lastModifiedBy>Maher</cp:lastModifiedBy>
  <cp:revision>29</cp:revision>
  <dcterms:created xsi:type="dcterms:W3CDTF">2024-12-26T10:18:49Z</dcterms:created>
  <dcterms:modified xsi:type="dcterms:W3CDTF">2025-05-21T18:44:22Z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2017-04-09T00:00:00Z</vt:filetime>
  </property>
  <property fmtid="{D5CDD505-2E9C-101B-9397-08002B2CF9AE}" pid="3" name="Creator">
    <vt:lpwstr>Microsoft® PowerPoint® 2013</vt:lpwstr>
  </property>
  <property fmtid="{D5CDD505-2E9C-101B-9397-08002B2CF9AE}" pid="4" name="LastSaved">
    <vt:filetime>2024-12-26T00:00:00Z</vt:filetime>
  </property>
  <property fmtid="{D5CDD505-2E9C-101B-9397-08002B2CF9AE}" pid="5" name="Producer">
    <vt:lpwstr>3-Heights(TM) PDF Security Shell 4.8.25.2 (http://www.pdf-tools.com)</vt:lpwstr>
  </property>
</Properties>
</file>