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53" r:id="rId2"/>
    <p:sldId id="257" r:id="rId3"/>
    <p:sldId id="258" r:id="rId4"/>
    <p:sldId id="459" r:id="rId5"/>
    <p:sldId id="46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454" r:id="rId24"/>
    <p:sldId id="455" r:id="rId25"/>
    <p:sldId id="456" r:id="rId26"/>
    <p:sldId id="457" r:id="rId27"/>
    <p:sldId id="4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133"/>
  </p:normalViewPr>
  <p:slideViewPr>
    <p:cSldViewPr snapToGrid="0">
      <p:cViewPr>
        <p:scale>
          <a:sx n="124" d="100"/>
          <a:sy n="124" d="100"/>
        </p:scale>
        <p:origin x="-288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F379-A950-5A2A-AD8E-EADDE003B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E254C-380C-4C51-A49E-16385CF89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F6BF2-31F9-0014-2018-99F7F0E5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B64F-1352-9F4A-9C59-34922E3F034A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C05C9-19DB-25BD-32A4-1653989E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65EBA-0986-305D-8C0F-23EDF188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2B1-0533-F543-A2C1-CB1F3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77A-D309-DFE0-9F4C-8CEDACA0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F505C-8139-6710-0148-637F8A1F7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433F2-80C4-99B1-9605-054472BE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B64F-1352-9F4A-9C59-34922E3F034A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762D6-C64B-9D28-ED15-893E3E96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1AAD-A053-5EAB-5887-EB7068EB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2B1-0533-F543-A2C1-CB1F3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0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0FE9F-006E-BD42-3B94-30ABB4C56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424A8-8506-95A6-849A-71381347F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6CD1C-9674-E159-5F10-5BB77CF0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B64F-1352-9F4A-9C59-34922E3F034A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ACD02-6F6D-ABDD-0839-381C85F9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C9178-B718-A750-984F-EDBB2309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2B1-0533-F543-A2C1-CB1F3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9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950AD-68C6-39B0-73BE-8291AE94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97FA-5D89-3C5A-2DFB-890913125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EF479-762D-9F60-41EB-19B6085A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B64F-1352-9F4A-9C59-34922E3F034A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468D1-B355-29F9-0BB6-85371F37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505B7-1BE7-25D6-848F-010EF584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2B1-0533-F543-A2C1-CB1F3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898B-111A-2105-1D13-4C32E5F4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9A60C-C073-F154-5016-90D94229F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4049B-5135-C4D8-A915-E6F0B713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B64F-1352-9F4A-9C59-34922E3F034A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6A27-D930-78C6-4C69-67BE4BE5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09D66-CD96-9AB6-0310-EF6C26B2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2B1-0533-F543-A2C1-CB1F3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45BF-A289-837E-81A7-D22F4C39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A789-DFB4-0CCE-9C24-0860CF25C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73BB4-9784-0BD3-E15A-D2617D9C1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49B3F-4273-BF75-AE07-4515B9E7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B64F-1352-9F4A-9C59-34922E3F034A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05CCC-6F47-4717-5914-FBF1E571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A3ACA-BA89-21D3-44D9-7D86D487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2B1-0533-F543-A2C1-CB1F3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BACE-09F9-B659-A563-8E02B0C1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D793A-61D9-64B5-F6B6-60EC76605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D5071-5E21-7A28-ABD4-FD2BB5525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49E2C-9765-2187-9A4C-ACE0C66A0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600B5-229D-39FA-32AB-C935DFB02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8D6D3-4D9E-EB10-E254-FBDE23DE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B64F-1352-9F4A-9C59-34922E3F034A}" type="datetimeFigureOut">
              <a:rPr lang="en-US" smtClean="0"/>
              <a:t>4/25/25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49E8E3-6849-DE3D-A120-2CAE9EAB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6AAB8-CDFD-5B5D-298C-882196A6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2B1-0533-F543-A2C1-CB1F3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3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D959-186E-65D6-8466-7A6DAA51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62E50-A026-5657-E7E4-11E09887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B64F-1352-9F4A-9C59-34922E3F034A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4C3D1-C284-2B7B-0D36-7C601D60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2D09D-7CF3-0177-7FFC-7A2B299E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2B1-0533-F543-A2C1-CB1F3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1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6A0A1-C010-E3AC-5C5F-F6E2E00A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B64F-1352-9F4A-9C59-34922E3F034A}" type="datetimeFigureOut">
              <a:rPr lang="en-US" smtClean="0"/>
              <a:t>4/25/25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AED2F-89B6-2D2D-83C5-CE949DD3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2A1ED-0B95-767E-E4E1-0D6CA241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2B1-0533-F543-A2C1-CB1F3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CF8A-59C4-55E8-FF79-156FC12F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DE940-6B7A-EB4E-FB72-1E682898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4207D-553D-DA93-3775-1580BF25A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40050-01F5-CCB7-9B46-76424082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B64F-1352-9F4A-9C59-34922E3F034A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045BC-B337-5F7A-A95A-2D6D60D2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E3038-5BE8-A1A2-E2E7-0A4222B8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2B1-0533-F543-A2C1-CB1F3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9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6E69-01B6-BE1A-99B0-BB5AAF8A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8242A-8A22-9D04-F45A-D23F204A5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824E7-56F2-F240-FA19-24767DD74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AA115-0547-5A0B-965A-BCA4D0AE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B64F-1352-9F4A-9C59-34922E3F034A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1BE4A-28FD-A0AA-8CA3-9A916CFD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2247A-C020-F161-7F69-9EE78BF8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2B1-0533-F543-A2C1-CB1F3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8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BB91CA-C5C7-F594-A785-C7F317E7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C7067-5FE6-70D0-EF57-21E8086A5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EFA97-5352-D3A3-52CC-FED54D6FD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5B64F-1352-9F4A-9C59-34922E3F034A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53474-F09B-C08F-3741-BEBB14937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0492-3EBF-5653-C254-559D7896B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712B1-0533-F543-A2C1-CB1F3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0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0">
            <a:extLst>
              <a:ext uri="{FF2B5EF4-FFF2-40B4-BE49-F238E27FC236}">
                <a16:creationId xmlns:a16="http://schemas.microsoft.com/office/drawing/2014/main" id="{746228C9-7F19-28C4-EBF8-3AE81D683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825" y="439739"/>
            <a:ext cx="366199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1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>
                <a:latin typeface="Cambria" panose="02040503050406030204" pitchFamily="18" charset="0"/>
                <a:cs typeface="Times New Roman" panose="02020603050405020304" pitchFamily="18" charset="0"/>
              </a:rPr>
              <a:t>Department of Anesthesia Techniques</a:t>
            </a:r>
            <a:endParaRPr lang="en-US" altLang="en-US" sz="1600" dirty="0"/>
          </a:p>
          <a:p>
            <a:pPr algn="ctr"/>
            <a:r>
              <a:rPr lang="en-US" altLang="en-US" sz="3600" b="1" dirty="0"/>
              <a:t>Electrocardiogram</a:t>
            </a:r>
            <a:r>
              <a:rPr lang="en-US" altLang="en-US" sz="4000" b="1" dirty="0"/>
              <a:t> </a:t>
            </a:r>
            <a:br>
              <a:rPr lang="en-US" altLang="en-US" sz="4000" b="1" dirty="0"/>
            </a:b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endParaRPr lang="en-US" altLang="en-US" sz="5400" b="1" dirty="0"/>
          </a:p>
        </p:txBody>
      </p:sp>
      <p:sp>
        <p:nvSpPr>
          <p:cNvPr id="16386" name="Text Box 12">
            <a:extLst>
              <a:ext uri="{FF2B5EF4-FFF2-40B4-BE49-F238E27FC236}">
                <a16:creationId xmlns:a16="http://schemas.microsoft.com/office/drawing/2014/main" id="{216962D0-A7E6-55DC-E1EA-B2740FBBC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1" y="3276601"/>
            <a:ext cx="518001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600" b="1" dirty="0">
                <a:cs typeface="Times New Roman" panose="02020603050405020304" pitchFamily="18" charset="0"/>
              </a:rPr>
              <a:t>Dr. Mohammed Sami</a:t>
            </a:r>
            <a:endParaRPr lang="en-US" altLang="en-US" sz="1400" dirty="0"/>
          </a:p>
          <a:p>
            <a:pPr algn="ctr"/>
            <a:r>
              <a:rPr lang="en-US" altLang="en-US" sz="1600" b="1" dirty="0" err="1">
                <a:cs typeface="Times New Roman" panose="02020603050405020304" pitchFamily="18" charset="0"/>
              </a:rPr>
              <a:t>Mohammed.sami.hasan@uomus.edu.iq</a:t>
            </a:r>
            <a:endParaRPr lang="en-US" altLang="en-US" sz="2400" dirty="0"/>
          </a:p>
        </p:txBody>
      </p:sp>
      <p:sp>
        <p:nvSpPr>
          <p:cNvPr id="16387" name="Rectangle 13">
            <a:extLst>
              <a:ext uri="{FF2B5EF4-FFF2-40B4-BE49-F238E27FC236}">
                <a16:creationId xmlns:a16="http://schemas.microsoft.com/office/drawing/2014/main" id="{E041FCFC-06DA-A348-F2FF-C5130D8F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1" y="613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14">
            <a:extLst>
              <a:ext uri="{FF2B5EF4-FFF2-40B4-BE49-F238E27FC236}">
                <a16:creationId xmlns:a16="http://schemas.microsoft.com/office/drawing/2014/main" id="{3A8210ED-DFCC-3C14-AC81-4C5A047D0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1" y="2899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0A0F7E5F-E22F-252A-74BA-89B79734E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6" y="811217"/>
            <a:ext cx="16605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Al-Mustaqbal University - Apps on Google Play">
            <a:extLst>
              <a:ext uri="{FF2B5EF4-FFF2-40B4-BE49-F238E27FC236}">
                <a16:creationId xmlns:a16="http://schemas.microsoft.com/office/drawing/2014/main" id="{0B1CF6F6-B440-970E-A104-5D2124F2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4" y="665957"/>
            <a:ext cx="2413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248E6F-C652-9F38-FE57-CC3EB75C039C}"/>
              </a:ext>
            </a:extLst>
          </p:cNvPr>
          <p:cNvSpPr txBox="1"/>
          <p:nvPr/>
        </p:nvSpPr>
        <p:spPr>
          <a:xfrm>
            <a:off x="466165" y="4374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 advTm="696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5CF0-B829-09BE-CAE9-202D4AD6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Limb Lead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942C-1316-90A1-EEFD-39AD9DDA8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1559859"/>
            <a:ext cx="10797988" cy="4617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/>
                <a:latin typeface="ArialMT"/>
              </a:rPr>
              <a:t>1 - Leads I, II, and III are bipolar leads, which consist of two electrodes of opposite polarity (positive and negative). The third (ground) electrode minimizes electrical activity from other sources. </a:t>
            </a:r>
            <a:endParaRPr lang="en-US" sz="4400" dirty="0"/>
          </a:p>
          <a:p>
            <a:pPr marL="0" indent="0">
              <a:buNone/>
            </a:pPr>
            <a:r>
              <a:rPr lang="en-US" sz="3200" dirty="0">
                <a:effectLst/>
                <a:latin typeface="ArialMT"/>
              </a:rPr>
              <a:t>2 - Leads aVR, </a:t>
            </a:r>
            <a:r>
              <a:rPr lang="en-US" sz="3200" dirty="0" err="1">
                <a:effectLst/>
                <a:latin typeface="ArialMT"/>
              </a:rPr>
              <a:t>aVL</a:t>
            </a:r>
            <a:r>
              <a:rPr lang="en-US" sz="3200" dirty="0">
                <a:effectLst/>
                <a:latin typeface="ArialMT"/>
              </a:rPr>
              <a:t>, and </a:t>
            </a:r>
            <a:r>
              <a:rPr lang="en-US" sz="3200" dirty="0" err="1">
                <a:effectLst/>
                <a:latin typeface="ArialMT"/>
              </a:rPr>
              <a:t>aVF</a:t>
            </a:r>
            <a:r>
              <a:rPr lang="en-US" sz="3200" dirty="0">
                <a:effectLst/>
                <a:latin typeface="ArialMT"/>
              </a:rPr>
              <a:t> are unipolar leads and consist of a single positive electrode and a reference point (with zero electrical potential) that lies in the center of the heart’s electrical field. </a:t>
            </a: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3803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2308-0C06-5E46-290E-9632DD6B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Chest Leads </a:t>
            </a:r>
            <a:endParaRPr lang="en-US" sz="6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D00586-3F74-C829-D6BC-413A357C1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311" y="1690688"/>
            <a:ext cx="10060971" cy="41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8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3D17-FBF5-07A4-0C87-E823BEED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BDA1FE-1E36-0198-BF3C-4B7CDF436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271" y="688919"/>
            <a:ext cx="7046258" cy="56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0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2149-A607-B2A8-FEC1-A7BEE547A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Components of an ECG Tracing 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3CAA4C-1236-9389-7065-064BE10E3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201" y="994491"/>
            <a:ext cx="6248672" cy="535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2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B4B8-F952-460A-3A3F-E2E91FCD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Recording of the ECG 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2049" name="Picture 1" descr="page41image3162112">
            <a:extLst>
              <a:ext uri="{FF2B5EF4-FFF2-40B4-BE49-F238E27FC236}">
                <a16:creationId xmlns:a16="http://schemas.microsoft.com/office/drawing/2014/main" id="{64E93634-36A2-7788-1544-E024B39ACD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70" y="365125"/>
            <a:ext cx="7904490" cy="64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5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B53A-EDBC-9006-69A3-B2D44172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Standerd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ECG 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38EDE-AA4B-E523-BA1E-D6B836652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ArialMT"/>
              </a:rPr>
              <a:t>ECGs are normally printed on a grid. The horizontal axis represents time and the vertical axis represents voltage. The standard values on this grid are shown in the adjacent image at 25mm/sec:[58] </a:t>
            </a:r>
            <a:endParaRPr lang="en-US" sz="4000" dirty="0"/>
          </a:p>
          <a:p>
            <a:r>
              <a:rPr lang="en-US" dirty="0">
                <a:effectLst/>
                <a:latin typeface="ArialMT"/>
              </a:rPr>
              <a:t>A small box </a:t>
            </a:r>
            <a:r>
              <a:rPr lang="en-US" dirty="0">
                <a:solidFill>
                  <a:srgbClr val="FF0000"/>
                </a:solidFill>
                <a:effectLst/>
                <a:latin typeface="ArialMT"/>
              </a:rPr>
              <a:t>is 1 mm × 1 mm </a:t>
            </a:r>
            <a:r>
              <a:rPr lang="en-US" dirty="0">
                <a:effectLst/>
                <a:latin typeface="ArialMT"/>
              </a:rPr>
              <a:t>and represents </a:t>
            </a:r>
            <a:r>
              <a:rPr lang="en-US" dirty="0">
                <a:solidFill>
                  <a:srgbClr val="FF0000"/>
                </a:solidFill>
                <a:effectLst/>
                <a:latin typeface="ArialMT"/>
              </a:rPr>
              <a:t>0.1 mV × 0.04 </a:t>
            </a:r>
            <a:r>
              <a:rPr lang="en-US" dirty="0">
                <a:effectLst/>
                <a:latin typeface="ArialMT"/>
              </a:rPr>
              <a:t>seconds. A large box is 5 mm × 5 mm and represents 0.5 mV × 0.20 seconds. 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355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B46D-81EE-365C-71CB-B4464D3B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 descr="page42image3173136">
            <a:extLst>
              <a:ext uri="{FF2B5EF4-FFF2-40B4-BE49-F238E27FC236}">
                <a16:creationId xmlns:a16="http://schemas.microsoft.com/office/drawing/2014/main" id="{C5A0EB4E-4DAE-4F16-EF66-27EF386BD5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33" y="584091"/>
            <a:ext cx="7636934" cy="58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0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00FF-1D82-979C-6993-464108EF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ECG Fundamentals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B03C0-BC55-2E84-71A7-DA4CCFBE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ArialMT"/>
              </a:rPr>
              <a:t>Next, report on the fundamental features of the ECG recording itself, namely: </a:t>
            </a:r>
            <a:endParaRPr lang="en-US" sz="4000" dirty="0"/>
          </a:p>
          <a:p>
            <a:pPr marL="0" indent="0">
              <a:buNone/>
            </a:pPr>
            <a:r>
              <a:rPr lang="en-US" b="1" dirty="0">
                <a:effectLst/>
                <a:latin typeface="Arial" panose="020B0604020202020204" pitchFamily="34" charset="0"/>
              </a:rPr>
              <a:t>1- Rate</a:t>
            </a:r>
            <a:br>
              <a:rPr lang="en-US" b="1" dirty="0">
                <a:effectLst/>
                <a:latin typeface="Arial" panose="020B0604020202020204" pitchFamily="34" charset="0"/>
              </a:rPr>
            </a:br>
            <a:r>
              <a:rPr lang="en-US" b="1" dirty="0">
                <a:effectLst/>
                <a:latin typeface="Arial" panose="020B0604020202020204" pitchFamily="34" charset="0"/>
              </a:rPr>
              <a:t>2- Rhythm </a:t>
            </a:r>
            <a:endParaRPr lang="en-US" sz="4000" dirty="0"/>
          </a:p>
          <a:p>
            <a:pPr marL="457200" lvl="1" indent="0">
              <a:buNone/>
            </a:pPr>
            <a:r>
              <a:rPr lang="en-US" dirty="0">
                <a:effectLst/>
                <a:latin typeface="ArialMT"/>
              </a:rPr>
              <a:t>• Supraventricular 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ArialMT"/>
              </a:rPr>
              <a:t>• Ventricular </a:t>
            </a:r>
            <a:endParaRPr lang="en-US" sz="3600" dirty="0"/>
          </a:p>
          <a:p>
            <a:pPr marL="457200" lvl="1" indent="0">
              <a:buNone/>
            </a:pPr>
            <a:r>
              <a:rPr lang="en-US" dirty="0">
                <a:effectLst/>
                <a:latin typeface="ArialMT"/>
              </a:rPr>
              <a:t>• Conduction problems </a:t>
            </a:r>
            <a:endParaRPr lang="en-US" sz="3600" dirty="0"/>
          </a:p>
          <a:p>
            <a:pPr marL="0" indent="0">
              <a:buNone/>
            </a:pPr>
            <a:r>
              <a:rPr lang="en-US" b="1" dirty="0">
                <a:effectLst/>
                <a:latin typeface="Arial" panose="020B0604020202020204" pitchFamily="34" charset="0"/>
              </a:rPr>
              <a:t>3- Axis 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456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6A84-0025-681E-5FD6-09DD0328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ECG Details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397A8-E3A2-D4FE-42E2-AACF9D66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1253067"/>
            <a:ext cx="10778067" cy="4923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effectLst/>
                <a:latin typeface="ArialMT"/>
              </a:rPr>
              <a:t>Next, review the individual features of the ECG using a step-by-step approach. Describe: </a:t>
            </a:r>
            <a:endParaRPr lang="en-US" sz="4400" dirty="0"/>
          </a:p>
          <a:p>
            <a:pPr marL="457200" lvl="1" indent="0">
              <a:buNone/>
            </a:pPr>
            <a:r>
              <a:rPr lang="en-US" sz="2800" dirty="0">
                <a:effectLst/>
                <a:latin typeface="ArialMT"/>
              </a:rPr>
              <a:t>• </a:t>
            </a:r>
            <a:r>
              <a:rPr lang="en-US" sz="3200" b="1" dirty="0">
                <a:effectLst/>
                <a:latin typeface="ArialMT"/>
              </a:rPr>
              <a:t>P</a:t>
            </a:r>
            <a:r>
              <a:rPr lang="en-US" sz="2800" dirty="0">
                <a:effectLst/>
                <a:latin typeface="ArialMT"/>
              </a:rPr>
              <a:t> wave </a:t>
            </a:r>
            <a:endParaRPr lang="en-US" sz="4000" dirty="0"/>
          </a:p>
          <a:p>
            <a:pPr marL="457200" lvl="1" indent="0">
              <a:buNone/>
            </a:pPr>
            <a:r>
              <a:rPr lang="en-US" sz="2800" dirty="0">
                <a:effectLst/>
                <a:latin typeface="ArialMT"/>
              </a:rPr>
              <a:t>• </a:t>
            </a:r>
            <a:r>
              <a:rPr lang="en-US" sz="3200" b="1" dirty="0">
                <a:effectLst/>
                <a:latin typeface="ArialMT"/>
              </a:rPr>
              <a:t>PR</a:t>
            </a:r>
            <a:r>
              <a:rPr lang="en-US" sz="2800" dirty="0">
                <a:effectLst/>
                <a:latin typeface="ArialMT"/>
              </a:rPr>
              <a:t> interval </a:t>
            </a:r>
          </a:p>
          <a:p>
            <a:pPr marL="457200" lvl="1" indent="0">
              <a:buNone/>
            </a:pPr>
            <a:r>
              <a:rPr lang="en-US" sz="2800" dirty="0">
                <a:effectLst/>
                <a:latin typeface="ArialMT"/>
              </a:rPr>
              <a:t>• </a:t>
            </a:r>
            <a:r>
              <a:rPr lang="en-US" sz="3200" b="1" dirty="0">
                <a:effectLst/>
                <a:latin typeface="ArialMT"/>
              </a:rPr>
              <a:t>Q</a:t>
            </a:r>
            <a:r>
              <a:rPr lang="en-US" sz="2800" dirty="0">
                <a:effectLst/>
                <a:latin typeface="ArialMT"/>
              </a:rPr>
              <a:t> wave </a:t>
            </a:r>
            <a:endParaRPr lang="en-US" sz="4000" dirty="0"/>
          </a:p>
          <a:p>
            <a:pPr marL="457200" lvl="1" indent="0">
              <a:buNone/>
            </a:pPr>
            <a:r>
              <a:rPr lang="en-US" sz="2800" dirty="0">
                <a:effectLst/>
                <a:latin typeface="ArialMT"/>
              </a:rPr>
              <a:t>• </a:t>
            </a:r>
            <a:r>
              <a:rPr lang="en-US" sz="3200" b="1" dirty="0">
                <a:effectLst/>
                <a:latin typeface="ArialMT"/>
              </a:rPr>
              <a:t>QRS</a:t>
            </a:r>
            <a:r>
              <a:rPr lang="en-US" sz="2800" dirty="0">
                <a:effectLst/>
                <a:latin typeface="ArialMT"/>
              </a:rPr>
              <a:t> complex </a:t>
            </a:r>
          </a:p>
          <a:p>
            <a:pPr marL="457200" lvl="1" indent="0">
              <a:buNone/>
            </a:pPr>
            <a:r>
              <a:rPr lang="en-US" sz="2800" dirty="0">
                <a:effectLst/>
                <a:latin typeface="ArialMT"/>
              </a:rPr>
              <a:t>• </a:t>
            </a:r>
            <a:r>
              <a:rPr lang="en-US" sz="3200" b="1" dirty="0">
                <a:effectLst/>
                <a:latin typeface="ArialMT"/>
              </a:rPr>
              <a:t>ST</a:t>
            </a:r>
            <a:r>
              <a:rPr lang="en-US" sz="2800" dirty="0">
                <a:effectLst/>
                <a:latin typeface="ArialMT"/>
              </a:rPr>
              <a:t> segment </a:t>
            </a:r>
            <a:endParaRPr lang="en-US" sz="4000" dirty="0"/>
          </a:p>
          <a:p>
            <a:pPr marL="457200" lvl="1" indent="0">
              <a:buNone/>
            </a:pPr>
            <a:r>
              <a:rPr lang="en-US" sz="2800" dirty="0">
                <a:effectLst/>
                <a:latin typeface="ArialMT"/>
              </a:rPr>
              <a:t>• </a:t>
            </a:r>
            <a:r>
              <a:rPr lang="en-US" sz="3200" b="1" dirty="0">
                <a:effectLst/>
                <a:latin typeface="ArialMT"/>
              </a:rPr>
              <a:t>T</a:t>
            </a:r>
            <a:r>
              <a:rPr lang="en-US" sz="2800" dirty="0">
                <a:effectLst/>
                <a:latin typeface="ArialMT"/>
              </a:rPr>
              <a:t> wave </a:t>
            </a:r>
            <a:endParaRPr lang="en-US" sz="4000" dirty="0"/>
          </a:p>
          <a:p>
            <a:pPr marL="457200" lvl="1" indent="0">
              <a:buNone/>
            </a:pPr>
            <a:r>
              <a:rPr lang="en-US" sz="2800" dirty="0">
                <a:effectLst/>
                <a:latin typeface="ArialMT"/>
              </a:rPr>
              <a:t>• </a:t>
            </a:r>
            <a:r>
              <a:rPr lang="en-US" sz="3200" b="1" dirty="0">
                <a:effectLst/>
                <a:latin typeface="ArialMT"/>
              </a:rPr>
              <a:t>QT</a:t>
            </a:r>
            <a:r>
              <a:rPr lang="en-US" sz="2800" dirty="0">
                <a:effectLst/>
                <a:latin typeface="ArialMT"/>
              </a:rPr>
              <a:t> interval </a:t>
            </a:r>
          </a:p>
          <a:p>
            <a:pPr marL="457200" lvl="1" indent="0">
              <a:buNone/>
            </a:pPr>
            <a:r>
              <a:rPr lang="en-US" sz="2800" dirty="0">
                <a:effectLst/>
                <a:latin typeface="ArialMT"/>
              </a:rPr>
              <a:t>• </a:t>
            </a:r>
            <a:r>
              <a:rPr lang="en-US" sz="3200" b="1" dirty="0">
                <a:effectLst/>
                <a:latin typeface="ArialMT"/>
              </a:rPr>
              <a:t>U</a:t>
            </a:r>
            <a:r>
              <a:rPr lang="en-US" sz="2800" dirty="0">
                <a:effectLst/>
                <a:latin typeface="ArialMT"/>
              </a:rPr>
              <a:t> wave </a:t>
            </a:r>
            <a:endParaRPr lang="en-US" sz="40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566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B8D3F-8E31-782F-93EE-C54FBC15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Heart Rate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DE7F-2568-BEE6-DC1B-5C311183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/>
                <a:latin typeface="Arial" panose="020B0604020202020204" pitchFamily="34" charset="0"/>
              </a:rPr>
              <a:t>Methods for Calculating Heart Rate: </a:t>
            </a:r>
            <a:endParaRPr lang="en-US" sz="36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6DBF"/>
                </a:solidFill>
                <a:effectLst/>
                <a:latin typeface="Arial" panose="020B0604020202020204" pitchFamily="34" charset="0"/>
              </a:rPr>
              <a:t>Method 1: </a:t>
            </a:r>
            <a:r>
              <a:rPr lang="en-US" b="1" dirty="0">
                <a:effectLst/>
                <a:latin typeface="ArialMT"/>
              </a:rPr>
              <a:t>Count Large Boxes</a:t>
            </a:r>
            <a:br>
              <a:rPr lang="en-US" sz="2400" dirty="0">
                <a:effectLst/>
                <a:latin typeface="ArialMT"/>
              </a:rPr>
            </a:br>
            <a:r>
              <a:rPr lang="en-US" sz="2400" dirty="0">
                <a:effectLst/>
                <a:latin typeface="ArialMT"/>
              </a:rPr>
              <a:t>Regular rhythms can be quickly determined by counting the number of large graph </a:t>
            </a:r>
            <a:endParaRPr lang="en-US" sz="3600" dirty="0"/>
          </a:p>
          <a:p>
            <a:pPr marL="0" indent="0">
              <a:buNone/>
            </a:pPr>
            <a:r>
              <a:rPr lang="en-US" sz="2400" dirty="0">
                <a:effectLst/>
                <a:latin typeface="ArialMT"/>
              </a:rPr>
              <a:t>boxes between two R waves. </a:t>
            </a:r>
            <a:endParaRPr lang="en-US" sz="3600" dirty="0"/>
          </a:p>
          <a:p>
            <a:pPr marL="0" indent="0">
              <a:buNone/>
            </a:pPr>
            <a:r>
              <a:rPr lang="en-US" sz="2400" dirty="0">
                <a:effectLst/>
                <a:latin typeface="TimesNewRomanPSMT"/>
              </a:rPr>
              <a:t>*  </a:t>
            </a:r>
            <a:r>
              <a:rPr lang="en-US" sz="2400" dirty="0">
                <a:effectLst/>
                <a:latin typeface="ArialMT"/>
              </a:rPr>
              <a:t>That number is divided into 300 to calculate bpm. </a:t>
            </a:r>
            <a:endParaRPr lang="en-US" sz="3600" dirty="0">
              <a:effectLst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NewRomanPSMT"/>
              </a:rPr>
              <a:t>*  </a:t>
            </a:r>
            <a:r>
              <a:rPr lang="en-US" sz="2400" dirty="0">
                <a:effectLst/>
                <a:latin typeface="ArialMT"/>
              </a:rPr>
              <a:t>The rates for the first one to six large boxes can be easily memorized. </a:t>
            </a:r>
            <a:endParaRPr lang="en-US" sz="3600" dirty="0">
              <a:effectLst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NewRomanPSMT"/>
              </a:rPr>
              <a:t>*  </a:t>
            </a:r>
            <a:r>
              <a:rPr lang="en-US" sz="2400" dirty="0">
                <a:effectLst/>
                <a:latin typeface="ArialMT"/>
              </a:rPr>
              <a:t>Remember:60sec/mindividedby0.20sec/largebox300largeboxes/min. </a:t>
            </a:r>
            <a:endParaRPr lang="en-US" sz="3600" dirty="0">
              <a:effectLst/>
            </a:endParaRP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8AF22-F60A-73BD-DC7A-EA490263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5041900"/>
            <a:ext cx="29210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2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CBB2E4-1FDA-C50E-A45F-D09478DA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3" y="279755"/>
            <a:ext cx="9036423" cy="58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0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CCEE-9EF1-1576-7731-B40FCAE1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DBF"/>
                </a:solidFill>
                <a:latin typeface="Arial" panose="020B0604020202020204" pitchFamily="34" charset="0"/>
              </a:rPr>
              <a:t>Method 2: </a:t>
            </a:r>
            <a:r>
              <a:rPr lang="en-US" dirty="0">
                <a:latin typeface="ArialMT"/>
              </a:rPr>
              <a:t>Count Small Boxes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BFC1C-EEB0-3666-54BE-A5E262519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en-US" dirty="0">
                <a:effectLst/>
                <a:latin typeface="ArialMT"/>
              </a:rPr>
            </a:br>
            <a:r>
              <a:rPr lang="en-US" dirty="0">
                <a:effectLst/>
                <a:latin typeface="ArialMT"/>
              </a:rPr>
              <a:t>Sometimes it is necessary to count the number of small boxes between two R waves for fast heart </a:t>
            </a:r>
            <a:endParaRPr lang="en-US" sz="4000" dirty="0"/>
          </a:p>
          <a:p>
            <a:pPr marL="0" indent="0">
              <a:buNone/>
            </a:pPr>
            <a:r>
              <a:rPr lang="en-US" dirty="0">
                <a:effectLst/>
                <a:latin typeface="ArialMT"/>
              </a:rPr>
              <a:t>rates. </a:t>
            </a:r>
            <a:endParaRPr lang="en-US" sz="4000" dirty="0"/>
          </a:p>
          <a:p>
            <a:pPr marL="0" indent="0">
              <a:buNone/>
            </a:pPr>
            <a:r>
              <a:rPr lang="en-US" dirty="0">
                <a:effectLst/>
                <a:latin typeface="TimesNewRomanPSMT"/>
              </a:rPr>
              <a:t>*  </a:t>
            </a:r>
            <a:r>
              <a:rPr lang="en-US" dirty="0">
                <a:effectLst/>
                <a:latin typeface="ArialMT"/>
              </a:rPr>
              <a:t>That number is divided into 1500 to calculate bpm. </a:t>
            </a:r>
            <a:endParaRPr lang="en-US" sz="4000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TimesNewRomanPSMT"/>
              </a:rPr>
              <a:t>*  </a:t>
            </a:r>
            <a:r>
              <a:rPr lang="en-US" dirty="0">
                <a:effectLst/>
                <a:latin typeface="ArialMT"/>
              </a:rPr>
              <a:t>Remember: 60 sec/min divided by 0.04 sec/small box 1500 small boxes/min. </a:t>
            </a:r>
            <a:endParaRPr lang="en-US" sz="4000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TimesNewRomanPSMT"/>
              </a:rPr>
              <a:t>*  </a:t>
            </a:r>
            <a:r>
              <a:rPr lang="en-US" dirty="0">
                <a:effectLst/>
                <a:latin typeface="ArialMT"/>
              </a:rPr>
              <a:t>Examples: If there are six small boxes between two R waves: 1500/6 250 bpm. </a:t>
            </a:r>
            <a:endParaRPr lang="en-US" sz="4000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TimesNewRomanPSMT"/>
              </a:rPr>
              <a:t>*  </a:t>
            </a:r>
            <a:r>
              <a:rPr lang="en-US" dirty="0">
                <a:effectLst/>
                <a:latin typeface="ArialMT"/>
              </a:rPr>
              <a:t>If there are ten small boxes between two R waves: 1500/10 150 bpm </a:t>
            </a:r>
            <a:endParaRPr lang="en-US" sz="4000" dirty="0">
              <a:effectLst/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8580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63675-1D88-A775-F03E-AFBFEDFB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Methods 1 and 2 for Calculating Heart Rate </a:t>
            </a:r>
            <a:br>
              <a:rPr lang="en-US" sz="5400" b="1" dirty="0"/>
            </a:br>
            <a:endParaRPr lang="en-US" sz="5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0BA3F-38D8-A681-4348-9455C6B23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053142"/>
            <a:ext cx="5562600" cy="48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6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21FA-4E67-C3A6-04DB-5DAF360C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Method 3: </a:t>
            </a:r>
            <a:r>
              <a:rPr lang="en-US" sz="2800" dirty="0">
                <a:solidFill>
                  <a:srgbClr val="FF0000"/>
                </a:solidFill>
                <a:effectLst/>
                <a:latin typeface="ArialMT"/>
              </a:rPr>
              <a:t>Six-Second ECG Rhythm Strip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B58BE-2ACB-1E20-2B33-B248FF9FA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933"/>
            <a:ext cx="10515600" cy="463603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NewRomanPSMT"/>
              </a:rPr>
              <a:t> </a:t>
            </a:r>
            <a:r>
              <a:rPr lang="en-US" sz="2400" dirty="0">
                <a:effectLst/>
                <a:latin typeface="ArialMT"/>
              </a:rPr>
              <a:t>The best method for measuring irregular rates with varying R-R intervals is to count the number of R waves in a 6-sec strip and multiply by 10 </a:t>
            </a:r>
            <a:endParaRPr lang="en-US" sz="36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MT"/>
              </a:rPr>
              <a:t>This gives the average number of bpm </a:t>
            </a:r>
            <a:endParaRPr lang="en-US" sz="3600" dirty="0">
              <a:effectLst/>
            </a:endParaRPr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B3D0E-B187-CA2D-67C3-B891B4D45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43578"/>
            <a:ext cx="7073900" cy="249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76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F188-44DD-DEA0-CB4D-D805B01D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9- What does an electrocardiogram (ECG or EKG) primarily represent?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798C4-CE6B-A529-D11D-11FCF72F9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A- Blood pressure changes</a:t>
            </a:r>
          </a:p>
          <a:p>
            <a:pPr marL="457200" lvl="1" indent="0">
              <a:buNone/>
            </a:pPr>
            <a:r>
              <a:rPr lang="en-US" sz="3600" dirty="0"/>
              <a:t>B- Electrical activity of the heart </a:t>
            </a:r>
          </a:p>
          <a:p>
            <a:pPr marL="457200" lvl="1" indent="0">
              <a:buNone/>
            </a:pPr>
            <a:r>
              <a:rPr lang="en-US" sz="3600" dirty="0"/>
              <a:t>C- Cardiac muscle contraction</a:t>
            </a:r>
          </a:p>
          <a:p>
            <a:pPr marL="457200" lvl="1" indent="0">
              <a:buNone/>
            </a:pPr>
            <a:r>
              <a:rPr lang="en-US" sz="3600" dirty="0"/>
              <a:t>D- Oxygen saturation levels</a:t>
            </a:r>
          </a:p>
          <a:p>
            <a:pPr marL="457200" lvl="1" indent="0">
              <a:buNone/>
            </a:pPr>
            <a:r>
              <a:rPr lang="en-US" sz="3600" dirty="0"/>
              <a:t>-E Hormonal fluctuations</a:t>
            </a:r>
          </a:p>
        </p:txBody>
      </p:sp>
    </p:spTree>
    <p:extLst>
      <p:ext uri="{BB962C8B-B14F-4D97-AF65-F5344CB8AC3E}">
        <p14:creationId xmlns:p14="http://schemas.microsoft.com/office/powerpoint/2010/main" val="575434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8359-51C1-F8C8-CC3D-E79BE270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Q 10- All the following are one the properties of the cardiac cells except one</a:t>
            </a:r>
            <a:br>
              <a:rPr lang="en-US" sz="3600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3BF13-12E9-A228-5BDB-9A210B57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- Automaticity</a:t>
            </a:r>
          </a:p>
          <a:p>
            <a:r>
              <a:rPr lang="en-US" dirty="0"/>
              <a:t>B- Excitability </a:t>
            </a:r>
          </a:p>
          <a:p>
            <a:r>
              <a:rPr lang="en-US" dirty="0"/>
              <a:t>C- Conductivity </a:t>
            </a:r>
          </a:p>
          <a:p>
            <a:r>
              <a:rPr lang="en-US" dirty="0"/>
              <a:t>D- Temperature regulation</a:t>
            </a:r>
          </a:p>
          <a:p>
            <a:r>
              <a:rPr lang="en-US" dirty="0"/>
              <a:t>E- Contractility</a:t>
            </a:r>
          </a:p>
        </p:txBody>
      </p:sp>
    </p:spTree>
    <p:extLst>
      <p:ext uri="{BB962C8B-B14F-4D97-AF65-F5344CB8AC3E}">
        <p14:creationId xmlns:p14="http://schemas.microsoft.com/office/powerpoint/2010/main" val="3982940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9D3A-672E-4C09-8F7B-63E8170D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Which aspect of the heart is represented by ECG lead III?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E4BD-0ED4-F534-64EC-2FC6E028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A- Inferior </a:t>
            </a:r>
          </a:p>
          <a:p>
            <a:r>
              <a:rPr lang="en-US" dirty="0"/>
              <a:t>B- Lateral </a:t>
            </a:r>
          </a:p>
          <a:p>
            <a:r>
              <a:rPr lang="en-US" dirty="0"/>
              <a:t>C- Anterior </a:t>
            </a:r>
          </a:p>
          <a:p>
            <a:r>
              <a:rPr lang="en-US" dirty="0"/>
              <a:t>D- Posterior</a:t>
            </a:r>
          </a:p>
          <a:p>
            <a:r>
              <a:rPr lang="en-US" dirty="0"/>
              <a:t>E- septal</a:t>
            </a:r>
          </a:p>
        </p:txBody>
      </p:sp>
    </p:spTree>
    <p:extLst>
      <p:ext uri="{BB962C8B-B14F-4D97-AF65-F5344CB8AC3E}">
        <p14:creationId xmlns:p14="http://schemas.microsoft.com/office/powerpoint/2010/main" val="1841388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F63E-3BA9-6A43-EB76-5263B253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Helvetica" pitchFamily="2" charset="0"/>
              </a:rPr>
              <a:t>- Regarding Sinus </a:t>
            </a:r>
            <a:r>
              <a:rPr lang="en-US" sz="3200" b="1" dirty="0" err="1">
                <a:latin typeface="Helvetica" pitchFamily="2" charset="0"/>
              </a:rPr>
              <a:t>tachyeardia</a:t>
            </a:r>
            <a:r>
              <a:rPr lang="en-US" sz="3200" b="1" dirty="0">
                <a:latin typeface="Helvetica" pitchFamily="2" charset="0"/>
              </a:rPr>
              <a:t> which is true</a:t>
            </a:r>
            <a:br>
              <a:rPr lang="en-US" sz="3200" b="1" dirty="0">
                <a:latin typeface="Helvetica" pitchFamily="2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DEACD-95C8-0C8C-3967-7996C5B15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A- P wave morphology is abnormal</a:t>
            </a:r>
          </a:p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B- The heart rate is less than 100/min</a:t>
            </a:r>
          </a:p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C- Every P wave is not followed by a QRS complex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D- Caused by hypothyroidism</a:t>
            </a:r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E- Could be caused by ischemia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3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E4DAC-692A-9E6A-61E1-EBA35E6E2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251012"/>
            <a:ext cx="11066929" cy="5925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/>
                <a:latin typeface="Helvetica" pitchFamily="2" charset="0"/>
              </a:rPr>
              <a:t>Which condition is characterized by a heart rate that increases during inspiration and decreases during expiration?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" pitchFamily="2" charset="0"/>
              </a:rPr>
              <a:t>A - Sinus arrhythmia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" pitchFamily="2" charset="0"/>
              </a:rPr>
              <a:t>B- Atrial fibrillation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" pitchFamily="2" charset="0"/>
              </a:rPr>
              <a:t>C- Atrioventricular nodal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" pitchFamily="2" charset="0"/>
              </a:rPr>
              <a:t>D- Re-entry tachycardia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" pitchFamily="2" charset="0"/>
              </a:rPr>
              <a:t>E- Sinus bradycardia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Helvetica" pitchFamily="2" charset="0"/>
              </a:rPr>
              <a:t>Q What is the main purpose of using 15-ECG leads? 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" pitchFamily="2" charset="0"/>
              </a:rPr>
              <a:t>A- To assess left ventricular function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" pitchFamily="2" charset="0"/>
              </a:rPr>
              <a:t>B- To evaluate atrial arrhythmias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" pitchFamily="2" charset="0"/>
              </a:rPr>
              <a:t>C- To monitor ST segment changes in the inferior leads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" pitchFamily="2" charset="0"/>
              </a:rPr>
              <a:t>D-To assess right ventricle and posterior wall of left ventricle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Helvetica" pitchFamily="2" charset="0"/>
              </a:rPr>
              <a:t>E- To diagnose atrial fibrillation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1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17C6-74A0-7070-4F78-8CE06157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Electrical Conduction System of the heart</a:t>
            </a:r>
            <a:b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4E94EF-0810-E164-94EF-F9E88B951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670" y="1162781"/>
            <a:ext cx="5575300" cy="4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6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279357-AFC1-232F-BC69-DEA7430C3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689" y="251012"/>
            <a:ext cx="6947299" cy="62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97028D-1DFB-D7CD-87CB-337B46D32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51260"/>
            <a:ext cx="7888940" cy="68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DC5E-CA66-8C16-B5C0-3EB20412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407"/>
            <a:ext cx="4988859" cy="14457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B0007"/>
                </a:solidFill>
                <a:effectLst/>
                <a:latin typeface="Arial" panose="020B0604020202020204" pitchFamily="34" charset="0"/>
              </a:rPr>
              <a:t>ECG</a:t>
            </a:r>
            <a:br>
              <a:rPr lang="en-US" dirty="0">
                <a:solidFill>
                  <a:srgbClr val="FB0007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2FB0-8CAF-C9EC-35BD-0E47BD632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299882"/>
            <a:ext cx="11483789" cy="50205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 Electrocardiography is the process of producing an electrocardiogram (ECG or EKG , a recording of the heart's electrical activity through repeated cardiac cycles.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 It is an electrogram of the heart which is a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graph of voltage versus time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electrical activity of the heart using electrodes placed on the skin.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 These electrodes detect the small electrical changes that are a consequence of cardiac muscle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 followed by repolarization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during each cardiac cycle (heartbeat).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6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1950-7B22-8377-B129-8AEFCA95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B0007"/>
                </a:solidFill>
                <a:effectLst/>
                <a:latin typeface="Arial" panose="020B0604020202020204" pitchFamily="34" charset="0"/>
              </a:rPr>
              <a:t>Limb Lead</a:t>
            </a:r>
            <a:br>
              <a:rPr lang="en-US" dirty="0">
                <a:solidFill>
                  <a:srgbClr val="FB0007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C77AA0-C3EF-BD20-30D5-603ED4234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23" y="920489"/>
            <a:ext cx="12076953" cy="234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84C0A7-2546-78A4-F6C2-A5D50C986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638" y="2173120"/>
            <a:ext cx="4746162" cy="43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6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50CF-4AAF-2A0E-6A07-E6B55748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Standard Limb Lead 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50AD4-5AC4-C9C2-D994-A5C783C33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page34image3411408">
            <a:extLst>
              <a:ext uri="{FF2B5EF4-FFF2-40B4-BE49-F238E27FC236}">
                <a16:creationId xmlns:a16="http://schemas.microsoft.com/office/drawing/2014/main" id="{634F7FBC-BF18-3741-79B6-F7075370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86" y="1843881"/>
            <a:ext cx="8437460" cy="29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34image3414736">
            <a:extLst>
              <a:ext uri="{FF2B5EF4-FFF2-40B4-BE49-F238E27FC236}">
                <a16:creationId xmlns:a16="http://schemas.microsoft.com/office/drawing/2014/main" id="{9CDF2AF3-7AEE-DE50-A786-12A0B90FC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65" y="3429000"/>
            <a:ext cx="28829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9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C493-76E0-289D-EC18-F9D493BC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Augmented Limb Leads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BEC955-4126-94FA-0E74-284B9E675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28" y="1452281"/>
            <a:ext cx="7266561" cy="2161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CE74F6-08A1-265E-4E79-8825FB3C1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2" y="2483872"/>
            <a:ext cx="4004234" cy="33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796</Words>
  <Application>Microsoft Macintosh PowerPoint</Application>
  <PresentationFormat>Widescreen</PresentationFormat>
  <Paragraphs>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ArialMT</vt:lpstr>
      <vt:lpstr>Calibri</vt:lpstr>
      <vt:lpstr>Calibri Light</vt:lpstr>
      <vt:lpstr>Cambria</vt:lpstr>
      <vt:lpstr>Helvetica</vt:lpstr>
      <vt:lpstr>Times New Roman</vt:lpstr>
      <vt:lpstr>TimesNewRomanPSMT</vt:lpstr>
      <vt:lpstr>Office Theme</vt:lpstr>
      <vt:lpstr>PowerPoint Presentation</vt:lpstr>
      <vt:lpstr>PowerPoint Presentation</vt:lpstr>
      <vt:lpstr>Electrical Conduction System of the heart </vt:lpstr>
      <vt:lpstr>PowerPoint Presentation</vt:lpstr>
      <vt:lpstr>PowerPoint Presentation</vt:lpstr>
      <vt:lpstr>ECG </vt:lpstr>
      <vt:lpstr>Limb Lead </vt:lpstr>
      <vt:lpstr>Standard Limb Lead </vt:lpstr>
      <vt:lpstr>Augmented Limb Leads  </vt:lpstr>
      <vt:lpstr>Limb Lead  </vt:lpstr>
      <vt:lpstr>Chest Leads </vt:lpstr>
      <vt:lpstr>PowerPoint Presentation</vt:lpstr>
      <vt:lpstr>Components of an ECG Tracing  </vt:lpstr>
      <vt:lpstr>Recording of the ECG  </vt:lpstr>
      <vt:lpstr>Standerd ECG  </vt:lpstr>
      <vt:lpstr>PowerPoint Presentation</vt:lpstr>
      <vt:lpstr>ECG Fundamentals  </vt:lpstr>
      <vt:lpstr>ECG Details  </vt:lpstr>
      <vt:lpstr>Heart Rate  </vt:lpstr>
      <vt:lpstr>Method 2: Count Small Boxes</vt:lpstr>
      <vt:lpstr>Methods 1 and 2 for Calculating Heart Rate  </vt:lpstr>
      <vt:lpstr>Method 3: Six-Second ECG Rhythm Strip </vt:lpstr>
      <vt:lpstr>9- What does an electrocardiogram (ECG or EKG) primarily represent? </vt:lpstr>
      <vt:lpstr>Q 10- All the following are one the properties of the cardiac cells except one </vt:lpstr>
      <vt:lpstr>  Which aspect of the heart is represented by ECG lead III? </vt:lpstr>
      <vt:lpstr>- Regarding Sinus tachyeardia which is true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</dc:title>
  <dc:creator>mohammed sam</dc:creator>
  <cp:lastModifiedBy>mohammed sam</cp:lastModifiedBy>
  <cp:revision>13</cp:revision>
  <dcterms:created xsi:type="dcterms:W3CDTF">2023-12-27T07:31:51Z</dcterms:created>
  <dcterms:modified xsi:type="dcterms:W3CDTF">2025-04-25T18:44:21Z</dcterms:modified>
</cp:coreProperties>
</file>