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352" r:id="rId3"/>
    <p:sldId id="372" r:id="rId4"/>
    <p:sldId id="371" r:id="rId5"/>
    <p:sldId id="336" r:id="rId6"/>
    <p:sldId id="364" r:id="rId7"/>
    <p:sldId id="373" r:id="rId8"/>
    <p:sldId id="363" r:id="rId9"/>
    <p:sldId id="374" r:id="rId10"/>
    <p:sldId id="367" r:id="rId11"/>
    <p:sldId id="368" r:id="rId12"/>
    <p:sldId id="369" r:id="rId13"/>
    <p:sldId id="370" r:id="rId14"/>
    <p:sldId id="360" r:id="rId15"/>
    <p:sldId id="375" r:id="rId16"/>
    <p:sldId id="377" r:id="rId17"/>
    <p:sldId id="378" r:id="rId18"/>
    <p:sldId id="306"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71" autoAdjust="0"/>
    <p:restoredTop sz="94671" autoAdjust="0"/>
  </p:normalViewPr>
  <p:slideViewPr>
    <p:cSldViewPr>
      <p:cViewPr varScale="1">
        <p:scale>
          <a:sx n="78" d="100"/>
          <a:sy n="78" d="100"/>
        </p:scale>
        <p:origin x="1574" y="62"/>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09/08/1446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B965-FB4F-9940-FC65-855666643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269D5-F181-B447-6247-97569DB9E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C2095-D52E-0A0A-5004-B9761270C8C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34B2A46-94BF-6806-3327-57C67014724B}"/>
              </a:ext>
            </a:extLst>
          </p:cNvPr>
          <p:cNvSpPr>
            <a:spLocks noGrp="1"/>
          </p:cNvSpPr>
          <p:nvPr>
            <p:ph type="sldNum" sz="quarter" idx="10"/>
          </p:nvPr>
        </p:nvSpPr>
        <p:spPr/>
        <p:txBody>
          <a:bodyPr/>
          <a:lstStyle/>
          <a:p>
            <a:fld id="{D81037EE-9BB3-4AB7-B188-8A38EB8D6E42}" type="slidenum">
              <a:rPr lang="ar-IQ" smtClean="0"/>
              <a:pPr/>
              <a:t>2</a:t>
            </a:fld>
            <a:endParaRPr lang="ar-IQ"/>
          </a:p>
        </p:txBody>
      </p:sp>
    </p:spTree>
    <p:extLst>
      <p:ext uri="{BB962C8B-B14F-4D97-AF65-F5344CB8AC3E}">
        <p14:creationId xmlns:p14="http://schemas.microsoft.com/office/powerpoint/2010/main" val="64827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B752-1102-2BF4-1998-2846E1E94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82CC8-9273-EDAA-49CD-6A52A21DC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6CC8F-F7F8-688C-1A15-A2735D29360D}"/>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E3E30D6F-FE6C-D14B-57BA-63DC8F7387F8}"/>
              </a:ext>
            </a:extLst>
          </p:cNvPr>
          <p:cNvSpPr>
            <a:spLocks noGrp="1"/>
          </p:cNvSpPr>
          <p:nvPr>
            <p:ph type="sldNum" sz="quarter" idx="10"/>
          </p:nvPr>
        </p:nvSpPr>
        <p:spPr/>
        <p:txBody>
          <a:bodyPr/>
          <a:lstStyle/>
          <a:p>
            <a:fld id="{D81037EE-9BB3-4AB7-B188-8A38EB8D6E42}" type="slidenum">
              <a:rPr lang="ar-IQ" smtClean="0"/>
              <a:pPr/>
              <a:t>15</a:t>
            </a:fld>
            <a:endParaRPr lang="ar-IQ"/>
          </a:p>
        </p:txBody>
      </p:sp>
    </p:spTree>
    <p:extLst>
      <p:ext uri="{BB962C8B-B14F-4D97-AF65-F5344CB8AC3E}">
        <p14:creationId xmlns:p14="http://schemas.microsoft.com/office/powerpoint/2010/main" val="175044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8964-2AC9-41F6-01B2-F75FCDCA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D9C82-54B9-284E-980F-90D901C74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B11EC-6FB2-899C-F5D7-B579780DC16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7CB4A80-062B-B6A0-1C74-633E7707EF1E}"/>
              </a:ext>
            </a:extLst>
          </p:cNvPr>
          <p:cNvSpPr>
            <a:spLocks noGrp="1"/>
          </p:cNvSpPr>
          <p:nvPr>
            <p:ph type="sldNum" sz="quarter" idx="10"/>
          </p:nvPr>
        </p:nvSpPr>
        <p:spPr/>
        <p:txBody>
          <a:bodyPr/>
          <a:lstStyle/>
          <a:p>
            <a:fld id="{D81037EE-9BB3-4AB7-B188-8A38EB8D6E42}" type="slidenum">
              <a:rPr lang="ar-IQ" smtClean="0"/>
              <a:pPr/>
              <a:t>3</a:t>
            </a:fld>
            <a:endParaRPr lang="ar-IQ"/>
          </a:p>
        </p:txBody>
      </p:sp>
    </p:spTree>
    <p:extLst>
      <p:ext uri="{BB962C8B-B14F-4D97-AF65-F5344CB8AC3E}">
        <p14:creationId xmlns:p14="http://schemas.microsoft.com/office/powerpoint/2010/main" val="379393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E6AE-BFF9-AD26-821E-A861ABFA7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6F8B2-430D-702A-4277-47F3EB727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36A13-F330-D315-5D25-73697EE1E01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A6ED3D6B-1E30-6BB8-92FC-987A122C912B}"/>
              </a:ext>
            </a:extLst>
          </p:cNvPr>
          <p:cNvSpPr>
            <a:spLocks noGrp="1"/>
          </p:cNvSpPr>
          <p:nvPr>
            <p:ph type="sldNum" sz="quarter" idx="10"/>
          </p:nvPr>
        </p:nvSpPr>
        <p:spPr/>
        <p:txBody>
          <a:bodyPr/>
          <a:lstStyle/>
          <a:p>
            <a:fld id="{D81037EE-9BB3-4AB7-B188-8A38EB8D6E42}" type="slidenum">
              <a:rPr lang="ar-IQ" smtClean="0"/>
              <a:pPr/>
              <a:t>4</a:t>
            </a:fld>
            <a:endParaRPr lang="ar-IQ"/>
          </a:p>
        </p:txBody>
      </p:sp>
    </p:spTree>
    <p:extLst>
      <p:ext uri="{BB962C8B-B14F-4D97-AF65-F5344CB8AC3E}">
        <p14:creationId xmlns:p14="http://schemas.microsoft.com/office/powerpoint/2010/main" val="76325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7C78-772E-D9A7-E953-B51F749A8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BCF3-B362-B46B-99BE-7AF7A8057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14717-35D3-0C8B-F3D4-19AD210A2E1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C349635-DCB1-CD80-B099-B3FBA8A8F21D}"/>
              </a:ext>
            </a:extLst>
          </p:cNvPr>
          <p:cNvSpPr>
            <a:spLocks noGrp="1"/>
          </p:cNvSpPr>
          <p:nvPr>
            <p:ph type="sldNum" sz="quarter" idx="10"/>
          </p:nvPr>
        </p:nvSpPr>
        <p:spPr/>
        <p:txBody>
          <a:bodyPr/>
          <a:lstStyle/>
          <a:p>
            <a:fld id="{D81037EE-9BB3-4AB7-B188-8A38EB8D6E42}" type="slidenum">
              <a:rPr lang="ar-IQ" smtClean="0"/>
              <a:pPr/>
              <a:t>5</a:t>
            </a:fld>
            <a:endParaRPr lang="ar-IQ"/>
          </a:p>
        </p:txBody>
      </p:sp>
    </p:spTree>
    <p:extLst>
      <p:ext uri="{BB962C8B-B14F-4D97-AF65-F5344CB8AC3E}">
        <p14:creationId xmlns:p14="http://schemas.microsoft.com/office/powerpoint/2010/main" val="27947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3DDA-16E7-C205-53CD-AC2D89C39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EF170-6A8C-3EE3-927C-C003BF0A6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A8524-0DC5-0B4C-25BD-032AF8BE92B9}"/>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C5F43A0E-7B21-F518-A54A-57480FA56871}"/>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351590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1F92-01A3-B33F-D928-71A6ABDEE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F1C5F-AF24-8DA7-5BF6-C32251EEC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989A2-0FBE-DFEA-CCBF-A68044EF7C44}"/>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FBCEDF4-2F65-8696-2CDD-A69A6A8EF2AE}"/>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116140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07B5-9C36-DF82-CA95-63BC7E8F1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7B9B9-858E-76EE-6A30-6D40001D8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02F13-9A3B-036F-AD9D-0C901B97307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E5D1A36-157B-04B4-4258-4050398D97CD}"/>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329437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75006-1DF1-C589-D718-B7CC4EFC8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BA974-1D69-A6CB-CF38-22D1C6A88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1C615-0E67-706E-55C2-1739BA56E605}"/>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874203BB-98C2-905C-2E14-5C9853EE5BDE}"/>
              </a:ext>
            </a:extLst>
          </p:cNvPr>
          <p:cNvSpPr>
            <a:spLocks noGrp="1"/>
          </p:cNvSpPr>
          <p:nvPr>
            <p:ph type="sldNum" sz="quarter" idx="10"/>
          </p:nvPr>
        </p:nvSpPr>
        <p:spPr/>
        <p:txBody>
          <a:bodyPr/>
          <a:lstStyle/>
          <a:p>
            <a:fld id="{D81037EE-9BB3-4AB7-B188-8A38EB8D6E42}" type="slidenum">
              <a:rPr lang="ar-IQ" smtClean="0"/>
              <a:pPr/>
              <a:t>11</a:t>
            </a:fld>
            <a:endParaRPr lang="ar-IQ"/>
          </a:p>
        </p:txBody>
      </p:sp>
    </p:spTree>
    <p:extLst>
      <p:ext uri="{BB962C8B-B14F-4D97-AF65-F5344CB8AC3E}">
        <p14:creationId xmlns:p14="http://schemas.microsoft.com/office/powerpoint/2010/main" val="302656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1BC4-B6BF-D3C5-8EE7-0241EEF6F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DB862-15F0-F0FB-950F-E20E00D06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0844D-3CE6-07B1-4ECC-0C64909B514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2B5FDFC-D19B-BFE6-3C02-D5737AF7E090}"/>
              </a:ext>
            </a:extLst>
          </p:cNvPr>
          <p:cNvSpPr>
            <a:spLocks noGrp="1"/>
          </p:cNvSpPr>
          <p:nvPr>
            <p:ph type="sldNum" sz="quarter" idx="10"/>
          </p:nvPr>
        </p:nvSpPr>
        <p:spPr/>
        <p:txBody>
          <a:bodyPr/>
          <a:lstStyle/>
          <a:p>
            <a:fld id="{D81037EE-9BB3-4AB7-B188-8A38EB8D6E42}" type="slidenum">
              <a:rPr lang="ar-IQ" smtClean="0"/>
              <a:pPr/>
              <a:t>14</a:t>
            </a:fld>
            <a:endParaRPr lang="ar-IQ"/>
          </a:p>
        </p:txBody>
      </p:sp>
    </p:spTree>
    <p:extLst>
      <p:ext uri="{BB962C8B-B14F-4D97-AF65-F5344CB8AC3E}">
        <p14:creationId xmlns:p14="http://schemas.microsoft.com/office/powerpoint/2010/main" val="323452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09/08/1446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9"/>
            <a:ext cx="7772400" cy="1107996"/>
          </a:xfrm>
        </p:spPr>
        <p:style>
          <a:lnRef idx="1">
            <a:schemeClr val="accent3"/>
          </a:lnRef>
          <a:fillRef idx="2">
            <a:schemeClr val="accent3"/>
          </a:fillRef>
          <a:effectRef idx="1">
            <a:schemeClr val="accent3"/>
          </a:effectRef>
          <a:fontRef idx="minor">
            <a:schemeClr val="dk1"/>
          </a:fontRef>
        </p:style>
        <p:txBody>
          <a:bodyPr>
            <a:noAutofit/>
          </a:bodyPr>
          <a:lstStyle/>
          <a:p>
            <a:pPr rtl="0"/>
            <a:r>
              <a:rPr lang="en-US"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Medication </a:t>
            </a:r>
            <a:r>
              <a:rPr lang="en-US"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Administration</a:t>
            </a:r>
            <a:endParaRPr lang="ar-IQ"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107504" y="3717032"/>
            <a:ext cx="5688632" cy="2283736"/>
          </a:xfrm>
        </p:spPr>
        <p:txBody>
          <a:bodyPr>
            <a:noAutofit/>
          </a:bodyPr>
          <a:lstStyle/>
          <a:p>
            <a:pPr algn="l"/>
            <a:r>
              <a:rPr lang="en-US" sz="3600" b="1" u="sng" dirty="0">
                <a:ln>
                  <a:solidFill>
                    <a:schemeClr val="tx1"/>
                  </a:solidFill>
                </a:ln>
                <a:solidFill>
                  <a:srgbClr val="00B05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Prepared by:</a:t>
            </a:r>
          </a:p>
          <a:p>
            <a:pPr algn="l"/>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Dr. Alaa Hamza</a:t>
            </a:r>
          </a:p>
          <a:p>
            <a:pPr algn="l"/>
            <a:r>
              <a:rPr lang="en-US" sz="3600" b="1" dirty="0" err="1">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M.Sc.N</a:t>
            </a:r>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Ali Jassim </a:t>
            </a:r>
          </a:p>
        </p:txBody>
      </p:sp>
      <p:sp>
        <p:nvSpPr>
          <p:cNvPr id="4" name="TextBox 3">
            <a:extLst>
              <a:ext uri="{FF2B5EF4-FFF2-40B4-BE49-F238E27FC236}">
                <a16:creationId xmlns:a16="http://schemas.microsoft.com/office/drawing/2014/main" id="{1DAAF822-94D6-8565-E58C-9C5B70868F3A}"/>
              </a:ext>
            </a:extLst>
          </p:cNvPr>
          <p:cNvSpPr txBox="1"/>
          <p:nvPr/>
        </p:nvSpPr>
        <p:spPr>
          <a:xfrm>
            <a:off x="1907704" y="2234482"/>
            <a:ext cx="5040560"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Clinical Part III</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0F8B2-C4D6-D360-0958-B695901A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A77F0-D9A9-E01C-EB42-4B1678A1E0A9}"/>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Volume-control Infusions</a:t>
            </a:r>
          </a:p>
        </p:txBody>
      </p:sp>
      <p:sp>
        <p:nvSpPr>
          <p:cNvPr id="3" name="Content Placeholder 2">
            <a:extLst>
              <a:ext uri="{FF2B5EF4-FFF2-40B4-BE49-F238E27FC236}">
                <a16:creationId xmlns:a16="http://schemas.microsoft.com/office/drawing/2014/main" id="{06DA8F8D-21B2-DC5D-F6EB-ECE278B93978}"/>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Intermittent medications may also be administered by a volume control infusion set such as </a:t>
            </a:r>
            <a:r>
              <a:rPr lang="en-US" sz="2000" dirty="0" err="1">
                <a:solidFill>
                  <a:schemeClr val="tx1"/>
                </a:solidFill>
                <a:latin typeface="Times New Roman" panose="02020603050405020304" pitchFamily="18" charset="0"/>
                <a:cs typeface="Times New Roman" panose="02020603050405020304" pitchFamily="18" charset="0"/>
              </a:rPr>
              <a:t>Buretrol</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Microdrip</a:t>
            </a:r>
            <a:r>
              <a:rPr lang="en-US" sz="2000" dirty="0">
                <a:solidFill>
                  <a:schemeClr val="tx1"/>
                </a:solidFill>
                <a:latin typeface="Times New Roman" panose="02020603050405020304" pitchFamily="18" charset="0"/>
                <a:cs typeface="Times New Roman" panose="02020603050405020304" pitchFamily="18" charset="0"/>
              </a:rPr>
              <a:t> ). </a:t>
            </a:r>
          </a:p>
          <a:p>
            <a:pPr algn="l" rtl="0">
              <a:lnSpc>
                <a:spcPct val="150000"/>
              </a:lnSpc>
              <a:buFont typeface="Wingdings" panose="05000000000000000000" pitchFamily="2" charset="2"/>
              <a:buChar char="q"/>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EX. Ceftriaxone 1 g in 100 ml Normal Saline </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l" rtl="0">
              <a:lnSpc>
                <a:spcPct val="150000"/>
              </a:lnSpc>
              <a:buNone/>
            </a:pPr>
            <a:endParaRPr lang="ar-IQ" sz="1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5" name="Picture 4" descr="A diagram of a syringe&#10;&#10;Description automatically generated">
            <a:extLst>
              <a:ext uri="{FF2B5EF4-FFF2-40B4-BE49-F238E27FC236}">
                <a16:creationId xmlns:a16="http://schemas.microsoft.com/office/drawing/2014/main" id="{0869ACB5-CF42-526C-C5A3-FB7410D19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167" y="2069759"/>
            <a:ext cx="3429297" cy="4511431"/>
          </a:xfrm>
          <a:prstGeom prst="rect">
            <a:avLst/>
          </a:prstGeom>
        </p:spPr>
      </p:pic>
    </p:spTree>
    <p:extLst>
      <p:ext uri="{BB962C8B-B14F-4D97-AF65-F5344CB8AC3E}">
        <p14:creationId xmlns:p14="http://schemas.microsoft.com/office/powerpoint/2010/main" val="371424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47EF2-058C-0D8A-9535-516EEA663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16E0F-C59B-B81B-5600-206F17AE8401}"/>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Intravenous Push </a:t>
            </a:r>
          </a:p>
        </p:txBody>
      </p:sp>
      <p:sp>
        <p:nvSpPr>
          <p:cNvPr id="3" name="Content Placeholder 2">
            <a:extLst>
              <a:ext uri="{FF2B5EF4-FFF2-40B4-BE49-F238E27FC236}">
                <a16:creationId xmlns:a16="http://schemas.microsoft.com/office/drawing/2014/main" id="{443DF546-CE65-480E-8CA6-06F3605CDD3E}"/>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Intravenous push (IVP) or bolus is the intravenous administration of an undiluted drug directly into the systemic circulation. It is used when a medication cannot be diluted or in an emergency. An IV bolus can be introduced directly into a vein by venipuncture or into an existing IV line. </a:t>
            </a:r>
          </a:p>
          <a:p>
            <a:pPr marL="0" indent="0" algn="l" rtl="0">
              <a:lnSpc>
                <a:spcPct val="150000"/>
              </a:lnSpc>
              <a:buNone/>
            </a:pP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71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9176-C5EA-D6BC-87C7-55421FAA8BD1}"/>
              </a:ext>
            </a:extLst>
          </p:cNvPr>
          <p:cNvSpPr>
            <a:spLocks noGrp="1"/>
          </p:cNvSpPr>
          <p:nvPr>
            <p:ph type="title"/>
          </p:nvPr>
        </p:nvSpPr>
        <p:spPr/>
        <p:txBody>
          <a:bodyPr/>
          <a:lstStyle/>
          <a:p>
            <a:endParaRPr lang="en-US"/>
          </a:p>
        </p:txBody>
      </p:sp>
      <p:pic>
        <p:nvPicPr>
          <p:cNvPr id="5" name="Content Placeholder 4" descr="A person getting an injection&#10;&#10;Description automatically generated">
            <a:extLst>
              <a:ext uri="{FF2B5EF4-FFF2-40B4-BE49-F238E27FC236}">
                <a16:creationId xmlns:a16="http://schemas.microsoft.com/office/drawing/2014/main" id="{EEB83A34-4689-B73C-E5EB-7AB6EA040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96029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428A-DB01-9A7B-553D-13FF2ABD9459}"/>
              </a:ext>
            </a:extLst>
          </p:cNvPr>
          <p:cNvSpPr>
            <a:spLocks noGrp="1"/>
          </p:cNvSpPr>
          <p:nvPr>
            <p:ph type="title"/>
          </p:nvPr>
        </p:nvSpPr>
        <p:spPr/>
        <p:txBody>
          <a:bodyPr/>
          <a:lstStyle/>
          <a:p>
            <a:endParaRPr lang="en-US"/>
          </a:p>
        </p:txBody>
      </p:sp>
      <p:pic>
        <p:nvPicPr>
          <p:cNvPr id="5" name="Content Placeholder 4" descr="A person getting blood from a patient&#10;&#10;Description automatically generated">
            <a:extLst>
              <a:ext uri="{FF2B5EF4-FFF2-40B4-BE49-F238E27FC236}">
                <a16:creationId xmlns:a16="http://schemas.microsoft.com/office/drawing/2014/main" id="{3AD8C2BA-4EF9-7881-4E32-8B04F65D42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62613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816F-3261-AAAC-2A7A-6DFF08609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82047-20F6-405D-47F7-AAC5C126F61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Intravenous (IV) Cannula </a:t>
            </a:r>
          </a:p>
        </p:txBody>
      </p:sp>
      <p:sp>
        <p:nvSpPr>
          <p:cNvPr id="3" name="Content Placeholder 2">
            <a:extLst>
              <a:ext uri="{FF2B5EF4-FFF2-40B4-BE49-F238E27FC236}">
                <a16:creationId xmlns:a16="http://schemas.microsoft.com/office/drawing/2014/main" id="{EB13B1A8-1EC2-AE78-6C5D-E13328A5DB05}"/>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An </a:t>
            </a:r>
            <a:r>
              <a:rPr lang="en-US" sz="1800" b="1" dirty="0">
                <a:latin typeface="Times New Roman" panose="02020603050405020304" pitchFamily="18" charset="0"/>
                <a:cs typeface="Times New Roman" panose="02020603050405020304" pitchFamily="18" charset="0"/>
              </a:rPr>
              <a:t>intravenous (IV) cannula</a:t>
            </a:r>
            <a:r>
              <a:rPr lang="en-US" sz="1800" dirty="0">
                <a:latin typeface="Times New Roman" panose="02020603050405020304" pitchFamily="18" charset="0"/>
                <a:cs typeface="Times New Roman" panose="02020603050405020304" pitchFamily="18" charset="0"/>
              </a:rPr>
              <a:t> is a small, flexible tube inserted into a vein to deliver fluids, medications, or nutrients directly into the bloodstream. It is commonly used in hospitals and clinics for patients requiring intravenous treatment.</a:t>
            </a:r>
          </a:p>
          <a:p>
            <a:pPr marL="0" indent="0" algn="l"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Types of IV Cannulas:</a:t>
            </a:r>
          </a:p>
          <a:p>
            <a:pPr marL="0" indent="0" algn="l" rtl="0">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1- Short-term use cannulas: Typically used for a few days, often inserted into peripheral veins in arms or hands.</a:t>
            </a:r>
          </a:p>
          <a:p>
            <a:pPr marL="0" indent="0" algn="l" rtl="0">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2- Long-term use cannulas: These may include central venous catheters (CVC) or peripherally inserted central catheters (PICC), used for extended periods.</a:t>
            </a:r>
          </a:p>
        </p:txBody>
      </p:sp>
    </p:spTree>
    <p:extLst>
      <p:ext uri="{BB962C8B-B14F-4D97-AF65-F5344CB8AC3E}">
        <p14:creationId xmlns:p14="http://schemas.microsoft.com/office/powerpoint/2010/main" val="317962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8723-E7F7-1580-C739-26F519B82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7E4E8-6C4C-FA5C-206C-425C67681FD3}"/>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Indications of  Intravenous (IV) Cannula </a:t>
            </a:r>
          </a:p>
        </p:txBody>
      </p:sp>
      <p:sp>
        <p:nvSpPr>
          <p:cNvPr id="3" name="Content Placeholder 2">
            <a:extLst>
              <a:ext uri="{FF2B5EF4-FFF2-40B4-BE49-F238E27FC236}">
                <a16:creationId xmlns:a16="http://schemas.microsoft.com/office/drawing/2014/main" id="{A2BA5160-B7B2-1DB7-5998-38D635E3116D}"/>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mj-l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mj-lt"/>
              <a:buAutoNum type="arabicPeriod"/>
            </a:pPr>
            <a:r>
              <a:rPr lang="en-US" sz="1800" b="1" dirty="0">
                <a:solidFill>
                  <a:srgbClr val="FF0000"/>
                </a:solidFill>
                <a:latin typeface="Times New Roman" panose="02020603050405020304" pitchFamily="18" charset="0"/>
                <a:cs typeface="Times New Roman" panose="02020603050405020304" pitchFamily="18" charset="0"/>
              </a:rPr>
              <a:t>Fluid Administration: </a:t>
            </a:r>
            <a:r>
              <a:rPr lang="en-US" sz="1800" dirty="0">
                <a:solidFill>
                  <a:schemeClr val="tx1"/>
                </a:solidFill>
                <a:latin typeface="Times New Roman" panose="02020603050405020304" pitchFamily="18" charset="0"/>
                <a:cs typeface="Times New Roman" panose="02020603050405020304" pitchFamily="18" charset="0"/>
              </a:rPr>
              <a:t>Hydration or electrolytes for patients unable to drink or absorb fluids.</a:t>
            </a:r>
          </a:p>
          <a:p>
            <a:pPr algn="l" rtl="0">
              <a:lnSpc>
                <a:spcPct val="150000"/>
              </a:lnSpc>
              <a:buFont typeface="+mj-lt"/>
              <a:buAutoNum type="arabicPeriod"/>
            </a:pPr>
            <a:r>
              <a:rPr lang="en-US" sz="1800" b="1" dirty="0">
                <a:solidFill>
                  <a:srgbClr val="FF0000"/>
                </a:solidFill>
                <a:latin typeface="Times New Roman" panose="02020603050405020304" pitchFamily="18" charset="0"/>
                <a:cs typeface="Times New Roman" panose="02020603050405020304" pitchFamily="18" charset="0"/>
              </a:rPr>
              <a:t>Medication Delivery: </a:t>
            </a:r>
            <a:r>
              <a:rPr lang="en-US" sz="1800" dirty="0">
                <a:solidFill>
                  <a:schemeClr val="tx1"/>
                </a:solidFill>
                <a:latin typeface="Times New Roman" panose="02020603050405020304" pitchFamily="18" charset="0"/>
                <a:cs typeface="Times New Roman" panose="02020603050405020304" pitchFamily="18" charset="0"/>
              </a:rPr>
              <a:t>For quick and accurate delivery of drugs like antibiotics, chemotherapy, or pain management.</a:t>
            </a:r>
          </a:p>
          <a:p>
            <a:pPr algn="l" rtl="0">
              <a:lnSpc>
                <a:spcPct val="150000"/>
              </a:lnSpc>
              <a:buFont typeface="+mj-lt"/>
              <a:buAutoNum type="arabicPeriod"/>
            </a:pPr>
            <a:r>
              <a:rPr lang="en-US" sz="1800" b="1" dirty="0">
                <a:solidFill>
                  <a:srgbClr val="FF0000"/>
                </a:solidFill>
                <a:latin typeface="Times New Roman" panose="02020603050405020304" pitchFamily="18" charset="0"/>
                <a:cs typeface="Times New Roman" panose="02020603050405020304" pitchFamily="18" charset="0"/>
              </a:rPr>
              <a:t>Blood Transfusions:</a:t>
            </a:r>
            <a:r>
              <a:rPr lang="en-US" sz="1800" dirty="0">
                <a:solidFill>
                  <a:schemeClr val="tx1"/>
                </a:solidFill>
                <a:latin typeface="Times New Roman" panose="02020603050405020304" pitchFamily="18" charset="0"/>
                <a:cs typeface="Times New Roman" panose="02020603050405020304" pitchFamily="18" charset="0"/>
              </a:rPr>
              <a:t> For the safe and controlled infusion of blood products.</a:t>
            </a:r>
          </a:p>
          <a:p>
            <a:pPr algn="l" rtl="0">
              <a:lnSpc>
                <a:spcPct val="150000"/>
              </a:lnSpc>
              <a:buFont typeface="+mj-lt"/>
              <a:buAutoNum type="arabicPeriod"/>
            </a:pPr>
            <a:r>
              <a:rPr lang="en-US" sz="1800" b="1" dirty="0">
                <a:solidFill>
                  <a:srgbClr val="FF0000"/>
                </a:solidFill>
                <a:latin typeface="Times New Roman" panose="02020603050405020304" pitchFamily="18" charset="0"/>
                <a:cs typeface="Times New Roman" panose="02020603050405020304" pitchFamily="18" charset="0"/>
              </a:rPr>
              <a:t>Diagnostic Procedures: </a:t>
            </a:r>
            <a:r>
              <a:rPr lang="en-US" sz="1800" dirty="0">
                <a:solidFill>
                  <a:schemeClr val="tx1"/>
                </a:solidFill>
                <a:latin typeface="Times New Roman" panose="02020603050405020304" pitchFamily="18" charset="0"/>
                <a:cs typeface="Times New Roman" panose="02020603050405020304" pitchFamily="18" charset="0"/>
              </a:rPr>
              <a:t>In cases of contrast dye administration for imaging like CT scans.</a:t>
            </a:r>
          </a:p>
        </p:txBody>
      </p:sp>
    </p:spTree>
    <p:extLst>
      <p:ext uri="{BB962C8B-B14F-4D97-AF65-F5344CB8AC3E}">
        <p14:creationId xmlns:p14="http://schemas.microsoft.com/office/powerpoint/2010/main" val="51551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2D15-CFCC-C193-53FF-A0256CD07945}"/>
              </a:ext>
            </a:extLst>
          </p:cNvPr>
          <p:cNvSpPr>
            <a:spLocks noGrp="1"/>
          </p:cNvSpPr>
          <p:nvPr>
            <p:ph type="title"/>
          </p:nvPr>
        </p:nvSpPr>
        <p:spPr/>
        <p:txBody>
          <a:bodyPr/>
          <a:lstStyle/>
          <a:p>
            <a:endParaRPr lang="en-US"/>
          </a:p>
        </p:txBody>
      </p:sp>
      <p:pic>
        <p:nvPicPr>
          <p:cNvPr id="5" name="Content Placeholder 4" descr="Close-up of a syringe with text&#10;&#10;Description automatically generated">
            <a:extLst>
              <a:ext uri="{FF2B5EF4-FFF2-40B4-BE49-F238E27FC236}">
                <a16:creationId xmlns:a16="http://schemas.microsoft.com/office/drawing/2014/main" id="{C7F29194-F3B9-AF8E-372B-9955FB3B7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2359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different sizes of syringes&#10;&#10;Description automatically generated">
            <a:extLst>
              <a:ext uri="{FF2B5EF4-FFF2-40B4-BE49-F238E27FC236}">
                <a16:creationId xmlns:a16="http://schemas.microsoft.com/office/drawing/2014/main" id="{7BD3434E-FC38-9CEB-FDC6-E18E620538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665" b="-2"/>
          <a:stretch/>
        </p:blipFill>
        <p:spPr>
          <a:xfrm>
            <a:off x="20" y="10"/>
            <a:ext cx="9143980" cy="6857990"/>
          </a:xfrm>
          <a:noFill/>
        </p:spPr>
      </p:pic>
    </p:spTree>
    <p:extLst>
      <p:ext uri="{BB962C8B-B14F-4D97-AF65-F5344CB8AC3E}">
        <p14:creationId xmlns:p14="http://schemas.microsoft.com/office/powerpoint/2010/main" val="129486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CE20-CF34-CCB6-7E61-7254B62E4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3FBED-28C0-2CFA-B50A-79FAA9C3C369}"/>
              </a:ext>
            </a:extLst>
          </p:cNvPr>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Intravenous Medications</a:t>
            </a:r>
          </a:p>
        </p:txBody>
      </p:sp>
      <p:sp>
        <p:nvSpPr>
          <p:cNvPr id="3" name="Content Placeholder 2">
            <a:extLst>
              <a:ext uri="{FF2B5EF4-FFF2-40B4-BE49-F238E27FC236}">
                <a16:creationId xmlns:a16="http://schemas.microsoft.com/office/drawing/2014/main" id="{0141486C-B024-AC37-AA7F-EB642DD8179A}"/>
              </a:ext>
            </a:extLst>
          </p:cNvPr>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Because IV medications enter the client’s bloodstream directly by way of a vein, they are appropriate when a rapid effect is required. This route is also appropriate when medications are too irritating to tissues to be given by other routes.</a:t>
            </a:r>
          </a:p>
        </p:txBody>
      </p:sp>
    </p:spTree>
    <p:extLst>
      <p:ext uri="{BB962C8B-B14F-4D97-AF65-F5344CB8AC3E}">
        <p14:creationId xmlns:p14="http://schemas.microsoft.com/office/powerpoint/2010/main" val="97195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7D72-AE64-2D1C-0C0C-E11398E1E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41CE-4CDD-F506-2531-5D232C0CAD3F}"/>
              </a:ext>
            </a:extLst>
          </p:cNvPr>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Intravenous Medications</a:t>
            </a:r>
          </a:p>
        </p:txBody>
      </p:sp>
      <p:sp>
        <p:nvSpPr>
          <p:cNvPr id="3" name="Content Placeholder 2">
            <a:extLst>
              <a:ext uri="{FF2B5EF4-FFF2-40B4-BE49-F238E27FC236}">
                <a16:creationId xmlns:a16="http://schemas.microsoft.com/office/drawing/2014/main" id="{364B8A83-83EE-F77A-C070-F1A29D211173}"/>
              </a:ext>
            </a:extLst>
          </p:cNvPr>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With all IV medication administration, it is very important to observe clients closely for signs of adverse reactions. Because the drug enters the bloodstream directly and acts immediately, there is no way it can be withdrawn or its action terminated. Therefore, the nurse must take special care to avoid any errors about the preparation of the drug and the calculation of the dosage. </a:t>
            </a:r>
          </a:p>
          <a:p>
            <a:pPr algn="l" rtl="0">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When the administered drug is particularly potent, an antidote to the drug should be available. In addition, assess the vital signs before, during, and after infusion of the drug.</a:t>
            </a:r>
          </a:p>
        </p:txBody>
      </p:sp>
    </p:spTree>
    <p:extLst>
      <p:ext uri="{BB962C8B-B14F-4D97-AF65-F5344CB8AC3E}">
        <p14:creationId xmlns:p14="http://schemas.microsoft.com/office/powerpoint/2010/main" val="147802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C077-DE65-397C-7A96-926E138EA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98125-87B8-B15A-52EB-DE23C1B78171}"/>
              </a:ext>
            </a:extLst>
          </p:cNvPr>
          <p:cNvSpPr>
            <a:spLocks noGrp="1"/>
          </p:cNvSpPr>
          <p:nvPr>
            <p:ph type="title"/>
          </p:nvPr>
        </p:nvSpPr>
        <p:spPr>
          <a:xfrm>
            <a:off x="457200" y="0"/>
            <a:ext cx="8291264" cy="134076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Methods for administering medications intravenously</a:t>
            </a:r>
          </a:p>
        </p:txBody>
      </p:sp>
      <p:sp>
        <p:nvSpPr>
          <p:cNvPr id="3" name="Content Placeholder 2">
            <a:extLst>
              <a:ext uri="{FF2B5EF4-FFF2-40B4-BE49-F238E27FC236}">
                <a16:creationId xmlns:a16="http://schemas.microsoft.com/office/drawing/2014/main" id="{7746AFE1-39BA-491A-8870-7607B2FE4E9A}"/>
              </a:ext>
            </a:extLst>
          </p:cNvPr>
          <p:cNvSpPr>
            <a:spLocks noGrp="1"/>
          </p:cNvSpPr>
          <p:nvPr>
            <p:ph idx="1"/>
          </p:nvPr>
        </p:nvSpPr>
        <p:spPr>
          <a:xfrm>
            <a:off x="107504" y="1412776"/>
            <a:ext cx="9001000" cy="5328592"/>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mj-lt"/>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Large-volume infusion of intravenous fluid</a:t>
            </a:r>
          </a:p>
          <a:p>
            <a:pPr algn="l" rtl="0">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 Intermittent intravenous infusion </a:t>
            </a:r>
          </a:p>
          <a:p>
            <a:pPr algn="l" rtl="0">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 Volume-controlled infusion (often used for children)</a:t>
            </a:r>
          </a:p>
          <a:p>
            <a:pPr algn="l" rtl="0">
              <a:lnSpc>
                <a:spcPct val="150000"/>
              </a:lnSpc>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 Intravenous push (IVP) or bolus</a:t>
            </a:r>
          </a:p>
        </p:txBody>
      </p:sp>
    </p:spTree>
    <p:extLst>
      <p:ext uri="{BB962C8B-B14F-4D97-AF65-F5344CB8AC3E}">
        <p14:creationId xmlns:p14="http://schemas.microsoft.com/office/powerpoint/2010/main" val="219832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3D4AD-6C18-33ED-F0DA-B7CBA6D71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77F8A-8592-76A6-3D16-931850274415}"/>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LARGE-VOLUME INFUSIONS</a:t>
            </a:r>
          </a:p>
        </p:txBody>
      </p:sp>
      <p:sp>
        <p:nvSpPr>
          <p:cNvPr id="3" name="Content Placeholder 2">
            <a:extLst>
              <a:ext uri="{FF2B5EF4-FFF2-40B4-BE49-F238E27FC236}">
                <a16:creationId xmlns:a16="http://schemas.microsoft.com/office/drawing/2014/main" id="{EB445BD0-10D6-D4B6-46B9-4E23B01B2F4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Mixing a medication into a large-volume IV container is the safest and easiest way to administer a drug intravenously. The drugs are diluted in volumes of 250, 500, or 1,000 mL of compatible fluids.</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Ex. Dopamine 400 mg in 500 ml Normal Saline infusion during 24 hrs. </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 The main danger of infusing a large volume of fluid is circulatory overload (hypervolemia)</a:t>
            </a:r>
          </a:p>
        </p:txBody>
      </p:sp>
    </p:spTree>
    <p:extLst>
      <p:ext uri="{BB962C8B-B14F-4D97-AF65-F5344CB8AC3E}">
        <p14:creationId xmlns:p14="http://schemas.microsoft.com/office/powerpoint/2010/main" val="317039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6EF6-BAEB-910A-C71A-9C61D49A2152}"/>
            </a:ext>
          </a:extLst>
        </p:cNvPr>
        <p:cNvGrpSpPr/>
        <p:nvPr/>
      </p:nvGrpSpPr>
      <p:grpSpPr>
        <a:xfrm>
          <a:off x="0" y="0"/>
          <a:ext cx="0" cy="0"/>
          <a:chOff x="0" y="0"/>
          <a:chExt cx="0" cy="0"/>
        </a:xfrm>
      </p:grpSpPr>
      <p:pic>
        <p:nvPicPr>
          <p:cNvPr id="9" name="Content Placeholder 8" descr="Close-up of a person holding a bag of iv&#10;&#10;Description automatically generated">
            <a:extLst>
              <a:ext uri="{FF2B5EF4-FFF2-40B4-BE49-F238E27FC236}">
                <a16:creationId xmlns:a16="http://schemas.microsoft.com/office/drawing/2014/main" id="{D8F36517-8188-E52F-3087-0D2CA33EF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860032" cy="6858000"/>
          </a:xfrm>
        </p:spPr>
      </p:pic>
      <p:pic>
        <p:nvPicPr>
          <p:cNvPr id="11" name="Picture 10" descr="Close-up of a hand holding a needle and a tube&#10;&#10;Description automatically generated">
            <a:extLst>
              <a:ext uri="{FF2B5EF4-FFF2-40B4-BE49-F238E27FC236}">
                <a16:creationId xmlns:a16="http://schemas.microsoft.com/office/drawing/2014/main" id="{829EA55E-5E12-78C3-F375-7A4B0AF26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230" y="0"/>
            <a:ext cx="4402770" cy="6857999"/>
          </a:xfrm>
          <a:prstGeom prst="rect">
            <a:avLst/>
          </a:prstGeom>
        </p:spPr>
      </p:pic>
    </p:spTree>
    <p:extLst>
      <p:ext uri="{BB962C8B-B14F-4D97-AF65-F5344CB8AC3E}">
        <p14:creationId xmlns:p14="http://schemas.microsoft.com/office/powerpoint/2010/main" val="57981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0482-9886-DC37-7302-520C4A2AC84A}"/>
              </a:ext>
            </a:extLst>
          </p:cNvPr>
          <p:cNvSpPr>
            <a:spLocks noGrp="1"/>
          </p:cNvSpPr>
          <p:nvPr>
            <p:ph type="title"/>
          </p:nvPr>
        </p:nvSpPr>
        <p:spPr/>
        <p:txBody>
          <a:bodyPr/>
          <a:lstStyle/>
          <a:p>
            <a:endParaRPr lang="en-US"/>
          </a:p>
        </p:txBody>
      </p:sp>
      <p:pic>
        <p:nvPicPr>
          <p:cNvPr id="9" name="Content Placeholder 8" descr="A medical equipment in a hospital room&#10;&#10;Description automatically generated">
            <a:extLst>
              <a:ext uri="{FF2B5EF4-FFF2-40B4-BE49-F238E27FC236}">
                <a16:creationId xmlns:a16="http://schemas.microsoft.com/office/drawing/2014/main" id="{C328B705-73AD-CFFC-11E7-5BA12B440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0669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A3E7-3F45-61A4-4A68-931610D15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FDF2F-53E7-F849-9DD4-E6EAD6C035FC}"/>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Intermittent Intravenous Infusions</a:t>
            </a:r>
          </a:p>
        </p:txBody>
      </p:sp>
      <p:sp>
        <p:nvSpPr>
          <p:cNvPr id="3" name="Content Placeholder 2">
            <a:extLst>
              <a:ext uri="{FF2B5EF4-FFF2-40B4-BE49-F238E27FC236}">
                <a16:creationId xmlns:a16="http://schemas.microsoft.com/office/drawing/2014/main" id="{60B3345A-6C9A-9504-9187-156446DCCFCD}"/>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 An intermittent infusion is a method of administering a medication mixed in a small amount of IV solution, such as 50 or 100 </a:t>
            </a:r>
            <a:r>
              <a:rPr lang="en-US" sz="2000" dirty="0" err="1">
                <a:solidFill>
                  <a:schemeClr val="tx1"/>
                </a:solidFill>
                <a:latin typeface="Times New Roman" panose="02020603050405020304" pitchFamily="18" charset="0"/>
                <a:cs typeface="Times New Roman" panose="02020603050405020304" pitchFamily="18" charset="0"/>
              </a:rPr>
              <a:t>mL.</a:t>
            </a:r>
            <a:r>
              <a:rPr lang="en-US" sz="2000" dirty="0">
                <a:solidFill>
                  <a:schemeClr val="tx1"/>
                </a:solidFill>
                <a:latin typeface="Times New Roman" panose="02020603050405020304" pitchFamily="18" charset="0"/>
                <a:cs typeface="Times New Roman" panose="02020603050405020304" pitchFamily="18" charset="0"/>
              </a:rPr>
              <a:t> It is important for the label on an IV intermittent medication to be designed to prevent medication errors.</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EX. Calcium Gluconate 1000 mg  in 50 ml Glucose water every 6 hrs. </a:t>
            </a:r>
          </a:p>
          <a:p>
            <a:pPr marL="0" indent="0" algn="l" rtl="0">
              <a:lnSpc>
                <a:spcPct val="150000"/>
              </a:lnSpc>
              <a:buNone/>
            </a:pPr>
            <a:endParaRPr lang="en-US"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The drug is administered at regular intervals, such as every 4 hours, with the drug being infused for a short period of time such as 30 to 60 minutes.</a:t>
            </a:r>
          </a:p>
          <a:p>
            <a:pPr marL="0" indent="0" algn="l" rtl="0">
              <a:lnSpc>
                <a:spcPct val="150000"/>
              </a:lnSpc>
              <a:buNone/>
            </a:pPr>
            <a:endParaRPr lang="ar-IQ" sz="20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85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6B5C-FD3F-9432-E691-628D16F4E58D}"/>
              </a:ext>
            </a:extLst>
          </p:cNvPr>
          <p:cNvSpPr>
            <a:spLocks noGrp="1"/>
          </p:cNvSpPr>
          <p:nvPr>
            <p:ph type="title"/>
          </p:nvPr>
        </p:nvSpPr>
        <p:spPr/>
        <p:txBody>
          <a:bodyPr/>
          <a:lstStyle/>
          <a:p>
            <a:endParaRPr lang="en-US"/>
          </a:p>
        </p:txBody>
      </p:sp>
      <p:pic>
        <p:nvPicPr>
          <p:cNvPr id="5" name="Content Placeholder 4" descr="A medical equipment with dials and dials&#10;&#10;Description automatically generated">
            <a:extLst>
              <a:ext uri="{FF2B5EF4-FFF2-40B4-BE49-F238E27FC236}">
                <a16:creationId xmlns:a16="http://schemas.microsoft.com/office/drawing/2014/main" id="{6E3B741C-49B4-A639-0EC5-D95D1B3927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471420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4398</TotalTime>
  <Words>645</Words>
  <Application>Microsoft Office PowerPoint</Application>
  <PresentationFormat>On-screen Show (4:3)</PresentationFormat>
  <Paragraphs>59</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نسق Office</vt:lpstr>
      <vt:lpstr>Medication Administration</vt:lpstr>
      <vt:lpstr> Intravenous Medications</vt:lpstr>
      <vt:lpstr> Intravenous Medications</vt:lpstr>
      <vt:lpstr> Methods for administering medications intravenously</vt:lpstr>
      <vt:lpstr>LARGE-VOLUME INFUSIONS</vt:lpstr>
      <vt:lpstr>PowerPoint Presentation</vt:lpstr>
      <vt:lpstr>PowerPoint Presentation</vt:lpstr>
      <vt:lpstr> Intermittent Intravenous Infusions</vt:lpstr>
      <vt:lpstr>PowerPoint Presentation</vt:lpstr>
      <vt:lpstr>  Volume-control Infusions</vt:lpstr>
      <vt:lpstr>  Intravenous Push </vt:lpstr>
      <vt:lpstr>PowerPoint Presentation</vt:lpstr>
      <vt:lpstr>PowerPoint Presentation</vt:lpstr>
      <vt:lpstr> Intravenous (IV) Cannula </vt:lpstr>
      <vt:lpstr>Indications of  Intravenous (IV) Cannula </vt:lpstr>
      <vt:lpstr>PowerPoint Presentation</vt:lpstr>
      <vt:lpstr>PowerPoint Presentation</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162</cp:revision>
  <dcterms:created xsi:type="dcterms:W3CDTF">2016-03-04T19:14:06Z</dcterms:created>
  <dcterms:modified xsi:type="dcterms:W3CDTF">2025-02-07T21:06:25Z</dcterms:modified>
</cp:coreProperties>
</file>