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58" r:id="rId11"/>
    <p:sldId id="259" r:id="rId12"/>
    <p:sldId id="260" r:id="rId13"/>
    <p:sldId id="262" r:id="rId14"/>
    <p:sldId id="272" r:id="rId15"/>
    <p:sldId id="273" r:id="rId16"/>
    <p:sldId id="297" r:id="rId17"/>
    <p:sldId id="298" r:id="rId18"/>
    <p:sldId id="299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7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2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9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2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5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9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2820" y="464642"/>
            <a:ext cx="4658359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5048" y="1609420"/>
            <a:ext cx="7813903" cy="311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4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0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about.com/library/blper5.htm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enovo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761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81000"/>
            <a:ext cx="1716088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819400"/>
            <a:ext cx="6304756" cy="365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ea typeface="Calibri"/>
                <a:cs typeface="Arial"/>
              </a:rPr>
              <a:t>Quantitative </a:t>
            </a: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Analytical Chemistry</a:t>
            </a:r>
            <a:endParaRPr lang="en-US" sz="3200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First Year Students /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 Semester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and 2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Lecture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– Introduction and Ways of Concentration Expression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ea typeface="Calibri"/>
                <a:cs typeface="Arial"/>
              </a:rPr>
              <a:t>Biochemistry </a:t>
            </a:r>
            <a:r>
              <a:rPr lang="en-US" b="1" i="1" dirty="0" smtClean="0">
                <a:solidFill>
                  <a:srgbClr val="FF0000"/>
                </a:solidFill>
                <a:ea typeface="Calibri"/>
                <a:cs typeface="Arial"/>
              </a:rPr>
              <a:t>Department</a:t>
            </a:r>
            <a:endParaRPr lang="en-US" b="1" dirty="0">
              <a:solidFill>
                <a:srgbClr val="FF0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838200"/>
            <a:ext cx="37338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Al-</a:t>
            </a:r>
            <a:r>
              <a:rPr lang="en-US" sz="2400" b="1" dirty="0" err="1">
                <a:solidFill>
                  <a:srgbClr val="0070C0"/>
                </a:solidFill>
                <a:ea typeface="Calibri"/>
                <a:cs typeface="Arial"/>
              </a:rPr>
              <a:t>Mustaqbal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 University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211203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377" y="464642"/>
            <a:ext cx="53854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35" dirty="0">
                <a:solidFill>
                  <a:srgbClr val="800080"/>
                </a:solidFill>
                <a:latin typeface="Calibri"/>
                <a:cs typeface="Calibri"/>
              </a:rPr>
              <a:t>Prefixes</a:t>
            </a:r>
            <a:r>
              <a:rPr b="0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800080"/>
                </a:solidFill>
                <a:latin typeface="Calibri"/>
                <a:cs typeface="Calibri"/>
              </a:rPr>
              <a:t>used</a:t>
            </a:r>
            <a:r>
              <a:rPr b="0" spc="-15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800080"/>
                </a:solidFill>
                <a:latin typeface="Calibri"/>
                <a:cs typeface="Calibri"/>
              </a:rPr>
              <a:t>with</a:t>
            </a:r>
            <a:r>
              <a:rPr b="0" spc="5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800080"/>
                </a:solidFill>
                <a:latin typeface="Calibri"/>
                <a:cs typeface="Calibri"/>
              </a:rPr>
              <a:t>units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15516"/>
            <a:ext cx="1078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re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5849" y="1615516"/>
            <a:ext cx="3849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2995" algn="l"/>
                <a:tab pos="2790825" algn="l"/>
              </a:tabLst>
            </a:pP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	mea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7194" y="1976627"/>
          <a:ext cx="7019290" cy="1350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655"/>
                <a:gridCol w="805180"/>
                <a:gridCol w="962025"/>
                <a:gridCol w="3948430"/>
              </a:tblGrid>
              <a:tr h="515249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7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Giga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9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gigameter(Gm)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400" b="1" spc="240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39278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Mega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spc="7" baseline="24305" dirty="0">
                          <a:latin typeface="Calibri"/>
                          <a:cs typeface="Calibri"/>
                        </a:rPr>
                        <a:t>6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megamete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(Mm)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395481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Kilo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kilometer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(km)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b="1" spc="-44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7" baseline="24305" dirty="0">
                          <a:latin typeface="Calibri"/>
                          <a:cs typeface="Calibri"/>
                        </a:rPr>
                        <a:t>m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7194" y="3413676"/>
          <a:ext cx="1877695" cy="2547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770"/>
                <a:gridCol w="542925"/>
              </a:tblGrid>
              <a:tr h="395508">
                <a:tc>
                  <a:txBody>
                    <a:bodyPr/>
                    <a:lstStyle/>
                    <a:p>
                      <a:pPr marL="375920" indent="-344805">
                        <a:lnSpc>
                          <a:spcPts val="2655"/>
                        </a:lnSpc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deci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26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9215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centi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8926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Milli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439278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Micro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9013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Nano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395659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Pico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827908" y="3207636"/>
            <a:ext cx="658495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675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-1</a:t>
            </a:r>
            <a:endParaRPr sz="16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575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-2</a:t>
            </a:r>
            <a:endParaRPr sz="16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580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-3</a:t>
            </a:r>
            <a:endParaRPr sz="16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575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-6</a:t>
            </a:r>
            <a:endParaRPr sz="16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580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-9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1250" y="3299075"/>
            <a:ext cx="3890645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decimeter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(dm)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centimeter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(cm)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0.01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millimeter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(mm)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0.001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micrometer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(µm)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10</a:t>
            </a:r>
            <a:r>
              <a:rPr sz="2400" b="1" spc="7" baseline="24305" dirty="0">
                <a:latin typeface="Calibri"/>
                <a:cs typeface="Calibri"/>
              </a:rPr>
              <a:t>-6</a:t>
            </a:r>
            <a:r>
              <a:rPr sz="2400" b="1" spc="-8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nanometer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(nm)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10</a:t>
            </a:r>
            <a:r>
              <a:rPr sz="2400" b="1" spc="7" baseline="24305" dirty="0">
                <a:latin typeface="Calibri"/>
                <a:cs typeface="Calibri"/>
              </a:rPr>
              <a:t>-9</a:t>
            </a:r>
            <a:r>
              <a:rPr sz="2400" b="1" spc="-8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picomer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(pm)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5" dirty="0">
                <a:latin typeface="Calibri"/>
                <a:cs typeface="Calibri"/>
              </a:rPr>
              <a:t>10</a:t>
            </a:r>
            <a:r>
              <a:rPr sz="2400" b="1" spc="7" baseline="24305" dirty="0">
                <a:latin typeface="Calibri"/>
                <a:cs typeface="Calibri"/>
              </a:rPr>
              <a:t>-12</a:t>
            </a:r>
            <a:r>
              <a:rPr sz="2400" b="1" spc="157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28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400" y="139649"/>
            <a:ext cx="5278120" cy="2918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2965"/>
              </a:lnSpc>
              <a:spcBef>
                <a:spcPts val="95"/>
              </a:spcBef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mass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kg :</a:t>
            </a:r>
            <a:endParaRPr sz="2600">
              <a:latin typeface="Calibri"/>
              <a:cs typeface="Calibri"/>
            </a:endParaRPr>
          </a:p>
          <a:p>
            <a:pPr marL="2513965">
              <a:lnSpc>
                <a:spcPts val="2810"/>
              </a:lnSpc>
              <a:tabLst>
                <a:tab pos="3211830" algn="l"/>
              </a:tabLst>
            </a:pPr>
            <a:r>
              <a:rPr sz="2600" spc="-5" dirty="0">
                <a:latin typeface="Calibri"/>
                <a:cs typeface="Calibri"/>
              </a:rPr>
              <a:t>1 kg	=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</a:t>
            </a:r>
            <a:endParaRPr sz="2600">
              <a:latin typeface="Calibri"/>
              <a:cs typeface="Calibri"/>
            </a:endParaRPr>
          </a:p>
          <a:p>
            <a:pPr marL="2742565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gm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mg</a:t>
            </a:r>
            <a:endParaRPr sz="2600">
              <a:latin typeface="Calibri"/>
              <a:cs typeface="Calibri"/>
            </a:endParaRPr>
          </a:p>
          <a:p>
            <a:pPr marL="2742565">
              <a:lnSpc>
                <a:spcPts val="2810"/>
              </a:lnSpc>
            </a:pPr>
            <a:r>
              <a:rPr sz="2600" spc="-10" dirty="0">
                <a:latin typeface="Calibri"/>
                <a:cs typeface="Calibri"/>
              </a:rPr>
              <a:t>mg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ug</a:t>
            </a:r>
            <a:endParaRPr sz="2600">
              <a:latin typeface="Calibri"/>
              <a:cs typeface="Calibri"/>
            </a:endParaRPr>
          </a:p>
          <a:p>
            <a:pPr marL="2742565">
              <a:lnSpc>
                <a:spcPts val="2810"/>
              </a:lnSpc>
            </a:pPr>
            <a:r>
              <a:rPr sz="2600" spc="-10" dirty="0">
                <a:latin typeface="Calibri"/>
                <a:cs typeface="Calibri"/>
              </a:rPr>
              <a:t>um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 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ng</a:t>
            </a:r>
            <a:endParaRPr sz="2600">
              <a:latin typeface="Calibri"/>
              <a:cs typeface="Calibri"/>
            </a:endParaRPr>
          </a:p>
          <a:p>
            <a:pPr marL="2816225">
              <a:lnSpc>
                <a:spcPts val="2965"/>
              </a:lnSpc>
            </a:pPr>
            <a:r>
              <a:rPr sz="2600" spc="-5" dirty="0">
                <a:latin typeface="Calibri"/>
                <a:cs typeface="Calibri"/>
              </a:rPr>
              <a:t>ng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5" dirty="0">
                <a:latin typeface="Calibri"/>
                <a:cs typeface="Calibri"/>
              </a:rPr>
              <a:t> 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pico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length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7742" y="3350767"/>
            <a:ext cx="369379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(1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</a:t>
            </a:r>
            <a:r>
              <a:rPr sz="2550" baseline="26143" dirty="0">
                <a:latin typeface="Calibri"/>
                <a:cs typeface="Calibri"/>
              </a:rPr>
              <a:t>-</a:t>
            </a:r>
            <a:r>
              <a:rPr sz="2550" b="1" baseline="26143" dirty="0">
                <a:latin typeface="Calibri"/>
                <a:cs typeface="Calibri"/>
              </a:rPr>
              <a:t>2</a:t>
            </a:r>
            <a:r>
              <a:rPr sz="2550" b="1" spc="262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m)</a:t>
            </a:r>
            <a:r>
              <a:rPr sz="2550" b="1" baseline="26143" dirty="0">
                <a:latin typeface="Calibri"/>
                <a:cs typeface="Calibri"/>
              </a:rPr>
              <a:t>3</a:t>
            </a:r>
            <a:r>
              <a:rPr sz="2550" b="1" spc="585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</a:t>
            </a:r>
            <a:r>
              <a:rPr sz="2550" baseline="26143" dirty="0">
                <a:latin typeface="Calibri"/>
                <a:cs typeface="Calibri"/>
              </a:rPr>
              <a:t>-</a:t>
            </a:r>
            <a:r>
              <a:rPr sz="2550" b="1" baseline="26143" dirty="0">
                <a:latin typeface="Calibri"/>
                <a:cs typeface="Calibri"/>
              </a:rPr>
              <a:t>6</a:t>
            </a:r>
            <a:r>
              <a:rPr sz="2550" b="1" spc="262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456" y="2993847"/>
            <a:ext cx="4675505" cy="11347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0800" marR="30480">
              <a:lnSpc>
                <a:spcPts val="2810"/>
              </a:lnSpc>
              <a:spcBef>
                <a:spcPts val="445"/>
              </a:spcBef>
              <a:tabLst>
                <a:tab pos="927735" algn="l"/>
                <a:tab pos="2669540" algn="l"/>
                <a:tab pos="3388995" algn="l"/>
                <a:tab pos="3703320" algn="l"/>
              </a:tabLst>
            </a:pPr>
            <a:r>
              <a:rPr sz="2600" spc="-5" dirty="0">
                <a:latin typeface="Calibri"/>
                <a:cs typeface="Calibri"/>
              </a:rPr>
              <a:t>1m	=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cm	1cm	=	10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mm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cm</a:t>
            </a:r>
            <a:r>
              <a:rPr sz="2550" b="1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  <a:p>
            <a:pPr marL="50800">
              <a:lnSpc>
                <a:spcPts val="2765"/>
              </a:lnSpc>
            </a:pP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dm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1270" y="3707333"/>
            <a:ext cx="369379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Calibri"/>
                <a:cs typeface="Calibri"/>
              </a:rPr>
              <a:t>=</a:t>
            </a:r>
            <a:r>
              <a:rPr sz="2600" dirty="0">
                <a:latin typeface="Calibri"/>
                <a:cs typeface="Calibri"/>
              </a:rPr>
              <a:t> (1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spc="7" baseline="26143" dirty="0">
                <a:latin typeface="Calibri"/>
                <a:cs typeface="Calibri"/>
              </a:rPr>
              <a:t>-</a:t>
            </a:r>
            <a:r>
              <a:rPr sz="2550" b="1" spc="7" baseline="26143" dirty="0">
                <a:latin typeface="Calibri"/>
                <a:cs typeface="Calibri"/>
              </a:rPr>
              <a:t>1</a:t>
            </a:r>
            <a:r>
              <a:rPr sz="2550" b="1" spc="262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m)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r>
              <a:rPr sz="2550" b="1" spc="577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spc="7" baseline="26143" dirty="0">
                <a:latin typeface="Calibri"/>
                <a:cs typeface="Calibri"/>
              </a:rPr>
              <a:t>-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300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100" y="4064253"/>
            <a:ext cx="5224145" cy="18478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85775" marR="30480" indent="-448309">
              <a:lnSpc>
                <a:spcPts val="2810"/>
              </a:lnSpc>
              <a:spcBef>
                <a:spcPts val="445"/>
              </a:spcBef>
              <a:tabLst>
                <a:tab pos="1254125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common</a:t>
            </a:r>
            <a:r>
              <a:rPr sz="26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</a:t>
            </a:r>
            <a:r>
              <a:rPr sz="26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volum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liter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(L)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 =	</a:t>
            </a:r>
            <a:r>
              <a:rPr sz="2600" dirty="0">
                <a:latin typeface="Calibri"/>
                <a:cs typeface="Calibri"/>
              </a:rPr>
              <a:t>1000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ml</a:t>
            </a:r>
            <a:endParaRPr sz="2600">
              <a:latin typeface="Calibri"/>
              <a:cs typeface="Calibri"/>
            </a:endParaRPr>
          </a:p>
          <a:p>
            <a:pPr marL="934085">
              <a:lnSpc>
                <a:spcPts val="2610"/>
              </a:lnSpc>
              <a:tabLst>
                <a:tab pos="1248410" algn="l"/>
              </a:tabLst>
            </a:pPr>
            <a:r>
              <a:rPr sz="2600" spc="-5" dirty="0">
                <a:latin typeface="Calibri"/>
                <a:cs typeface="Calibri"/>
              </a:rPr>
              <a:t>=	1000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cm</a:t>
            </a:r>
            <a:r>
              <a:rPr sz="2550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  <a:p>
            <a:pPr marL="934085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dm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  <a:p>
            <a:pPr marL="187325">
              <a:lnSpc>
                <a:spcPts val="2965"/>
              </a:lnSpc>
              <a:tabLst>
                <a:tab pos="918210" algn="l"/>
              </a:tabLst>
            </a:pP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ml	=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cm</a:t>
            </a:r>
            <a:r>
              <a:rPr sz="2550" b="1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1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5444" y="1157605"/>
            <a:ext cx="8103234" cy="554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0" marR="2074545" indent="20383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33CC"/>
                </a:solidFill>
                <a:latin typeface="Calibri"/>
                <a:cs typeface="Calibri"/>
              </a:rPr>
              <a:t>The Mole Concept </a:t>
            </a:r>
            <a:r>
              <a:rPr sz="36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0033CC"/>
                </a:solidFill>
                <a:latin typeface="Calibri"/>
                <a:cs typeface="Calibri"/>
              </a:rPr>
              <a:t>(Avogadro's</a:t>
            </a:r>
            <a:r>
              <a:rPr sz="36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33CC"/>
                </a:solidFill>
                <a:latin typeface="Calibri"/>
                <a:cs typeface="Calibri"/>
              </a:rPr>
              <a:t>Number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3600" dirty="0">
              <a:latin typeface="Calibri"/>
              <a:cs typeface="Calibri"/>
            </a:endParaRPr>
          </a:p>
          <a:p>
            <a:pPr marL="407670" marR="30480" indent="-344805">
              <a:lnSpc>
                <a:spcPct val="80000"/>
              </a:lnSpc>
              <a:spcBef>
                <a:spcPts val="176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600" spc="-5" dirty="0">
                <a:latin typeface="Calibri"/>
                <a:cs typeface="Calibri"/>
              </a:rPr>
              <a:t>Molecules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20" dirty="0">
                <a:latin typeface="Calibri"/>
                <a:cs typeface="Calibri"/>
              </a:rPr>
              <a:t>atoms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extremely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small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objects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-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both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size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mass.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Consequently,</a:t>
            </a:r>
            <a:r>
              <a:rPr sz="2600" spc="-10" dirty="0">
                <a:latin typeface="Calibri"/>
                <a:cs typeface="Calibri"/>
              </a:rPr>
              <a:t> working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with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them 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laboratory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requires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large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collection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them.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standard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needs</a:t>
            </a:r>
            <a:r>
              <a:rPr sz="2600" spc="-20" dirty="0">
                <a:latin typeface="Calibri"/>
                <a:cs typeface="Calibri"/>
              </a:rPr>
              <a:t> to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introduced.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This</a:t>
            </a:r>
            <a:r>
              <a:rPr sz="2600" spc="-15" dirty="0">
                <a:latin typeface="Calibri"/>
                <a:cs typeface="Calibri"/>
              </a:rPr>
              <a:t> standard</a:t>
            </a:r>
            <a:r>
              <a:rPr sz="2600" spc="-5" dirty="0">
                <a:latin typeface="Calibri"/>
                <a:cs typeface="Calibri"/>
              </a:rPr>
              <a:t> is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4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6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"mole".</a:t>
            </a:r>
            <a:r>
              <a:rPr sz="2600" b="1" i="1" spc="2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mole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based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upon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carbon-12</a:t>
            </a:r>
            <a:r>
              <a:rPr sz="2600" spc="-10" dirty="0">
                <a:latin typeface="Calibri"/>
                <a:cs typeface="Calibri"/>
              </a:rPr>
              <a:t> isotope.</a:t>
            </a:r>
            <a:endParaRPr sz="2600" dirty="0">
              <a:latin typeface="Calibri"/>
              <a:cs typeface="Calibri"/>
            </a:endParaRPr>
          </a:p>
          <a:p>
            <a:pPr marL="407670" marR="100330" indent="-344805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600" spc="-10" dirty="0">
                <a:latin typeface="Calibri"/>
                <a:cs typeface="Calibri"/>
              </a:rPr>
              <a:t>How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many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carbon-12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atoms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have</a:t>
            </a:r>
            <a:r>
              <a:rPr sz="2600" spc="-5" dirty="0">
                <a:latin typeface="Calibri"/>
                <a:cs typeface="Calibri"/>
              </a:rPr>
              <a:t> 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mass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exactly</a:t>
            </a:r>
            <a:r>
              <a:rPr sz="2600" spc="-5" dirty="0">
                <a:latin typeface="Calibri"/>
                <a:cs typeface="Calibri"/>
              </a:rPr>
              <a:t> 12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g.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number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-</a:t>
            </a:r>
            <a:r>
              <a:rPr sz="2600" spc="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600" b="1" i="1" u="heavy" spc="-2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Avogadro's</a:t>
            </a:r>
            <a:r>
              <a:rPr sz="2600" b="1" i="1" u="heavy" spc="6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number</a:t>
            </a:r>
            <a:r>
              <a:rPr sz="2600" spc="-5" dirty="0">
                <a:latin typeface="Calibri"/>
                <a:cs typeface="Calibri"/>
              </a:rPr>
              <a:t>.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Thus,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dirty="0">
                <a:latin typeface="Calibri"/>
                <a:cs typeface="Calibri"/>
              </a:rPr>
              <a:t> 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929005" indent="-866140">
              <a:lnSpc>
                <a:spcPct val="100000"/>
              </a:lnSpc>
              <a:buFont typeface="Arial MT"/>
              <a:buChar char="•"/>
              <a:tabLst>
                <a:tab pos="929005" algn="l"/>
                <a:tab pos="929640" algn="l"/>
              </a:tabLst>
            </a:pP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dirty="0">
                <a:latin typeface="Calibri"/>
                <a:cs typeface="Calibri"/>
              </a:rPr>
              <a:t> 6.0221367x10</a:t>
            </a:r>
            <a:r>
              <a:rPr sz="2550" baseline="26143" dirty="0">
                <a:latin typeface="Calibri"/>
                <a:cs typeface="Calibri"/>
              </a:rPr>
              <a:t>23</a:t>
            </a:r>
            <a:r>
              <a:rPr sz="26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855344" indent="-79248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855344" algn="l"/>
                <a:tab pos="855980" algn="l"/>
              </a:tabLst>
            </a:pPr>
            <a:r>
              <a:rPr sz="2600" spc="-5" dirty="0">
                <a:latin typeface="Calibri"/>
                <a:cs typeface="Calibri"/>
              </a:rPr>
              <a:t>NA x </a:t>
            </a:r>
            <a:r>
              <a:rPr sz="2600" spc="-10" dirty="0">
                <a:latin typeface="Calibri"/>
                <a:cs typeface="Calibri"/>
              </a:rPr>
              <a:t>(mass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carbon-</a:t>
            </a:r>
            <a:r>
              <a:rPr sz="2550" baseline="26143" dirty="0">
                <a:latin typeface="Calibri"/>
                <a:cs typeface="Calibri"/>
              </a:rPr>
              <a:t>12</a:t>
            </a:r>
            <a:r>
              <a:rPr sz="2550" spc="262" baseline="26143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atom)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12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633" y="464642"/>
            <a:ext cx="58616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10" dirty="0">
                <a:solidFill>
                  <a:srgbClr val="006FC0"/>
                </a:solidFill>
                <a:latin typeface="Calibri"/>
                <a:cs typeface="Calibri"/>
              </a:rPr>
              <a:t>Gram</a:t>
            </a:r>
            <a:r>
              <a:rPr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i="1" spc="-3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6FC0"/>
                </a:solidFill>
                <a:latin typeface="Calibri"/>
                <a:cs typeface="Calibri"/>
              </a:rPr>
              <a:t>Mole </a:t>
            </a:r>
            <a:r>
              <a:rPr i="1" spc="-20" dirty="0">
                <a:solidFill>
                  <a:srgbClr val="006FC0"/>
                </a:solidFill>
                <a:latin typeface="Calibri"/>
                <a:cs typeface="Calibri"/>
              </a:rPr>
              <a:t>conversion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544" y="1560652"/>
            <a:ext cx="7719059" cy="951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69570" marR="17780" indent="-344805">
              <a:lnSpc>
                <a:spcPts val="3460"/>
              </a:lnSpc>
              <a:spcBef>
                <a:spcPts val="525"/>
              </a:spcBef>
              <a:buFont typeface="Arial MT"/>
              <a:buChar char="•"/>
              <a:tabLst>
                <a:tab pos="369570" algn="l"/>
                <a:tab pos="370205" algn="l"/>
              </a:tabLst>
            </a:pPr>
            <a:r>
              <a:rPr sz="3200" spc="-15" dirty="0">
                <a:latin typeface="Calibri"/>
                <a:cs typeface="Calibri"/>
              </a:rPr>
              <a:t>Determine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number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moles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88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grams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44" y="2536698"/>
            <a:ext cx="34518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82270" algn="l"/>
                <a:tab pos="382905" algn="l"/>
              </a:tabLst>
            </a:pPr>
            <a:r>
              <a:rPr sz="3200" spc="-15" dirty="0">
                <a:latin typeface="Calibri"/>
                <a:cs typeface="Calibri"/>
              </a:rPr>
              <a:t>Formula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Mass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873" y="2486798"/>
            <a:ext cx="3388360" cy="21717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4"/>
              </a:spcBef>
            </a:pPr>
            <a:r>
              <a:rPr sz="3200" spc="-5" dirty="0">
                <a:latin typeface="Calibri"/>
                <a:cs typeface="Calibri"/>
              </a:rPr>
              <a:t>=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(1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12)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+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(2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16)</a:t>
            </a:r>
            <a:endParaRPr sz="320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latin typeface="Calibri"/>
                <a:cs typeface="Calibri"/>
              </a:rPr>
              <a:t>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44</a:t>
            </a:r>
            <a:endParaRPr sz="3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latin typeface="Calibri"/>
                <a:cs typeface="Calibri"/>
              </a:rPr>
              <a:t>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formula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mass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  <a:p>
            <a:pPr marL="160020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latin typeface="Calibri"/>
                <a:cs typeface="Calibri"/>
              </a:rPr>
              <a:t>= </a:t>
            </a:r>
            <a:r>
              <a:rPr sz="3200" spc="-10" dirty="0">
                <a:latin typeface="Calibri"/>
                <a:cs typeface="Calibri"/>
              </a:rPr>
              <a:t>44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grams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44" y="3609797"/>
            <a:ext cx="26955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82270" algn="l"/>
                <a:tab pos="382905" algn="l"/>
              </a:tabLst>
            </a:pPr>
            <a:r>
              <a:rPr sz="3200" spc="-5" dirty="0">
                <a:latin typeface="Calibri"/>
                <a:cs typeface="Calibri"/>
              </a:rPr>
              <a:t>1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mole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144" y="4633173"/>
            <a:ext cx="7652384" cy="10991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94970" indent="-34480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94970" algn="l"/>
                <a:tab pos="395605" algn="l"/>
                <a:tab pos="2803525" algn="l"/>
                <a:tab pos="5102225" algn="l"/>
              </a:tabLst>
            </a:pPr>
            <a:r>
              <a:rPr sz="3200" spc="-15" dirty="0">
                <a:latin typeface="Calibri"/>
                <a:cs typeface="Calibri"/>
              </a:rPr>
              <a:t>88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grams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	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mole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</a:t>
            </a:r>
            <a:r>
              <a:rPr sz="3150" spc="-15" baseline="-19841" dirty="0">
                <a:latin typeface="Calibri"/>
                <a:cs typeface="Calibri"/>
              </a:rPr>
              <a:t>2	</a:t>
            </a:r>
            <a:r>
              <a:rPr sz="3200" spc="-5" dirty="0">
                <a:latin typeface="Calibri"/>
                <a:cs typeface="Calibri"/>
              </a:rPr>
              <a:t>/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44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grams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  <a:p>
            <a:pPr marL="3828415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latin typeface="Calibri"/>
                <a:cs typeface="Calibri"/>
              </a:rPr>
              <a:t>=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 moles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</a:t>
            </a:r>
            <a:r>
              <a:rPr sz="3150" spc="-15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03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" y="0"/>
            <a:ext cx="8879205" cy="58750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07670" indent="-34480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b="1" dirty="0"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spc="-5" dirty="0">
                <a:latin typeface="Calibri"/>
                <a:cs typeface="Calibri"/>
              </a:rPr>
              <a:t>Determine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number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CO</a:t>
            </a:r>
            <a:r>
              <a:rPr sz="2775" spc="-7" baseline="-19519" dirty="0">
                <a:latin typeface="Calibri"/>
                <a:cs typeface="Calibri"/>
              </a:rPr>
              <a:t>2</a:t>
            </a:r>
            <a:r>
              <a:rPr sz="2775" spc="307" baseline="-1951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454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grams.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b="1" spc="5" dirty="0">
                <a:latin typeface="Calibri"/>
                <a:cs typeface="Calibri"/>
              </a:rPr>
              <a:t>Solution</a:t>
            </a:r>
            <a:endParaRPr sz="2800">
              <a:latin typeface="Calibri"/>
              <a:cs typeface="Calibri"/>
            </a:endParaRPr>
          </a:p>
          <a:p>
            <a:pPr marL="407670" marR="55880" indent="-344805">
              <a:lnSpc>
                <a:spcPct val="90000"/>
              </a:lnSpc>
              <a:spcBef>
                <a:spcPts val="67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spc="-10" dirty="0">
                <a:latin typeface="Calibri"/>
                <a:cs typeface="Calibri"/>
              </a:rPr>
              <a:t>First, </a:t>
            </a:r>
            <a:r>
              <a:rPr sz="2800" dirty="0">
                <a:latin typeface="Calibri"/>
                <a:cs typeface="Calibri"/>
              </a:rPr>
              <a:t>look </a:t>
            </a:r>
            <a:r>
              <a:rPr sz="2800" spc="-5" dirty="0">
                <a:latin typeface="Calibri"/>
                <a:cs typeface="Calibri"/>
              </a:rPr>
              <a:t>up the </a:t>
            </a:r>
            <a:r>
              <a:rPr sz="2800" spc="-10" dirty="0">
                <a:latin typeface="Calibri"/>
                <a:cs typeface="Calibri"/>
              </a:rPr>
              <a:t>atomic </a:t>
            </a:r>
            <a:r>
              <a:rPr sz="2800" dirty="0">
                <a:latin typeface="Calibri"/>
                <a:cs typeface="Calibri"/>
              </a:rPr>
              <a:t>masses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carbon and </a:t>
            </a:r>
            <a:r>
              <a:rPr sz="2800" spc="-15" dirty="0">
                <a:latin typeface="Calibri"/>
                <a:cs typeface="Calibri"/>
              </a:rPr>
              <a:t>oxygen </a:t>
            </a:r>
            <a:r>
              <a:rPr sz="2800" spc="-10" dirty="0">
                <a:latin typeface="Calibri"/>
                <a:cs typeface="Calibri"/>
              </a:rPr>
              <a:t> from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Periodic</a:t>
            </a:r>
            <a:r>
              <a:rPr sz="2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Table</a:t>
            </a:r>
            <a:r>
              <a:rPr sz="2800" spc="-40" dirty="0">
                <a:latin typeface="Calibri"/>
                <a:cs typeface="Calibri"/>
              </a:rPr>
              <a:t>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atomic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 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12.01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atomic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 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 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16.00.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  <a:tab pos="413639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formula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</a:t>
            </a:r>
            <a:r>
              <a:rPr sz="2775" spc="-7" baseline="-19519" dirty="0">
                <a:latin typeface="Calibri"/>
                <a:cs typeface="Calibri"/>
              </a:rPr>
              <a:t>2	</a:t>
            </a:r>
            <a:r>
              <a:rPr sz="2800" dirty="0">
                <a:latin typeface="Calibri"/>
                <a:cs typeface="Calibri"/>
              </a:rPr>
              <a:t>is: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12.01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2(16.00)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44.01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spc="-5" dirty="0">
                <a:latin typeface="Calibri"/>
                <a:cs typeface="Calibri"/>
              </a:rPr>
              <a:t>Thus,</a:t>
            </a:r>
            <a:r>
              <a:rPr sz="2800" dirty="0">
                <a:latin typeface="Calibri"/>
                <a:cs typeface="Calibri"/>
              </a:rPr>
              <a:t> one mole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CO</a:t>
            </a:r>
            <a:r>
              <a:rPr sz="2775" spc="-7" baseline="-19519" dirty="0">
                <a:latin typeface="Calibri"/>
                <a:cs typeface="Calibri"/>
              </a:rPr>
              <a:t>2</a:t>
            </a:r>
            <a:r>
              <a:rPr sz="2775" spc="322" baseline="-19519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weights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44.01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grams.</a:t>
            </a:r>
            <a:endParaRPr sz="2800">
              <a:latin typeface="Calibri"/>
              <a:cs typeface="Calibri"/>
            </a:endParaRPr>
          </a:p>
          <a:p>
            <a:pPr marL="407670" marR="944880" indent="-344805">
              <a:lnSpc>
                <a:spcPts val="3030"/>
              </a:lnSpc>
              <a:spcBef>
                <a:spcPts val="71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relation provides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conversion factor to go </a:t>
            </a:r>
            <a:r>
              <a:rPr sz="2800" spc="-10" dirty="0">
                <a:latin typeface="Calibri"/>
                <a:cs typeface="Calibri"/>
              </a:rPr>
              <a:t>from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grams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moles.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factor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mol/44.01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g: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407670" algn="l"/>
                <a:tab pos="408305" algn="l"/>
                <a:tab pos="2059939" algn="l"/>
              </a:tabLst>
            </a:pPr>
            <a:r>
              <a:rPr sz="2800" dirty="0">
                <a:latin typeface="Calibri"/>
                <a:cs typeface="Calibri"/>
              </a:rPr>
              <a:t>moles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2775" spc="-15" baseline="-19519" dirty="0">
                <a:latin typeface="Calibri"/>
                <a:cs typeface="Calibri"/>
              </a:rPr>
              <a:t>2	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454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 mol/44.01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 </a:t>
            </a:r>
            <a:r>
              <a:rPr sz="2800" spc="5" dirty="0">
                <a:latin typeface="Calibri"/>
                <a:cs typeface="Calibri"/>
              </a:rPr>
              <a:t>= </a:t>
            </a:r>
            <a:r>
              <a:rPr sz="2800" dirty="0">
                <a:latin typeface="Calibri"/>
                <a:cs typeface="Calibri"/>
              </a:rPr>
              <a:t>10.3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moles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b="1" spc="-5" dirty="0">
                <a:latin typeface="Calibri"/>
                <a:cs typeface="Calibri"/>
              </a:rPr>
              <a:t>Answer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dirty="0">
                <a:latin typeface="Calibri"/>
                <a:cs typeface="Calibri"/>
              </a:rPr>
              <a:t>10.3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2775" spc="-15" baseline="-19519" dirty="0"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03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3"/>
          <a:stretch/>
        </p:blipFill>
        <p:spPr bwMode="auto">
          <a:xfrm>
            <a:off x="1157288" y="506413"/>
            <a:ext cx="6827837" cy="40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63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901700"/>
            <a:ext cx="6819900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4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76250"/>
            <a:ext cx="6027737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9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41265" y="219586"/>
            <a:ext cx="2266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420" y="672529"/>
            <a:ext cx="6458430" cy="606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7900"/>
              </a:lnSpc>
              <a:spcBef>
                <a:spcPts val="95"/>
              </a:spcBef>
            </a:pPr>
            <a:r>
              <a:rPr sz="2100" b="1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c-</a:t>
            </a:r>
            <a:r>
              <a:rPr sz="2100" b="1" spc="494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What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is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the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molarity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solution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made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when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66.2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g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C</a:t>
            </a:r>
            <a:r>
              <a:rPr sz="900" b="1" dirty="0">
                <a:latin typeface="Times New Roman"/>
                <a:cs typeface="Times New Roman"/>
              </a:rPr>
              <a:t>6</a:t>
            </a:r>
            <a:r>
              <a:rPr sz="2100" b="1" baseline="3968" dirty="0">
                <a:latin typeface="Times New Roman"/>
                <a:cs typeface="Times New Roman"/>
              </a:rPr>
              <a:t>H</a:t>
            </a:r>
            <a:r>
              <a:rPr sz="900" b="1" dirty="0">
                <a:latin typeface="Times New Roman"/>
                <a:cs typeface="Times New Roman"/>
              </a:rPr>
              <a:t>12</a:t>
            </a:r>
            <a:r>
              <a:rPr sz="2100" b="1" baseline="3968" dirty="0">
                <a:latin typeface="Times New Roman"/>
                <a:cs typeface="Times New Roman"/>
              </a:rPr>
              <a:t>O</a:t>
            </a:r>
            <a:r>
              <a:rPr sz="900" b="1" dirty="0">
                <a:latin typeface="Times New Roman"/>
                <a:cs typeface="Times New Roman"/>
              </a:rPr>
              <a:t>6</a:t>
            </a:r>
            <a:r>
              <a:rPr sz="900" b="1" spc="-10" dirty="0">
                <a:latin typeface="Times New Roman"/>
                <a:cs typeface="Times New Roman"/>
              </a:rPr>
              <a:t> </a:t>
            </a:r>
            <a:r>
              <a:rPr sz="2100" b="1" spc="-37" baseline="3968" dirty="0">
                <a:latin typeface="Times New Roman"/>
                <a:cs typeface="Times New Roman"/>
              </a:rPr>
              <a:t>are </a:t>
            </a:r>
            <a:r>
              <a:rPr sz="1400" b="1" dirty="0">
                <a:latin typeface="Times New Roman"/>
                <a:cs typeface="Times New Roman"/>
              </a:rPr>
              <a:t>dissolved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make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235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mL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solution?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073" y="2197638"/>
            <a:ext cx="7102352" cy="9421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43900"/>
              </a:lnSpc>
              <a:spcBef>
                <a:spcPts val="9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d-</a:t>
            </a:r>
            <a:r>
              <a:rPr sz="1400" b="1" spc="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suppose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ask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moles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are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present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0.108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0.887 </a:t>
            </a:r>
            <a:r>
              <a:rPr sz="1400" b="1" dirty="0">
                <a:latin typeface="Times New Roman"/>
                <a:cs typeface="Times New Roman"/>
              </a:rPr>
              <a:t>M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NaCl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Because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0.887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means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0.887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mol/L,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use</a:t>
            </a:r>
            <a:r>
              <a:rPr sz="1400" b="1" spc="-20" dirty="0">
                <a:latin typeface="Times New Roman"/>
                <a:cs typeface="Times New Roman"/>
              </a:rPr>
              <a:t> this </a:t>
            </a:r>
            <a:r>
              <a:rPr sz="1400" b="1" dirty="0">
                <a:latin typeface="Times New Roman"/>
                <a:cs typeface="Times New Roman"/>
              </a:rPr>
              <a:t>second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expression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for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concentration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conversion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factor: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072" y="3771395"/>
            <a:ext cx="7076995" cy="95583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41300" marR="5080" indent="-228600" algn="just">
              <a:lnSpc>
                <a:spcPct val="146800"/>
              </a:lnSpc>
              <a:spcBef>
                <a:spcPts val="4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e-</a:t>
            </a:r>
            <a:r>
              <a:rPr sz="1400" b="1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Determining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Volume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Solution,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Given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Concentration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Moles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of </a:t>
            </a:r>
            <a:r>
              <a:rPr sz="1400" b="1" dirty="0">
                <a:latin typeface="Times New Roman"/>
                <a:cs typeface="Times New Roman"/>
              </a:rPr>
              <a:t>Solute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Using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concentration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conversion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factor,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liters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2.35 </a:t>
            </a:r>
            <a:r>
              <a:rPr sz="2100" b="1" baseline="3968" dirty="0">
                <a:latin typeface="Times New Roman"/>
                <a:cs typeface="Times New Roman"/>
              </a:rPr>
              <a:t>M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CuSO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05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are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needed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to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obtain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4.88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mol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 CuSO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05" dirty="0">
                <a:latin typeface="Times New Roman"/>
                <a:cs typeface="Times New Roman"/>
              </a:rPr>
              <a:t> </a:t>
            </a:r>
            <a:r>
              <a:rPr sz="2100" b="1" spc="-75" baseline="3968" dirty="0">
                <a:latin typeface="Times New Roman"/>
                <a:cs typeface="Times New Roman"/>
              </a:rPr>
              <a:t>?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2073" y="5140958"/>
            <a:ext cx="7129246" cy="64543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marR="5080" indent="-228600">
              <a:lnSpc>
                <a:spcPct val="143600"/>
              </a:lnSpc>
              <a:spcBef>
                <a:spcPts val="19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f-</a:t>
            </a:r>
            <a:r>
              <a:rPr sz="1400" b="1" spc="4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chemist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needs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prepare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3.00L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0.250M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0" dirty="0">
                <a:latin typeface="Times New Roman"/>
                <a:cs typeface="Times New Roman"/>
              </a:rPr>
              <a:t> potassium </a:t>
            </a:r>
            <a:r>
              <a:rPr sz="2100" b="1" baseline="3968" dirty="0">
                <a:latin typeface="Times New Roman"/>
                <a:cs typeface="Times New Roman"/>
              </a:rPr>
              <a:t>permanganate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(KMnO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2100" b="1" baseline="3968" dirty="0">
                <a:latin typeface="Times New Roman"/>
                <a:cs typeface="Times New Roman"/>
              </a:rPr>
              <a:t>).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What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mass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KMnO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05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does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she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need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to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make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spc="-37" baseline="3968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solution?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72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41265" y="219586"/>
            <a:ext cx="2266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506" y="594577"/>
            <a:ext cx="6921009" cy="6541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49300"/>
              </a:lnSpc>
              <a:spcBef>
                <a:spcPts val="9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g-</a:t>
            </a:r>
            <a:r>
              <a:rPr sz="1400" b="1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Using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concentration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as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conversion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factor,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liters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0.0444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M </a:t>
            </a:r>
            <a:r>
              <a:rPr sz="2100" b="1" baseline="3968" dirty="0">
                <a:latin typeface="Times New Roman"/>
                <a:cs typeface="Times New Roman"/>
              </a:rPr>
              <a:t>CH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2100" b="1" baseline="3968" dirty="0">
                <a:latin typeface="Times New Roman"/>
                <a:cs typeface="Times New Roman"/>
              </a:rPr>
              <a:t>O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are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needed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to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obtain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0.0773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mol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15" baseline="3968" dirty="0">
                <a:latin typeface="Times New Roman"/>
                <a:cs typeface="Times New Roman"/>
              </a:rPr>
              <a:t> CH</a:t>
            </a:r>
            <a:r>
              <a:rPr sz="900" b="1" spc="-10" dirty="0">
                <a:latin typeface="Times New Roman"/>
                <a:cs typeface="Times New Roman"/>
              </a:rPr>
              <a:t>2</a:t>
            </a:r>
            <a:r>
              <a:rPr sz="2100" b="1" spc="-15" baseline="3968" dirty="0">
                <a:latin typeface="Times New Roman"/>
                <a:cs typeface="Times New Roman"/>
              </a:rPr>
              <a:t>O?</a:t>
            </a:r>
            <a:endParaRPr sz="2100" baseline="3968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073" y="1819878"/>
            <a:ext cx="6501461" cy="61747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100" b="1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h-</a:t>
            </a:r>
            <a:r>
              <a:rPr sz="2100" b="1" spc="270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a: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What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mass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solute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is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present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in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1.08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L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0.0578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spc="-15" baseline="3968" dirty="0">
                <a:latin typeface="Times New Roman"/>
                <a:cs typeface="Times New Roman"/>
              </a:rPr>
              <a:t>H</a:t>
            </a:r>
            <a:r>
              <a:rPr sz="900" b="1" spc="-10" dirty="0">
                <a:latin typeface="Times New Roman"/>
                <a:cs typeface="Times New Roman"/>
              </a:rPr>
              <a:t>2</a:t>
            </a:r>
            <a:r>
              <a:rPr sz="2100" b="1" spc="-15" baseline="3968" dirty="0">
                <a:latin typeface="Times New Roman"/>
                <a:cs typeface="Times New Roman"/>
              </a:rPr>
              <a:t>SO</a:t>
            </a:r>
            <a:r>
              <a:rPr sz="900" b="1" spc="-10" dirty="0">
                <a:latin typeface="Times New Roman"/>
                <a:cs typeface="Times New Roman"/>
              </a:rPr>
              <a:t>4</a:t>
            </a:r>
            <a:r>
              <a:rPr sz="2100" b="1" spc="-15" baseline="3968" dirty="0">
                <a:latin typeface="Times New Roman"/>
                <a:cs typeface="Times New Roman"/>
              </a:rPr>
              <a:t>?</a:t>
            </a:r>
            <a:endParaRPr sz="2100" baseline="3968">
              <a:latin typeface="Times New Roman"/>
              <a:cs typeface="Times New Roman"/>
            </a:endParaRPr>
          </a:p>
          <a:p>
            <a:pPr marL="241300" marR="5080">
              <a:lnSpc>
                <a:spcPts val="2410"/>
              </a:lnSpc>
              <a:spcBef>
                <a:spcPts val="15"/>
              </a:spcBef>
            </a:pPr>
            <a:r>
              <a:rPr sz="1400" b="1" dirty="0">
                <a:latin typeface="Times New Roman"/>
                <a:cs typeface="Times New Roman"/>
              </a:rPr>
              <a:t>b: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What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volume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1.50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HCl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contains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10.0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0" dirty="0">
                <a:latin typeface="Times New Roman"/>
                <a:cs typeface="Times New Roman"/>
              </a:rPr>
              <a:t> hydrogen chloride?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072" y="3179913"/>
            <a:ext cx="7143078" cy="94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44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i-</a:t>
            </a:r>
            <a:r>
              <a:rPr sz="14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prepared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dissolving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1.26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AgNO3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250-mL</a:t>
            </a:r>
            <a:r>
              <a:rPr sz="1400" b="1" spc="-10" dirty="0">
                <a:latin typeface="Times New Roman"/>
                <a:cs typeface="Times New Roman"/>
              </a:rPr>
              <a:t> volumetric </a:t>
            </a:r>
            <a:r>
              <a:rPr sz="1400" b="1" dirty="0">
                <a:latin typeface="Times New Roman"/>
                <a:cs typeface="Times New Roman"/>
              </a:rPr>
              <a:t>flask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diluting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volume.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Calculate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molarity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silver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nitrate </a:t>
            </a:r>
            <a:r>
              <a:rPr sz="1400" b="1" dirty="0">
                <a:latin typeface="Times New Roman"/>
                <a:cs typeface="Times New Roman"/>
              </a:rPr>
              <a:t>solution.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millimoles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AgNO3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were</a:t>
            </a:r>
            <a:r>
              <a:rPr sz="1400" b="1" spc="-10" dirty="0">
                <a:latin typeface="Times New Roman"/>
                <a:cs typeface="Times New Roman"/>
              </a:rPr>
              <a:t> dissolved?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2072" y="4558192"/>
            <a:ext cx="6402337" cy="6270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j-</a:t>
            </a:r>
            <a:r>
              <a:rPr sz="1400" b="1" spc="4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grams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per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milliliter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NaCl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are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contained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0.250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730"/>
              </a:spcBef>
            </a:pPr>
            <a:r>
              <a:rPr sz="1400" b="1" spc="-10" dirty="0">
                <a:latin typeface="Times New Roman"/>
                <a:cs typeface="Times New Roman"/>
              </a:rPr>
              <a:t>solution?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2073" y="5557325"/>
            <a:ext cx="6876442" cy="60208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100" b="1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k-</a:t>
            </a:r>
            <a:r>
              <a:rPr sz="2100" b="1" spc="262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How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many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grams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Na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2100" b="1" baseline="3968" dirty="0">
                <a:latin typeface="Times New Roman"/>
                <a:cs typeface="Times New Roman"/>
              </a:rPr>
              <a:t>SO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10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should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be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weighed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out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to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prepare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500mL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spc="-75" baseline="3968" dirty="0">
                <a:latin typeface="Times New Roman"/>
                <a:cs typeface="Times New Roman"/>
              </a:rPr>
              <a:t>a</a:t>
            </a:r>
            <a:endParaRPr sz="2100" baseline="3968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635"/>
              </a:spcBef>
            </a:pPr>
            <a:r>
              <a:rPr sz="1400" b="1" dirty="0">
                <a:latin typeface="Times New Roman"/>
                <a:cs typeface="Times New Roman"/>
              </a:rPr>
              <a:t>0.100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M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solution?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8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74763"/>
            <a:ext cx="7300913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87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289050"/>
            <a:ext cx="7262813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1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293813"/>
            <a:ext cx="7254875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5550"/>
            <a:ext cx="73152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1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304925"/>
            <a:ext cx="7246937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7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85875"/>
            <a:ext cx="7300913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8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93813"/>
            <a:ext cx="734695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4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600" y="254330"/>
            <a:ext cx="5144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1980" marR="5080" indent="-1859914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800080"/>
                </a:solidFill>
                <a:latin typeface="Calibri"/>
                <a:cs typeface="Calibri"/>
              </a:rPr>
              <a:t>International </a:t>
            </a:r>
            <a:r>
              <a:rPr sz="3600" b="0" spc="-35" dirty="0">
                <a:solidFill>
                  <a:srgbClr val="800080"/>
                </a:solidFill>
                <a:latin typeface="Calibri"/>
                <a:cs typeface="Calibri"/>
              </a:rPr>
              <a:t>system </a:t>
            </a:r>
            <a:r>
              <a:rPr sz="3600" b="0" spc="-5" dirty="0">
                <a:solidFill>
                  <a:srgbClr val="800080"/>
                </a:solidFill>
                <a:latin typeface="Calibri"/>
                <a:cs typeface="Calibri"/>
              </a:rPr>
              <a:t>of unit </a:t>
            </a:r>
            <a:r>
              <a:rPr sz="3600" b="0" spc="-800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800080"/>
                </a:solidFill>
                <a:latin typeface="Calibri"/>
                <a:cs typeface="Calibri"/>
              </a:rPr>
              <a:t>SI</a:t>
            </a:r>
            <a:r>
              <a:rPr sz="3600" b="0" spc="-10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800080"/>
                </a:solidFill>
                <a:latin typeface="Calibri"/>
                <a:cs typeface="Calibri"/>
              </a:rPr>
              <a:t>Units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7194" y="1657117"/>
          <a:ext cx="6539229" cy="3426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1195"/>
                <a:gridCol w="2044064"/>
                <a:gridCol w="1283970"/>
              </a:tblGrid>
              <a:tr h="395833">
                <a:tc>
                  <a:txBody>
                    <a:bodyPr/>
                    <a:lstStyle/>
                    <a:p>
                      <a:pPr marL="375920" indent="-344805">
                        <a:lnSpc>
                          <a:spcPts val="2655"/>
                        </a:lnSpc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quantity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26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unit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265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symbol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8926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Length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meter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439278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Mass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kilogram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kg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9000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Time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second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439028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Electric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current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ampere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9215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Temperature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kelvin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8926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Amount</a:t>
                      </a:r>
                      <a:r>
                        <a:rPr sz="24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substance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395924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Luminous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intensity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candela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1399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693</Words>
  <Application>Microsoft Office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system of unit  SI Units</vt:lpstr>
      <vt:lpstr>Prefixes used with units</vt:lpstr>
      <vt:lpstr>PowerPoint Presentation</vt:lpstr>
      <vt:lpstr>PowerPoint Presentation</vt:lpstr>
      <vt:lpstr>Gram to Mole conversion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system of unit  SI Units</dc:title>
  <dc:creator>Maher</dc:creator>
  <cp:lastModifiedBy>Maher</cp:lastModifiedBy>
  <cp:revision>8</cp:revision>
  <dcterms:created xsi:type="dcterms:W3CDTF">2025-03-09T12:08:04Z</dcterms:created>
  <dcterms:modified xsi:type="dcterms:W3CDTF">2025-05-21T11:10:48Z</dcterms:modified>
</cp:coreProperties>
</file>