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48"/>
  </p:notesMasterIdLst>
  <p:sldIdLst>
    <p:sldId id="457" r:id="rId2"/>
    <p:sldId id="458" r:id="rId3"/>
    <p:sldId id="459" r:id="rId4"/>
    <p:sldId id="500" r:id="rId5"/>
    <p:sldId id="498" r:id="rId6"/>
    <p:sldId id="460" r:id="rId7"/>
    <p:sldId id="461" r:id="rId8"/>
    <p:sldId id="502" r:id="rId9"/>
    <p:sldId id="503" r:id="rId10"/>
    <p:sldId id="462" r:id="rId11"/>
    <p:sldId id="464" r:id="rId12"/>
    <p:sldId id="463" r:id="rId13"/>
    <p:sldId id="465" r:id="rId14"/>
    <p:sldId id="466" r:id="rId15"/>
    <p:sldId id="504" r:id="rId16"/>
    <p:sldId id="467" r:id="rId17"/>
    <p:sldId id="468" r:id="rId18"/>
    <p:sldId id="505" r:id="rId19"/>
    <p:sldId id="469" r:id="rId20"/>
    <p:sldId id="506" r:id="rId21"/>
    <p:sldId id="470" r:id="rId22"/>
    <p:sldId id="471" r:id="rId23"/>
    <p:sldId id="472" r:id="rId24"/>
    <p:sldId id="473" r:id="rId25"/>
    <p:sldId id="474" r:id="rId26"/>
    <p:sldId id="475" r:id="rId27"/>
    <p:sldId id="476" r:id="rId28"/>
    <p:sldId id="477" r:id="rId29"/>
    <p:sldId id="478" r:id="rId30"/>
    <p:sldId id="479" r:id="rId31"/>
    <p:sldId id="480" r:id="rId32"/>
    <p:sldId id="481" r:id="rId33"/>
    <p:sldId id="499" r:id="rId34"/>
    <p:sldId id="501" r:id="rId35"/>
    <p:sldId id="483" r:id="rId36"/>
    <p:sldId id="484" r:id="rId37"/>
    <p:sldId id="485" r:id="rId38"/>
    <p:sldId id="486" r:id="rId39"/>
    <p:sldId id="487" r:id="rId40"/>
    <p:sldId id="507" r:id="rId41"/>
    <p:sldId id="488" r:id="rId42"/>
    <p:sldId id="489" r:id="rId43"/>
    <p:sldId id="490" r:id="rId44"/>
    <p:sldId id="491" r:id="rId45"/>
    <p:sldId id="492" r:id="rId46"/>
    <p:sldId id="4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6"/>
    <p:restoredTop sz="93946"/>
  </p:normalViewPr>
  <p:slideViewPr>
    <p:cSldViewPr>
      <p:cViewPr varScale="1">
        <p:scale>
          <a:sx n="70" d="100"/>
          <a:sy n="70" d="100"/>
        </p:scale>
        <p:origin x="8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8:23:44.624"/>
    </inkml:context>
    <inkml:brush xml:id="br0">
      <inkml:brushProperty name="width" value="0.05" units="cm"/>
      <inkml:brushProperty name="height" value="0.05" units="cm"/>
      <inkml:brushProperty name="color" value="#E71224"/>
    </inkml:brush>
  </inkml:definitions>
  <inkml:trace contextRef="#ctx0" brushRef="#br0">139 619 24575,'15'-9'0,"15"-7"0,14-9 0,34-16 0,-5 10 0,11-1 0,-12 5 0,5 1 0,2-1-465,-9 5 0,2 0 0,1 0 0,1 1 465,3-1 0,2 2 0,-1 0 0,-1 1 0,18-4 0,-1 0 0,-1 2-89,-7 3 0,0 1 1,-2 2 88,-5 1 0,-2 1 0,0 1 0,-7 2 0,-2 1 0,-1 2 0,25 0 0,-3 2 0,-8 2 0,-2 1 0,-6 1 0,-1 0 0,-5 1 0,-1 0 679,0 0 0,0 0-679,0 0 0,1 0 384,0-2 0,1 0-384,5-1 0,1 1 0,2 0 0,2 0 0,4 0 0,0 3 0,3 5 0,0 4 0,-1 6 0,-1 4 0,0 5 0,-1 2 0,-7 3 0,-2 1 0,1-1 0,-1-2 0,-4-3 0,1-1 0,-3-1 0,0 0 0,0 1 0,-1-1 0,-4-2 0,-1 0 0,-3 0 0,-1-1 0,-6-2 0,-2-1 0,32 14 0,-20-2 0,-16-3 0,-13-4 0,-8-2 0,-10-1 0,-7 3 0,-6 3 0,-1 1 0,0 0 0,0 1 0,0 3 0,-3 4 0,-7 4 0,-8-1 0,-7 0 0,-4 2 0,-7 5 0,-9 7 0,-11 3 0,-7-3 0,0-7 0,8-7 0,9-8 0,8-8 0,7-1 0,-2 0 0,-1 5 0,-10 7 0,-8 5 0,-10 4 0,-7-1 0,-6-4 0,-5-7 0,-3-8 0,-11-5 0,42-10 0,0-2 0,-4-2 0,-1 0 0,-4 1 0,-2-2 0,-3-1 0,0 0 0,-4 0 0,0 0 0,-2 0 0,-2 0 0,0 0 0,0 0 0,-1 0 0,1 0 0,-1 0 0,0 0 0,1 0 0,0 0 0,3 0 0,1 0 0,0 0 0,2 0 0,-1 0 0,0 0 0,0 0 0,0 0 0,-1 0 0,-1 0 0,-1 0 0,1 0 0,-1 0 0,-1 0 0,-1 0 0,0 0 0,1 0 0,0 1 0,1 0 0,1 2 0,2-1 0,1 2 0,2 0 0,0 0 0,2 0 0,1 0 0,1-2 0,-1 0 0,1-1 0,1 0 0,1 0 0,1-2 0,0 1 0,1 0 0,3 2 0,0-1 0,2 1 0,1 0 0,-43 3 0,8-2 0,6-2 0,9-1 0,9 0 0,15 0 0,12 0 0,9 0 0,9-2 0,7-1 0,6-4 0,5-13 0,0-14 0,0-14 0,0-13 0,0-1 0,0-1 0,0 2 0,0 4 0,0 4 0,0 4 0,0 4 0,2 2 0,6 0 0,7-2 0,6 3 0,1 8 0,-4 5 0,-8 8 0,-4 5 0,-4-5 0,-2-3 0,0-3 0,0-3 0,0 6 0,3 7 0,0 4 0,4 6 0,1 0 0,1-1 0,-2 3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8:23:50.125"/>
    </inkml:context>
    <inkml:brush xml:id="br0">
      <inkml:brushProperty name="width" value="0.05" units="cm"/>
      <inkml:brushProperty name="height" value="0.05" units="cm"/>
      <inkml:brushProperty name="color" value="#E71224"/>
    </inkml:brush>
  </inkml:definitions>
  <inkml:trace contextRef="#ctx0" brushRef="#br0">186 493 24575,'44'-1'0,"46"-5"0,-37 2 0,5 0 0,28-2 0,8-2 0,-19 4 0,3-1 0,2 1-806,8-1 1,1 1 0,3-1 805,-15 1 0,2 0 0,-1-1 0,-1 1 0,15-2 0,-3 1 0,-2-2 182,-10-1 0,-3-1 0,-3-2-182,19-5 0,-5-4 225,-13 0 1,-5-4-226,-7-1 0,-2-2 0,-3 1 0,0-1 0,-2 0 0,0 1 617,-3 1 0,1 2-617,-4 2 0,0 3 185,38-9-185,-5 12 0,-2 9 0,5 6 0,5 0 0,8 0 0,-46 0 0,1 2 0,1 3 0,1 1 0,2 3 0,0 2 0,1 2 0,0 2 0,4 1 0,1 1 0,2 0 0,2 0 0,1 4 0,2 1 0,3 3 0,1 3 0,-3 2 0,0 1 0,-5 1 0,-1 0 0,-7-1 0,-3-1 0,-7-1 0,-4 0 0,30 24 0,-13-2 0,-12-4 0,-10-3 0,-6 0 0,-3-1 0,-4-1 0,-6 1 0,-8 3 0,-7 8 0,-3 5 0,0 8 0,-11 10 0,-25 4 0,9-39 0,-4-3 0,-7-2 0,-3-3 0,-1-5 0,-1-2 0,-31 17 0,6-7 0,6-4 0,0-1 0,-1-3 0,0 1 0,2-2 0,3-6 0,1-8 0,-1-9 0,2-5 0,2 0 0,-4 0 0,-8 0 0,-11 0 0,-17 0 0,43 0 0,-2 0 0,-2 0 0,-1 0 0,-4 0 0,-1 0 0,1 0 0,-2 0 0,-1 1 0,0-2 0,-2 0 0,-1-1 0,2-2 0,1-1 0,1 0 0,0-2 0,4-1 0,1 0 0,4 0 0,1 1 0,-1 1 0,1 1 0,0 1 0,1 0 0,-2 2 0,0 1 0,0 0 0,1 0 0,-45 1 0,3 0 0,8 0 0,5 0 0,0 0 0,10 0 0,0 0 0,3 0 0,-1-1 0,-4-5 0,0-5 0,0-5 0,-1-1 0,0 1 0,2 1 0,6 3 0,4 2 0,4 3 0,1 0 0,-6-1 0,0-3 0,0-3 0,2-2 0,9-3 0,5 2 0,5-2 0,6 1 0,3-1 0,0-2 0,2-3 0,-3-2 0,0-5 0,2-4 0,3-7 0,5-3 0,7-5 0,8-6 0,6-6 0,3-8 0,2-2 0,10 5 0,12 10 0,8 11 0,2 11 0,-3 8 0,-1 5 0,0 2 0,0 6 0,-5 2 0,-13 7 0,-4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8:24:06.167"/>
    </inkml:context>
    <inkml:brush xml:id="br0">
      <inkml:brushProperty name="width" value="0.05" units="cm"/>
      <inkml:brushProperty name="height" value="0.05" units="cm"/>
      <inkml:brushProperty name="color" value="#E71224"/>
    </inkml:brush>
  </inkml:definitions>
  <inkml:trace contextRef="#ctx0" brushRef="#br0">704 1033 24575,'16'0'0,"21"0"0,9 0 0,36 0 0,-27 0 0,2 0 0,7 0 0,1 0 0,10 0 0,-2 0 0,-8 0 0,-3 0 0,-7 0 0,-2 0 0,36 0 0,-14-1 0,-12-3 0,-11-4 0,-5-4 0,-3-2 0,-6-1 0,-5 2 0,-3-1 0,-4 0 0,4 1 0,0-1 0,4 1 0,0 0 0,0 0 0,1 0 0,0 0 0,1 0 0,3 0 0,3 0 0,6 2 0,8 1 0,7 3 0,17 3 0,15 1 0,-41 2 0,2 2 0,6-1 0,2 0 0,2 0 0,1 0 0,4 0 0,1 0 0,0 0 0,1 0 0,2 0 0,0 0 0,0 0 0,-1 0 0,-1 0 0,-1 0 0,-2 0 0,-2 0 0,-5 0 0,-1 0 0,-3 0 0,-1 0 0,-2 0 0,0 0 0,2-1 0,1-2 0,6-2 0,2-2 0,4-3 0,2-3 0,4-3 0,1-3 0,0-2 0,-1-2 0,-2 0 0,-1-2 0,-3-1 0,1-1 0,-1 0 0,1 0 0,3-1 0,2 0 0,3-1 0,2 1 0,6 0 0,1 0 0,4-1 0,0 1 0,-28 10 0,-1 0 0,1-1 0,0 1 0,0-1 0,1 1 0,-1 2 0,0 0 0,2 1-217,3 1 1,1 1 0,1 2 216,5 0 0,1 2 0,1 1 0,4 1 0,1 2 0,0 0 0,3 1 0,1 1 0,-1 0 0,-2 1 0,0 1 0,-1-1 0,-4 1 0,0 0 0,-1-1 0,-4 1 0,-1-1 0,-1 0 0,27 0 0,-3-1-21,-7 1 0,-1 0 21,-6 2 0,-1 0 0,-6 0 0,-2 0 0,-4 0 0,-2 0 0,-8 0 0,-4 0 0,36 0 648,-23 0-648,-15 4 43,-7 6-43,7 8 0,8 8 0,5 10 0,3 4 0,-5 4 0,-6 4 0,-10-3 0,-8 0 0,-5 0 0,-3 2 0,-1 3 0,0 4 0,-6 7 0,-4 2 0,-1-1 0,-2-3 0,2-9 0,-1-6 0,-4-5 0,-2-3 0,-1-1 0,0-1 0,-1-2 0,1 1 0,-1-1 0,1-2 0,0-1 0,-1-2 0,1-1 0,0 3 0,-3 6 0,0 12 0,-3 13 0,-3 10 0,0 9 0,-4 4 0,0 3 0,-7 2 0,-14-2 0,-17-4 0,-19-1 0,21-41 0,-2-1 0,-4-1 0,-1-1 0,-1 0 0,0-3 0,-38 23 0,12-13 0,12-13 0,5-9 0,0-4 0,-9-3 0,-12 1 0,-16-3 0,37-6 0,-3-1 0,-1-1 0,-2-1 0,-2 0 0,0 1 0,0-1 0,1 0 0,0-2 0,0 0 0,-2 0 0,1-1 0,-5 0 0,-1-2 0,-5 1 0,-2 0 0,-5 0 0,-2 0 0,-6 0 0,-2 0 0,-2 0 0,-1 0 0,-1 0 0,-1 0 0,0 0 0,1 0 0,3 0 0,0 0 0,0 0 0,1 0 0,3 0 0,1 0 0,3 0 0,1 0 0,-1 0 0,0 0 0,3 0 0,0 0 0,1 0 0,-1 0 0,1 0 0,0 0 0,2 0 0,0 0 0,-5 0 0,-1 0 0,-8 0 0,-2 0 0,26 0 0,-1 0 0,-1 0-197,-5 1 1,-1-1 0,-1-1 196,-1 0 0,-1-2 0,0 0 0,-1-1 0,1-1 0,0-1 0,1-2 0,0-1 0,0-2 0,3 0 0,0-2 0,0 0 0,3-1 0,1-1 0,-1 0 0,0 0 0,1 1 0,-1-1 0,1 2 0,0 0 0,-1 1 0,1-1 0,-1 1 0,0 1 0,1 1 0,0 0 0,1 1 0,-28-3 0,1 0 0,6 2 0,3 2 0,5 1 0,2 1 0,3 0 0,0-1 0,3-1 0,-1-2 0,4 2 0,0-2 0,2 1 0,1-2 294,2 0 1,1-1-295,3 1 0,-1 0 0,1-2 0,1 1 0,4-1 0,1 1 0,2 1 0,1 1 0,2-2 0,1 1 0,-45-8 0,3 3 0,7 3 0,6 6 0,8 3 0,1 1 0,3 3 0,-1 0 0,0 0 0,-1 0 0,1 0 0,5 0 0,0 0 0,8 0 0,2 0 0,2 0 0,3-3 0,0-3 0,3-3 0,4-3 0,2-2 0,-1-3 0,3-1 0,-1-3 0,0-2 0,2 0 0,-2-1 0,3 1 0,7 3 0,2 1 0,4-2 0,4 1 0,-1-2 0,4-4 0,4-5 0,3-6 0,4-4 0,3-5 0,0-4 0,1-1 0,6 1 0,7 4 0,8 5 0,5 7 0,0 5 0,-1 7 0,0 2 0,0 0 0,1 2 0,-1 2 0,-3-1 0,0 1 0,-4 1 0,-2 1 0,2 5 0,-3 3 0,4 2 0,2 3 0,1-1 0,3-1 0,0-1 0,0 1 0,3 0 0,2-1 0,-1 0 0,0 1 0,-4 2 0,-3 1 0,-1 0 0,-5 0 0,-2 0 0,-1 0 0,-6 2 0,-1 0 0,2 2 0,1 2 0,3 1 0,1 1 0,-5 0 0,-3-5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6D8ED-4DA7-CE40-B8AD-552ECC893A3E}" type="datetimeFigureOut">
              <a:rPr lang="en-US" smtClean="0"/>
              <a:t>4/6/25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E44EE-C0A7-3144-A67F-5063556B657C}" type="slidenum">
              <a:rPr lang="en-US" smtClean="0"/>
              <a:t>‹#›</a:t>
            </a:fld>
            <a:endParaRPr lang="en-US"/>
          </a:p>
        </p:txBody>
      </p:sp>
    </p:spTree>
    <p:extLst>
      <p:ext uri="{BB962C8B-B14F-4D97-AF65-F5344CB8AC3E}">
        <p14:creationId xmlns:p14="http://schemas.microsoft.com/office/powerpoint/2010/main" val="327047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fld id="{262E44EE-C0A7-3144-A67F-5063556B657C}" type="slidenum">
              <a:rPr lang="en-US" smtClean="0"/>
              <a:t>2</a:t>
            </a:fld>
            <a:endParaRPr lang="en-US"/>
          </a:p>
        </p:txBody>
      </p:sp>
    </p:spTree>
    <p:extLst>
      <p:ext uri="{BB962C8B-B14F-4D97-AF65-F5344CB8AC3E}">
        <p14:creationId xmlns:p14="http://schemas.microsoft.com/office/powerpoint/2010/main" val="161040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49600-732F-93F3-7FD6-5FA808AA530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7F1DBD-0106-1B23-6762-FF705A03AE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F3FEA1-FF3B-7E70-A1DA-345DCE1980E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A0A7F63A-8299-F588-C32D-A3961A849A5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80A69235-7B9E-0FDA-594D-E51CEC22E480}"/>
              </a:ext>
            </a:extLst>
          </p:cNvPr>
          <p:cNvSpPr>
            <a:spLocks noGrp="1"/>
          </p:cNvSpPr>
          <p:nvPr>
            <p:ph type="sldNum" sz="quarter" idx="12"/>
          </p:nvPr>
        </p:nvSpPr>
        <p:spPr/>
        <p:txBody>
          <a:bodyPr/>
          <a:lstStyle/>
          <a:p>
            <a:pPr>
              <a:defRPr/>
            </a:pPr>
            <a:fld id="{AE63092A-6DF1-9B4E-BE2E-6556D52620D1}" type="slidenum">
              <a:rPr lang="en-US" altLang="en-US" smtClean="0"/>
              <a:pPr>
                <a:defRPr/>
              </a:pPr>
              <a:t>‹#›</a:t>
            </a:fld>
            <a:endParaRPr lang="en-US" altLang="en-US"/>
          </a:p>
        </p:txBody>
      </p:sp>
    </p:spTree>
    <p:extLst>
      <p:ext uri="{BB962C8B-B14F-4D97-AF65-F5344CB8AC3E}">
        <p14:creationId xmlns:p14="http://schemas.microsoft.com/office/powerpoint/2010/main" val="397194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585C-E8B2-94A5-95C9-77F2A22994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CE01-9323-C684-F4EC-2747C4B68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3E6A6-EF1B-B837-57B3-8CB2E544D8B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8CFEA861-6E99-E143-D9B2-FAA28B410A1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947D758D-99D0-CC2F-D2B8-A3788DFA7E1C}"/>
              </a:ext>
            </a:extLst>
          </p:cNvPr>
          <p:cNvSpPr>
            <a:spLocks noGrp="1"/>
          </p:cNvSpPr>
          <p:nvPr>
            <p:ph type="sldNum" sz="quarter" idx="12"/>
          </p:nvPr>
        </p:nvSpPr>
        <p:spPr/>
        <p:txBody>
          <a:bodyPr/>
          <a:lstStyle/>
          <a:p>
            <a:pPr>
              <a:defRPr/>
            </a:pPr>
            <a:fld id="{3A051B6C-8D5B-FF45-A988-1DB1B3EED8F4}" type="slidenum">
              <a:rPr lang="en-US" altLang="en-US" smtClean="0"/>
              <a:pPr>
                <a:defRPr/>
              </a:pPr>
              <a:t>‹#›</a:t>
            </a:fld>
            <a:endParaRPr lang="en-US" altLang="en-US"/>
          </a:p>
        </p:txBody>
      </p:sp>
    </p:spTree>
    <p:extLst>
      <p:ext uri="{BB962C8B-B14F-4D97-AF65-F5344CB8AC3E}">
        <p14:creationId xmlns:p14="http://schemas.microsoft.com/office/powerpoint/2010/main" val="185101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76DA2-AC66-1B52-CFD5-373809ACD75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66B811-392D-4086-A1BF-899C4479A8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49FF4-1D9B-F556-74D0-5BA1E2AB498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2AE1EDF-BA9D-CB6D-F145-CE62EB84C5A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D9EF9763-7E7B-0DBD-0704-9FB106EC0847}"/>
              </a:ext>
            </a:extLst>
          </p:cNvPr>
          <p:cNvSpPr>
            <a:spLocks noGrp="1"/>
          </p:cNvSpPr>
          <p:nvPr>
            <p:ph type="sldNum" sz="quarter" idx="12"/>
          </p:nvPr>
        </p:nvSpPr>
        <p:spPr/>
        <p:txBody>
          <a:bodyPr/>
          <a:lstStyle/>
          <a:p>
            <a:pPr>
              <a:defRPr/>
            </a:pPr>
            <a:fld id="{43DF1E82-DEE3-D345-8B6E-876BD77B08EB}" type="slidenum">
              <a:rPr lang="en-US" altLang="en-US" smtClean="0"/>
              <a:pPr>
                <a:defRPr/>
              </a:pPr>
              <a:t>‹#›</a:t>
            </a:fld>
            <a:endParaRPr lang="en-US" altLang="en-US"/>
          </a:p>
        </p:txBody>
      </p:sp>
    </p:spTree>
    <p:extLst>
      <p:ext uri="{BB962C8B-B14F-4D97-AF65-F5344CB8AC3E}">
        <p14:creationId xmlns:p14="http://schemas.microsoft.com/office/powerpoint/2010/main" val="33976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F4AA-DBEE-5F43-0B5F-438BCAA58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AB4FB-7500-1BD9-1CAB-2F64B3A51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F88F5-1414-A32E-B225-61E1BCF62BA2}"/>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87454D4-B88D-EBAB-E999-4EE8F2A29B64}"/>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41F6697-8951-2170-72FB-7955CBB685D3}"/>
              </a:ext>
            </a:extLst>
          </p:cNvPr>
          <p:cNvSpPr>
            <a:spLocks noGrp="1"/>
          </p:cNvSpPr>
          <p:nvPr>
            <p:ph type="sldNum" sz="quarter" idx="12"/>
          </p:nvPr>
        </p:nvSpPr>
        <p:spPr/>
        <p:txBody>
          <a:bodyPr/>
          <a:lstStyle/>
          <a:p>
            <a:pPr>
              <a:defRPr/>
            </a:pPr>
            <a:fld id="{C60D6677-F17B-D547-851E-C23788737C44}" type="slidenum">
              <a:rPr lang="en-US" altLang="en-US" smtClean="0"/>
              <a:pPr>
                <a:defRPr/>
              </a:pPr>
              <a:t>‹#›</a:t>
            </a:fld>
            <a:endParaRPr lang="en-US" altLang="en-US"/>
          </a:p>
        </p:txBody>
      </p:sp>
    </p:spTree>
    <p:extLst>
      <p:ext uri="{BB962C8B-B14F-4D97-AF65-F5344CB8AC3E}">
        <p14:creationId xmlns:p14="http://schemas.microsoft.com/office/powerpoint/2010/main" val="53255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04AC-1482-94B2-B6EB-EB42319242D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901B35-EB74-003A-9947-CBD4406D97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28824-3F0E-4C06-AC5F-43C5EFB7DCF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FDEDF4D-C117-FC81-F18F-EEF2C18D851A}"/>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C8E8B0D-1032-856B-199D-C81BC3AA44CD}"/>
              </a:ext>
            </a:extLst>
          </p:cNvPr>
          <p:cNvSpPr>
            <a:spLocks noGrp="1"/>
          </p:cNvSpPr>
          <p:nvPr>
            <p:ph type="sldNum" sz="quarter" idx="12"/>
          </p:nvPr>
        </p:nvSpPr>
        <p:spPr/>
        <p:txBody>
          <a:bodyPr/>
          <a:lstStyle/>
          <a:p>
            <a:pPr>
              <a:defRPr/>
            </a:pPr>
            <a:fld id="{3252894A-865F-2844-A62C-F3A7DBE9E12B}" type="slidenum">
              <a:rPr lang="en-US" altLang="en-US" smtClean="0"/>
              <a:pPr>
                <a:defRPr/>
              </a:pPr>
              <a:t>‹#›</a:t>
            </a:fld>
            <a:endParaRPr lang="en-US" altLang="en-US"/>
          </a:p>
        </p:txBody>
      </p:sp>
    </p:spTree>
    <p:extLst>
      <p:ext uri="{BB962C8B-B14F-4D97-AF65-F5344CB8AC3E}">
        <p14:creationId xmlns:p14="http://schemas.microsoft.com/office/powerpoint/2010/main" val="186701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608A-CD8E-6F32-0318-562D1156C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40971-0B96-8E7E-53BA-FD0E403344B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E0831-803A-3AAC-A01B-CA009A5C1EB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D4867-7EAA-0669-1990-B6B0AD22342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12902EE8-19CF-F57F-B998-BEDE3CEB2D26}"/>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5E53ED22-895B-2A8D-1469-27A706698B41}"/>
              </a:ext>
            </a:extLst>
          </p:cNvPr>
          <p:cNvSpPr>
            <a:spLocks noGrp="1"/>
          </p:cNvSpPr>
          <p:nvPr>
            <p:ph type="sldNum" sz="quarter" idx="12"/>
          </p:nvPr>
        </p:nvSpPr>
        <p:spPr/>
        <p:txBody>
          <a:bodyPr/>
          <a:lstStyle/>
          <a:p>
            <a:pPr>
              <a:defRPr/>
            </a:pPr>
            <a:fld id="{E87FD0B0-F67E-894D-BC55-392647173BC4}" type="slidenum">
              <a:rPr lang="en-US" altLang="en-US" smtClean="0"/>
              <a:pPr>
                <a:defRPr/>
              </a:pPr>
              <a:t>‹#›</a:t>
            </a:fld>
            <a:endParaRPr lang="en-US" altLang="en-US"/>
          </a:p>
        </p:txBody>
      </p:sp>
    </p:spTree>
    <p:extLst>
      <p:ext uri="{BB962C8B-B14F-4D97-AF65-F5344CB8AC3E}">
        <p14:creationId xmlns:p14="http://schemas.microsoft.com/office/powerpoint/2010/main" val="175165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6917-B840-724B-6451-9F9E4930B63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59A29-A351-9119-AE5A-D38B85A70A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50000-64DD-32A1-E9D9-8DF682DDC8C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6DFD8-0645-FBFE-EE79-393455A535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E7723-BE26-DD65-5FBC-85148471A4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7E373-95A2-96CF-6DAD-DEBD9FB9082F}"/>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7F003A46-8D4E-36B8-3AEF-CDAE1859C770}"/>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633B4695-DAFA-DDD1-6264-400A0B13BDA8}"/>
              </a:ext>
            </a:extLst>
          </p:cNvPr>
          <p:cNvSpPr>
            <a:spLocks noGrp="1"/>
          </p:cNvSpPr>
          <p:nvPr>
            <p:ph type="sldNum" sz="quarter" idx="12"/>
          </p:nvPr>
        </p:nvSpPr>
        <p:spPr/>
        <p:txBody>
          <a:bodyPr/>
          <a:lstStyle/>
          <a:p>
            <a:pPr>
              <a:defRPr/>
            </a:pPr>
            <a:fld id="{B209A152-8ABD-9547-85F7-6A129633C548}" type="slidenum">
              <a:rPr lang="en-US" altLang="en-US" smtClean="0"/>
              <a:pPr>
                <a:defRPr/>
              </a:pPr>
              <a:t>‹#›</a:t>
            </a:fld>
            <a:endParaRPr lang="en-US" altLang="en-US"/>
          </a:p>
        </p:txBody>
      </p:sp>
    </p:spTree>
    <p:extLst>
      <p:ext uri="{BB962C8B-B14F-4D97-AF65-F5344CB8AC3E}">
        <p14:creationId xmlns:p14="http://schemas.microsoft.com/office/powerpoint/2010/main" val="3428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2D9-1CE0-EFCD-7C7C-4BA145E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FAA1F-724B-6F52-383D-FDAEC6F3068A}"/>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4B2831AC-5470-F950-1DBA-A43CB7F48F00}"/>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494221A2-983F-CAC5-4E16-21A220E4A48A}"/>
              </a:ext>
            </a:extLst>
          </p:cNvPr>
          <p:cNvSpPr>
            <a:spLocks noGrp="1"/>
          </p:cNvSpPr>
          <p:nvPr>
            <p:ph type="sldNum" sz="quarter" idx="12"/>
          </p:nvPr>
        </p:nvSpPr>
        <p:spPr/>
        <p:txBody>
          <a:bodyPr/>
          <a:lstStyle/>
          <a:p>
            <a:pPr>
              <a:defRPr/>
            </a:pPr>
            <a:fld id="{1FF4350D-A04D-BC44-BBC2-C1E12B68C82F}" type="slidenum">
              <a:rPr lang="en-US" altLang="en-US" smtClean="0"/>
              <a:pPr>
                <a:defRPr/>
              </a:pPr>
              <a:t>‹#›</a:t>
            </a:fld>
            <a:endParaRPr lang="en-US" altLang="en-US"/>
          </a:p>
        </p:txBody>
      </p:sp>
    </p:spTree>
    <p:extLst>
      <p:ext uri="{BB962C8B-B14F-4D97-AF65-F5344CB8AC3E}">
        <p14:creationId xmlns:p14="http://schemas.microsoft.com/office/powerpoint/2010/main" val="17408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F9669-1437-2D5D-D501-7C3E55887AF1}"/>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63204071-394C-D268-7DC9-3F56F8A6B567}"/>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EAB833F6-FA94-B274-6FE7-CB79D8A5DDC2}"/>
              </a:ext>
            </a:extLst>
          </p:cNvPr>
          <p:cNvSpPr>
            <a:spLocks noGrp="1"/>
          </p:cNvSpPr>
          <p:nvPr>
            <p:ph type="sldNum" sz="quarter" idx="12"/>
          </p:nvPr>
        </p:nvSpPr>
        <p:spPr/>
        <p:txBody>
          <a:bodyPr/>
          <a:lstStyle/>
          <a:p>
            <a:pPr>
              <a:defRPr/>
            </a:pPr>
            <a:fld id="{E33746E0-EE49-7343-B965-BB0FA658B104}" type="slidenum">
              <a:rPr lang="en-US" altLang="en-US" smtClean="0"/>
              <a:pPr>
                <a:defRPr/>
              </a:pPr>
              <a:t>‹#›</a:t>
            </a:fld>
            <a:endParaRPr lang="en-US" altLang="en-US"/>
          </a:p>
        </p:txBody>
      </p:sp>
    </p:spTree>
    <p:extLst>
      <p:ext uri="{BB962C8B-B14F-4D97-AF65-F5344CB8AC3E}">
        <p14:creationId xmlns:p14="http://schemas.microsoft.com/office/powerpoint/2010/main" val="41892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69DC-03A1-527C-15FF-845E79C8F4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C98F471-75A9-8093-AEC7-B67742F508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C82CF-9EC7-1A92-5900-9426964811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23559D6-98E0-EC8E-5E1C-D17383BC8DD2}"/>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A2CFC063-295F-FBFB-69D0-AE1EB5BA480D}"/>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B48F128-28CD-9DA0-99D5-2CF8F552DA14}"/>
              </a:ext>
            </a:extLst>
          </p:cNvPr>
          <p:cNvSpPr>
            <a:spLocks noGrp="1"/>
          </p:cNvSpPr>
          <p:nvPr>
            <p:ph type="sldNum" sz="quarter" idx="12"/>
          </p:nvPr>
        </p:nvSpPr>
        <p:spPr/>
        <p:txBody>
          <a:bodyPr/>
          <a:lstStyle/>
          <a:p>
            <a:pPr>
              <a:defRPr/>
            </a:pPr>
            <a:fld id="{36C9B16B-EBBC-2B4E-A462-39129F68C47B}" type="slidenum">
              <a:rPr lang="en-US" altLang="en-US" smtClean="0"/>
              <a:pPr>
                <a:defRPr/>
              </a:pPr>
              <a:t>‹#›</a:t>
            </a:fld>
            <a:endParaRPr lang="en-US" altLang="en-US"/>
          </a:p>
        </p:txBody>
      </p:sp>
    </p:spTree>
    <p:extLst>
      <p:ext uri="{BB962C8B-B14F-4D97-AF65-F5344CB8AC3E}">
        <p14:creationId xmlns:p14="http://schemas.microsoft.com/office/powerpoint/2010/main" val="271066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9041-0D02-8A29-030C-2489D034050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FDF7AA9-D5C9-CD8F-A472-3A9CD7A0CD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4B1422B-18A2-F961-4142-EF96491EE7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42D0E9-BF5B-7703-546C-F5653025350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08D4055D-7923-6133-4D77-358271E75F2B}"/>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7C3638AC-AAA2-CC9D-C3C8-4A26ACDC3E05}"/>
              </a:ext>
            </a:extLst>
          </p:cNvPr>
          <p:cNvSpPr>
            <a:spLocks noGrp="1"/>
          </p:cNvSpPr>
          <p:nvPr>
            <p:ph type="sldNum" sz="quarter" idx="12"/>
          </p:nvPr>
        </p:nvSpPr>
        <p:spPr/>
        <p:txBody>
          <a:bodyPr/>
          <a:lstStyle/>
          <a:p>
            <a:pPr>
              <a:defRPr/>
            </a:pPr>
            <a:fld id="{69B85234-B9B9-F946-8ABD-4024B67E1843}" type="slidenum">
              <a:rPr lang="en-US" altLang="en-US" smtClean="0"/>
              <a:pPr>
                <a:defRPr/>
              </a:pPr>
              <a:t>‹#›</a:t>
            </a:fld>
            <a:endParaRPr lang="en-US" altLang="en-US"/>
          </a:p>
        </p:txBody>
      </p:sp>
    </p:spTree>
    <p:extLst>
      <p:ext uri="{BB962C8B-B14F-4D97-AF65-F5344CB8AC3E}">
        <p14:creationId xmlns:p14="http://schemas.microsoft.com/office/powerpoint/2010/main" val="14634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EBE9D-0395-DCB2-B05D-2204E8D970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A05D1B-D681-3554-5EB9-2563DC6E61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85047-8D0E-6186-92A6-3F8856D1B9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266075DE-CF94-E751-4788-EFAD81EBD3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1451655C-02F3-2318-BB6F-295AF7F475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FEB323D-7C34-864D-AA62-502F60CE6943}" type="slidenum">
              <a:rPr lang="en-US" altLang="en-US" smtClean="0"/>
              <a:pPr>
                <a:defRPr/>
              </a:pPr>
              <a:t>‹#›</a:t>
            </a:fld>
            <a:endParaRPr lang="en-US" altLang="en-US"/>
          </a:p>
        </p:txBody>
      </p:sp>
    </p:spTree>
    <p:extLst>
      <p:ext uri="{BB962C8B-B14F-4D97-AF65-F5344CB8AC3E}">
        <p14:creationId xmlns:p14="http://schemas.microsoft.com/office/powerpoint/2010/main" val="7979344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0">
            <a:extLst>
              <a:ext uri="{FF2B5EF4-FFF2-40B4-BE49-F238E27FC236}">
                <a16:creationId xmlns:a16="http://schemas.microsoft.com/office/drawing/2014/main" id="{E6EE4DAC-2A59-7EB5-883A-371330945087}"/>
              </a:ext>
            </a:extLst>
          </p:cNvPr>
          <p:cNvSpPr txBox="1">
            <a:spLocks noChangeArrowheads="1"/>
          </p:cNvSpPr>
          <p:nvPr/>
        </p:nvSpPr>
        <p:spPr bwMode="auto">
          <a:xfrm>
            <a:off x="3344467" y="1187055"/>
            <a:ext cx="2293144"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900" b="1" dirty="0">
              <a:latin typeface="Cambria" panose="02040503050406030204" pitchFamily="18" charset="0"/>
              <a:cs typeface="Times New Roman" panose="02020603050405020304" pitchFamily="18" charset="0"/>
            </a:endParaRPr>
          </a:p>
          <a:p>
            <a:pPr algn="ctr"/>
            <a:r>
              <a:rPr lang="en-US" altLang="en-US" sz="1350" b="1" dirty="0">
                <a:latin typeface="Cambria" panose="02040503050406030204" pitchFamily="18" charset="0"/>
                <a:cs typeface="Times New Roman" panose="02020603050405020304" pitchFamily="18" charset="0"/>
              </a:rPr>
              <a:t>Department of Anesthesia Techniques</a:t>
            </a:r>
          </a:p>
          <a:p>
            <a:pPr algn="ctr"/>
            <a:endParaRPr lang="en-US" altLang="en-US" sz="1200" b="1" dirty="0">
              <a:latin typeface="Cambria" panose="02040503050406030204" pitchFamily="18" charset="0"/>
              <a:cs typeface="Times New Roman" panose="02020603050405020304" pitchFamily="18" charset="0"/>
            </a:endParaRPr>
          </a:p>
          <a:p>
            <a:pPr algn="ctr"/>
            <a:endParaRPr lang="en-US" altLang="en-US" sz="1200" b="1" dirty="0">
              <a:latin typeface="Cambria" panose="02040503050406030204" pitchFamily="18" charset="0"/>
              <a:cs typeface="Times New Roman" panose="02020603050405020304" pitchFamily="18" charset="0"/>
            </a:endParaRPr>
          </a:p>
          <a:p>
            <a:pPr algn="ctr"/>
            <a:endParaRPr lang="en-US" altLang="en-US" sz="1200" dirty="0"/>
          </a:p>
          <a:p>
            <a:pPr algn="ctr"/>
            <a:r>
              <a:rPr lang="en-US" sz="5400" b="1" dirty="0">
                <a:solidFill>
                  <a:srgbClr val="244084"/>
                </a:solidFill>
                <a:latin typeface="Arial" panose="020B0604020202020204" pitchFamily="34" charset="0"/>
              </a:rPr>
              <a:t>Shock </a:t>
            </a:r>
            <a:endParaRPr lang="en-US" sz="6000" b="1" dirty="0"/>
          </a:p>
          <a:p>
            <a:pPr algn="ctr"/>
            <a:br>
              <a:rPr lang="en-US" altLang="en-US" sz="2700" dirty="0"/>
            </a:br>
            <a:r>
              <a:rPr lang="en-US" altLang="en-US" sz="2700" b="1" dirty="0">
                <a:cs typeface="Times New Roman" panose="02020603050405020304" pitchFamily="18" charset="0"/>
              </a:rPr>
              <a:t> </a:t>
            </a:r>
            <a:endParaRPr lang="en-US" altLang="en-US" sz="3600" dirty="0"/>
          </a:p>
        </p:txBody>
      </p:sp>
      <p:sp>
        <p:nvSpPr>
          <p:cNvPr id="15362" name="Text Box 12">
            <a:extLst>
              <a:ext uri="{FF2B5EF4-FFF2-40B4-BE49-F238E27FC236}">
                <a16:creationId xmlns:a16="http://schemas.microsoft.com/office/drawing/2014/main" id="{5ADF234C-93C7-ECF5-C870-37A0587EA6EE}"/>
              </a:ext>
            </a:extLst>
          </p:cNvPr>
          <p:cNvSpPr txBox="1">
            <a:spLocks noChangeArrowheads="1"/>
          </p:cNvSpPr>
          <p:nvPr/>
        </p:nvSpPr>
        <p:spPr bwMode="auto">
          <a:xfrm>
            <a:off x="2276477" y="3529013"/>
            <a:ext cx="5253036" cy="129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dirty="0">
                <a:cs typeface="Times New Roman" panose="02020603050405020304" pitchFamily="18" charset="0"/>
              </a:rPr>
              <a:t>Dr. Mohammed Sami</a:t>
            </a:r>
            <a:endParaRPr lang="en-US" altLang="en-US" dirty="0"/>
          </a:p>
          <a:p>
            <a:pPr algn="ctr"/>
            <a:r>
              <a:rPr lang="en-US" altLang="en-US" sz="2400" b="1" dirty="0" err="1">
                <a:cs typeface="Times New Roman" panose="02020603050405020304" pitchFamily="18" charset="0"/>
              </a:rPr>
              <a:t>Mohammed.sami.hasan@uomus.edu.iq</a:t>
            </a:r>
            <a:endParaRPr lang="en-US" altLang="en-US" sz="3600" dirty="0"/>
          </a:p>
        </p:txBody>
      </p:sp>
      <p:sp>
        <p:nvSpPr>
          <p:cNvPr id="15363" name="Rectangle 13">
            <a:extLst>
              <a:ext uri="{FF2B5EF4-FFF2-40B4-BE49-F238E27FC236}">
                <a16:creationId xmlns:a16="http://schemas.microsoft.com/office/drawing/2014/main" id="{8D3C3792-5DBC-3691-4A83-5BCC04FD4E66}"/>
              </a:ext>
            </a:extLst>
          </p:cNvPr>
          <p:cNvSpPr>
            <a:spLocks noChangeArrowheads="1"/>
          </p:cNvSpPr>
          <p:nvPr/>
        </p:nvSpPr>
        <p:spPr bwMode="auto">
          <a:xfrm>
            <a:off x="1614489" y="8917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350"/>
          </a:p>
        </p:txBody>
      </p:sp>
      <p:sp>
        <p:nvSpPr>
          <p:cNvPr id="15364" name="Rectangle 14">
            <a:extLst>
              <a:ext uri="{FF2B5EF4-FFF2-40B4-BE49-F238E27FC236}">
                <a16:creationId xmlns:a16="http://schemas.microsoft.com/office/drawing/2014/main" id="{3188A171-896C-D186-8A9B-6CCA6C78412A}"/>
              </a:ext>
            </a:extLst>
          </p:cNvPr>
          <p:cNvSpPr>
            <a:spLocks noChangeArrowheads="1"/>
          </p:cNvSpPr>
          <p:nvPr/>
        </p:nvSpPr>
        <p:spPr bwMode="auto">
          <a:xfrm>
            <a:off x="1614489" y="106320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350"/>
          </a:p>
        </p:txBody>
      </p:sp>
      <p:pic>
        <p:nvPicPr>
          <p:cNvPr id="15365" name="Picture 1">
            <a:extLst>
              <a:ext uri="{FF2B5EF4-FFF2-40B4-BE49-F238E27FC236}">
                <a16:creationId xmlns:a16="http://schemas.microsoft.com/office/drawing/2014/main" id="{EF875649-A2D7-9679-639E-842896704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80" y="998936"/>
            <a:ext cx="1245394" cy="152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Al-Mustaqbal University - Apps on Google Play">
            <a:extLst>
              <a:ext uri="{FF2B5EF4-FFF2-40B4-BE49-F238E27FC236}">
                <a16:creationId xmlns:a16="http://schemas.microsoft.com/office/drawing/2014/main" id="{E949D343-955E-615A-E1D7-6207C5869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763" y="870347"/>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96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32D64-F7A5-1F96-5910-6C1B61B8123A}"/>
              </a:ext>
            </a:extLst>
          </p:cNvPr>
          <p:cNvSpPr>
            <a:spLocks noGrp="1"/>
          </p:cNvSpPr>
          <p:nvPr>
            <p:ph idx="1"/>
          </p:nvPr>
        </p:nvSpPr>
        <p:spPr>
          <a:xfrm>
            <a:off x="381000" y="1824037"/>
            <a:ext cx="8134350" cy="5033963"/>
          </a:xfrm>
        </p:spPr>
        <p:txBody>
          <a:bodyPr>
            <a:normAutofit/>
          </a:bodyPr>
          <a:lstStyle/>
          <a:p>
            <a:pPr marL="0" indent="0">
              <a:buNone/>
            </a:pPr>
            <a:r>
              <a:rPr lang="en-US" sz="3600" b="1" dirty="0">
                <a:solidFill>
                  <a:srgbClr val="FF0000"/>
                </a:solidFill>
                <a:effectLst/>
                <a:latin typeface="Helvetica" pitchFamily="2" charset="0"/>
              </a:rPr>
              <a:t>• Increasing HR: </a:t>
            </a:r>
            <a:r>
              <a:rPr lang="en-US" sz="2800" dirty="0">
                <a:solidFill>
                  <a:srgbClr val="000000"/>
                </a:solidFill>
                <a:effectLst/>
                <a:latin typeface="Helvetica" pitchFamily="2" charset="0"/>
              </a:rPr>
              <a:t>to compensate for the reduction in SV, HR is increased in an attempt to maintain CO.</a:t>
            </a:r>
          </a:p>
          <a:p>
            <a:pPr marL="0" indent="0">
              <a:buNone/>
            </a:pPr>
            <a:r>
              <a:rPr lang="en-US" sz="2800" dirty="0">
                <a:solidFill>
                  <a:srgbClr val="000000"/>
                </a:solidFill>
                <a:effectLst/>
                <a:latin typeface="Helvetica" pitchFamily="2" charset="0"/>
              </a:rPr>
              <a:t>Increasing contractility: the heart will contract more vigorously in order to increase SV and maintain CO.</a:t>
            </a:r>
          </a:p>
          <a:p>
            <a:endParaRPr lang="en-US" sz="2800" dirty="0"/>
          </a:p>
        </p:txBody>
      </p:sp>
      <p:sp>
        <p:nvSpPr>
          <p:cNvPr id="4" name="Title 1">
            <a:extLst>
              <a:ext uri="{FF2B5EF4-FFF2-40B4-BE49-F238E27FC236}">
                <a16:creationId xmlns:a16="http://schemas.microsoft.com/office/drawing/2014/main" id="{B9F83229-F257-5C63-BE0A-22566788D7C0}"/>
              </a:ext>
            </a:extLst>
          </p:cNvPr>
          <p:cNvSpPr txBox="1">
            <a:spLocks/>
          </p:cNvSpPr>
          <p:nvPr/>
        </p:nvSpPr>
        <p:spPr>
          <a:xfrm>
            <a:off x="628650" y="5862"/>
            <a:ext cx="78867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solidFill>
                  <a:srgbClr val="FF0000"/>
                </a:solidFill>
                <a:latin typeface="Times New Roman" panose="02020603050405020304" pitchFamily="18" charset="0"/>
                <a:cs typeface="Times New Roman" panose="02020603050405020304" pitchFamily="18" charset="0"/>
              </a:rPr>
              <a:t>HYPOVOLAEMIC SHOCK</a:t>
            </a:r>
            <a:br>
              <a:rPr lang="en-US" sz="3600" b="1">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952201"/>
      </p:ext>
    </p:extLst>
  </p:cSld>
  <p:clrMapOvr>
    <a:masterClrMapping/>
  </p:clrMapOvr>
  <mc:AlternateContent xmlns:mc="http://schemas.openxmlformats.org/markup-compatibility/2006" xmlns:p14="http://schemas.microsoft.com/office/powerpoint/2010/main">
    <mc:Choice Requires="p14">
      <p:transition spd="slow" p14:dur="2000" advTm="23366"/>
    </mc:Choice>
    <mc:Fallback xmlns="">
      <p:transition spd="slow" advTm="233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6EBFC-42B2-FB4B-5EC1-BF18DE268F93}"/>
              </a:ext>
            </a:extLst>
          </p:cNvPr>
          <p:cNvPicPr>
            <a:picLocks noChangeAspect="1"/>
          </p:cNvPicPr>
          <p:nvPr/>
        </p:nvPicPr>
        <p:blipFill>
          <a:blip r:embed="rId2"/>
          <a:stretch>
            <a:fillRect/>
          </a:stretch>
        </p:blipFill>
        <p:spPr>
          <a:xfrm>
            <a:off x="152400" y="152400"/>
            <a:ext cx="8991600" cy="647291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80449B6-0988-BA43-F0DC-5DAFE6051C16}"/>
                  </a:ext>
                </a:extLst>
              </p14:cNvPr>
              <p14:cNvContentPartPr/>
              <p14:nvPr/>
            </p14:nvContentPartPr>
            <p14:xfrm>
              <a:off x="276868" y="379689"/>
              <a:ext cx="2000880" cy="607680"/>
            </p14:xfrm>
          </p:contentPart>
        </mc:Choice>
        <mc:Fallback xmlns="">
          <p:pic>
            <p:nvPicPr>
              <p:cNvPr id="2" name="Ink 1">
                <a:extLst>
                  <a:ext uri="{FF2B5EF4-FFF2-40B4-BE49-F238E27FC236}">
                    <a16:creationId xmlns:a16="http://schemas.microsoft.com/office/drawing/2014/main" id="{580449B6-0988-BA43-F0DC-5DAFE6051C16}"/>
                  </a:ext>
                </a:extLst>
              </p:cNvPr>
              <p:cNvPicPr/>
              <p:nvPr/>
            </p:nvPicPr>
            <p:blipFill>
              <a:blip r:embed="rId4"/>
              <a:stretch>
                <a:fillRect/>
              </a:stretch>
            </p:blipFill>
            <p:spPr>
              <a:xfrm>
                <a:off x="267868" y="371049"/>
                <a:ext cx="201852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432FBB94-DCD2-A856-3B02-62EFF1B38F35}"/>
                  </a:ext>
                </a:extLst>
              </p14:cNvPr>
              <p14:cNvContentPartPr/>
              <p14:nvPr/>
            </p14:nvContentPartPr>
            <p14:xfrm>
              <a:off x="241948" y="3560289"/>
              <a:ext cx="1804320" cy="613080"/>
            </p14:xfrm>
          </p:contentPart>
        </mc:Choice>
        <mc:Fallback xmlns="">
          <p:pic>
            <p:nvPicPr>
              <p:cNvPr id="3" name="Ink 2">
                <a:extLst>
                  <a:ext uri="{FF2B5EF4-FFF2-40B4-BE49-F238E27FC236}">
                    <a16:creationId xmlns:a16="http://schemas.microsoft.com/office/drawing/2014/main" id="{432FBB94-DCD2-A856-3B02-62EFF1B38F35}"/>
                  </a:ext>
                </a:extLst>
              </p:cNvPr>
              <p:cNvPicPr/>
              <p:nvPr/>
            </p:nvPicPr>
            <p:blipFill>
              <a:blip r:embed="rId6"/>
              <a:stretch>
                <a:fillRect/>
              </a:stretch>
            </p:blipFill>
            <p:spPr>
              <a:xfrm>
                <a:off x="233308" y="3551649"/>
                <a:ext cx="182196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AA26C62-1545-CD40-371E-84429442C060}"/>
                  </a:ext>
                </a:extLst>
              </p14:cNvPr>
              <p14:cNvContentPartPr/>
              <p14:nvPr/>
            </p14:nvContentPartPr>
            <p14:xfrm>
              <a:off x="192988" y="5862129"/>
              <a:ext cx="3778560" cy="906840"/>
            </p14:xfrm>
          </p:contentPart>
        </mc:Choice>
        <mc:Fallback xmlns="">
          <p:pic>
            <p:nvPicPr>
              <p:cNvPr id="5" name="Ink 4">
                <a:extLst>
                  <a:ext uri="{FF2B5EF4-FFF2-40B4-BE49-F238E27FC236}">
                    <a16:creationId xmlns:a16="http://schemas.microsoft.com/office/drawing/2014/main" id="{AAA26C62-1545-CD40-371E-84429442C060}"/>
                  </a:ext>
                </a:extLst>
              </p:cNvPr>
              <p:cNvPicPr/>
              <p:nvPr/>
            </p:nvPicPr>
            <p:blipFill>
              <a:blip r:embed="rId8"/>
              <a:stretch>
                <a:fillRect/>
              </a:stretch>
            </p:blipFill>
            <p:spPr>
              <a:xfrm>
                <a:off x="183988" y="5853129"/>
                <a:ext cx="3796200" cy="924480"/>
              </a:xfrm>
              <a:prstGeom prst="rect">
                <a:avLst/>
              </a:prstGeom>
            </p:spPr>
          </p:pic>
        </mc:Fallback>
      </mc:AlternateContent>
    </p:spTree>
    <p:extLst>
      <p:ext uri="{BB962C8B-B14F-4D97-AF65-F5344CB8AC3E}">
        <p14:creationId xmlns:p14="http://schemas.microsoft.com/office/powerpoint/2010/main" val="4162914690"/>
      </p:ext>
    </p:extLst>
  </p:cSld>
  <p:clrMapOvr>
    <a:masterClrMapping/>
  </p:clrMapOvr>
  <mc:AlternateContent xmlns:mc="http://schemas.openxmlformats.org/markup-compatibility/2006" xmlns:p14="http://schemas.microsoft.com/office/powerpoint/2010/main">
    <mc:Choice Requires="p14">
      <p:transition spd="slow" p14:dur="2000" advTm="60466"/>
    </mc:Choice>
    <mc:Fallback xmlns="">
      <p:transition spd="slow" advTm="604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A00B-6081-0483-42F6-5EF62C719D2F}"/>
              </a:ext>
            </a:extLst>
          </p:cNvPr>
          <p:cNvSpPr>
            <a:spLocks noGrp="1"/>
          </p:cNvSpPr>
          <p:nvPr>
            <p:ph type="title"/>
          </p:nvPr>
        </p:nvSpPr>
        <p:spPr>
          <a:xfrm>
            <a:off x="152400" y="365126"/>
            <a:ext cx="8686800" cy="1325563"/>
          </a:xfrm>
        </p:spPr>
        <p:txBody>
          <a:bodyPr>
            <a:normAutofit/>
          </a:bodyPr>
          <a:lstStyle/>
          <a:p>
            <a:r>
              <a:rPr lang="en-US" sz="2800" b="1" dirty="0">
                <a:solidFill>
                  <a:srgbClr val="FF0000"/>
                </a:solidFill>
                <a:latin typeface="Helvetica" pitchFamily="2" charset="0"/>
              </a:rPr>
              <a:t>Priorities in the management of hypovolemic shock are:</a:t>
            </a:r>
            <a:endParaRPr lang="en-US" sz="2800" b="1" dirty="0">
              <a:solidFill>
                <a:srgbClr val="FF0000"/>
              </a:solidFill>
            </a:endParaRPr>
          </a:p>
        </p:txBody>
      </p:sp>
      <p:sp>
        <p:nvSpPr>
          <p:cNvPr id="3" name="Content Placeholder 2">
            <a:extLst>
              <a:ext uri="{FF2B5EF4-FFF2-40B4-BE49-F238E27FC236}">
                <a16:creationId xmlns:a16="http://schemas.microsoft.com/office/drawing/2014/main" id="{801F9831-6143-6D76-E570-987A6293188A}"/>
              </a:ext>
            </a:extLst>
          </p:cNvPr>
          <p:cNvSpPr>
            <a:spLocks noGrp="1"/>
          </p:cNvSpPr>
          <p:nvPr>
            <p:ph idx="1"/>
          </p:nvPr>
        </p:nvSpPr>
        <p:spPr>
          <a:xfrm>
            <a:off x="152400" y="1825625"/>
            <a:ext cx="8686800" cy="4351338"/>
          </a:xfrm>
        </p:spPr>
        <p:txBody>
          <a:bodyPr/>
          <a:lstStyle/>
          <a:p>
            <a:pPr marL="0" indent="0">
              <a:buNone/>
            </a:pPr>
            <a:endParaRPr lang="ar-SA" sz="2800" dirty="0">
              <a:solidFill>
                <a:srgbClr val="000000"/>
              </a:solidFill>
              <a:latin typeface="Helvetica" pitchFamily="2" charset="0"/>
            </a:endParaRPr>
          </a:p>
          <a:p>
            <a:pPr marL="0" indent="0">
              <a:buNone/>
            </a:pPr>
            <a:r>
              <a:rPr lang="en-US" sz="2800" dirty="0">
                <a:solidFill>
                  <a:srgbClr val="000000"/>
                </a:solidFill>
                <a:latin typeface="Helvetica" pitchFamily="2" charset="0"/>
              </a:rPr>
              <a:t>1. </a:t>
            </a:r>
            <a:r>
              <a:rPr lang="en-US" sz="2800" dirty="0">
                <a:solidFill>
                  <a:srgbClr val="000000"/>
                </a:solidFill>
                <a:effectLst/>
                <a:latin typeface="Helvetica" pitchFamily="2" charset="0"/>
              </a:rPr>
              <a:t>Controlling the </a:t>
            </a:r>
            <a:r>
              <a:rPr lang="en-US" sz="2800" dirty="0">
                <a:solidFill>
                  <a:srgbClr val="FF0000"/>
                </a:solidFill>
                <a:effectLst/>
                <a:latin typeface="Helvetica" pitchFamily="2" charset="0"/>
              </a:rPr>
              <a:t>source of blood </a:t>
            </a:r>
            <a:r>
              <a:rPr lang="en-US" sz="2800" dirty="0">
                <a:solidFill>
                  <a:srgbClr val="000000"/>
                </a:solidFill>
                <a:effectLst/>
                <a:latin typeface="Helvetica" pitchFamily="2" charset="0"/>
              </a:rPr>
              <a:t>and/or volume loss</a:t>
            </a:r>
          </a:p>
          <a:p>
            <a:pPr marL="0" indent="0">
              <a:buNone/>
            </a:pPr>
            <a:endParaRPr lang="en-US" sz="2800" dirty="0">
              <a:solidFill>
                <a:srgbClr val="000000"/>
              </a:solidFill>
              <a:effectLst/>
              <a:latin typeface="Helvetica" pitchFamily="2" charset="0"/>
            </a:endParaRPr>
          </a:p>
          <a:p>
            <a:pPr marL="0" indent="0">
              <a:buNone/>
            </a:pPr>
            <a:r>
              <a:rPr lang="en-US" sz="2800" dirty="0">
                <a:solidFill>
                  <a:srgbClr val="000000"/>
                </a:solidFill>
                <a:latin typeface="Helvetica" pitchFamily="2" charset="0"/>
              </a:rPr>
              <a:t>2. </a:t>
            </a:r>
            <a:r>
              <a:rPr lang="en-US" sz="2800" dirty="0">
                <a:solidFill>
                  <a:srgbClr val="000000"/>
                </a:solidFill>
                <a:effectLst/>
                <a:latin typeface="Helvetica" pitchFamily="2" charset="0"/>
              </a:rPr>
              <a:t>Restoring the </a:t>
            </a:r>
            <a:r>
              <a:rPr lang="en-US" sz="2800" dirty="0">
                <a:solidFill>
                  <a:srgbClr val="FF0000"/>
                </a:solidFill>
                <a:effectLst/>
                <a:latin typeface="Helvetica" pitchFamily="2" charset="0"/>
              </a:rPr>
              <a:t>circulating volume.</a:t>
            </a:r>
          </a:p>
          <a:p>
            <a:endParaRPr lang="en-US" dirty="0"/>
          </a:p>
        </p:txBody>
      </p:sp>
    </p:spTree>
    <p:extLst>
      <p:ext uri="{BB962C8B-B14F-4D97-AF65-F5344CB8AC3E}">
        <p14:creationId xmlns:p14="http://schemas.microsoft.com/office/powerpoint/2010/main" val="2680499756"/>
      </p:ext>
    </p:extLst>
  </p:cSld>
  <p:clrMapOvr>
    <a:masterClrMapping/>
  </p:clrMapOvr>
  <mc:AlternateContent xmlns:mc="http://schemas.openxmlformats.org/markup-compatibility/2006" xmlns:p14="http://schemas.microsoft.com/office/powerpoint/2010/main">
    <mc:Choice Requires="p14">
      <p:transition spd="slow" p14:dur="2000" advTm="19366"/>
    </mc:Choice>
    <mc:Fallback xmlns="">
      <p:transition spd="slow" advTm="193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871A-498F-69B9-771D-3E1B5722D1FE}"/>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16B0A346-B259-8DFB-6CFF-F923F7180A87}"/>
              </a:ext>
            </a:extLst>
          </p:cNvPr>
          <p:cNvSpPr txBox="1"/>
          <p:nvPr/>
        </p:nvSpPr>
        <p:spPr>
          <a:xfrm>
            <a:off x="9912096" y="237744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89631257"/>
      </p:ext>
    </p:extLst>
  </p:cSld>
  <p:clrMapOvr>
    <a:masterClrMapping/>
  </p:clrMapOvr>
  <mc:AlternateContent xmlns:mc="http://schemas.openxmlformats.org/markup-compatibility/2006" xmlns:p14="http://schemas.microsoft.com/office/powerpoint/2010/main">
    <mc:Choice Requires="p14">
      <p:transition spd="slow" p14:dur="2000" advTm="48004"/>
    </mc:Choice>
    <mc:Fallback xmlns="">
      <p:transition spd="slow" advTm="4800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64BF-D7FD-FBEA-4576-17DD6F9A1783}"/>
              </a:ext>
            </a:extLst>
          </p:cNvPr>
          <p:cNvSpPr>
            <a:spLocks noGrp="1"/>
          </p:cNvSpPr>
          <p:nvPr>
            <p:ph type="title"/>
          </p:nvPr>
        </p:nvSpPr>
        <p:spPr>
          <a:xfrm>
            <a:off x="628650" y="277203"/>
            <a:ext cx="7886700" cy="848212"/>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CARDIOGENIC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u="sng" dirty="0">
                <a:solidFill>
                  <a:srgbClr val="FF0000"/>
                </a:solidFill>
                <a:latin typeface="Times New Roman" panose="02020603050405020304" pitchFamily="18" charset="0"/>
                <a:cs typeface="Times New Roman" panose="02020603050405020304" pitchFamily="18" charset="0"/>
              </a:rPr>
              <a:t>SHOCK</a:t>
            </a:r>
            <a:r>
              <a:rPr lang="en-US" sz="4000" b="1" dirty="0">
                <a:solidFill>
                  <a:srgbClr val="FF0000"/>
                </a:solidFill>
                <a:latin typeface="Times New Roman" panose="02020603050405020304" pitchFamily="18" charset="0"/>
                <a:cs typeface="Times New Roman" panose="02020603050405020304" pitchFamily="18" charset="0"/>
              </a:rPr>
              <a:t> </a:t>
            </a:r>
            <a:br>
              <a:rPr lang="en-US"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FBB7B5-1125-8171-F60B-A7CAF62DB87A}"/>
              </a:ext>
            </a:extLst>
          </p:cNvPr>
          <p:cNvSpPr>
            <a:spLocks noGrp="1"/>
          </p:cNvSpPr>
          <p:nvPr>
            <p:ph idx="1"/>
          </p:nvPr>
        </p:nvSpPr>
        <p:spPr>
          <a:xfrm>
            <a:off x="152399" y="792163"/>
            <a:ext cx="8475785" cy="5273674"/>
          </a:xfrm>
        </p:spPr>
        <p:txBody>
          <a:bodyPr>
            <a:normAutofit/>
          </a:bodyPr>
          <a:lstStyle/>
          <a:p>
            <a:endParaRPr lang="en-US" sz="3200" dirty="0">
              <a:effectLst/>
              <a:latin typeface="Calibri" panose="020F0502020204030204" pitchFamily="34" charset="0"/>
            </a:endParaRPr>
          </a:p>
          <a:p>
            <a:r>
              <a:rPr lang="en-US" sz="3200" dirty="0">
                <a:effectLst/>
                <a:latin typeface="Calibri" panose="020F0502020204030204" pitchFamily="34" charset="0"/>
              </a:rPr>
              <a:t>The heart is central to the circulatory supply of O</a:t>
            </a:r>
            <a:r>
              <a:rPr lang="en-US" sz="3200" baseline="-25000" dirty="0">
                <a:effectLst/>
                <a:latin typeface="Calibri" panose="020F0502020204030204" pitchFamily="34" charset="0"/>
              </a:rPr>
              <a:t>2</a:t>
            </a:r>
            <a:r>
              <a:rPr lang="en-US" sz="3200" dirty="0">
                <a:effectLst/>
                <a:latin typeface="Calibri" panose="020F0502020204030204" pitchFamily="34" charset="0"/>
              </a:rPr>
              <a:t> and if the </a:t>
            </a:r>
            <a:r>
              <a:rPr lang="en-US" sz="3200" dirty="0">
                <a:solidFill>
                  <a:srgbClr val="FF0000"/>
                </a:solidFill>
                <a:effectLst/>
                <a:latin typeface="Calibri" panose="020F0502020204030204" pitchFamily="34" charset="0"/>
              </a:rPr>
              <a:t>pump fails </a:t>
            </a:r>
            <a:r>
              <a:rPr lang="en-US" sz="3200" dirty="0">
                <a:effectLst/>
                <a:latin typeface="Calibri" panose="020F0502020204030204" pitchFamily="34" charset="0"/>
              </a:rPr>
              <a:t>then there are few compensatory mechanisms available.   </a:t>
            </a:r>
          </a:p>
          <a:p>
            <a:r>
              <a:rPr lang="en-US" sz="3200" dirty="0">
                <a:effectLst/>
                <a:latin typeface="Calibri" panose="020F0502020204030204" pitchFamily="34" charset="0"/>
              </a:rPr>
              <a:t>cardiogenic shock has a very high in- hospital mortality rate ranging from 45–100%, depending on the etiology. </a:t>
            </a:r>
            <a:endParaRPr lang="en-US" sz="3600" dirty="0"/>
          </a:p>
          <a:p>
            <a:endParaRPr lang="en-US" sz="3600" dirty="0"/>
          </a:p>
        </p:txBody>
      </p:sp>
    </p:spTree>
    <p:extLst>
      <p:ext uri="{BB962C8B-B14F-4D97-AF65-F5344CB8AC3E}">
        <p14:creationId xmlns:p14="http://schemas.microsoft.com/office/powerpoint/2010/main" val="1231445711"/>
      </p:ext>
    </p:extLst>
  </p:cSld>
  <p:clrMapOvr>
    <a:masterClrMapping/>
  </p:clrMapOvr>
  <mc:AlternateContent xmlns:mc="http://schemas.openxmlformats.org/markup-compatibility/2006" xmlns:p14="http://schemas.microsoft.com/office/powerpoint/2010/main">
    <mc:Choice Requires="p14">
      <p:transition spd="slow" p14:dur="2000" advTm="81966"/>
    </mc:Choice>
    <mc:Fallback xmlns="">
      <p:transition spd="slow" advTm="819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F36F7-2770-4A68-F290-1BBDFF974B96}"/>
              </a:ext>
            </a:extLst>
          </p:cNvPr>
          <p:cNvSpPr>
            <a:spLocks noGrp="1"/>
          </p:cNvSpPr>
          <p:nvPr>
            <p:ph idx="1"/>
          </p:nvPr>
        </p:nvSpPr>
        <p:spPr/>
        <p:txBody>
          <a:bodyPr>
            <a:normAutofit/>
          </a:bodyPr>
          <a:lstStyle/>
          <a:p>
            <a:r>
              <a:rPr lang="en-US" sz="2800" b="1" dirty="0">
                <a:solidFill>
                  <a:srgbClr val="FF0000"/>
                </a:solidFill>
                <a:effectLst/>
                <a:latin typeface="Calibri" panose="020F0502020204030204" pitchFamily="34" charset="0"/>
              </a:rPr>
              <a:t>Myocardial ischemia</a:t>
            </a:r>
            <a:r>
              <a:rPr lang="en-US" sz="2800" b="1" dirty="0">
                <a:effectLst/>
                <a:latin typeface="Calibri" panose="020F0502020204030204" pitchFamily="34" charset="0"/>
              </a:rPr>
              <a:t> </a:t>
            </a:r>
            <a:r>
              <a:rPr lang="en-US" sz="2800" dirty="0">
                <a:effectLst/>
                <a:latin typeface="Calibri" panose="020F0502020204030204" pitchFamily="34" charset="0"/>
              </a:rPr>
              <a:t>is the most common cause of cardiogenic shock</a:t>
            </a:r>
            <a:endParaRPr lang="en-US" sz="3200" dirty="0"/>
          </a:p>
          <a:p>
            <a:r>
              <a:rPr lang="en-US" sz="2800" dirty="0">
                <a:effectLst/>
                <a:latin typeface="Calibri" panose="020F0502020204030204" pitchFamily="34" charset="0"/>
              </a:rPr>
              <a:t>Treatment priorities in cardiogenic shock involve urgent correction of the underlying acute cardiac disease and consideration of afterload reduction while ensuring adequate organ perfusion. </a:t>
            </a:r>
            <a:endParaRPr lang="en-US" sz="3200" dirty="0"/>
          </a:p>
          <a:p>
            <a:pPr marL="0" indent="0">
              <a:buNone/>
            </a:pPr>
            <a:endParaRPr lang="en-US" sz="2400" dirty="0"/>
          </a:p>
        </p:txBody>
      </p:sp>
      <p:sp>
        <p:nvSpPr>
          <p:cNvPr id="4" name="Title 1">
            <a:extLst>
              <a:ext uri="{FF2B5EF4-FFF2-40B4-BE49-F238E27FC236}">
                <a16:creationId xmlns:a16="http://schemas.microsoft.com/office/drawing/2014/main" id="{648396ED-733E-4A58-05F1-474464A597AF}"/>
              </a:ext>
            </a:extLst>
          </p:cNvPr>
          <p:cNvSpPr txBox="1">
            <a:spLocks/>
          </p:cNvSpPr>
          <p:nvPr/>
        </p:nvSpPr>
        <p:spPr>
          <a:xfrm>
            <a:off x="628650" y="277203"/>
            <a:ext cx="7886700" cy="848212"/>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u="sng">
                <a:solidFill>
                  <a:srgbClr val="FF0000"/>
                </a:solidFill>
                <a:latin typeface="Times New Roman" panose="02020603050405020304" pitchFamily="18" charset="0"/>
                <a:cs typeface="Times New Roman" panose="02020603050405020304" pitchFamily="18" charset="0"/>
              </a:rPr>
              <a:t>CARDIOGENIC</a:t>
            </a:r>
            <a:r>
              <a:rPr lang="en-US" sz="4000" b="1">
                <a:solidFill>
                  <a:srgbClr val="FF0000"/>
                </a:solidFill>
                <a:latin typeface="Times New Roman" panose="02020603050405020304" pitchFamily="18" charset="0"/>
                <a:cs typeface="Times New Roman" panose="02020603050405020304" pitchFamily="18" charset="0"/>
              </a:rPr>
              <a:t> </a:t>
            </a:r>
            <a:r>
              <a:rPr lang="en-US" sz="4000" b="1" u="sng">
                <a:solidFill>
                  <a:srgbClr val="FF0000"/>
                </a:solidFill>
                <a:latin typeface="Times New Roman" panose="02020603050405020304" pitchFamily="18" charset="0"/>
                <a:cs typeface="Times New Roman" panose="02020603050405020304" pitchFamily="18" charset="0"/>
              </a:rPr>
              <a:t>SHOCK</a:t>
            </a:r>
            <a:r>
              <a:rPr lang="en-US" sz="4000" b="1">
                <a:solidFill>
                  <a:srgbClr val="FF0000"/>
                </a:solidFill>
                <a:latin typeface="Times New Roman" panose="02020603050405020304" pitchFamily="18" charset="0"/>
                <a:cs typeface="Times New Roman" panose="02020603050405020304" pitchFamily="18" charset="0"/>
              </a:rPr>
              <a:t> </a:t>
            </a:r>
            <a:br>
              <a:rPr lang="en-US" sz="3600" b="1">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44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A0CC7-2084-36DD-1D69-2CB2CEACD001}"/>
              </a:ext>
            </a:extLst>
          </p:cNvPr>
          <p:cNvPicPr>
            <a:picLocks noChangeAspect="1"/>
          </p:cNvPicPr>
          <p:nvPr/>
        </p:nvPicPr>
        <p:blipFill>
          <a:blip r:embed="rId2"/>
          <a:stretch>
            <a:fillRect/>
          </a:stretch>
        </p:blipFill>
        <p:spPr>
          <a:xfrm>
            <a:off x="-2771" y="96977"/>
            <a:ext cx="9146771" cy="6737577"/>
          </a:xfrm>
          <a:prstGeom prst="rect">
            <a:avLst/>
          </a:prstGeom>
        </p:spPr>
      </p:pic>
    </p:spTree>
    <p:extLst>
      <p:ext uri="{BB962C8B-B14F-4D97-AF65-F5344CB8AC3E}">
        <p14:creationId xmlns:p14="http://schemas.microsoft.com/office/powerpoint/2010/main" val="2326559472"/>
      </p:ext>
    </p:extLst>
  </p:cSld>
  <p:clrMapOvr>
    <a:masterClrMapping/>
  </p:clrMapOvr>
  <mc:AlternateContent xmlns:mc="http://schemas.openxmlformats.org/markup-compatibility/2006" xmlns:p14="http://schemas.microsoft.com/office/powerpoint/2010/main">
    <mc:Choice Requires="p14">
      <p:transition spd="slow" p14:dur="2000" advTm="74566"/>
    </mc:Choice>
    <mc:Fallback xmlns="">
      <p:transition spd="slow" advTm="7456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EE17-DD89-854B-B1C0-3B8AC371F5FE}"/>
              </a:ext>
            </a:extLst>
          </p:cNvPr>
          <p:cNvSpPr>
            <a:spLocks noGrp="1"/>
          </p:cNvSpPr>
          <p:nvPr>
            <p:ph type="title"/>
          </p:nvPr>
        </p:nvSpPr>
        <p:spPr/>
        <p:txBody>
          <a:bodyPr>
            <a:normAutofit/>
          </a:bodyPr>
          <a:lstStyle/>
          <a:p>
            <a:r>
              <a:rPr lang="en-US" sz="4400" b="1" dirty="0">
                <a:solidFill>
                  <a:srgbClr val="FF0000"/>
                </a:solidFill>
                <a:latin typeface="Times New Roman" panose="02020603050405020304" pitchFamily="18" charset="0"/>
                <a:cs typeface="Times New Roman" panose="02020603050405020304" pitchFamily="18" charset="0"/>
              </a:rPr>
              <a:t>OBSTRUCTIVE SHOCK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1B6F0C-D619-8333-0FF5-03FC60FE405B}"/>
              </a:ext>
            </a:extLst>
          </p:cNvPr>
          <p:cNvSpPr>
            <a:spLocks noGrp="1"/>
          </p:cNvSpPr>
          <p:nvPr>
            <p:ph idx="1"/>
          </p:nvPr>
        </p:nvSpPr>
        <p:spPr>
          <a:xfrm>
            <a:off x="228600" y="1655520"/>
            <a:ext cx="8686800" cy="5033963"/>
          </a:xfrm>
        </p:spPr>
        <p:txBody>
          <a:bodyPr>
            <a:normAutofit/>
          </a:bodyPr>
          <a:lstStyle/>
          <a:p>
            <a:r>
              <a:rPr lang="en-US" sz="3200" dirty="0">
                <a:effectLst/>
                <a:latin typeface="Calibri" panose="020F0502020204030204" pitchFamily="34" charset="0"/>
              </a:rPr>
              <a:t>Mechanical obstruction to the flow of blood through the cardiac chambers will lead to reduced cardiac output. </a:t>
            </a:r>
            <a:endParaRPr lang="en-US" sz="3600" dirty="0"/>
          </a:p>
          <a:p>
            <a:endParaRPr lang="en-US" sz="3600" dirty="0"/>
          </a:p>
        </p:txBody>
      </p:sp>
    </p:spTree>
    <p:extLst>
      <p:ext uri="{BB962C8B-B14F-4D97-AF65-F5344CB8AC3E}">
        <p14:creationId xmlns:p14="http://schemas.microsoft.com/office/powerpoint/2010/main" val="849045353"/>
      </p:ext>
    </p:extLst>
  </p:cSld>
  <p:clrMapOvr>
    <a:masterClrMapping/>
  </p:clrMapOvr>
  <mc:AlternateContent xmlns:mc="http://schemas.openxmlformats.org/markup-compatibility/2006" xmlns:p14="http://schemas.microsoft.com/office/powerpoint/2010/main">
    <mc:Choice Requires="p14">
      <p:transition spd="slow" p14:dur="2000" advTm="42033"/>
    </mc:Choice>
    <mc:Fallback xmlns="">
      <p:transition spd="slow" advTm="4203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F802D-ADD0-7520-0DD7-B9C331E9EA75}"/>
              </a:ext>
            </a:extLst>
          </p:cNvPr>
          <p:cNvSpPr>
            <a:spLocks noGrp="1"/>
          </p:cNvSpPr>
          <p:nvPr>
            <p:ph idx="1"/>
          </p:nvPr>
        </p:nvSpPr>
        <p:spPr>
          <a:xfrm>
            <a:off x="628650" y="1524000"/>
            <a:ext cx="7886700" cy="4652963"/>
          </a:xfrm>
        </p:spPr>
        <p:txBody>
          <a:bodyPr>
            <a:normAutofit/>
          </a:bodyPr>
          <a:lstStyle/>
          <a:p>
            <a:r>
              <a:rPr lang="en-US" sz="3200" dirty="0">
                <a:effectLst/>
                <a:latin typeface="Calibri" panose="020F0502020204030204" pitchFamily="34" charset="0"/>
              </a:rPr>
              <a:t>The limitation of flow may be due to obstruction:</a:t>
            </a:r>
          </a:p>
          <a:p>
            <a:r>
              <a:rPr lang="en-US" sz="3200" dirty="0">
                <a:effectLst/>
                <a:latin typeface="Calibri" panose="020F0502020204030204" pitchFamily="34" charset="0"/>
              </a:rPr>
              <a:t> </a:t>
            </a:r>
            <a:r>
              <a:rPr lang="en-US" sz="3200" b="1" u="sng" dirty="0">
                <a:effectLst/>
                <a:latin typeface="Calibri" panose="020F0502020204030204" pitchFamily="34" charset="0"/>
              </a:rPr>
              <a:t>within the heart </a:t>
            </a:r>
            <a:r>
              <a:rPr lang="en-US" sz="3200" dirty="0">
                <a:effectLst/>
                <a:latin typeface="Calibri" panose="020F0502020204030204" pitchFamily="34" charset="0"/>
              </a:rPr>
              <a:t>(e.g., </a:t>
            </a:r>
            <a:r>
              <a:rPr lang="en-US" sz="3200" dirty="0">
                <a:solidFill>
                  <a:srgbClr val="FF0000"/>
                </a:solidFill>
                <a:effectLst/>
                <a:latin typeface="Calibri" panose="020F0502020204030204" pitchFamily="34" charset="0"/>
              </a:rPr>
              <a:t>valve thrombosis, myxoma</a:t>
            </a:r>
            <a:r>
              <a:rPr lang="en-US" sz="3200" dirty="0">
                <a:effectLst/>
                <a:latin typeface="Calibri" panose="020F0502020204030204" pitchFamily="34" charset="0"/>
              </a:rPr>
              <a:t>) </a:t>
            </a:r>
          </a:p>
          <a:p>
            <a:r>
              <a:rPr lang="en-US" sz="3200" b="1" u="sng" dirty="0">
                <a:effectLst/>
                <a:latin typeface="Calibri" panose="020F0502020204030204" pitchFamily="34" charset="0"/>
              </a:rPr>
              <a:t>extrinsic compression </a:t>
            </a:r>
            <a:r>
              <a:rPr lang="en-US" sz="3200" dirty="0">
                <a:effectLst/>
                <a:latin typeface="Calibri" panose="020F0502020204030204" pitchFamily="34" charset="0"/>
              </a:rPr>
              <a:t>(e.g., tension pneumothorax, cardiac tamponade). </a:t>
            </a:r>
          </a:p>
          <a:p>
            <a:r>
              <a:rPr lang="en-US" sz="3200" b="1" i="1" dirty="0">
                <a:effectLst/>
                <a:latin typeface="Calibri" panose="020F0502020204030204" pitchFamily="34" charset="0"/>
              </a:rPr>
              <a:t>Treatment </a:t>
            </a:r>
            <a:r>
              <a:rPr lang="en-US" sz="3200" dirty="0">
                <a:effectLst/>
                <a:latin typeface="Calibri" panose="020F0502020204030204" pitchFamily="34" charset="0"/>
              </a:rPr>
              <a:t>is directed at urgent removal of the obstruction (e.g., drainage of pericardial effusion, lysis of thromboembolism). </a:t>
            </a:r>
            <a:endParaRPr lang="en-US" sz="3600" dirty="0"/>
          </a:p>
          <a:p>
            <a:endParaRPr lang="en-US" sz="2800" dirty="0"/>
          </a:p>
        </p:txBody>
      </p:sp>
      <p:sp>
        <p:nvSpPr>
          <p:cNvPr id="4" name="Title 1">
            <a:extLst>
              <a:ext uri="{FF2B5EF4-FFF2-40B4-BE49-F238E27FC236}">
                <a16:creationId xmlns:a16="http://schemas.microsoft.com/office/drawing/2014/main" id="{99702116-5221-86D0-F084-1E6ACD994ACA}"/>
              </a:ext>
            </a:extLst>
          </p:cNvPr>
          <p:cNvSpPr>
            <a:spLocks noGrp="1"/>
          </p:cNvSpPr>
          <p:nvPr>
            <p:ph type="title"/>
          </p:nvPr>
        </p:nvSpPr>
        <p:spPr/>
        <p:txBody>
          <a:bodyPr>
            <a:normAutofit/>
          </a:bodyPr>
          <a:lstStyle/>
          <a:p>
            <a:r>
              <a:rPr lang="en-US" sz="4400" b="1" dirty="0">
                <a:solidFill>
                  <a:srgbClr val="FF0000"/>
                </a:solidFill>
                <a:latin typeface="Times New Roman" panose="02020603050405020304" pitchFamily="18" charset="0"/>
                <a:cs typeface="Times New Roman" panose="02020603050405020304" pitchFamily="18" charset="0"/>
              </a:rPr>
              <a:t>OBSTRUCTIVE SHOCK </a:t>
            </a:r>
            <a:br>
              <a:rPr lang="en-US" sz="4000" b="1" dirty="0">
                <a:solidFill>
                  <a:srgbClr val="FF0000"/>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6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1267-C97A-8D71-DB52-4E20DCF8D287}"/>
              </a:ext>
            </a:extLst>
          </p:cNvPr>
          <p:cNvSpPr>
            <a:spLocks noGrp="1"/>
          </p:cNvSpPr>
          <p:nvPr>
            <p:ph type="title"/>
          </p:nvPr>
        </p:nvSpPr>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DISTRIBUTIVE SHOCK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368459-7A70-1FCC-9ACB-84F4DC919585}"/>
              </a:ext>
            </a:extLst>
          </p:cNvPr>
          <p:cNvSpPr>
            <a:spLocks noGrp="1"/>
          </p:cNvSpPr>
          <p:nvPr>
            <p:ph idx="1"/>
          </p:nvPr>
        </p:nvSpPr>
        <p:spPr>
          <a:xfrm>
            <a:off x="304800" y="1219200"/>
            <a:ext cx="8382000" cy="4957763"/>
          </a:xfrm>
        </p:spPr>
        <p:txBody>
          <a:bodyPr>
            <a:normAutofit/>
          </a:bodyPr>
          <a:lstStyle/>
          <a:p>
            <a:r>
              <a:rPr lang="en-US" sz="3200" dirty="0">
                <a:solidFill>
                  <a:srgbClr val="FF0000"/>
                </a:solidFill>
                <a:latin typeface="Calibri" panose="020F0502020204030204" pitchFamily="34" charset="0"/>
              </a:rPr>
              <a:t>the autonomic nervous system and hormones control  </a:t>
            </a:r>
            <a:r>
              <a:rPr lang="en-US" sz="3200" dirty="0">
                <a:effectLst/>
                <a:latin typeface="Calibri" panose="020F0502020204030204" pitchFamily="34" charset="0"/>
              </a:rPr>
              <a:t>Blood distribution around the vascular network  by vascular autoregulation, </a:t>
            </a:r>
            <a:endParaRPr lang="en-US" sz="3600" dirty="0">
              <a:solidFill>
                <a:srgbClr val="FF0000"/>
              </a:solidFill>
            </a:endParaRPr>
          </a:p>
          <a:p>
            <a:r>
              <a:rPr lang="en-US" sz="3200" dirty="0">
                <a:effectLst/>
                <a:latin typeface="Calibri" panose="020F0502020204030204" pitchFamily="34" charset="0"/>
              </a:rPr>
              <a:t>Distributive shock results from the failure of these mechanisms, leading to inappropriate distribution of blood</a:t>
            </a:r>
            <a:r>
              <a:rPr lang="ar-SA" sz="3200" dirty="0">
                <a:effectLst/>
                <a:latin typeface="Calibri" panose="020F0502020204030204" pitchFamily="34" charset="0"/>
              </a:rPr>
              <a:t>. </a:t>
            </a:r>
            <a:r>
              <a:rPr lang="en-US" sz="3200" dirty="0">
                <a:effectLst/>
                <a:latin typeface="Calibri" panose="020F0502020204030204" pitchFamily="34" charset="0"/>
              </a:rPr>
              <a:t>Unlike other forms of shock, </a:t>
            </a:r>
            <a:r>
              <a:rPr lang="en-US" sz="3200" dirty="0">
                <a:solidFill>
                  <a:srgbClr val="FF0000"/>
                </a:solidFill>
                <a:effectLst/>
                <a:latin typeface="Calibri" panose="020F0502020204030204" pitchFamily="34" charset="0"/>
              </a:rPr>
              <a:t>CO may initially be increased as the heart endeavors to compensate for maldistribution of blood. </a:t>
            </a:r>
            <a:endParaRPr lang="en-US" sz="3600" dirty="0">
              <a:solidFill>
                <a:srgbClr val="FF0000"/>
              </a:solidFill>
            </a:endParaRPr>
          </a:p>
          <a:p>
            <a:endParaRPr lang="en-US" sz="3600" dirty="0"/>
          </a:p>
        </p:txBody>
      </p:sp>
    </p:spTree>
    <p:extLst>
      <p:ext uri="{BB962C8B-B14F-4D97-AF65-F5344CB8AC3E}">
        <p14:creationId xmlns:p14="http://schemas.microsoft.com/office/powerpoint/2010/main" val="1042814850"/>
      </p:ext>
    </p:extLst>
  </p:cSld>
  <p:clrMapOvr>
    <a:masterClrMapping/>
  </p:clrMapOvr>
  <mc:AlternateContent xmlns:mc="http://schemas.openxmlformats.org/markup-compatibility/2006" xmlns:p14="http://schemas.microsoft.com/office/powerpoint/2010/main">
    <mc:Choice Requires="p14">
      <p:transition spd="slow" p14:dur="2000" advTm="112233"/>
    </mc:Choice>
    <mc:Fallback xmlns="">
      <p:transition spd="slow" advTm="1122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586D-7A19-9D5C-5312-980E063173DB}"/>
              </a:ext>
            </a:extLst>
          </p:cNvPr>
          <p:cNvSpPr>
            <a:spLocks noGrp="1"/>
          </p:cNvSpPr>
          <p:nvPr>
            <p:ph type="title"/>
          </p:nvPr>
        </p:nvSpPr>
        <p:spPr/>
        <p:txBody>
          <a:bodyPr/>
          <a:lstStyle/>
          <a:p>
            <a:pPr algn="ctr"/>
            <a:r>
              <a:rPr lang="en-US" dirty="0">
                <a:solidFill>
                  <a:srgbClr val="FF0000"/>
                </a:solidFill>
                <a:effectLst/>
                <a:latin typeface="Helvetica" pitchFamily="2" charset="0"/>
              </a:rPr>
              <a:t>DEFINITION: </a:t>
            </a:r>
            <a:endParaRPr lang="en-US" dirty="0">
              <a:solidFill>
                <a:srgbClr val="FF0000"/>
              </a:solidFill>
            </a:endParaRPr>
          </a:p>
        </p:txBody>
      </p:sp>
      <p:sp>
        <p:nvSpPr>
          <p:cNvPr id="3" name="Content Placeholder 2">
            <a:extLst>
              <a:ext uri="{FF2B5EF4-FFF2-40B4-BE49-F238E27FC236}">
                <a16:creationId xmlns:a16="http://schemas.microsoft.com/office/drawing/2014/main" id="{A9C83973-9FAB-B905-EEFD-EB6F8EBC2273}"/>
              </a:ext>
            </a:extLst>
          </p:cNvPr>
          <p:cNvSpPr>
            <a:spLocks noGrp="1"/>
          </p:cNvSpPr>
          <p:nvPr>
            <p:ph idx="1"/>
          </p:nvPr>
        </p:nvSpPr>
        <p:spPr>
          <a:xfrm>
            <a:off x="304800" y="1219200"/>
            <a:ext cx="8210550" cy="4957763"/>
          </a:xfrm>
        </p:spPr>
        <p:txBody>
          <a:bodyPr/>
          <a:lstStyle/>
          <a:p>
            <a:pPr marL="0" indent="0">
              <a:buNone/>
            </a:pPr>
            <a:endParaRPr lang="ar-SA" sz="4000" dirty="0">
              <a:solidFill>
                <a:srgbClr val="000000"/>
              </a:solidFill>
              <a:effectLst/>
              <a:latin typeface="Helvetica" pitchFamily="2" charset="0"/>
            </a:endParaRPr>
          </a:p>
          <a:p>
            <a:pPr marL="0" indent="0">
              <a:buNone/>
            </a:pPr>
            <a:r>
              <a:rPr lang="en-US" sz="4000" dirty="0">
                <a:solidFill>
                  <a:srgbClr val="000000"/>
                </a:solidFill>
                <a:effectLst/>
                <a:latin typeface="Helvetica" pitchFamily="2" charset="0"/>
              </a:rPr>
              <a:t>Is a failure to deliver and/or utilize adequate amounts of oxygen.</a:t>
            </a:r>
          </a:p>
          <a:p>
            <a:endParaRPr lang="en-US" dirty="0"/>
          </a:p>
        </p:txBody>
      </p:sp>
      <p:sp>
        <p:nvSpPr>
          <p:cNvPr id="5" name="TextBox 4">
            <a:extLst>
              <a:ext uri="{FF2B5EF4-FFF2-40B4-BE49-F238E27FC236}">
                <a16:creationId xmlns:a16="http://schemas.microsoft.com/office/drawing/2014/main" id="{FF49690E-EA44-C339-9073-51215732A6B2}"/>
              </a:ext>
            </a:extLst>
          </p:cNvPr>
          <p:cNvSpPr txBox="1"/>
          <p:nvPr/>
        </p:nvSpPr>
        <p:spPr>
          <a:xfrm>
            <a:off x="533400" y="3698081"/>
            <a:ext cx="8305800" cy="954107"/>
          </a:xfrm>
          <a:prstGeom prst="rect">
            <a:avLst/>
          </a:prstGeom>
          <a:noFill/>
        </p:spPr>
        <p:txBody>
          <a:bodyPr wrap="square">
            <a:spAutoFit/>
          </a:bodyPr>
          <a:lstStyle/>
          <a:p>
            <a:r>
              <a:rPr lang="en-US" sz="2800" b="0" i="0" dirty="0">
                <a:effectLst/>
                <a:latin typeface="Noto Naskh Arabic UI"/>
              </a:rPr>
              <a:t>is a critical condition brought on by the sudden drop in blood flow through the body</a:t>
            </a:r>
            <a:endParaRPr lang="en-US" sz="2800" dirty="0"/>
          </a:p>
        </p:txBody>
      </p:sp>
    </p:spTree>
    <p:extLst>
      <p:ext uri="{BB962C8B-B14F-4D97-AF65-F5344CB8AC3E}">
        <p14:creationId xmlns:p14="http://schemas.microsoft.com/office/powerpoint/2010/main" val="80562023"/>
      </p:ext>
    </p:extLst>
  </p:cSld>
  <p:clrMapOvr>
    <a:masterClrMapping/>
  </p:clrMapOvr>
  <mc:AlternateContent xmlns:mc="http://schemas.openxmlformats.org/markup-compatibility/2006" xmlns:p14="http://schemas.microsoft.com/office/powerpoint/2010/main">
    <mc:Choice Requires="p14">
      <p:transition spd="slow" p14:dur="2000" advTm="29423"/>
    </mc:Choice>
    <mc:Fallback xmlns="">
      <p:transition spd="slow" advTm="294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8D186-DCFC-44B6-037C-BACEA071BECC}"/>
              </a:ext>
            </a:extLst>
          </p:cNvPr>
          <p:cNvSpPr>
            <a:spLocks noGrp="1"/>
          </p:cNvSpPr>
          <p:nvPr>
            <p:ph idx="1"/>
          </p:nvPr>
        </p:nvSpPr>
        <p:spPr/>
        <p:txBody>
          <a:bodyPr>
            <a:normAutofit/>
          </a:bodyPr>
          <a:lstStyle/>
          <a:p>
            <a:r>
              <a:rPr lang="en-US" sz="3200" dirty="0">
                <a:effectLst/>
                <a:latin typeface="Calibri" panose="020F0502020204030204" pitchFamily="34" charset="0"/>
              </a:rPr>
              <a:t>Management priorities are to identify and treat the precipitating cause and to improve organ perfusion with resuscitation fluids and vasoactive drugs. </a:t>
            </a:r>
            <a:endParaRPr lang="en-US" sz="3600" dirty="0"/>
          </a:p>
          <a:p>
            <a:r>
              <a:rPr lang="en-US" sz="4000" b="1" i="1" dirty="0">
                <a:solidFill>
                  <a:srgbClr val="FF0000"/>
                </a:solidFill>
                <a:effectLst/>
                <a:latin typeface="Calibri" panose="020F0502020204030204" pitchFamily="34" charset="0"/>
              </a:rPr>
              <a:t>Sepsis</a:t>
            </a:r>
            <a:r>
              <a:rPr lang="en-US" sz="3200" b="1" i="1" dirty="0">
                <a:effectLst/>
                <a:latin typeface="Calibri" panose="020F0502020204030204" pitchFamily="34" charset="0"/>
              </a:rPr>
              <a:t> </a:t>
            </a:r>
            <a:r>
              <a:rPr lang="en-US" sz="3200" dirty="0">
                <a:effectLst/>
                <a:latin typeface="Calibri" panose="020F0502020204030204" pitchFamily="34" charset="0"/>
              </a:rPr>
              <a:t>is the most common cause of distributive shock in the ICU and prompt resuscitation of the circulation is essential for improved survival. </a:t>
            </a:r>
            <a:endParaRPr lang="en-US" sz="3600" dirty="0"/>
          </a:p>
          <a:p>
            <a:endParaRPr lang="en-US" sz="3200" dirty="0"/>
          </a:p>
        </p:txBody>
      </p:sp>
      <p:sp>
        <p:nvSpPr>
          <p:cNvPr id="4" name="Title 1">
            <a:extLst>
              <a:ext uri="{FF2B5EF4-FFF2-40B4-BE49-F238E27FC236}">
                <a16:creationId xmlns:a16="http://schemas.microsoft.com/office/drawing/2014/main" id="{7D3B0161-AB40-4149-F5A7-508B5A537684}"/>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a:solidFill>
                  <a:srgbClr val="FF0000"/>
                </a:solidFill>
                <a:latin typeface="Times New Roman" panose="02020603050405020304" pitchFamily="18" charset="0"/>
                <a:cs typeface="Times New Roman" panose="02020603050405020304" pitchFamily="18" charset="0"/>
              </a:rPr>
              <a:t>DISTRIBUTIVE SHOCK </a:t>
            </a:r>
            <a:br>
              <a:rPr lang="en-US" sz="360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55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C6370-BC34-5D38-A445-7F7C916D238C}"/>
              </a:ext>
            </a:extLst>
          </p:cNvPr>
          <p:cNvPicPr>
            <a:picLocks noChangeAspect="1"/>
          </p:cNvPicPr>
          <p:nvPr/>
        </p:nvPicPr>
        <p:blipFill>
          <a:blip r:embed="rId2"/>
          <a:stretch>
            <a:fillRect/>
          </a:stretch>
        </p:blipFill>
        <p:spPr>
          <a:xfrm>
            <a:off x="244687" y="685800"/>
            <a:ext cx="8664998" cy="5105400"/>
          </a:xfrm>
          <a:prstGeom prst="rect">
            <a:avLst/>
          </a:prstGeom>
        </p:spPr>
      </p:pic>
    </p:spTree>
    <p:extLst>
      <p:ext uri="{BB962C8B-B14F-4D97-AF65-F5344CB8AC3E}">
        <p14:creationId xmlns:p14="http://schemas.microsoft.com/office/powerpoint/2010/main" val="2658770843"/>
      </p:ext>
    </p:extLst>
  </p:cSld>
  <p:clrMapOvr>
    <a:masterClrMapping/>
  </p:clrMapOvr>
  <mc:AlternateContent xmlns:mc="http://schemas.openxmlformats.org/markup-compatibility/2006" xmlns:p14="http://schemas.microsoft.com/office/powerpoint/2010/main">
    <mc:Choice Requires="p14">
      <p:transition spd="slow" p14:dur="2000" advTm="23800"/>
    </mc:Choice>
    <mc:Fallback xmlns="">
      <p:transition spd="slow" advTm="238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3554-C397-2D5C-6B6F-20F883D917AF}"/>
              </a:ext>
            </a:extLst>
          </p:cNvPr>
          <p:cNvSpPr>
            <a:spLocks noGrp="1"/>
          </p:cNvSpPr>
          <p:nvPr>
            <p:ph type="title"/>
          </p:nvPr>
        </p:nvSpPr>
        <p:spPr>
          <a:xfrm>
            <a:off x="652096" y="18255"/>
            <a:ext cx="7886700" cy="1325563"/>
          </a:xfrm>
        </p:spPr>
        <p:txBody>
          <a:bodyPr/>
          <a:lstStyle/>
          <a:p>
            <a:r>
              <a:rPr lang="en-US" sz="3600" b="1" dirty="0">
                <a:solidFill>
                  <a:srgbClr val="FF0000"/>
                </a:solidFill>
                <a:latin typeface="Times New Roman" panose="02020603050405020304" pitchFamily="18" charset="0"/>
                <a:cs typeface="Times New Roman" panose="02020603050405020304" pitchFamily="18" charset="0"/>
              </a:rPr>
              <a:t>SEPSIS and SEPTIC SHOCK</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DEE32E-D1BF-789E-DB60-0D67F914B1A1}"/>
              </a:ext>
            </a:extLst>
          </p:cNvPr>
          <p:cNvSpPr>
            <a:spLocks noGrp="1"/>
          </p:cNvSpPr>
          <p:nvPr>
            <p:ph idx="1"/>
          </p:nvPr>
        </p:nvSpPr>
        <p:spPr>
          <a:xfrm>
            <a:off x="304800" y="1295400"/>
            <a:ext cx="8210550" cy="4881563"/>
          </a:xfrm>
        </p:spPr>
        <p:txBody>
          <a:bodyPr>
            <a:normAutofit/>
          </a:bodyPr>
          <a:lstStyle/>
          <a:p>
            <a:pPr marL="0" indent="0">
              <a:buNone/>
            </a:pPr>
            <a:r>
              <a:rPr lang="en-US" sz="2800" b="1" dirty="0">
                <a:solidFill>
                  <a:srgbClr val="1E1E1E"/>
                </a:solidFill>
                <a:effectLst/>
                <a:latin typeface="Cambria" panose="02040503050406030204" pitchFamily="18" charset="0"/>
              </a:rPr>
              <a:t>Sepsis </a:t>
            </a:r>
            <a:r>
              <a:rPr lang="en-US" sz="2800" dirty="0">
                <a:solidFill>
                  <a:srgbClr val="1E1E1E"/>
                </a:solidFill>
                <a:effectLst/>
                <a:latin typeface="Cambria" panose="02040503050406030204" pitchFamily="18" charset="0"/>
              </a:rPr>
              <a:t>is infection with systemic manifestations</a:t>
            </a:r>
            <a:endParaRPr lang="en-US" sz="3200" dirty="0">
              <a:effectLst/>
            </a:endParaRPr>
          </a:p>
          <a:p>
            <a:r>
              <a:rPr lang="en-US" sz="2800" b="1" dirty="0">
                <a:solidFill>
                  <a:srgbClr val="1E1E1E"/>
                </a:solidFill>
                <a:effectLst/>
                <a:latin typeface="Cambria" panose="02040503050406030204" pitchFamily="18" charset="0"/>
              </a:rPr>
              <a:t>Severe sepsis </a:t>
            </a:r>
            <a:r>
              <a:rPr lang="en-US" sz="2800" dirty="0">
                <a:solidFill>
                  <a:srgbClr val="1E1E1E"/>
                </a:solidFill>
                <a:effectLst/>
                <a:latin typeface="Cambria" panose="02040503050406030204" pitchFamily="18" charset="0"/>
              </a:rPr>
              <a:t>is when sepsis induces significant organ dysfunction or tissue hypoperfusion  </a:t>
            </a:r>
            <a:endParaRPr lang="en-US" sz="3200" dirty="0">
              <a:effectLst/>
            </a:endParaRPr>
          </a:p>
          <a:p>
            <a:r>
              <a:rPr lang="en-US" sz="2800" b="1" dirty="0">
                <a:solidFill>
                  <a:srgbClr val="1E1E1E"/>
                </a:solidFill>
                <a:effectLst/>
                <a:latin typeface="Cambria" panose="02040503050406030204" pitchFamily="18" charset="0"/>
              </a:rPr>
              <a:t>Septic shock </a:t>
            </a:r>
            <a:r>
              <a:rPr lang="en-US" sz="2800" dirty="0">
                <a:solidFill>
                  <a:srgbClr val="1E1E1E"/>
                </a:solidFill>
                <a:effectLst/>
                <a:latin typeface="Cambria" panose="02040503050406030204" pitchFamily="18" charset="0"/>
              </a:rPr>
              <a:t>is when there is induced hypotension that persists despite adequate fluid resuscitation. </a:t>
            </a:r>
            <a:endParaRPr lang="en-US" sz="3200" dirty="0">
              <a:effectLst/>
            </a:endParaRPr>
          </a:p>
          <a:p>
            <a:r>
              <a:rPr lang="en-US" sz="2800" b="1" dirty="0">
                <a:solidFill>
                  <a:srgbClr val="1E1E1E"/>
                </a:solidFill>
                <a:effectLst/>
                <a:latin typeface="Cambria" panose="02040503050406030204" pitchFamily="18" charset="0"/>
              </a:rPr>
              <a:t>Systemic inflammatory response syndrome (SIRS) </a:t>
            </a:r>
            <a:r>
              <a:rPr lang="en-US" sz="2800" dirty="0">
                <a:solidFill>
                  <a:srgbClr val="1E1E1E"/>
                </a:solidFill>
                <a:effectLst/>
                <a:latin typeface="Cambria" panose="02040503050406030204" pitchFamily="18" charset="0"/>
              </a:rPr>
              <a:t>is a syndrome of two or more of the general variables shown in Box 1.  </a:t>
            </a:r>
            <a:endParaRPr lang="en-US" sz="3200" dirty="0">
              <a:effectLst/>
            </a:endParaRPr>
          </a:p>
          <a:p>
            <a:endParaRPr lang="en-US" sz="3200" dirty="0"/>
          </a:p>
        </p:txBody>
      </p:sp>
    </p:spTree>
    <p:extLst>
      <p:ext uri="{BB962C8B-B14F-4D97-AF65-F5344CB8AC3E}">
        <p14:creationId xmlns:p14="http://schemas.microsoft.com/office/powerpoint/2010/main" val="3686079835"/>
      </p:ext>
    </p:extLst>
  </p:cSld>
  <p:clrMapOvr>
    <a:masterClrMapping/>
  </p:clrMapOvr>
  <mc:AlternateContent xmlns:mc="http://schemas.openxmlformats.org/markup-compatibility/2006" xmlns:p14="http://schemas.microsoft.com/office/powerpoint/2010/main">
    <mc:Choice Requires="p14">
      <p:transition spd="slow" p14:dur="2000" advTm="52861"/>
    </mc:Choice>
    <mc:Fallback xmlns="">
      <p:transition spd="slow" advTm="5286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9248B0-DD5E-F076-ECFB-C2D496BF2A8D}"/>
              </a:ext>
            </a:extLst>
          </p:cNvPr>
          <p:cNvPicPr>
            <a:picLocks noGrp="1" noChangeAspect="1"/>
          </p:cNvPicPr>
          <p:nvPr>
            <p:ph idx="1"/>
          </p:nvPr>
        </p:nvPicPr>
        <p:blipFill>
          <a:blip r:embed="rId2"/>
          <a:stretch>
            <a:fillRect/>
          </a:stretch>
        </p:blipFill>
        <p:spPr>
          <a:xfrm>
            <a:off x="685800" y="1268314"/>
            <a:ext cx="8066403" cy="5284885"/>
          </a:xfrm>
          <a:prstGeom prst="rect">
            <a:avLst/>
          </a:prstGeom>
        </p:spPr>
      </p:pic>
      <p:sp>
        <p:nvSpPr>
          <p:cNvPr id="3" name="TextBox 2">
            <a:extLst>
              <a:ext uri="{FF2B5EF4-FFF2-40B4-BE49-F238E27FC236}">
                <a16:creationId xmlns:a16="http://schemas.microsoft.com/office/drawing/2014/main" id="{B8C24985-4517-E979-ED39-8E5856F7F388}"/>
              </a:ext>
            </a:extLst>
          </p:cNvPr>
          <p:cNvSpPr txBox="1"/>
          <p:nvPr/>
        </p:nvSpPr>
        <p:spPr>
          <a:xfrm>
            <a:off x="421105" y="67985"/>
            <a:ext cx="8066402" cy="1200329"/>
          </a:xfrm>
          <a:prstGeom prst="rect">
            <a:avLst/>
          </a:prstGeom>
          <a:noFill/>
        </p:spPr>
        <p:txBody>
          <a:bodyPr wrap="square">
            <a:spAutoFit/>
          </a:bodyPr>
          <a:lstStyle/>
          <a:p>
            <a:r>
              <a:rPr lang="en-US" sz="2400" b="1" dirty="0">
                <a:solidFill>
                  <a:srgbClr val="FF0000"/>
                </a:solidFill>
                <a:effectLst/>
                <a:latin typeface="Cambria" panose="02040503050406030204" pitchFamily="18" charset="0"/>
              </a:rPr>
              <a:t>Systemic inflammatory response syndrome (SIRS) </a:t>
            </a:r>
            <a:r>
              <a:rPr lang="en-US" sz="2400" dirty="0">
                <a:solidFill>
                  <a:srgbClr val="FF0000"/>
                </a:solidFill>
                <a:effectLst/>
                <a:latin typeface="Cambria" panose="02040503050406030204" pitchFamily="18" charset="0"/>
              </a:rPr>
              <a:t>is a syndrome of two or more of the general variables shown in Box 1.  </a:t>
            </a:r>
            <a:endParaRPr lang="en-US" sz="2800" dirty="0">
              <a:solidFill>
                <a:srgbClr val="FF0000"/>
              </a:solidFill>
              <a:effectLst/>
            </a:endParaRPr>
          </a:p>
        </p:txBody>
      </p:sp>
    </p:spTree>
    <p:extLst>
      <p:ext uri="{BB962C8B-B14F-4D97-AF65-F5344CB8AC3E}">
        <p14:creationId xmlns:p14="http://schemas.microsoft.com/office/powerpoint/2010/main" val="3665862512"/>
      </p:ext>
    </p:extLst>
  </p:cSld>
  <p:clrMapOvr>
    <a:masterClrMapping/>
  </p:clrMapOvr>
  <mc:AlternateContent xmlns:mc="http://schemas.openxmlformats.org/markup-compatibility/2006" xmlns:p14="http://schemas.microsoft.com/office/powerpoint/2010/main">
    <mc:Choice Requires="p14">
      <p:transition spd="slow" p14:dur="2000" advTm="77900"/>
    </mc:Choice>
    <mc:Fallback xmlns="">
      <p:transition spd="slow" advTm="779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B39733-A466-226E-0355-757B0D31F5C1}"/>
              </a:ext>
            </a:extLst>
          </p:cNvPr>
          <p:cNvPicPr>
            <a:picLocks noGrp="1" noChangeAspect="1"/>
          </p:cNvPicPr>
          <p:nvPr>
            <p:ph idx="1"/>
          </p:nvPr>
        </p:nvPicPr>
        <p:blipFill>
          <a:blip r:embed="rId2"/>
          <a:stretch>
            <a:fillRect/>
          </a:stretch>
        </p:blipFill>
        <p:spPr>
          <a:xfrm>
            <a:off x="301831" y="228600"/>
            <a:ext cx="8683831" cy="5715000"/>
          </a:xfrm>
          <a:prstGeom prst="rect">
            <a:avLst/>
          </a:prstGeom>
        </p:spPr>
      </p:pic>
    </p:spTree>
    <p:extLst>
      <p:ext uri="{BB962C8B-B14F-4D97-AF65-F5344CB8AC3E}">
        <p14:creationId xmlns:p14="http://schemas.microsoft.com/office/powerpoint/2010/main" val="707392860"/>
      </p:ext>
    </p:extLst>
  </p:cSld>
  <p:clrMapOvr>
    <a:masterClrMapping/>
  </p:clrMapOvr>
  <mc:AlternateContent xmlns:mc="http://schemas.openxmlformats.org/markup-compatibility/2006" xmlns:p14="http://schemas.microsoft.com/office/powerpoint/2010/main">
    <mc:Choice Requires="p14">
      <p:transition spd="slow" p14:dur="2000" advTm="128400"/>
    </mc:Choice>
    <mc:Fallback xmlns="">
      <p:transition spd="slow" advTm="1284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DBAF-2569-47F2-922F-85CAAB265C9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C75E327-D2F6-CE20-45A4-FE279C2A9862}"/>
              </a:ext>
            </a:extLst>
          </p:cNvPr>
          <p:cNvPicPr>
            <a:picLocks noGrp="1" noChangeAspect="1"/>
          </p:cNvPicPr>
          <p:nvPr>
            <p:ph idx="1"/>
          </p:nvPr>
        </p:nvPicPr>
        <p:blipFill>
          <a:blip r:embed="rId2"/>
          <a:stretch>
            <a:fillRect/>
          </a:stretch>
        </p:blipFill>
        <p:spPr>
          <a:xfrm>
            <a:off x="628650" y="533400"/>
            <a:ext cx="8245835" cy="5105400"/>
          </a:xfrm>
          <a:prstGeom prst="rect">
            <a:avLst/>
          </a:prstGeom>
        </p:spPr>
      </p:pic>
    </p:spTree>
    <p:extLst>
      <p:ext uri="{BB962C8B-B14F-4D97-AF65-F5344CB8AC3E}">
        <p14:creationId xmlns:p14="http://schemas.microsoft.com/office/powerpoint/2010/main" val="3733375834"/>
      </p:ext>
    </p:extLst>
  </p:cSld>
  <p:clrMapOvr>
    <a:masterClrMapping/>
  </p:clrMapOvr>
  <mc:AlternateContent xmlns:mc="http://schemas.openxmlformats.org/markup-compatibility/2006" xmlns:p14="http://schemas.microsoft.com/office/powerpoint/2010/main">
    <mc:Choice Requires="p14">
      <p:transition spd="slow" p14:dur="2000" advTm="60600"/>
    </mc:Choice>
    <mc:Fallback xmlns="">
      <p:transition spd="slow" advTm="606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64C8A2-6248-BB54-7A86-A18193CA36C4}"/>
              </a:ext>
            </a:extLst>
          </p:cNvPr>
          <p:cNvPicPr>
            <a:picLocks noGrp="1" noChangeAspect="1"/>
          </p:cNvPicPr>
          <p:nvPr>
            <p:ph idx="1"/>
          </p:nvPr>
        </p:nvPicPr>
        <p:blipFill>
          <a:blip r:embed="rId2"/>
          <a:stretch>
            <a:fillRect/>
          </a:stretch>
        </p:blipFill>
        <p:spPr>
          <a:xfrm>
            <a:off x="304800" y="86201"/>
            <a:ext cx="8305800" cy="6648452"/>
          </a:xfrm>
          <a:prstGeom prst="rect">
            <a:avLst/>
          </a:prstGeom>
        </p:spPr>
      </p:pic>
    </p:spTree>
    <p:extLst>
      <p:ext uri="{BB962C8B-B14F-4D97-AF65-F5344CB8AC3E}">
        <p14:creationId xmlns:p14="http://schemas.microsoft.com/office/powerpoint/2010/main" val="2257929683"/>
      </p:ext>
    </p:extLst>
  </p:cSld>
  <p:clrMapOvr>
    <a:masterClrMapping/>
  </p:clrMapOvr>
  <mc:AlternateContent xmlns:mc="http://schemas.openxmlformats.org/markup-compatibility/2006" xmlns:p14="http://schemas.microsoft.com/office/powerpoint/2010/main">
    <mc:Choice Requires="p14">
      <p:transition spd="slow" p14:dur="2000" advTm="152033"/>
    </mc:Choice>
    <mc:Fallback xmlns="">
      <p:transition spd="slow" advTm="15203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CA0E-8896-5399-1681-99BBE6C7DB78}"/>
              </a:ext>
            </a:extLst>
          </p:cNvPr>
          <p:cNvSpPr>
            <a:spLocks noGrp="1"/>
          </p:cNvSpPr>
          <p:nvPr>
            <p:ph type="title"/>
          </p:nvPr>
        </p:nvSpPr>
        <p:spPr/>
        <p:txBody>
          <a:bodyPr/>
          <a:lstStyle/>
          <a:p>
            <a:r>
              <a:rPr lang="en-US" sz="3600" b="1" dirty="0">
                <a:solidFill>
                  <a:srgbClr val="FF0000"/>
                </a:solidFill>
                <a:latin typeface="Calibri" panose="020F0502020204030204" pitchFamily="34" charset="0"/>
              </a:rPr>
              <a:t>CLINICAL SIGNS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5C113EAA-01C7-1381-B0B1-1B0B5A09790B}"/>
              </a:ext>
            </a:extLst>
          </p:cNvPr>
          <p:cNvSpPr>
            <a:spLocks noGrp="1"/>
          </p:cNvSpPr>
          <p:nvPr>
            <p:ph idx="1"/>
          </p:nvPr>
        </p:nvSpPr>
        <p:spPr>
          <a:xfrm>
            <a:off x="381000" y="1066800"/>
            <a:ext cx="8305800" cy="5110163"/>
          </a:xfrm>
        </p:spPr>
        <p:txBody>
          <a:bodyPr>
            <a:normAutofit/>
          </a:bodyPr>
          <a:lstStyle/>
          <a:p>
            <a:pPr marL="0" indent="0">
              <a:buNone/>
            </a:pPr>
            <a:r>
              <a:rPr lang="en-US" sz="3200" dirty="0">
                <a:effectLst/>
                <a:latin typeface="Calibri" panose="020F0502020204030204" pitchFamily="34" charset="0"/>
              </a:rPr>
              <a:t>The clinical features of shock relate to a critically inadequate circulation and insufficient O</a:t>
            </a:r>
            <a:r>
              <a:rPr lang="en-US" sz="3200" baseline="-25000" dirty="0">
                <a:effectLst/>
                <a:latin typeface="Calibri" panose="020F0502020204030204" pitchFamily="34" charset="0"/>
              </a:rPr>
              <a:t>2</a:t>
            </a:r>
            <a:r>
              <a:rPr lang="en-US" sz="3200" dirty="0">
                <a:effectLst/>
                <a:latin typeface="Calibri" panose="020F0502020204030204" pitchFamily="34" charset="0"/>
              </a:rPr>
              <a:t> delivery and/or utilization.  these features are non-specific and will depend on a number of factors including: </a:t>
            </a:r>
            <a:endParaRPr lang="en-US" sz="3600" dirty="0"/>
          </a:p>
          <a:p>
            <a:pPr marL="342900" lvl="1" indent="0">
              <a:buNone/>
            </a:pPr>
            <a:r>
              <a:rPr lang="en-US" sz="2900" dirty="0">
                <a:effectLst/>
                <a:latin typeface="Calibri" panose="020F0502020204030204" pitchFamily="34" charset="0"/>
              </a:rPr>
              <a:t>• process leading to shock</a:t>
            </a:r>
            <a:br>
              <a:rPr lang="en-US" sz="2900" dirty="0">
                <a:effectLst/>
                <a:latin typeface="Calibri" panose="020F0502020204030204" pitchFamily="34" charset="0"/>
              </a:rPr>
            </a:br>
            <a:r>
              <a:rPr lang="en-US" sz="2900" dirty="0">
                <a:effectLst/>
                <a:latin typeface="Calibri" panose="020F0502020204030204" pitchFamily="34" charset="0"/>
              </a:rPr>
              <a:t>• severity of precipitating disease or injury </a:t>
            </a:r>
          </a:p>
          <a:p>
            <a:pPr marL="342900" lvl="1" indent="0">
              <a:buNone/>
            </a:pPr>
            <a:r>
              <a:rPr lang="en-US" sz="2900" dirty="0">
                <a:effectLst/>
                <a:latin typeface="Calibri" panose="020F0502020204030204" pitchFamily="34" charset="0"/>
              </a:rPr>
              <a:t>• physiological reserve of the patient </a:t>
            </a:r>
            <a:endParaRPr lang="en-US" sz="3300" dirty="0"/>
          </a:p>
          <a:p>
            <a:pPr marL="342900" lvl="1" indent="0">
              <a:buNone/>
            </a:pPr>
            <a:r>
              <a:rPr lang="en-US" sz="2900" dirty="0">
                <a:effectLst/>
                <a:latin typeface="Calibri" panose="020F0502020204030204" pitchFamily="34" charset="0"/>
              </a:rPr>
              <a:t>• effects of medications. </a:t>
            </a:r>
            <a:endParaRPr lang="en-US" sz="3300" dirty="0"/>
          </a:p>
          <a:p>
            <a:pPr marL="0" indent="0">
              <a:buNone/>
            </a:pPr>
            <a:endParaRPr lang="en-US" sz="3600" dirty="0"/>
          </a:p>
        </p:txBody>
      </p:sp>
    </p:spTree>
    <p:extLst>
      <p:ext uri="{BB962C8B-B14F-4D97-AF65-F5344CB8AC3E}">
        <p14:creationId xmlns:p14="http://schemas.microsoft.com/office/powerpoint/2010/main" val="1910568786"/>
      </p:ext>
    </p:extLst>
  </p:cSld>
  <p:clrMapOvr>
    <a:masterClrMapping/>
  </p:clrMapOvr>
  <mc:AlternateContent xmlns:mc="http://schemas.openxmlformats.org/markup-compatibility/2006" xmlns:p14="http://schemas.microsoft.com/office/powerpoint/2010/main">
    <mc:Choice Requires="p14">
      <p:transition spd="slow" p14:dur="2000" advTm="64533"/>
    </mc:Choice>
    <mc:Fallback xmlns="">
      <p:transition spd="slow" advTm="645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773B8-8D8F-73D2-2A3F-6F2188EB9D77}"/>
              </a:ext>
            </a:extLst>
          </p:cNvPr>
          <p:cNvSpPr>
            <a:spLocks noGrp="1"/>
          </p:cNvSpPr>
          <p:nvPr>
            <p:ph idx="1"/>
          </p:nvPr>
        </p:nvSpPr>
        <p:spPr>
          <a:xfrm>
            <a:off x="381000" y="381000"/>
            <a:ext cx="8134350" cy="5795963"/>
          </a:xfrm>
        </p:spPr>
        <p:txBody>
          <a:bodyPr>
            <a:normAutofit lnSpcReduction="10000"/>
          </a:bodyPr>
          <a:lstStyle/>
          <a:p>
            <a:r>
              <a:rPr lang="en-US" sz="3200" dirty="0">
                <a:effectLst/>
                <a:latin typeface="Calibri" panose="020F0502020204030204" pitchFamily="34" charset="0"/>
              </a:rPr>
              <a:t>The compensatory mechanisms to shock and subsequent clinical manifestations are affected by :</a:t>
            </a:r>
          </a:p>
          <a:p>
            <a:pPr lvl="2"/>
            <a:r>
              <a:rPr lang="en-US" sz="2600" dirty="0">
                <a:effectLst/>
                <a:latin typeface="Calibri" panose="020F0502020204030204" pitchFamily="34" charset="0"/>
              </a:rPr>
              <a:t>advancing age</a:t>
            </a:r>
          </a:p>
          <a:p>
            <a:pPr lvl="2"/>
            <a:r>
              <a:rPr lang="en-US" sz="2600" dirty="0">
                <a:effectLst/>
                <a:latin typeface="Calibri" panose="020F0502020204030204" pitchFamily="34" charset="0"/>
              </a:rPr>
              <a:t>cardiovascular disease</a:t>
            </a:r>
          </a:p>
          <a:p>
            <a:pPr lvl="2"/>
            <a:r>
              <a:rPr lang="en-US" sz="2600" dirty="0">
                <a:effectLst/>
                <a:latin typeface="Calibri" panose="020F0502020204030204" pitchFamily="34" charset="0"/>
              </a:rPr>
              <a:t>autonomic disease </a:t>
            </a:r>
          </a:p>
          <a:p>
            <a:pPr lvl="2"/>
            <a:r>
              <a:rPr lang="en-US" sz="2600" dirty="0">
                <a:effectLst/>
                <a:latin typeface="Calibri" panose="020F0502020204030204" pitchFamily="34" charset="0"/>
              </a:rPr>
              <a:t>medications. </a:t>
            </a:r>
          </a:p>
          <a:p>
            <a:pPr marL="342900" lvl="1" indent="0">
              <a:buNone/>
            </a:pPr>
            <a:r>
              <a:rPr lang="en-US" sz="2900" dirty="0">
                <a:effectLst/>
                <a:latin typeface="Calibri" panose="020F0502020204030204" pitchFamily="34" charset="0"/>
              </a:rPr>
              <a:t>For example, patients on </a:t>
            </a:r>
            <a:r>
              <a:rPr lang="en-US" sz="2900" dirty="0">
                <a:solidFill>
                  <a:srgbClr val="FF0000"/>
                </a:solidFill>
                <a:effectLst/>
                <a:latin typeface="Calibri" panose="020F0502020204030204" pitchFamily="34" charset="0"/>
              </a:rPr>
              <a:t>beta antagonists </a:t>
            </a:r>
            <a:r>
              <a:rPr lang="en-US" sz="2900" dirty="0">
                <a:effectLst/>
                <a:latin typeface="Calibri" panose="020F0502020204030204" pitchFamily="34" charset="0"/>
              </a:rPr>
              <a:t>will not show the same tachycardic response to fluid loss and patients with pre-existing cardiac disease are less capable of circulatory compensation and so develop features of shock earlier. Due to the non-specific and varied clinical signs of shock, repeated assessment with frequent monitoring of vital signs is essential. </a:t>
            </a:r>
            <a:endParaRPr lang="en-US" sz="3300" dirty="0"/>
          </a:p>
          <a:p>
            <a:endParaRPr lang="en-US" sz="3600" dirty="0"/>
          </a:p>
        </p:txBody>
      </p:sp>
    </p:spTree>
    <p:extLst>
      <p:ext uri="{BB962C8B-B14F-4D97-AF65-F5344CB8AC3E}">
        <p14:creationId xmlns:p14="http://schemas.microsoft.com/office/powerpoint/2010/main" val="2957613037"/>
      </p:ext>
    </p:extLst>
  </p:cSld>
  <p:clrMapOvr>
    <a:masterClrMapping/>
  </p:clrMapOvr>
  <mc:AlternateContent xmlns:mc="http://schemas.openxmlformats.org/markup-compatibility/2006" xmlns:p14="http://schemas.microsoft.com/office/powerpoint/2010/main">
    <mc:Choice Requires="p14">
      <p:transition spd="slow" p14:dur="2000" advTm="13066"/>
    </mc:Choice>
    <mc:Fallback xmlns="">
      <p:transition spd="slow" advTm="1306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2E648-D463-A209-93F1-78ECA0A5AE9E}"/>
              </a:ext>
            </a:extLst>
          </p:cNvPr>
          <p:cNvSpPr>
            <a:spLocks noGrp="1"/>
          </p:cNvSpPr>
          <p:nvPr>
            <p:ph idx="1"/>
          </p:nvPr>
        </p:nvSpPr>
        <p:spPr>
          <a:xfrm>
            <a:off x="228600" y="381000"/>
            <a:ext cx="8458200" cy="6248400"/>
          </a:xfrm>
        </p:spPr>
        <p:txBody>
          <a:bodyPr>
            <a:normAutofit fontScale="85000" lnSpcReduction="10000"/>
          </a:bodyPr>
          <a:lstStyle/>
          <a:p>
            <a:r>
              <a:rPr lang="en-US" sz="2800" b="1" dirty="0">
                <a:solidFill>
                  <a:srgbClr val="FF0000"/>
                </a:solidFill>
                <a:effectLst/>
                <a:latin typeface="Calibri" panose="020F0502020204030204" pitchFamily="34" charset="0"/>
              </a:rPr>
              <a:t>Hypotension</a:t>
            </a:r>
            <a:r>
              <a:rPr lang="en-US" sz="2800" b="1" dirty="0">
                <a:effectLst/>
                <a:latin typeface="Calibri" panose="020F0502020204030204" pitchFamily="34" charset="0"/>
              </a:rPr>
              <a:t> </a:t>
            </a:r>
            <a:r>
              <a:rPr lang="en-US" sz="2800" dirty="0">
                <a:effectLst/>
                <a:latin typeface="Calibri" panose="020F0502020204030204" pitchFamily="34" charset="0"/>
              </a:rPr>
              <a:t>is a sentinel feature of shock and indicate  circulatory failure.  </a:t>
            </a:r>
          </a:p>
          <a:p>
            <a:r>
              <a:rPr lang="en-US" sz="2800" dirty="0">
                <a:effectLst/>
                <a:latin typeface="Calibri" panose="020F0502020204030204" pitchFamily="34" charset="0"/>
              </a:rPr>
              <a:t>hypotension develops </a:t>
            </a:r>
            <a:r>
              <a:rPr lang="en-US" sz="2800" dirty="0">
                <a:solidFill>
                  <a:srgbClr val="FF0000"/>
                </a:solidFill>
                <a:effectLst/>
                <a:latin typeface="Calibri" panose="020F0502020204030204" pitchFamily="34" charset="0"/>
              </a:rPr>
              <a:t>late as systemic blood pressure is initially maintained by compensatory mechanisms </a:t>
            </a:r>
            <a:r>
              <a:rPr lang="en-US" sz="2800" dirty="0">
                <a:effectLst/>
                <a:latin typeface="Calibri" panose="020F0502020204030204" pitchFamily="34" charset="0"/>
              </a:rPr>
              <a:t>(i.e., vasoconstriction, tachycardia, increased myocardial contractility). </a:t>
            </a:r>
          </a:p>
          <a:p>
            <a:r>
              <a:rPr lang="en-US" sz="2800" dirty="0">
                <a:effectLst/>
                <a:latin typeface="Calibri" panose="020F0502020204030204" pitchFamily="34" charset="0"/>
              </a:rPr>
              <a:t>A decline in mean arterial pressure (MAP) below the lower limit of autoregulation results in reduced perfusion to the vital organs. </a:t>
            </a:r>
          </a:p>
          <a:p>
            <a:r>
              <a:rPr lang="en-US" sz="2800" dirty="0">
                <a:effectLst/>
                <a:latin typeface="Calibri" panose="020F0502020204030204" pitchFamily="34" charset="0"/>
              </a:rPr>
              <a:t>In a healthy adult, tissue perfusion is typically impaired with a MAP of ≤50 </a:t>
            </a:r>
          </a:p>
          <a:p>
            <a:r>
              <a:rPr lang="en-US" sz="2800" dirty="0">
                <a:effectLst/>
                <a:latin typeface="Calibri" panose="020F0502020204030204" pitchFamily="34" charset="0"/>
              </a:rPr>
              <a:t>elderly patients with pre-existing hypertension or vascular disease generally require a higher MAP to ensure adequate regional blood flow. </a:t>
            </a:r>
          </a:p>
          <a:p>
            <a:r>
              <a:rPr lang="en-US" sz="2800" dirty="0">
                <a:effectLst/>
                <a:latin typeface="Calibri" panose="020F0502020204030204" pitchFamily="34" charset="0"/>
              </a:rPr>
              <a:t>If systemic blood pressure cannot be accurately determined by the usual auscultatory techniques, then the patient is likely to be markedly hypotensive. </a:t>
            </a:r>
          </a:p>
          <a:p>
            <a:r>
              <a:rPr lang="en-US" sz="2800" dirty="0">
                <a:effectLst/>
                <a:latin typeface="Calibri" panose="020F0502020204030204" pitchFamily="34" charset="0"/>
              </a:rPr>
              <a:t>Establish the presence of a central (carotid, femoral) or peripheral (radial, posterior tibial) pulse, followed by palpation of the systolic blood pressure using a blood pressure cuff. </a:t>
            </a:r>
            <a:endParaRPr lang="en-US" sz="3200" dirty="0"/>
          </a:p>
          <a:p>
            <a:endParaRPr lang="en-US" sz="3200" dirty="0"/>
          </a:p>
        </p:txBody>
      </p:sp>
    </p:spTree>
    <p:extLst>
      <p:ext uri="{BB962C8B-B14F-4D97-AF65-F5344CB8AC3E}">
        <p14:creationId xmlns:p14="http://schemas.microsoft.com/office/powerpoint/2010/main" val="458790232"/>
      </p:ext>
    </p:extLst>
  </p:cSld>
  <p:clrMapOvr>
    <a:masterClrMapping/>
  </p:clrMapOvr>
  <mc:AlternateContent xmlns:mc="http://schemas.openxmlformats.org/markup-compatibility/2006" xmlns:p14="http://schemas.microsoft.com/office/powerpoint/2010/main">
    <mc:Choice Requires="p14">
      <p:transition spd="slow" p14:dur="2000" advTm="154900"/>
    </mc:Choice>
    <mc:Fallback xmlns="">
      <p:transition spd="slow" advTm="1549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9BBB-8E34-A0E2-D17E-44A1B0121C0F}"/>
              </a:ext>
            </a:extLst>
          </p:cNvPr>
          <p:cNvSpPr>
            <a:spLocks noGrp="1"/>
          </p:cNvSpPr>
          <p:nvPr>
            <p:ph type="title"/>
          </p:nvPr>
        </p:nvSpPr>
        <p:spPr/>
        <p:txBody>
          <a:bodyPr/>
          <a:lstStyle/>
          <a:p>
            <a:r>
              <a:rPr lang="en-US" b="1" dirty="0">
                <a:solidFill>
                  <a:srgbClr val="000000"/>
                </a:solidFill>
                <a:effectLst/>
                <a:latin typeface="Times New Roman" panose="02020603050405020304" pitchFamily="18" charset="0"/>
                <a:cs typeface="Times New Roman" panose="02020603050405020304" pitchFamily="18" charset="0"/>
              </a:rPr>
              <a:t>CIRCULATORY PHYSIOLOGY</a:t>
            </a:r>
            <a:br>
              <a:rPr lang="en-US" b="1" dirty="0">
                <a:solidFill>
                  <a:srgbClr val="000000"/>
                </a:solidFill>
                <a:effectLst/>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3E5858-9376-0968-479F-5C2A1C4D13F9}"/>
              </a:ext>
            </a:extLst>
          </p:cNvPr>
          <p:cNvSpPr>
            <a:spLocks noGrp="1"/>
          </p:cNvSpPr>
          <p:nvPr>
            <p:ph idx="1"/>
          </p:nvPr>
        </p:nvSpPr>
        <p:spPr>
          <a:xfrm>
            <a:off x="304800" y="1690689"/>
            <a:ext cx="8210550" cy="4881563"/>
          </a:xfrm>
        </p:spPr>
        <p:txBody>
          <a:bodyPr>
            <a:normAutofit/>
          </a:bodyPr>
          <a:lstStyle/>
          <a:p>
            <a:r>
              <a:rPr lang="en-US" sz="2800" b="1" dirty="0">
                <a:solidFill>
                  <a:srgbClr val="FF0000"/>
                </a:solidFill>
                <a:effectLst/>
                <a:latin typeface="Helvetica" pitchFamily="2" charset="0"/>
                <a:cs typeface="+mj-cs"/>
              </a:rPr>
              <a:t>OXYGEN DELIVERY</a:t>
            </a:r>
            <a:r>
              <a:rPr lang="ar-SA" sz="2800" b="1" dirty="0">
                <a:solidFill>
                  <a:srgbClr val="FF0000"/>
                </a:solidFill>
                <a:effectLst/>
                <a:latin typeface="Helvetica" pitchFamily="2" charset="0"/>
                <a:cs typeface="+mj-cs"/>
              </a:rPr>
              <a:t> </a:t>
            </a:r>
            <a:r>
              <a:rPr lang="ar-SA" sz="2800" dirty="0">
                <a:solidFill>
                  <a:srgbClr val="000000"/>
                </a:solidFill>
                <a:effectLst/>
                <a:latin typeface="Helvetica" pitchFamily="2" charset="0"/>
                <a:cs typeface="+mj-cs"/>
              </a:rPr>
              <a:t>:</a:t>
            </a:r>
            <a:r>
              <a:rPr lang="en-US" sz="2800" dirty="0">
                <a:solidFill>
                  <a:srgbClr val="000000"/>
                </a:solidFill>
                <a:effectLst/>
                <a:latin typeface="Helvetica" pitchFamily="2" charset="0"/>
                <a:cs typeface="+mj-cs"/>
              </a:rPr>
              <a:t>heart pumps </a:t>
            </a:r>
            <a:r>
              <a:rPr lang="en-US" sz="2800" dirty="0">
                <a:solidFill>
                  <a:srgbClr val="FF0000"/>
                </a:solidFill>
                <a:effectLst/>
                <a:latin typeface="Helvetica" pitchFamily="2" charset="0"/>
                <a:cs typeface="+mj-cs"/>
              </a:rPr>
              <a:t>8000L/</a:t>
            </a:r>
            <a:r>
              <a:rPr lang="en-US" sz="2800" dirty="0">
                <a:solidFill>
                  <a:srgbClr val="FF0000"/>
                </a:solidFill>
                <a:latin typeface="Helvetica" pitchFamily="2" charset="0"/>
                <a:cs typeface="+mj-cs"/>
              </a:rPr>
              <a:t>day</a:t>
            </a:r>
            <a:r>
              <a:rPr lang="en-US" sz="2800" dirty="0">
                <a:solidFill>
                  <a:srgbClr val="FF0000"/>
                </a:solidFill>
                <a:effectLst/>
                <a:latin typeface="Helvetica" pitchFamily="2" charset="0"/>
                <a:cs typeface="+mj-cs"/>
              </a:rPr>
              <a:t> of </a:t>
            </a:r>
            <a:r>
              <a:rPr lang="en-US" sz="2800" dirty="0">
                <a:solidFill>
                  <a:srgbClr val="000000"/>
                </a:solidFill>
                <a:effectLst/>
                <a:latin typeface="Helvetica" pitchFamily="2" charset="0"/>
                <a:cs typeface="+mj-cs"/>
              </a:rPr>
              <a:t>blood, deliver O</a:t>
            </a:r>
            <a:r>
              <a:rPr lang="en-US" sz="2800" baseline="-25000" dirty="0">
                <a:solidFill>
                  <a:srgbClr val="000000"/>
                </a:solidFill>
                <a:effectLst/>
                <a:latin typeface="Helvetica" pitchFamily="2" charset="0"/>
                <a:cs typeface="+mj-cs"/>
              </a:rPr>
              <a:t>2</a:t>
            </a:r>
            <a:r>
              <a:rPr lang="en-US" sz="2800" dirty="0">
                <a:solidFill>
                  <a:srgbClr val="000000"/>
                </a:solidFill>
                <a:effectLst/>
                <a:latin typeface="Helvetica" pitchFamily="2" charset="0"/>
                <a:cs typeface="+mj-cs"/>
              </a:rPr>
              <a:t> and nutrients to an estimated </a:t>
            </a:r>
            <a:r>
              <a:rPr lang="en-US" sz="2800" dirty="0">
                <a:solidFill>
                  <a:srgbClr val="FF0000"/>
                </a:solidFill>
                <a:effectLst/>
                <a:latin typeface="Helvetica" pitchFamily="2" charset="0"/>
                <a:cs typeface="+mj-cs"/>
              </a:rPr>
              <a:t>100 trillion cells. </a:t>
            </a:r>
            <a:r>
              <a:rPr lang="en-US" sz="2800" dirty="0">
                <a:solidFill>
                  <a:srgbClr val="000000"/>
                </a:solidFill>
                <a:effectLst/>
                <a:latin typeface="Helvetica" pitchFamily="2" charset="0"/>
                <a:cs typeface="+mj-cs"/>
              </a:rPr>
              <a:t> </a:t>
            </a:r>
          </a:p>
          <a:p>
            <a:r>
              <a:rPr lang="en-US" sz="2800" b="1" dirty="0">
                <a:solidFill>
                  <a:srgbClr val="FF0000"/>
                </a:solidFill>
                <a:effectLst/>
                <a:latin typeface="Helvetica" pitchFamily="2" charset="0"/>
                <a:cs typeface="+mj-cs"/>
              </a:rPr>
              <a:t>Oxygen delivery (DO</a:t>
            </a:r>
            <a:r>
              <a:rPr lang="en-US" sz="2800" b="1" baseline="-25000" dirty="0">
                <a:solidFill>
                  <a:srgbClr val="FF0000"/>
                </a:solidFill>
                <a:effectLst/>
                <a:latin typeface="Helvetica" pitchFamily="2" charset="0"/>
                <a:cs typeface="+mj-cs"/>
              </a:rPr>
              <a:t>2</a:t>
            </a:r>
            <a:r>
              <a:rPr lang="en-US" sz="2800" b="1" dirty="0">
                <a:solidFill>
                  <a:srgbClr val="FF0000"/>
                </a:solidFill>
                <a:effectLst/>
                <a:latin typeface="Helvetica" pitchFamily="2" charset="0"/>
                <a:cs typeface="+mj-cs"/>
              </a:rPr>
              <a:t>): </a:t>
            </a:r>
            <a:r>
              <a:rPr lang="en-US" sz="2800" dirty="0">
                <a:solidFill>
                  <a:srgbClr val="000000"/>
                </a:solidFill>
                <a:effectLst/>
                <a:latin typeface="Helvetica" pitchFamily="2" charset="0"/>
                <a:cs typeface="+mj-cs"/>
              </a:rPr>
              <a:t>is the product of cardiac output (CO) and the oxygen content of arterial blood. </a:t>
            </a:r>
          </a:p>
          <a:p>
            <a:r>
              <a:rPr lang="en-US" sz="2800" dirty="0">
                <a:solidFill>
                  <a:srgbClr val="000000"/>
                </a:solidFill>
                <a:effectLst/>
                <a:latin typeface="Helvetica" pitchFamily="2" charset="0"/>
                <a:cs typeface="+mj-cs"/>
              </a:rPr>
              <a:t>Assuming adequate arterial oxygen content, CO is the main determinant of DO</a:t>
            </a:r>
            <a:r>
              <a:rPr lang="en-US" sz="2800" baseline="-25000" dirty="0">
                <a:solidFill>
                  <a:srgbClr val="000000"/>
                </a:solidFill>
                <a:effectLst/>
                <a:latin typeface="Helvetica" pitchFamily="2" charset="0"/>
                <a:cs typeface="+mj-cs"/>
              </a:rPr>
              <a:t>2</a:t>
            </a:r>
            <a:r>
              <a:rPr lang="en-US" sz="2800" dirty="0">
                <a:solidFill>
                  <a:srgbClr val="000000"/>
                </a:solidFill>
                <a:effectLst/>
                <a:latin typeface="Helvetica" pitchFamily="2" charset="0"/>
                <a:cs typeface="+mj-cs"/>
              </a:rPr>
              <a:t>. </a:t>
            </a:r>
          </a:p>
          <a:p>
            <a:endParaRPr lang="en-US" sz="2800" dirty="0">
              <a:cs typeface="+mj-cs"/>
            </a:endParaRPr>
          </a:p>
        </p:txBody>
      </p:sp>
    </p:spTree>
    <p:extLst>
      <p:ext uri="{BB962C8B-B14F-4D97-AF65-F5344CB8AC3E}">
        <p14:creationId xmlns:p14="http://schemas.microsoft.com/office/powerpoint/2010/main" val="3484944246"/>
      </p:ext>
    </p:extLst>
  </p:cSld>
  <p:clrMapOvr>
    <a:masterClrMapping/>
  </p:clrMapOvr>
  <mc:AlternateContent xmlns:mc="http://schemas.openxmlformats.org/markup-compatibility/2006" xmlns:p14="http://schemas.microsoft.com/office/powerpoint/2010/main">
    <mc:Choice Requires="p14">
      <p:transition spd="slow" p14:dur="2000" advTm="43080"/>
    </mc:Choice>
    <mc:Fallback xmlns="">
      <p:transition spd="slow" advTm="4308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F78F0-BE33-78B3-DC0E-735FE2F42FC4}"/>
              </a:ext>
            </a:extLst>
          </p:cNvPr>
          <p:cNvSpPr>
            <a:spLocks noGrp="1"/>
          </p:cNvSpPr>
          <p:nvPr>
            <p:ph idx="1"/>
          </p:nvPr>
        </p:nvSpPr>
        <p:spPr>
          <a:xfrm>
            <a:off x="304800" y="304800"/>
            <a:ext cx="8210550" cy="5872163"/>
          </a:xfrm>
        </p:spPr>
        <p:txBody>
          <a:bodyPr>
            <a:normAutofit fontScale="92500"/>
          </a:bodyPr>
          <a:lstStyle/>
          <a:p>
            <a:r>
              <a:rPr lang="en-US" sz="3600" b="1" dirty="0">
                <a:solidFill>
                  <a:srgbClr val="FF0000"/>
                </a:solidFill>
                <a:effectLst/>
                <a:latin typeface="Calibri" panose="020F0502020204030204" pitchFamily="34" charset="0"/>
              </a:rPr>
              <a:t>Tachycardia</a:t>
            </a:r>
            <a:r>
              <a:rPr lang="en-US" sz="3600" b="1" dirty="0">
                <a:effectLst/>
                <a:latin typeface="Calibri" panose="020F0502020204030204" pitchFamily="34" charset="0"/>
              </a:rPr>
              <a:t> </a:t>
            </a:r>
            <a:r>
              <a:rPr lang="en-US" sz="3600" dirty="0">
                <a:effectLst/>
                <a:latin typeface="Calibri" panose="020F0502020204030204" pitchFamily="34" charset="0"/>
              </a:rPr>
              <a:t>is an early compensatory sign of shock. in some condition's bradycardia is the cause of shock (e.g., complete heart block, increased vagal tone in cervical shock, unopposed vagal tone in neurogenic shock). </a:t>
            </a:r>
            <a:endParaRPr lang="en-US" sz="4000" dirty="0"/>
          </a:p>
          <a:p>
            <a:r>
              <a:rPr lang="en-US" sz="3600" b="1" dirty="0">
                <a:solidFill>
                  <a:srgbClr val="FF0000"/>
                </a:solidFill>
                <a:effectLst/>
                <a:latin typeface="Calibri" panose="020F0502020204030204" pitchFamily="34" charset="0"/>
              </a:rPr>
              <a:t>Tachypnoea</a:t>
            </a:r>
            <a:r>
              <a:rPr lang="en-US" sz="3600" b="1" dirty="0">
                <a:effectLst/>
                <a:latin typeface="Calibri" panose="020F0502020204030204" pitchFamily="34" charset="0"/>
              </a:rPr>
              <a:t> </a:t>
            </a:r>
            <a:r>
              <a:rPr lang="en-US" sz="3600" dirty="0">
                <a:effectLst/>
                <a:latin typeface="Calibri" panose="020F0502020204030204" pitchFamily="34" charset="0"/>
              </a:rPr>
              <a:t>steadily increases with worsening shock but falls in the pre-terminal phase of shock. </a:t>
            </a:r>
            <a:endParaRPr lang="en-US" sz="4000" dirty="0"/>
          </a:p>
          <a:p>
            <a:r>
              <a:rPr lang="en-US" sz="3600" b="1" dirty="0">
                <a:solidFill>
                  <a:srgbClr val="FF0000"/>
                </a:solidFill>
                <a:effectLst/>
                <a:latin typeface="Calibri" panose="020F0502020204030204" pitchFamily="34" charset="0"/>
              </a:rPr>
              <a:t>Oliguria</a:t>
            </a:r>
            <a:r>
              <a:rPr lang="en-US" sz="3600" b="1" dirty="0">
                <a:effectLst/>
                <a:latin typeface="Calibri" panose="020F0502020204030204" pitchFamily="34" charset="0"/>
              </a:rPr>
              <a:t> </a:t>
            </a:r>
            <a:r>
              <a:rPr lang="en-US" sz="3600" dirty="0">
                <a:effectLst/>
                <a:latin typeface="Calibri" panose="020F0502020204030204" pitchFamily="34" charset="0"/>
              </a:rPr>
              <a:t>is secondary to reduced glomerular filtration and increased filtrate reabsorption. In shock states, the rate of urine production is a useful guide to adequacy of the circulation. </a:t>
            </a:r>
            <a:endParaRPr lang="en-US" sz="4000" dirty="0"/>
          </a:p>
          <a:p>
            <a:pPr marL="0" indent="0">
              <a:buNone/>
            </a:pPr>
            <a:endParaRPr lang="en-US" sz="4000" dirty="0"/>
          </a:p>
        </p:txBody>
      </p:sp>
    </p:spTree>
    <p:extLst>
      <p:ext uri="{BB962C8B-B14F-4D97-AF65-F5344CB8AC3E}">
        <p14:creationId xmlns:p14="http://schemas.microsoft.com/office/powerpoint/2010/main" val="1263970474"/>
      </p:ext>
    </p:extLst>
  </p:cSld>
  <p:clrMapOvr>
    <a:masterClrMapping/>
  </p:clrMapOvr>
  <mc:AlternateContent xmlns:mc="http://schemas.openxmlformats.org/markup-compatibility/2006" xmlns:p14="http://schemas.microsoft.com/office/powerpoint/2010/main">
    <mc:Choice Requires="p14">
      <p:transition spd="slow" p14:dur="2000" advTm="103900"/>
    </mc:Choice>
    <mc:Fallback xmlns="">
      <p:transition spd="slow" advTm="1039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613BE-C122-776B-E7F0-7B15828F76EF}"/>
              </a:ext>
            </a:extLst>
          </p:cNvPr>
          <p:cNvSpPr>
            <a:spLocks noGrp="1"/>
          </p:cNvSpPr>
          <p:nvPr>
            <p:ph idx="1"/>
          </p:nvPr>
        </p:nvSpPr>
        <p:spPr>
          <a:xfrm>
            <a:off x="304800" y="228600"/>
            <a:ext cx="8210550" cy="5948363"/>
          </a:xfrm>
        </p:spPr>
        <p:txBody>
          <a:bodyPr>
            <a:normAutofit lnSpcReduction="10000"/>
          </a:bodyPr>
          <a:lstStyle/>
          <a:p>
            <a:r>
              <a:rPr lang="en-US" sz="3200" b="1" dirty="0">
                <a:solidFill>
                  <a:srgbClr val="FF0000"/>
                </a:solidFill>
                <a:effectLst/>
                <a:latin typeface="Calibri" panose="020F0502020204030204" pitchFamily="34" charset="0"/>
              </a:rPr>
              <a:t>Altered mental status </a:t>
            </a:r>
            <a:r>
              <a:rPr lang="en-US" sz="3200" dirty="0">
                <a:effectLst/>
                <a:latin typeface="Calibri" panose="020F0502020204030204" pitchFamily="34" charset="0"/>
              </a:rPr>
              <a:t>is a common feature of shock as cerebral function is very sensitive to altered O</a:t>
            </a:r>
            <a:r>
              <a:rPr lang="en-US" sz="3200" baseline="-25000" dirty="0">
                <a:effectLst/>
                <a:latin typeface="Calibri" panose="020F0502020204030204" pitchFamily="34" charset="0"/>
              </a:rPr>
              <a:t>2</a:t>
            </a:r>
            <a:r>
              <a:rPr lang="en-US" sz="3200" dirty="0">
                <a:effectLst/>
                <a:latin typeface="Calibri" panose="020F0502020204030204" pitchFamily="34" charset="0"/>
              </a:rPr>
              <a:t> delivery. </a:t>
            </a:r>
          </a:p>
          <a:p>
            <a:r>
              <a:rPr lang="en-US" sz="3200" dirty="0">
                <a:effectLst/>
                <a:latin typeface="Calibri" panose="020F0502020204030204" pitchFamily="34" charset="0"/>
              </a:rPr>
              <a:t>During shock, mental state progressively changes from anxiety, agitation, confusion and delirium, toward drowsiness and coma. Impaired peripheral perfusion provides a clinically useful clue regarding the likely mechanism of shock. </a:t>
            </a:r>
            <a:endParaRPr lang="en-US" sz="3600" dirty="0"/>
          </a:p>
          <a:p>
            <a:r>
              <a:rPr lang="en-US" sz="3200" b="1" dirty="0">
                <a:solidFill>
                  <a:srgbClr val="FF0000"/>
                </a:solidFill>
                <a:effectLst/>
                <a:latin typeface="Calibri" panose="020F0502020204030204" pitchFamily="34" charset="0"/>
              </a:rPr>
              <a:t>Cool, clammy peripheries </a:t>
            </a:r>
            <a:r>
              <a:rPr lang="en-US" sz="3200" dirty="0">
                <a:effectLst/>
                <a:latin typeface="Calibri" panose="020F0502020204030204" pitchFamily="34" charset="0"/>
              </a:rPr>
              <a:t>with pale or mottled skin are suggestive of hypovolemic or cardiogenic shock, whereas warm peripheries are suggestive of distributive shock. </a:t>
            </a:r>
            <a:endParaRPr lang="en-US" sz="3600" dirty="0"/>
          </a:p>
          <a:p>
            <a:endParaRPr lang="en-US" sz="3600" dirty="0"/>
          </a:p>
        </p:txBody>
      </p:sp>
    </p:spTree>
    <p:extLst>
      <p:ext uri="{BB962C8B-B14F-4D97-AF65-F5344CB8AC3E}">
        <p14:creationId xmlns:p14="http://schemas.microsoft.com/office/powerpoint/2010/main" val="22718372"/>
      </p:ext>
    </p:extLst>
  </p:cSld>
  <p:clrMapOvr>
    <a:masterClrMapping/>
  </p:clrMapOvr>
  <mc:AlternateContent xmlns:mc="http://schemas.openxmlformats.org/markup-compatibility/2006" xmlns:p14="http://schemas.microsoft.com/office/powerpoint/2010/main">
    <mc:Choice Requires="p14">
      <p:transition spd="slow" p14:dur="2000" advTm="99475"/>
    </mc:Choice>
    <mc:Fallback xmlns="">
      <p:transition spd="slow" advTm="9947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8257-5DF3-A775-9B26-2ACE438F8EDE}"/>
              </a:ext>
            </a:extLst>
          </p:cNvPr>
          <p:cNvSpPr>
            <a:spLocks noGrp="1"/>
          </p:cNvSpPr>
          <p:nvPr>
            <p:ph type="title"/>
          </p:nvPr>
        </p:nvSpPr>
        <p:spPr/>
        <p:txBody>
          <a:bodyPr/>
          <a:lstStyle/>
          <a:p>
            <a:r>
              <a:rPr lang="en-US" sz="3600" b="1" dirty="0">
                <a:solidFill>
                  <a:srgbClr val="FF0000"/>
                </a:solidFill>
                <a:latin typeface="Calibri" panose="020F0502020204030204" pitchFamily="34" charset="0"/>
              </a:rPr>
              <a:t>Management</a:t>
            </a:r>
            <a:r>
              <a:rPr lang="en-US" sz="3600" dirty="0">
                <a:solidFill>
                  <a:srgbClr val="FF0000"/>
                </a:solidFill>
                <a:latin typeface="Calibri" panose="020F0502020204030204" pitchFamily="34" charset="0"/>
              </a:rPr>
              <a:t>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A44DF08F-A642-42BC-DE3E-CD676E9E6A4D}"/>
              </a:ext>
            </a:extLst>
          </p:cNvPr>
          <p:cNvSpPr>
            <a:spLocks noGrp="1"/>
          </p:cNvSpPr>
          <p:nvPr>
            <p:ph idx="1"/>
          </p:nvPr>
        </p:nvSpPr>
        <p:spPr>
          <a:xfrm>
            <a:off x="304800" y="1143000"/>
            <a:ext cx="8210550" cy="5033963"/>
          </a:xfrm>
        </p:spPr>
        <p:txBody>
          <a:bodyPr>
            <a:normAutofit/>
          </a:bodyPr>
          <a:lstStyle/>
          <a:p>
            <a:r>
              <a:rPr lang="en-US" sz="2800" b="1" dirty="0">
                <a:solidFill>
                  <a:srgbClr val="FF0000"/>
                </a:solidFill>
                <a:effectLst/>
                <a:latin typeface="Calibri" panose="020F0502020204030204" pitchFamily="34" charset="0"/>
              </a:rPr>
              <a:t>Resuscitation of shock is a medical emergency.</a:t>
            </a:r>
          </a:p>
          <a:p>
            <a:r>
              <a:rPr lang="en-US" sz="2000" dirty="0">
                <a:effectLst/>
                <a:latin typeface="Calibri" panose="020F0502020204030204" pitchFamily="34" charset="0"/>
              </a:rPr>
              <a:t> The aim of therapy is to rapidly and effectively restore systemic DO</a:t>
            </a:r>
            <a:r>
              <a:rPr lang="en-US" sz="2000" baseline="-25000" dirty="0">
                <a:effectLst/>
                <a:latin typeface="Calibri" panose="020F0502020204030204" pitchFamily="34" charset="0"/>
              </a:rPr>
              <a:t>2</a:t>
            </a:r>
            <a:r>
              <a:rPr lang="en-US" sz="2000" dirty="0">
                <a:effectLst/>
                <a:latin typeface="Calibri" panose="020F0502020204030204" pitchFamily="34" charset="0"/>
              </a:rPr>
              <a:t> and improve tissue perfusion. </a:t>
            </a:r>
          </a:p>
          <a:p>
            <a:r>
              <a:rPr lang="en-US" sz="2000" dirty="0">
                <a:effectLst/>
                <a:latin typeface="Calibri" panose="020F0502020204030204" pitchFamily="34" charset="0"/>
              </a:rPr>
              <a:t>History, examination and investigation  must occur concurrently with resuscitation. The usual resuscitation principles of airway, breathing, circulation apply. The principles of management of shock are: </a:t>
            </a:r>
            <a:endParaRPr lang="en-US" sz="2400" dirty="0"/>
          </a:p>
          <a:p>
            <a:pPr marL="685800" lvl="2" indent="0">
              <a:buNone/>
            </a:pPr>
            <a:r>
              <a:rPr lang="en-US" sz="2900" b="1" dirty="0">
                <a:effectLst/>
                <a:latin typeface="Calibri" panose="020F0502020204030204" pitchFamily="34" charset="0"/>
              </a:rPr>
              <a:t>1. Supply O</a:t>
            </a:r>
            <a:r>
              <a:rPr lang="en-US" sz="2900" b="1" baseline="-25000" dirty="0">
                <a:effectLst/>
                <a:latin typeface="Calibri" panose="020F0502020204030204" pitchFamily="34" charset="0"/>
              </a:rPr>
              <a:t>2</a:t>
            </a:r>
            <a:r>
              <a:rPr lang="en-US" sz="2900" b="1" dirty="0">
                <a:effectLst/>
                <a:latin typeface="Calibri" panose="020F0502020204030204" pitchFamily="34" charset="0"/>
              </a:rPr>
              <a:t> </a:t>
            </a:r>
          </a:p>
          <a:p>
            <a:pPr marL="685800" lvl="2" indent="0">
              <a:buNone/>
            </a:pPr>
            <a:r>
              <a:rPr lang="en-US" sz="2900" dirty="0">
                <a:effectLst/>
                <a:latin typeface="Calibri" panose="020F0502020204030204" pitchFamily="34" charset="0"/>
              </a:rPr>
              <a:t>2</a:t>
            </a:r>
            <a:r>
              <a:rPr lang="en-US" sz="2900" b="1" dirty="0">
                <a:effectLst/>
                <a:latin typeface="Calibri" panose="020F0502020204030204" pitchFamily="34" charset="0"/>
              </a:rPr>
              <a:t>. Vascular access </a:t>
            </a:r>
          </a:p>
          <a:p>
            <a:pPr marL="685800" lvl="2" indent="0">
              <a:buNone/>
            </a:pPr>
            <a:r>
              <a:rPr lang="en-US" sz="2900" b="1" dirty="0">
                <a:effectLst/>
                <a:latin typeface="Calibri" panose="020F0502020204030204" pitchFamily="34" charset="0"/>
              </a:rPr>
              <a:t>3. Volume resuscitation </a:t>
            </a:r>
          </a:p>
          <a:p>
            <a:pPr marL="685800" lvl="2" indent="0">
              <a:buNone/>
            </a:pPr>
            <a:r>
              <a:rPr lang="en-US" sz="2900" b="1" dirty="0">
                <a:effectLst/>
                <a:latin typeface="Calibri" panose="020F0502020204030204" pitchFamily="34" charset="0"/>
              </a:rPr>
              <a:t>4. Vasoactive agents </a:t>
            </a:r>
          </a:p>
          <a:p>
            <a:pPr marL="685800" lvl="2" indent="0">
              <a:buNone/>
            </a:pPr>
            <a:r>
              <a:rPr lang="en-US" sz="2900" b="1" dirty="0">
                <a:effectLst/>
                <a:latin typeface="Calibri" panose="020F0502020204030204" pitchFamily="34" charset="0"/>
              </a:rPr>
              <a:t>5. Manage precipitating illness or injury </a:t>
            </a:r>
          </a:p>
          <a:p>
            <a:pPr marL="685800" lvl="2" indent="0">
              <a:buNone/>
            </a:pPr>
            <a:r>
              <a:rPr lang="en-US" sz="2900" b="1" dirty="0">
                <a:effectLst/>
                <a:latin typeface="Calibri" panose="020F0502020204030204" pitchFamily="34" charset="0"/>
              </a:rPr>
              <a:t>6. Monitoring</a:t>
            </a:r>
            <a:r>
              <a:rPr lang="en-US" sz="2900" dirty="0">
                <a:effectLst/>
                <a:latin typeface="Calibri" panose="020F0502020204030204" pitchFamily="34" charset="0"/>
              </a:rPr>
              <a:t>. </a:t>
            </a:r>
            <a:endParaRPr lang="en-US" sz="3700" dirty="0"/>
          </a:p>
          <a:p>
            <a:pPr marL="342900" lvl="1" indent="0">
              <a:buNone/>
            </a:pPr>
            <a:endParaRPr lang="en-US" sz="2100" dirty="0"/>
          </a:p>
          <a:p>
            <a:pPr marL="0" indent="0">
              <a:buNone/>
            </a:pPr>
            <a:endParaRPr lang="en-US" sz="2400" b="1" dirty="0"/>
          </a:p>
        </p:txBody>
      </p:sp>
    </p:spTree>
    <p:extLst>
      <p:ext uri="{BB962C8B-B14F-4D97-AF65-F5344CB8AC3E}">
        <p14:creationId xmlns:p14="http://schemas.microsoft.com/office/powerpoint/2010/main" val="2128195364"/>
      </p:ext>
    </p:extLst>
  </p:cSld>
  <p:clrMapOvr>
    <a:masterClrMapping/>
  </p:clrMapOvr>
  <mc:AlternateContent xmlns:mc="http://schemas.openxmlformats.org/markup-compatibility/2006" xmlns:p14="http://schemas.microsoft.com/office/powerpoint/2010/main">
    <mc:Choice Requires="p14">
      <p:transition spd="slow" p14:dur="2000" advTm="105866"/>
    </mc:Choice>
    <mc:Fallback xmlns="">
      <p:transition spd="slow" advTm="10586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1D43D4-EF42-F603-E60E-DF4EDFEF5D3B}"/>
              </a:ext>
            </a:extLst>
          </p:cNvPr>
          <p:cNvSpPr>
            <a:spLocks noGrp="1"/>
          </p:cNvSpPr>
          <p:nvPr>
            <p:ph idx="1"/>
          </p:nvPr>
        </p:nvSpPr>
        <p:spPr>
          <a:xfrm>
            <a:off x="457200" y="381000"/>
            <a:ext cx="8058150" cy="5795963"/>
          </a:xfrm>
        </p:spPr>
        <p:txBody>
          <a:bodyPr>
            <a:normAutofit lnSpcReduction="10000"/>
          </a:bodyPr>
          <a:lstStyle/>
          <a:p>
            <a:r>
              <a:rPr lang="en-US" sz="3600" b="1" dirty="0">
                <a:solidFill>
                  <a:srgbClr val="FF0000"/>
                </a:solidFill>
              </a:rPr>
              <a:t>Supply oxygen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rPr>
              <a:t>Ensure any causes of hypoxia are urgently corrected including providing adequate FiO</a:t>
            </a:r>
            <a:r>
              <a:rPr kumimoji="0" lang="en-US" altLang="en-US" sz="3600" b="0" i="0" u="none" strike="noStrike" cap="none" normalizeH="0" baseline="-25000" dirty="0">
                <a:ln>
                  <a:noFill/>
                </a:ln>
                <a:solidFill>
                  <a:schemeClr val="tx1"/>
                </a:solidFill>
                <a:effectLst/>
                <a:latin typeface="Calibri" panose="020F0502020204030204" pitchFamily="34" charset="0"/>
              </a:rPr>
              <a:t>2</a:t>
            </a:r>
            <a:r>
              <a:rPr kumimoji="0" lang="en-US" altLang="en-US" sz="3600" b="0" i="0" u="none" strike="noStrike" cap="none" normalizeH="0" baseline="0" dirty="0">
                <a:ln>
                  <a:noFill/>
                </a:ln>
                <a:solidFill>
                  <a:schemeClr val="tx1"/>
                </a:solidFill>
                <a:effectLst/>
                <a:latin typeface="Calibri" panose="020F0502020204030204" pitchFamily="34" charset="0"/>
              </a:rPr>
              <a:t>, ensuring ventilation is adequate and that any reversible cause of pulmonary shunt is corrected (e.g., pleural collection, bronchus obstruction).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FF0000"/>
                </a:solidFill>
                <a:effectLst/>
                <a:latin typeface="Calibri" panose="020F0502020204030204" pitchFamily="34" charset="0"/>
              </a:rPr>
              <a:t> Vascular access </a:t>
            </a:r>
            <a:endParaRPr kumimoji="0" lang="en-US" altLang="en-US" sz="2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rPr>
              <a:t>Insertion of intravenous cannula is essential for administration of fluids and medications. </a:t>
            </a:r>
            <a:endParaRPr kumimoji="0" lang="en-US" altLang="en-US" sz="2800" b="0" i="0" u="none" strike="noStrike" cap="none" normalizeH="0" baseline="0" dirty="0">
              <a:ln>
                <a:noFill/>
              </a:ln>
              <a:solidFill>
                <a:schemeClr val="tx1"/>
              </a:solidFill>
              <a:effectLst/>
            </a:endParaRPr>
          </a:p>
          <a:p>
            <a:endParaRPr lang="en-US" sz="3200" dirty="0"/>
          </a:p>
        </p:txBody>
      </p:sp>
    </p:spTree>
    <p:extLst>
      <p:ext uri="{BB962C8B-B14F-4D97-AF65-F5344CB8AC3E}">
        <p14:creationId xmlns:p14="http://schemas.microsoft.com/office/powerpoint/2010/main" val="1828473494"/>
      </p:ext>
    </p:extLst>
  </p:cSld>
  <p:clrMapOvr>
    <a:masterClrMapping/>
  </p:clrMapOvr>
  <mc:AlternateContent xmlns:mc="http://schemas.openxmlformats.org/markup-compatibility/2006" xmlns:p14="http://schemas.microsoft.com/office/powerpoint/2010/main">
    <mc:Choice Requires="p14">
      <p:transition spd="slow" p14:dur="2000" advTm="35512"/>
    </mc:Choice>
    <mc:Fallback xmlns="">
      <p:transition spd="slow" advTm="3551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4887-222A-9972-826D-08DF58D43CC8}"/>
              </a:ext>
            </a:extLst>
          </p:cNvPr>
          <p:cNvSpPr>
            <a:spLocks noGrp="1"/>
          </p:cNvSpPr>
          <p:nvPr>
            <p:ph type="title"/>
          </p:nvPr>
        </p:nvSpPr>
        <p:spPr>
          <a:xfrm>
            <a:off x="628650" y="365127"/>
            <a:ext cx="7886700" cy="701674"/>
          </a:xfrm>
        </p:spPr>
        <p:txBody>
          <a:bodyPr>
            <a:noAutofit/>
          </a:bodyPr>
          <a:lstStyle/>
          <a:p>
            <a:r>
              <a:rPr lang="en-US" altLang="en-US" sz="4000" b="1" dirty="0">
                <a:solidFill>
                  <a:srgbClr val="FF0000"/>
                </a:solidFill>
                <a:latin typeface="Calibri" panose="020F0502020204030204" pitchFamily="34" charset="0"/>
              </a:rPr>
              <a:t>Fluid resuscitation </a:t>
            </a:r>
            <a:br>
              <a:rPr lang="en-US" altLang="en-US" sz="3200" dirty="0">
                <a:solidFill>
                  <a:srgbClr val="FF0000"/>
                </a:solidFill>
              </a:rPr>
            </a:br>
            <a:endParaRPr lang="en-US" sz="3600" dirty="0"/>
          </a:p>
        </p:txBody>
      </p:sp>
      <p:sp>
        <p:nvSpPr>
          <p:cNvPr id="3" name="Content Placeholder 2">
            <a:extLst>
              <a:ext uri="{FF2B5EF4-FFF2-40B4-BE49-F238E27FC236}">
                <a16:creationId xmlns:a16="http://schemas.microsoft.com/office/drawing/2014/main" id="{C5155887-B2DC-28B1-855A-B8CD9B9E15F3}"/>
              </a:ext>
            </a:extLst>
          </p:cNvPr>
          <p:cNvSpPr>
            <a:spLocks noGrp="1"/>
          </p:cNvSpPr>
          <p:nvPr>
            <p:ph idx="1"/>
          </p:nvPr>
        </p:nvSpPr>
        <p:spPr>
          <a:xfrm>
            <a:off x="381000" y="1066801"/>
            <a:ext cx="8134350" cy="5110162"/>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Calibri" panose="020F0502020204030204" pitchFamily="34" charset="0"/>
              </a:rPr>
              <a:t>first therapeutic strategy in the management of shock, </a:t>
            </a:r>
            <a:r>
              <a:rPr kumimoji="0" lang="en-US" altLang="en-US" sz="2800" b="0" i="0" u="none" strike="noStrike" cap="none" normalizeH="0" baseline="0" dirty="0">
                <a:ln>
                  <a:noFill/>
                </a:ln>
                <a:solidFill>
                  <a:schemeClr val="tx1"/>
                </a:solidFill>
                <a:effectLst/>
                <a:latin typeface="Calibri" panose="020F0502020204030204" pitchFamily="34" charset="0"/>
              </a:rPr>
              <a:t>particularly in hypovolemic or distributive shock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rPr>
              <a:t>If the heart </a:t>
            </a:r>
            <a:r>
              <a:rPr lang="en-US" sz="2800" dirty="0">
                <a:effectLst/>
                <a:latin typeface="Calibri" panose="020F0502020204030204" pitchFamily="34" charset="0"/>
              </a:rPr>
              <a:t>is working on the terminal (flat) portion of the Frank–Starling curve, increased preload may not result in a significant increase in SV.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effectLst/>
                <a:latin typeface="Calibri" panose="020F0502020204030204" pitchFamily="34" charset="0"/>
              </a:rPr>
              <a:t>even patients with cardiogenic shock may benefit from a judicious </a:t>
            </a:r>
            <a:r>
              <a:rPr lang="en-US" sz="2800" dirty="0">
                <a:solidFill>
                  <a:srgbClr val="FF0000"/>
                </a:solidFill>
                <a:effectLst/>
                <a:latin typeface="Calibri" panose="020F0502020204030204" pitchFamily="34" charset="0"/>
              </a:rPr>
              <a:t>fluid challenge </a:t>
            </a:r>
            <a:r>
              <a:rPr lang="en-US" sz="2800" dirty="0">
                <a:effectLst/>
                <a:latin typeface="Calibri" panose="020F0502020204030204" pitchFamily="34" charset="0"/>
              </a:rPr>
              <a:t>and dynamic assessment of volume responsiveness (i.e., the ability to increase CO with fluid loading or straight leg raise) is preferred to static measurements of volume state (e.g., central venous pressure). </a:t>
            </a:r>
            <a:endParaRPr lang="en-US" sz="3200" dirty="0"/>
          </a:p>
          <a:p>
            <a:endParaRPr lang="en-US" sz="3200" dirty="0"/>
          </a:p>
          <a:p>
            <a:endParaRPr lang="en-US" sz="2400" dirty="0"/>
          </a:p>
        </p:txBody>
      </p:sp>
    </p:spTree>
    <p:extLst>
      <p:ext uri="{BB962C8B-B14F-4D97-AF65-F5344CB8AC3E}">
        <p14:creationId xmlns:p14="http://schemas.microsoft.com/office/powerpoint/2010/main" val="1894103737"/>
      </p:ext>
    </p:extLst>
  </p:cSld>
  <p:clrMapOvr>
    <a:masterClrMapping/>
  </p:clrMapOvr>
  <mc:AlternateContent xmlns:mc="http://schemas.openxmlformats.org/markup-compatibility/2006" xmlns:p14="http://schemas.microsoft.com/office/powerpoint/2010/main">
    <mc:Choice Requires="p14">
      <p:transition spd="slow" p14:dur="2000" advTm="64833"/>
    </mc:Choice>
    <mc:Fallback xmlns="">
      <p:transition spd="slow" advTm="6483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B1AD-2266-5AF6-F70D-4CACBAA9684E}"/>
              </a:ext>
            </a:extLst>
          </p:cNvPr>
          <p:cNvSpPr>
            <a:spLocks noGrp="1"/>
          </p:cNvSpPr>
          <p:nvPr>
            <p:ph type="title"/>
          </p:nvPr>
        </p:nvSpPr>
        <p:spPr/>
        <p:txBody>
          <a:bodyPr/>
          <a:lstStyle/>
          <a:p>
            <a:r>
              <a:rPr lang="en-US" sz="3600" b="1" dirty="0">
                <a:solidFill>
                  <a:srgbClr val="FF0000"/>
                </a:solidFill>
                <a:latin typeface="Calibri" panose="020F0502020204030204" pitchFamily="34" charset="0"/>
              </a:rPr>
              <a:t>Trendelenburg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8EE226D5-8C80-C949-A176-A9B23570E721}"/>
              </a:ext>
            </a:extLst>
          </p:cNvPr>
          <p:cNvSpPr>
            <a:spLocks noGrp="1"/>
          </p:cNvSpPr>
          <p:nvPr>
            <p:ph idx="1"/>
          </p:nvPr>
        </p:nvSpPr>
        <p:spPr>
          <a:xfrm>
            <a:off x="457200" y="1295400"/>
            <a:ext cx="8058150" cy="4881563"/>
          </a:xfrm>
        </p:spPr>
        <p:txBody>
          <a:bodyPr>
            <a:normAutofit/>
          </a:bodyPr>
          <a:lstStyle/>
          <a:p>
            <a:r>
              <a:rPr lang="en-US" sz="3200" dirty="0">
                <a:effectLst/>
                <a:latin typeface="Calibri" panose="020F0502020204030204" pitchFamily="34" charset="0"/>
              </a:rPr>
              <a:t>A quick method to increase venous return is to tilt the patient’s pelvis above horizontal (i.e., head down). </a:t>
            </a:r>
          </a:p>
          <a:p>
            <a:r>
              <a:rPr lang="en-US" sz="3200" dirty="0">
                <a:effectLst/>
                <a:latin typeface="Calibri" panose="020F0502020204030204" pitchFamily="34" charset="0"/>
              </a:rPr>
              <a:t>This will ‘</a:t>
            </a:r>
            <a:r>
              <a:rPr lang="en-US" sz="3200" dirty="0">
                <a:solidFill>
                  <a:srgbClr val="FF0000"/>
                </a:solidFill>
                <a:effectLst/>
                <a:latin typeface="Calibri" panose="020F0502020204030204" pitchFamily="34" charset="0"/>
              </a:rPr>
              <a:t>auto-transfuse’ blood from leg </a:t>
            </a:r>
            <a:r>
              <a:rPr lang="en-US" sz="3200" dirty="0">
                <a:effectLst/>
                <a:latin typeface="Calibri" panose="020F0502020204030204" pitchFamily="34" charset="0"/>
              </a:rPr>
              <a:t>and pelvic veins and increases venous filling pressures and MAP. </a:t>
            </a:r>
          </a:p>
          <a:p>
            <a:r>
              <a:rPr lang="en-US" sz="3200" dirty="0">
                <a:effectLst/>
                <a:latin typeface="Calibri" panose="020F0502020204030204" pitchFamily="34" charset="0"/>
              </a:rPr>
              <a:t>Increases in CO are minimal if venous capacitance remains high and the extra blood volume is accommodated. </a:t>
            </a:r>
            <a:endParaRPr lang="en-US" sz="3600" dirty="0"/>
          </a:p>
          <a:p>
            <a:endParaRPr lang="en-US" sz="3600" dirty="0"/>
          </a:p>
        </p:txBody>
      </p:sp>
    </p:spTree>
    <p:extLst>
      <p:ext uri="{BB962C8B-B14F-4D97-AF65-F5344CB8AC3E}">
        <p14:creationId xmlns:p14="http://schemas.microsoft.com/office/powerpoint/2010/main" val="298562536"/>
      </p:ext>
    </p:extLst>
  </p:cSld>
  <p:clrMapOvr>
    <a:masterClrMapping/>
  </p:clrMapOvr>
  <mc:AlternateContent xmlns:mc="http://schemas.openxmlformats.org/markup-compatibility/2006" xmlns:p14="http://schemas.microsoft.com/office/powerpoint/2010/main">
    <mc:Choice Requires="p14">
      <p:transition spd="slow" p14:dur="2000" advTm="68500"/>
    </mc:Choice>
    <mc:Fallback xmlns="">
      <p:transition spd="slow" advTm="685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6AC9-A13A-F756-9519-60DCAB34C53F}"/>
              </a:ext>
            </a:extLst>
          </p:cNvPr>
          <p:cNvSpPr>
            <a:spLocks noGrp="1"/>
          </p:cNvSpPr>
          <p:nvPr>
            <p:ph type="title"/>
          </p:nvPr>
        </p:nvSpPr>
        <p:spPr>
          <a:xfrm>
            <a:off x="611065" y="246855"/>
            <a:ext cx="7886700" cy="868363"/>
          </a:xfrm>
        </p:spPr>
        <p:txBody>
          <a:bodyPr/>
          <a:lstStyle/>
          <a:p>
            <a:r>
              <a:rPr lang="en-US" sz="3600" b="1" dirty="0">
                <a:solidFill>
                  <a:srgbClr val="FF0000"/>
                </a:solidFill>
                <a:latin typeface="Calibri" panose="020F0502020204030204" pitchFamily="34" charset="0"/>
              </a:rPr>
              <a:t>Crystalloids </a:t>
            </a:r>
            <a:endParaRPr lang="en-US" dirty="0">
              <a:solidFill>
                <a:srgbClr val="FF0000"/>
              </a:solidFill>
            </a:endParaRPr>
          </a:p>
        </p:txBody>
      </p:sp>
      <p:sp>
        <p:nvSpPr>
          <p:cNvPr id="3" name="Content Placeholder 2">
            <a:extLst>
              <a:ext uri="{FF2B5EF4-FFF2-40B4-BE49-F238E27FC236}">
                <a16:creationId xmlns:a16="http://schemas.microsoft.com/office/drawing/2014/main" id="{984D9861-1CE1-BE86-4DFF-503D06C3BE15}"/>
              </a:ext>
            </a:extLst>
          </p:cNvPr>
          <p:cNvSpPr>
            <a:spLocks noGrp="1"/>
          </p:cNvSpPr>
          <p:nvPr>
            <p:ph idx="1"/>
          </p:nvPr>
        </p:nvSpPr>
        <p:spPr>
          <a:xfrm>
            <a:off x="457200" y="1371600"/>
            <a:ext cx="8058150" cy="4805363"/>
          </a:xfrm>
        </p:spPr>
        <p:txBody>
          <a:bodyPr>
            <a:normAutofit lnSpcReduction="10000"/>
          </a:bodyPr>
          <a:lstStyle/>
          <a:p>
            <a:r>
              <a:rPr lang="en-US" sz="2400" dirty="0">
                <a:effectLst/>
                <a:latin typeface="Calibri" panose="020F0502020204030204" pitchFamily="34" charset="0"/>
              </a:rPr>
              <a:t> These fluids cross semipermeable membranes easily and are rapidly distributed through the intravascular and extravascular spaces. 0.9% saline is commonly used for initial volume replacement. 0.9% saline is slightly hyperosmolar (300 </a:t>
            </a:r>
            <a:r>
              <a:rPr lang="en-US" sz="2400" dirty="0" err="1">
                <a:effectLst/>
                <a:latin typeface="Calibri" panose="020F0502020204030204" pitchFamily="34" charset="0"/>
              </a:rPr>
              <a:t>mOsm</a:t>
            </a:r>
            <a:r>
              <a:rPr lang="en-US" sz="2400" dirty="0">
                <a:effectLst/>
                <a:latin typeface="Calibri" panose="020F0502020204030204" pitchFamily="34" charset="0"/>
              </a:rPr>
              <a:t>/L) and hyperchloremic (150 </a:t>
            </a:r>
            <a:r>
              <a:rPr lang="en-US" sz="2400" dirty="0" err="1">
                <a:effectLst/>
                <a:latin typeface="Calibri" panose="020F0502020204030204" pitchFamily="34" charset="0"/>
              </a:rPr>
              <a:t>mEq</a:t>
            </a:r>
            <a:r>
              <a:rPr lang="en-US" sz="2400" dirty="0">
                <a:effectLst/>
                <a:latin typeface="Calibri" panose="020F0502020204030204" pitchFamily="34" charset="0"/>
              </a:rPr>
              <a:t>/L) relative to plasma. </a:t>
            </a:r>
            <a:endParaRPr lang="en-US" sz="2800" dirty="0"/>
          </a:p>
          <a:p>
            <a:r>
              <a:rPr lang="en-US" sz="2400" dirty="0">
                <a:effectLst/>
                <a:latin typeface="Calibri" panose="020F0502020204030204" pitchFamily="34" charset="0"/>
              </a:rPr>
              <a:t>When large volumes are used for resuscitation, hyperchloremia can contribute to bicarbonate loss and a normal anion gap metabolic acidosis. </a:t>
            </a:r>
          </a:p>
          <a:p>
            <a:r>
              <a:rPr lang="en-US" sz="2400" b="1" dirty="0">
                <a:effectLst/>
                <a:latin typeface="Calibri" panose="020F0502020204030204" pitchFamily="34" charset="0"/>
              </a:rPr>
              <a:t>Lactated Ringer’s </a:t>
            </a:r>
            <a:r>
              <a:rPr lang="en-US" sz="2400" dirty="0">
                <a:effectLst/>
                <a:latin typeface="Calibri" panose="020F0502020204030204" pitchFamily="34" charset="0"/>
              </a:rPr>
              <a:t>solution (Hartmann’s) is isotonic and contains lactate (29 </a:t>
            </a:r>
            <a:r>
              <a:rPr lang="en-US" sz="2400" dirty="0" err="1">
                <a:effectLst/>
                <a:latin typeface="Calibri" panose="020F0502020204030204" pitchFamily="34" charset="0"/>
              </a:rPr>
              <a:t>mEq</a:t>
            </a:r>
            <a:r>
              <a:rPr lang="en-US" sz="2400" dirty="0">
                <a:effectLst/>
                <a:latin typeface="Calibri" panose="020F0502020204030204" pitchFamily="34" charset="0"/>
              </a:rPr>
              <a:t>/L) and electrolytes in a ratio similar to plasma. However, the calcium in Hartmann’s (4 </a:t>
            </a:r>
            <a:r>
              <a:rPr lang="en-US" sz="2400" dirty="0" err="1">
                <a:effectLst/>
                <a:latin typeface="Calibri" panose="020F0502020204030204" pitchFamily="34" charset="0"/>
              </a:rPr>
              <a:t>mEq</a:t>
            </a:r>
            <a:r>
              <a:rPr lang="en-US" sz="2400" dirty="0">
                <a:effectLst/>
                <a:latin typeface="Calibri" panose="020F0502020204030204" pitchFamily="34" charset="0"/>
              </a:rPr>
              <a:t>/L) is incompatible with certain drugs and lactate levels may rise if hepatic function is markedly impaired or a lot of fluid is administered. </a:t>
            </a:r>
            <a:endParaRPr lang="en-US" sz="2800" dirty="0"/>
          </a:p>
          <a:p>
            <a:endParaRPr lang="en-US" sz="2800" dirty="0"/>
          </a:p>
        </p:txBody>
      </p:sp>
    </p:spTree>
    <p:extLst>
      <p:ext uri="{BB962C8B-B14F-4D97-AF65-F5344CB8AC3E}">
        <p14:creationId xmlns:p14="http://schemas.microsoft.com/office/powerpoint/2010/main" val="2394763270"/>
      </p:ext>
    </p:extLst>
  </p:cSld>
  <p:clrMapOvr>
    <a:masterClrMapping/>
  </p:clrMapOvr>
  <mc:AlternateContent xmlns:mc="http://schemas.openxmlformats.org/markup-compatibility/2006" xmlns:p14="http://schemas.microsoft.com/office/powerpoint/2010/main">
    <mc:Choice Requires="p14">
      <p:transition spd="slow" p14:dur="2000" advTm="69966"/>
    </mc:Choice>
    <mc:Fallback xmlns="">
      <p:transition spd="slow" advTm="6996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02B2-7378-5C44-A259-396328E0D869}"/>
              </a:ext>
            </a:extLst>
          </p:cNvPr>
          <p:cNvSpPr>
            <a:spLocks noGrp="1"/>
          </p:cNvSpPr>
          <p:nvPr>
            <p:ph type="title"/>
          </p:nvPr>
        </p:nvSpPr>
        <p:spPr/>
        <p:txBody>
          <a:bodyPr/>
          <a:lstStyle/>
          <a:p>
            <a:r>
              <a:rPr lang="en-US" sz="3600" b="1" dirty="0">
                <a:solidFill>
                  <a:srgbClr val="FF0000"/>
                </a:solidFill>
                <a:latin typeface="Calibri" panose="020F0502020204030204" pitchFamily="34" charset="0"/>
              </a:rPr>
              <a:t>Colloids</a:t>
            </a:r>
            <a:endParaRPr lang="en-US" dirty="0">
              <a:solidFill>
                <a:srgbClr val="FF0000"/>
              </a:solidFill>
            </a:endParaRPr>
          </a:p>
        </p:txBody>
      </p:sp>
      <p:sp>
        <p:nvSpPr>
          <p:cNvPr id="3" name="Content Placeholder 2">
            <a:extLst>
              <a:ext uri="{FF2B5EF4-FFF2-40B4-BE49-F238E27FC236}">
                <a16:creationId xmlns:a16="http://schemas.microsoft.com/office/drawing/2014/main" id="{5A93D7CF-FAD8-3FCE-F005-F574756664C9}"/>
              </a:ext>
            </a:extLst>
          </p:cNvPr>
          <p:cNvSpPr>
            <a:spLocks noGrp="1"/>
          </p:cNvSpPr>
          <p:nvPr>
            <p:ph idx="1"/>
          </p:nvPr>
        </p:nvSpPr>
        <p:spPr>
          <a:xfrm>
            <a:off x="381000" y="1825625"/>
            <a:ext cx="8134350" cy="4351338"/>
          </a:xfrm>
        </p:spPr>
        <p:txBody>
          <a:bodyPr>
            <a:normAutofit/>
          </a:bodyPr>
          <a:lstStyle/>
          <a:p>
            <a:r>
              <a:rPr lang="en-US" sz="2800" dirty="0">
                <a:effectLst/>
                <a:latin typeface="Calibri" panose="020F0502020204030204" pitchFamily="34" charset="0"/>
              </a:rPr>
              <a:t>These solutions remain in the circulation for longer, have a smaller volume of distribution and hence are more effective at increasing intravascular volume than the same volume of crystalloid. </a:t>
            </a:r>
          </a:p>
          <a:p>
            <a:r>
              <a:rPr lang="en-US" sz="2800" dirty="0">
                <a:effectLst/>
                <a:latin typeface="Calibri" panose="020F0502020204030204" pitchFamily="34" charset="0"/>
              </a:rPr>
              <a:t>There are a number of colloid solutions available, which differ based on their type and concentration of colloidal molecules. </a:t>
            </a:r>
          </a:p>
          <a:p>
            <a:r>
              <a:rPr lang="en-US" sz="2800" b="1" dirty="0">
                <a:effectLst/>
                <a:latin typeface="Calibri" panose="020F0502020204030204" pitchFamily="34" charset="0"/>
              </a:rPr>
              <a:t>Albumin</a:t>
            </a:r>
            <a:r>
              <a:rPr lang="en-US" sz="2800" dirty="0">
                <a:effectLst/>
                <a:latin typeface="Calibri" panose="020F0502020204030204" pitchFamily="34" charset="0"/>
              </a:rPr>
              <a:t>, </a:t>
            </a:r>
            <a:r>
              <a:rPr lang="en-US" sz="2800" b="1" dirty="0">
                <a:effectLst/>
                <a:latin typeface="Calibri" panose="020F0502020204030204" pitchFamily="34" charset="0"/>
              </a:rPr>
              <a:t>Starch Solutions and Blood products </a:t>
            </a:r>
            <a:endParaRPr lang="en-US" sz="3200" dirty="0"/>
          </a:p>
          <a:p>
            <a:endParaRPr lang="en-US" sz="3200" dirty="0"/>
          </a:p>
        </p:txBody>
      </p:sp>
    </p:spTree>
    <p:extLst>
      <p:ext uri="{BB962C8B-B14F-4D97-AF65-F5344CB8AC3E}">
        <p14:creationId xmlns:p14="http://schemas.microsoft.com/office/powerpoint/2010/main" val="2259171913"/>
      </p:ext>
    </p:extLst>
  </p:cSld>
  <p:clrMapOvr>
    <a:masterClrMapping/>
  </p:clrMapOvr>
  <mc:AlternateContent xmlns:mc="http://schemas.openxmlformats.org/markup-compatibility/2006" xmlns:p14="http://schemas.microsoft.com/office/powerpoint/2010/main">
    <mc:Choice Requires="p14">
      <p:transition spd="slow" p14:dur="2000" advTm="38833"/>
    </mc:Choice>
    <mc:Fallback xmlns="">
      <p:transition spd="slow" advTm="3883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7532-945C-200B-4AFA-0A03EE555FAE}"/>
              </a:ext>
            </a:extLst>
          </p:cNvPr>
          <p:cNvSpPr>
            <a:spLocks noGrp="1"/>
          </p:cNvSpPr>
          <p:nvPr>
            <p:ph type="title"/>
          </p:nvPr>
        </p:nvSpPr>
        <p:spPr/>
        <p:txBody>
          <a:bodyPr/>
          <a:lstStyle/>
          <a:p>
            <a:r>
              <a:rPr lang="en-US" sz="3600" b="1" dirty="0">
                <a:solidFill>
                  <a:srgbClr val="FF0000"/>
                </a:solidFill>
                <a:latin typeface="Calibri" panose="020F0502020204030204" pitchFamily="34" charset="0"/>
              </a:rPr>
              <a:t>Vasoactive agents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0AF95534-8A7D-4E0D-EAA7-BBBAF7CAD602}"/>
              </a:ext>
            </a:extLst>
          </p:cNvPr>
          <p:cNvSpPr>
            <a:spLocks noGrp="1"/>
          </p:cNvSpPr>
          <p:nvPr>
            <p:ph idx="1"/>
          </p:nvPr>
        </p:nvSpPr>
        <p:spPr>
          <a:xfrm>
            <a:off x="304800" y="1295400"/>
            <a:ext cx="8210550" cy="4881563"/>
          </a:xfrm>
        </p:spPr>
        <p:txBody>
          <a:bodyPr>
            <a:normAutofit fontScale="92500"/>
          </a:bodyPr>
          <a:lstStyle/>
          <a:p>
            <a:r>
              <a:rPr lang="en-US" sz="2800" dirty="0">
                <a:effectLst/>
                <a:latin typeface="Calibri" panose="020F0502020204030204" pitchFamily="34" charset="0"/>
              </a:rPr>
              <a:t>When fluid administration alone fails to restore adequate oxygen delivery and organ perfusion, vasoactive agents should be initiated. </a:t>
            </a:r>
          </a:p>
          <a:p>
            <a:r>
              <a:rPr lang="en-US" sz="2800" dirty="0">
                <a:effectLst/>
                <a:latin typeface="Calibri" panose="020F0502020204030204" pitchFamily="34" charset="0"/>
              </a:rPr>
              <a:t>In extreme shock, it may be necessary to commence fluid resuscitation and vasoactive therapy concurrently.</a:t>
            </a:r>
          </a:p>
          <a:p>
            <a:r>
              <a:rPr lang="en-US" sz="2800" dirty="0">
                <a:effectLst/>
                <a:latin typeface="Calibri" panose="020F0502020204030204" pitchFamily="34" charset="0"/>
              </a:rPr>
              <a:t> Vasoactive agents are commonly referred to as ‘</a:t>
            </a:r>
            <a:r>
              <a:rPr lang="en-US" sz="2800" b="1" dirty="0">
                <a:effectLst/>
                <a:latin typeface="Calibri" panose="020F0502020204030204" pitchFamily="34" charset="0"/>
              </a:rPr>
              <a:t>Inotropes</a:t>
            </a:r>
            <a:r>
              <a:rPr lang="en-US" sz="2800" dirty="0">
                <a:effectLst/>
                <a:latin typeface="Calibri" panose="020F0502020204030204" pitchFamily="34" charset="0"/>
              </a:rPr>
              <a:t>’ as many of them increase cardiac contractility </a:t>
            </a:r>
          </a:p>
          <a:p>
            <a:r>
              <a:rPr lang="en-US" sz="2800" dirty="0">
                <a:effectLst/>
                <a:latin typeface="Calibri" panose="020F0502020204030204" pitchFamily="34" charset="0"/>
              </a:rPr>
              <a:t>However, many agents have their primary effect on vascular tone rather than directly altering contractility. The choice of agent will depend on which aspect of the cardiovascular physiology is deranged and the goals of therapy. </a:t>
            </a:r>
            <a:endParaRPr lang="en-US" sz="3200" dirty="0"/>
          </a:p>
          <a:p>
            <a:endParaRPr lang="en-US" sz="3200" dirty="0"/>
          </a:p>
        </p:txBody>
      </p:sp>
    </p:spTree>
    <p:extLst>
      <p:ext uri="{BB962C8B-B14F-4D97-AF65-F5344CB8AC3E}">
        <p14:creationId xmlns:p14="http://schemas.microsoft.com/office/powerpoint/2010/main" val="3144364012"/>
      </p:ext>
    </p:extLst>
  </p:cSld>
  <p:clrMapOvr>
    <a:masterClrMapping/>
  </p:clrMapOvr>
  <mc:AlternateContent xmlns:mc="http://schemas.openxmlformats.org/markup-compatibility/2006" xmlns:p14="http://schemas.microsoft.com/office/powerpoint/2010/main">
    <mc:Choice Requires="p14">
      <p:transition spd="slow" p14:dur="2000" advTm="84666"/>
    </mc:Choice>
    <mc:Fallback xmlns="">
      <p:transition spd="slow" advTm="8466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3FAD1D-A90B-8409-A90E-D560A95F0A2E}"/>
              </a:ext>
            </a:extLst>
          </p:cNvPr>
          <p:cNvSpPr>
            <a:spLocks noGrp="1"/>
          </p:cNvSpPr>
          <p:nvPr>
            <p:ph idx="1"/>
          </p:nvPr>
        </p:nvSpPr>
        <p:spPr>
          <a:xfrm>
            <a:off x="304800" y="914400"/>
            <a:ext cx="8534400" cy="5029200"/>
          </a:xfrm>
        </p:spPr>
        <p:txBody>
          <a:bodyPr>
            <a:normAutofit/>
          </a:bodyPr>
          <a:lstStyle/>
          <a:p>
            <a:pPr marL="0" indent="0">
              <a:buNone/>
            </a:pPr>
            <a:r>
              <a:rPr lang="en-US" sz="2800" dirty="0">
                <a:effectLst/>
                <a:latin typeface="Calibri" panose="020F0502020204030204" pitchFamily="34" charset="0"/>
              </a:rPr>
              <a:t>medications may be required to </a:t>
            </a:r>
          </a:p>
          <a:p>
            <a:pPr marL="0" indent="0">
              <a:buNone/>
            </a:pPr>
            <a:r>
              <a:rPr lang="en-US" sz="2800" dirty="0">
                <a:solidFill>
                  <a:srgbClr val="FF0000"/>
                </a:solidFill>
                <a:effectLst/>
                <a:latin typeface="Calibri" panose="020F0502020204030204" pitchFamily="34" charset="0"/>
              </a:rPr>
              <a:t>increase contractility </a:t>
            </a:r>
            <a:r>
              <a:rPr lang="en-US" sz="2800" dirty="0">
                <a:effectLst/>
                <a:latin typeface="Calibri" panose="020F0502020204030204" pitchFamily="34" charset="0"/>
              </a:rPr>
              <a:t>(e.g., dobutamine, milrinone,)</a:t>
            </a:r>
          </a:p>
          <a:p>
            <a:pPr marL="0" indent="0">
              <a:buNone/>
            </a:pPr>
            <a:r>
              <a:rPr lang="en-US" sz="2800" dirty="0">
                <a:solidFill>
                  <a:srgbClr val="FF0000"/>
                </a:solidFill>
                <a:effectLst/>
                <a:latin typeface="Calibri" panose="020F0502020204030204" pitchFamily="34" charset="0"/>
              </a:rPr>
              <a:t>reduce afterload</a:t>
            </a:r>
          </a:p>
          <a:p>
            <a:pPr marL="0" indent="0">
              <a:buNone/>
            </a:pPr>
            <a:r>
              <a:rPr lang="en-US" sz="2800" dirty="0">
                <a:solidFill>
                  <a:srgbClr val="FF0000"/>
                </a:solidFill>
                <a:effectLst/>
                <a:latin typeface="Calibri" panose="020F0502020204030204" pitchFamily="34" charset="0"/>
              </a:rPr>
              <a:t>maintain adequate systemic and coronary perfusion pressure</a:t>
            </a:r>
            <a:r>
              <a:rPr lang="en-US" sz="2800" dirty="0">
                <a:effectLst/>
                <a:latin typeface="Calibri" panose="020F0502020204030204" pitchFamily="34" charset="0"/>
              </a:rPr>
              <a:t>, </a:t>
            </a:r>
          </a:p>
          <a:p>
            <a:pPr marL="0" indent="0">
              <a:buNone/>
            </a:pPr>
            <a:r>
              <a:rPr lang="en-US" sz="2800" dirty="0">
                <a:solidFill>
                  <a:srgbClr val="FF0000"/>
                </a:solidFill>
                <a:effectLst/>
                <a:latin typeface="Calibri" panose="020F0502020204030204" pitchFamily="34" charset="0"/>
              </a:rPr>
              <a:t>increase diastolic relaxation </a:t>
            </a:r>
          </a:p>
          <a:p>
            <a:pPr marL="0" indent="0">
              <a:buNone/>
            </a:pPr>
            <a:r>
              <a:rPr lang="en-US" sz="2800" dirty="0">
                <a:solidFill>
                  <a:srgbClr val="FF0000"/>
                </a:solidFill>
                <a:effectLst/>
                <a:latin typeface="Calibri" panose="020F0502020204030204" pitchFamily="34" charset="0"/>
              </a:rPr>
              <a:t>increase or decrease heart rate</a:t>
            </a:r>
            <a:r>
              <a:rPr lang="en-US" sz="2800" b="1" dirty="0">
                <a:solidFill>
                  <a:srgbClr val="FF0000"/>
                </a:solidFill>
                <a:effectLst/>
                <a:latin typeface="Calibri" panose="020F0502020204030204" pitchFamily="34" charset="0"/>
              </a:rPr>
              <a:t>.</a:t>
            </a:r>
          </a:p>
          <a:p>
            <a:pPr marL="0" indent="0">
              <a:buNone/>
            </a:pPr>
            <a:r>
              <a:rPr lang="en-US" sz="2800" b="1" dirty="0">
                <a:solidFill>
                  <a:srgbClr val="FF0000"/>
                </a:solidFill>
                <a:effectLst/>
                <a:latin typeface="Calibri" panose="020F0502020204030204" pitchFamily="34" charset="0"/>
              </a:rPr>
              <a:t>	</a:t>
            </a:r>
            <a:endParaRPr lang="en-US" sz="3200" dirty="0"/>
          </a:p>
        </p:txBody>
      </p:sp>
      <p:sp>
        <p:nvSpPr>
          <p:cNvPr id="5" name="TextBox 4">
            <a:extLst>
              <a:ext uri="{FF2B5EF4-FFF2-40B4-BE49-F238E27FC236}">
                <a16:creationId xmlns:a16="http://schemas.microsoft.com/office/drawing/2014/main" id="{425B3535-E10B-FA52-F823-96E4E28B4FDE}"/>
              </a:ext>
            </a:extLst>
          </p:cNvPr>
          <p:cNvSpPr txBox="1"/>
          <p:nvPr/>
        </p:nvSpPr>
        <p:spPr>
          <a:xfrm>
            <a:off x="990600" y="391180"/>
            <a:ext cx="4572000"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rPr>
              <a:t>For cardiogenic shock</a:t>
            </a:r>
            <a:endParaRPr lang="en-US" sz="2800" dirty="0">
              <a:solidFill>
                <a:srgbClr val="FF0000"/>
              </a:solidFill>
            </a:endParaRPr>
          </a:p>
        </p:txBody>
      </p:sp>
    </p:spTree>
    <p:extLst>
      <p:ext uri="{BB962C8B-B14F-4D97-AF65-F5344CB8AC3E}">
        <p14:creationId xmlns:p14="http://schemas.microsoft.com/office/powerpoint/2010/main" val="3745656895"/>
      </p:ext>
    </p:extLst>
  </p:cSld>
  <p:clrMapOvr>
    <a:masterClrMapping/>
  </p:clrMapOvr>
  <mc:AlternateContent xmlns:mc="http://schemas.openxmlformats.org/markup-compatibility/2006" xmlns:p14="http://schemas.microsoft.com/office/powerpoint/2010/main">
    <mc:Choice Requires="p14">
      <p:transition spd="slow" p14:dur="2000" advTm="101933"/>
    </mc:Choice>
    <mc:Fallback xmlns="">
      <p:transition spd="slow" advTm="1019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130F1-6CA2-201E-6F69-0AA4A2FC2DDD}"/>
              </a:ext>
            </a:extLst>
          </p:cNvPr>
          <p:cNvSpPr>
            <a:spLocks noGrp="1"/>
          </p:cNvSpPr>
          <p:nvPr>
            <p:ph idx="1"/>
          </p:nvPr>
        </p:nvSpPr>
        <p:spPr>
          <a:xfrm>
            <a:off x="304800" y="304800"/>
            <a:ext cx="8229600" cy="4800600"/>
          </a:xfrm>
        </p:spPr>
        <p:txBody>
          <a:bodyPr>
            <a:normAutofit/>
          </a:bodyPr>
          <a:lstStyle/>
          <a:p>
            <a:r>
              <a:rPr lang="en-US" sz="3200" dirty="0">
                <a:solidFill>
                  <a:srgbClr val="FF0000"/>
                </a:solidFill>
                <a:effectLst/>
                <a:latin typeface="Helvetica" pitchFamily="2" charset="0"/>
              </a:rPr>
              <a:t>CO= (HR) </a:t>
            </a:r>
            <a:r>
              <a:rPr lang="en-US" sz="3200" dirty="0">
                <a:solidFill>
                  <a:srgbClr val="FF0000"/>
                </a:solidFill>
                <a:latin typeface="Helvetica" pitchFamily="2" charset="0"/>
              </a:rPr>
              <a:t>X</a:t>
            </a:r>
            <a:r>
              <a:rPr lang="en-US" sz="3200" dirty="0">
                <a:solidFill>
                  <a:srgbClr val="FF0000"/>
                </a:solidFill>
                <a:effectLst/>
                <a:latin typeface="Helvetica" pitchFamily="2" charset="0"/>
              </a:rPr>
              <a:t> stroke volume (SV) </a:t>
            </a:r>
          </a:p>
          <a:p>
            <a:pPr lvl="1"/>
            <a:r>
              <a:rPr lang="en-US" sz="2900" dirty="0">
                <a:solidFill>
                  <a:srgbClr val="000000"/>
                </a:solidFill>
                <a:latin typeface="Helvetica" pitchFamily="2" charset="0"/>
              </a:rPr>
              <a:t>SV= </a:t>
            </a:r>
            <a:r>
              <a:rPr lang="en-US" sz="2900" dirty="0">
                <a:solidFill>
                  <a:srgbClr val="000000"/>
                </a:solidFill>
                <a:effectLst/>
                <a:latin typeface="Helvetica" pitchFamily="2" charset="0"/>
              </a:rPr>
              <a:t>preload, afterload and myocardial contractility  </a:t>
            </a:r>
          </a:p>
          <a:p>
            <a:pPr lvl="1"/>
            <a:r>
              <a:rPr lang="en-US" sz="2900" dirty="0">
                <a:solidFill>
                  <a:srgbClr val="000000"/>
                </a:solidFill>
                <a:effectLst/>
                <a:latin typeface="Helvetica" pitchFamily="2" charset="0"/>
              </a:rPr>
              <a:t>CO,HR, SV, preload</a:t>
            </a:r>
            <a:r>
              <a:rPr lang="en-US" sz="2900" dirty="0">
                <a:solidFill>
                  <a:srgbClr val="000000"/>
                </a:solidFill>
                <a:latin typeface="Helvetica" pitchFamily="2" charset="0"/>
              </a:rPr>
              <a:t>, </a:t>
            </a:r>
            <a:r>
              <a:rPr lang="en-US" sz="2900" dirty="0">
                <a:solidFill>
                  <a:srgbClr val="000000"/>
                </a:solidFill>
                <a:effectLst/>
                <a:latin typeface="Helvetica" pitchFamily="2" charset="0"/>
              </a:rPr>
              <a:t>afterload and  contractility.</a:t>
            </a:r>
          </a:p>
          <a:p>
            <a:pPr lvl="1"/>
            <a:r>
              <a:rPr lang="en-US" sz="2900" dirty="0">
                <a:solidFill>
                  <a:srgbClr val="000000"/>
                </a:solidFill>
                <a:effectLst/>
                <a:latin typeface="Helvetica" pitchFamily="2" charset="0"/>
              </a:rPr>
              <a:t> Alterations in any of these determinants of CO will eventually lead to the development of different ‘types’ of circulatory shock (e.g., hypovolemic, distributive, cardiogenic).</a:t>
            </a:r>
          </a:p>
          <a:p>
            <a:pPr marL="171450" indent="-171450" algn="r" defTabSz="685800" rtl="1" eaLnBrk="1" latinLnBrk="0" hangingPunct="1">
              <a:lnSpc>
                <a:spcPct val="90000"/>
              </a:lnSpc>
              <a:spcBef>
                <a:spcPts val="750"/>
              </a:spcBef>
              <a:buFont typeface="Arial" panose="020B0604020202020204" pitchFamily="34" charset="0"/>
              <a:buChar char="•"/>
            </a:pPr>
            <a:endParaRPr lang="en-US" sz="3200" dirty="0"/>
          </a:p>
        </p:txBody>
      </p:sp>
    </p:spTree>
    <p:extLst>
      <p:ext uri="{BB962C8B-B14F-4D97-AF65-F5344CB8AC3E}">
        <p14:creationId xmlns:p14="http://schemas.microsoft.com/office/powerpoint/2010/main" val="3986420003"/>
      </p:ext>
    </p:extLst>
  </p:cSld>
  <p:clrMapOvr>
    <a:masterClrMapping/>
  </p:clrMapOvr>
  <mc:AlternateContent xmlns:mc="http://schemas.openxmlformats.org/markup-compatibility/2006" xmlns:p14="http://schemas.microsoft.com/office/powerpoint/2010/main">
    <mc:Choice Requires="p14">
      <p:transition spd="slow" p14:dur="2000" advTm="29406"/>
    </mc:Choice>
    <mc:Fallback xmlns="">
      <p:transition spd="slow" advTm="2940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1745-CD56-44D3-7378-14E6823FFC20}"/>
              </a:ext>
            </a:extLst>
          </p:cNvPr>
          <p:cNvSpPr>
            <a:spLocks noGrp="1"/>
          </p:cNvSpPr>
          <p:nvPr>
            <p:ph type="title"/>
          </p:nvPr>
        </p:nvSpPr>
        <p:spPr/>
        <p:txBody>
          <a:bodyPr/>
          <a:lstStyle/>
          <a:p>
            <a:r>
              <a:rPr lang="en-US" sz="3600" b="1" dirty="0">
                <a:solidFill>
                  <a:srgbClr val="FF0000"/>
                </a:solidFill>
                <a:latin typeface="Calibri" panose="020F0502020204030204" pitchFamily="34" charset="0"/>
              </a:rPr>
              <a:t>In distributive shock</a:t>
            </a:r>
            <a:endParaRPr lang="en-US" dirty="0"/>
          </a:p>
        </p:txBody>
      </p:sp>
      <p:sp>
        <p:nvSpPr>
          <p:cNvPr id="3" name="Content Placeholder 2">
            <a:extLst>
              <a:ext uri="{FF2B5EF4-FFF2-40B4-BE49-F238E27FC236}">
                <a16:creationId xmlns:a16="http://schemas.microsoft.com/office/drawing/2014/main" id="{B6C751FA-B398-E6A2-4C45-34B0AA8699B3}"/>
              </a:ext>
            </a:extLst>
          </p:cNvPr>
          <p:cNvSpPr>
            <a:spLocks noGrp="1"/>
          </p:cNvSpPr>
          <p:nvPr>
            <p:ph idx="1"/>
          </p:nvPr>
        </p:nvSpPr>
        <p:spPr>
          <a:xfrm>
            <a:off x="228600" y="1570163"/>
            <a:ext cx="7886700" cy="4351338"/>
          </a:xfrm>
        </p:spPr>
        <p:txBody>
          <a:bodyPr/>
          <a:lstStyle/>
          <a:p>
            <a:pPr marL="0" indent="0">
              <a:buNone/>
            </a:pPr>
            <a:endParaRPr lang="en-US" sz="2400" dirty="0">
              <a:effectLst/>
              <a:latin typeface="Calibri" panose="020F0502020204030204" pitchFamily="34" charset="0"/>
            </a:endParaRPr>
          </a:p>
          <a:p>
            <a:pPr marL="0" indent="0">
              <a:buNone/>
            </a:pPr>
            <a:r>
              <a:rPr lang="en-US" sz="2400" dirty="0">
                <a:effectLst/>
                <a:latin typeface="Calibri" panose="020F0502020204030204" pitchFamily="34" charset="0"/>
              </a:rPr>
              <a:t>medications that produce venoconstriction and increased systemic pressures  . </a:t>
            </a:r>
          </a:p>
          <a:p>
            <a:pPr marL="0" indent="0">
              <a:buNone/>
            </a:pPr>
            <a:r>
              <a:rPr lang="en-US" sz="2400" dirty="0">
                <a:solidFill>
                  <a:srgbClr val="FF0000"/>
                </a:solidFill>
                <a:effectLst/>
                <a:latin typeface="Calibri" panose="020F0502020204030204" pitchFamily="34" charset="0"/>
              </a:rPr>
              <a:t>There is little role for cardiovascular medications in hypovolemic shock.</a:t>
            </a:r>
          </a:p>
          <a:p>
            <a:pPr marL="0" indent="0">
              <a:buNone/>
            </a:pPr>
            <a:r>
              <a:rPr lang="en-US" sz="2400" dirty="0">
                <a:solidFill>
                  <a:srgbClr val="FF0000"/>
                </a:solidFill>
                <a:effectLst/>
                <a:latin typeface="Calibri" panose="020F0502020204030204" pitchFamily="34" charset="0"/>
              </a:rPr>
              <a:t> </a:t>
            </a:r>
          </a:p>
          <a:p>
            <a:pPr marL="0" indent="0">
              <a:buNone/>
            </a:pPr>
            <a:r>
              <a:rPr lang="en-US" sz="2400" dirty="0">
                <a:effectLst/>
                <a:latin typeface="Calibri" panose="020F0502020204030204" pitchFamily="34" charset="0"/>
              </a:rPr>
              <a:t>The choice of which catecholamine to use in shock (i.e., norepinephrine (noradrenaline) vs epinephrine (adrenaline) vs dopamine) has been the subject of considerable debate  </a:t>
            </a:r>
            <a:endParaRPr lang="en-US" sz="2800" dirty="0"/>
          </a:p>
          <a:p>
            <a:r>
              <a:rPr lang="en-US" sz="2400" dirty="0">
                <a:effectLst/>
                <a:latin typeface="Calibri" panose="020F0502020204030204" pitchFamily="34" charset="0"/>
              </a:rPr>
              <a:t>Different catecholamines exhibit different pharmacological properties (e.g., </a:t>
            </a:r>
            <a:r>
              <a:rPr lang="el-GR" sz="2400" dirty="0">
                <a:effectLst/>
                <a:latin typeface="Calibri" panose="020F0502020204030204" pitchFamily="34" charset="0"/>
              </a:rPr>
              <a:t>β1- </a:t>
            </a:r>
            <a:r>
              <a:rPr lang="en-US" sz="2400" dirty="0">
                <a:effectLst/>
                <a:latin typeface="Calibri" panose="020F0502020204030204" pitchFamily="34" charset="0"/>
              </a:rPr>
              <a:t>vs </a:t>
            </a:r>
            <a:r>
              <a:rPr lang="el-GR" sz="2400" dirty="0">
                <a:effectLst/>
                <a:latin typeface="Calibri" panose="020F0502020204030204" pitchFamily="34" charset="0"/>
              </a:rPr>
              <a:t>β2 </a:t>
            </a:r>
            <a:r>
              <a:rPr lang="en-US" sz="2400" dirty="0">
                <a:effectLst/>
                <a:latin typeface="Calibri" panose="020F0502020204030204" pitchFamily="34" charset="0"/>
              </a:rPr>
              <a:t>adrenergic receptor stimulation </a:t>
            </a:r>
            <a:endParaRPr lang="en-US" sz="2800" dirty="0"/>
          </a:p>
          <a:p>
            <a:endParaRPr lang="en-US" dirty="0"/>
          </a:p>
        </p:txBody>
      </p:sp>
    </p:spTree>
    <p:extLst>
      <p:ext uri="{BB962C8B-B14F-4D97-AF65-F5344CB8AC3E}">
        <p14:creationId xmlns:p14="http://schemas.microsoft.com/office/powerpoint/2010/main" val="2253387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1209-1DDA-7074-DF68-020F483FE7C9}"/>
              </a:ext>
            </a:extLst>
          </p:cNvPr>
          <p:cNvSpPr>
            <a:spLocks noGrp="1"/>
          </p:cNvSpPr>
          <p:nvPr>
            <p:ph type="title"/>
          </p:nvPr>
        </p:nvSpPr>
        <p:spPr>
          <a:xfrm>
            <a:off x="628650" y="365127"/>
            <a:ext cx="7886700" cy="854074"/>
          </a:xfrm>
        </p:spPr>
        <p:txBody>
          <a:bodyPr/>
          <a:lstStyle/>
          <a:p>
            <a:r>
              <a:rPr lang="en-US" sz="3600" b="1" dirty="0">
                <a:solidFill>
                  <a:srgbClr val="FF0000"/>
                </a:solidFill>
                <a:latin typeface="Calibri" panose="020F0502020204030204" pitchFamily="34" charset="0"/>
              </a:rPr>
              <a:t>Manage precipitating illness or injury </a:t>
            </a:r>
            <a:endParaRPr lang="en-US" dirty="0">
              <a:solidFill>
                <a:srgbClr val="FF0000"/>
              </a:solidFill>
            </a:endParaRPr>
          </a:p>
        </p:txBody>
      </p:sp>
      <p:sp>
        <p:nvSpPr>
          <p:cNvPr id="3" name="Content Placeholder 2">
            <a:extLst>
              <a:ext uri="{FF2B5EF4-FFF2-40B4-BE49-F238E27FC236}">
                <a16:creationId xmlns:a16="http://schemas.microsoft.com/office/drawing/2014/main" id="{DDDFE6FB-C9BE-B89B-225E-2D0D8D0AF25F}"/>
              </a:ext>
            </a:extLst>
          </p:cNvPr>
          <p:cNvSpPr>
            <a:spLocks noGrp="1"/>
          </p:cNvSpPr>
          <p:nvPr>
            <p:ph idx="1"/>
          </p:nvPr>
        </p:nvSpPr>
        <p:spPr/>
        <p:txBody>
          <a:bodyPr>
            <a:normAutofit/>
          </a:bodyPr>
          <a:lstStyle/>
          <a:p>
            <a:r>
              <a:rPr lang="en-US" sz="2800" dirty="0">
                <a:effectLst/>
                <a:latin typeface="Calibri" panose="020F0502020204030204" pitchFamily="34" charset="0"/>
              </a:rPr>
              <a:t> the cause of the circulatory disturbance needs to be identified and corrected. Unless this occurs, shock will continue to worsen and death will ensue.</a:t>
            </a:r>
          </a:p>
          <a:p>
            <a:r>
              <a:rPr lang="en-US" sz="2800" dirty="0">
                <a:effectLst/>
                <a:latin typeface="Calibri" panose="020F0502020204030204" pitchFamily="34" charset="0"/>
              </a:rPr>
              <a:t> Time to definitive treatment of the cause of shock is related to survival. </a:t>
            </a:r>
          </a:p>
          <a:p>
            <a:r>
              <a:rPr lang="en-US" sz="2800" dirty="0">
                <a:effectLst/>
                <a:latin typeface="Calibri" panose="020F0502020204030204" pitchFamily="34" charset="0"/>
              </a:rPr>
              <a:t>This has been clearly illustrated in cardiogenic shock (time to reperfusion), hemorrhagic shock (time to hemorrhage control) and septic shock (time to appropriate antibiotics). </a:t>
            </a:r>
            <a:endParaRPr lang="en-US" sz="3200" dirty="0"/>
          </a:p>
          <a:p>
            <a:endParaRPr lang="en-US" sz="3200" dirty="0"/>
          </a:p>
        </p:txBody>
      </p:sp>
    </p:spTree>
    <p:extLst>
      <p:ext uri="{BB962C8B-B14F-4D97-AF65-F5344CB8AC3E}">
        <p14:creationId xmlns:p14="http://schemas.microsoft.com/office/powerpoint/2010/main" val="2893722718"/>
      </p:ext>
    </p:extLst>
  </p:cSld>
  <p:clrMapOvr>
    <a:masterClrMapping/>
  </p:clrMapOvr>
  <mc:AlternateContent xmlns:mc="http://schemas.openxmlformats.org/markup-compatibility/2006" xmlns:p14="http://schemas.microsoft.com/office/powerpoint/2010/main">
    <mc:Choice Requires="p14">
      <p:transition spd="slow" p14:dur="2000" advTm="45566"/>
    </mc:Choice>
    <mc:Fallback xmlns="">
      <p:transition spd="slow" advTm="4556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F782FD-3991-455A-2142-0D410033B79A}"/>
              </a:ext>
            </a:extLst>
          </p:cNvPr>
          <p:cNvPicPr>
            <a:picLocks noChangeAspect="1"/>
          </p:cNvPicPr>
          <p:nvPr/>
        </p:nvPicPr>
        <p:blipFill>
          <a:blip r:embed="rId2"/>
          <a:stretch>
            <a:fillRect/>
          </a:stretch>
        </p:blipFill>
        <p:spPr>
          <a:xfrm>
            <a:off x="609600" y="0"/>
            <a:ext cx="6248400" cy="6726195"/>
          </a:xfrm>
          <a:prstGeom prst="rect">
            <a:avLst/>
          </a:prstGeom>
        </p:spPr>
      </p:pic>
    </p:spTree>
    <p:extLst>
      <p:ext uri="{BB962C8B-B14F-4D97-AF65-F5344CB8AC3E}">
        <p14:creationId xmlns:p14="http://schemas.microsoft.com/office/powerpoint/2010/main" val="972296026"/>
      </p:ext>
    </p:extLst>
  </p:cSld>
  <p:clrMapOvr>
    <a:masterClrMapping/>
  </p:clrMapOvr>
  <mc:AlternateContent xmlns:mc="http://schemas.openxmlformats.org/markup-compatibility/2006" xmlns:p14="http://schemas.microsoft.com/office/powerpoint/2010/main">
    <mc:Choice Requires="p14">
      <p:transition spd="slow" p14:dur="2000" advTm="106333"/>
    </mc:Choice>
    <mc:Fallback xmlns="">
      <p:transition spd="slow" advTm="10633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BB1A-76BA-17E2-1813-B728BEA7C463}"/>
              </a:ext>
            </a:extLst>
          </p:cNvPr>
          <p:cNvSpPr>
            <a:spLocks noGrp="1"/>
          </p:cNvSpPr>
          <p:nvPr>
            <p:ph type="title"/>
          </p:nvPr>
        </p:nvSpPr>
        <p:spPr>
          <a:xfrm>
            <a:off x="628650" y="365127"/>
            <a:ext cx="7886700" cy="625474"/>
          </a:xfrm>
        </p:spPr>
        <p:txBody>
          <a:bodyPr/>
          <a:lstStyle/>
          <a:p>
            <a:r>
              <a:rPr lang="en-US" b="1" dirty="0">
                <a:solidFill>
                  <a:srgbClr val="FF0000"/>
                </a:solidFill>
              </a:rPr>
              <a:t>Monitoring </a:t>
            </a:r>
          </a:p>
        </p:txBody>
      </p:sp>
      <p:sp>
        <p:nvSpPr>
          <p:cNvPr id="3" name="Content Placeholder 2">
            <a:extLst>
              <a:ext uri="{FF2B5EF4-FFF2-40B4-BE49-F238E27FC236}">
                <a16:creationId xmlns:a16="http://schemas.microsoft.com/office/drawing/2014/main" id="{DCE2B2AD-2A24-EEAA-F879-289130692A41}"/>
              </a:ext>
            </a:extLst>
          </p:cNvPr>
          <p:cNvSpPr>
            <a:spLocks noGrp="1"/>
          </p:cNvSpPr>
          <p:nvPr>
            <p:ph idx="1"/>
          </p:nvPr>
        </p:nvSpPr>
        <p:spPr>
          <a:xfrm>
            <a:off x="304800" y="990600"/>
            <a:ext cx="8210550" cy="5257799"/>
          </a:xfrm>
        </p:spPr>
        <p:txBody>
          <a:bodyPr>
            <a:normAutofit fontScale="92500" lnSpcReduction="10000"/>
          </a:bodyPr>
          <a:lstStyle/>
          <a:p>
            <a:r>
              <a:rPr lang="en-US" sz="2400" dirty="0">
                <a:effectLst/>
                <a:latin typeface="Calibri" panose="020F0502020204030204" pitchFamily="34" charset="0"/>
              </a:rPr>
              <a:t>All causes of shock have improved outcomes when managed in an environment that closely monitors clinical signs and physiological parameters (</a:t>
            </a:r>
            <a:r>
              <a:rPr lang="en-US" sz="2400" dirty="0">
                <a:solidFill>
                  <a:srgbClr val="FF0000"/>
                </a:solidFill>
                <a:effectLst/>
                <a:latin typeface="Calibri" panose="020F0502020204030204" pitchFamily="34" charset="0"/>
              </a:rPr>
              <a:t>i.e., an ICU). </a:t>
            </a:r>
            <a:endParaRPr lang="en-US" sz="2800" dirty="0">
              <a:solidFill>
                <a:srgbClr val="FF0000"/>
              </a:solidFill>
            </a:endParaRPr>
          </a:p>
          <a:p>
            <a:r>
              <a:rPr lang="en-US" sz="2800" b="1" dirty="0">
                <a:effectLst/>
                <a:latin typeface="Calibri" panose="020F0502020204030204" pitchFamily="34" charset="0"/>
              </a:rPr>
              <a:t>Clinical monitoring involves </a:t>
            </a:r>
            <a:r>
              <a:rPr lang="en-US" sz="2400" dirty="0">
                <a:effectLst/>
                <a:latin typeface="Calibri" panose="020F0502020204030204" pitchFamily="34" charset="0"/>
              </a:rPr>
              <a:t>frequent assessment </a:t>
            </a:r>
            <a:r>
              <a:rPr lang="en-US" sz="2400" b="1" dirty="0">
                <a:effectLst/>
                <a:latin typeface="Calibri" panose="020F0502020204030204" pitchFamily="34" charset="0"/>
              </a:rPr>
              <a:t>of </a:t>
            </a:r>
          </a:p>
          <a:p>
            <a:pPr marL="342900" lvl="1" indent="0">
              <a:buNone/>
            </a:pPr>
            <a:r>
              <a:rPr lang="en-US" sz="2100" b="1" dirty="0">
                <a:effectLst/>
                <a:latin typeface="Calibri" panose="020F0502020204030204" pitchFamily="34" charset="0"/>
              </a:rPr>
              <a:t>heart rate</a:t>
            </a:r>
          </a:p>
          <a:p>
            <a:pPr marL="342900" lvl="1" indent="0">
              <a:buNone/>
            </a:pPr>
            <a:r>
              <a:rPr lang="en-US" sz="2100" b="1" dirty="0">
                <a:effectLst/>
                <a:latin typeface="Calibri" panose="020F0502020204030204" pitchFamily="34" charset="0"/>
              </a:rPr>
              <a:t>blood pressure</a:t>
            </a:r>
          </a:p>
          <a:p>
            <a:pPr marL="342900" lvl="1" indent="0">
              <a:buNone/>
            </a:pPr>
            <a:r>
              <a:rPr lang="en-US" sz="2100" b="1" dirty="0">
                <a:effectLst/>
                <a:latin typeface="Calibri" panose="020F0502020204030204" pitchFamily="34" charset="0"/>
              </a:rPr>
              <a:t>respiratory rate</a:t>
            </a:r>
          </a:p>
          <a:p>
            <a:pPr marL="342900" lvl="1" indent="0">
              <a:buNone/>
            </a:pPr>
            <a:r>
              <a:rPr lang="en-US" sz="2100" b="1" dirty="0">
                <a:effectLst/>
                <a:latin typeface="Calibri" panose="020F0502020204030204" pitchFamily="34" charset="0"/>
              </a:rPr>
              <a:t>conscious state</a:t>
            </a:r>
          </a:p>
          <a:p>
            <a:pPr marL="342900" lvl="1" indent="0">
              <a:buNone/>
            </a:pPr>
            <a:r>
              <a:rPr lang="en-US" sz="2100" b="1" dirty="0">
                <a:effectLst/>
                <a:latin typeface="Calibri" panose="020F0502020204030204" pitchFamily="34" charset="0"/>
              </a:rPr>
              <a:t>urine output</a:t>
            </a:r>
          </a:p>
          <a:p>
            <a:pPr marL="342900" lvl="1" indent="0">
              <a:buNone/>
            </a:pPr>
            <a:r>
              <a:rPr lang="en-US" sz="2100" b="1" dirty="0">
                <a:effectLst/>
                <a:latin typeface="Calibri" panose="020F0502020204030204" pitchFamily="34" charset="0"/>
              </a:rPr>
              <a:t>peripheral perfusion </a:t>
            </a:r>
          </a:p>
          <a:p>
            <a:pPr marL="342900" lvl="1" indent="0">
              <a:buNone/>
            </a:pPr>
            <a:r>
              <a:rPr lang="en-US" sz="2100" b="1" dirty="0">
                <a:effectLst/>
                <a:latin typeface="Calibri" panose="020F0502020204030204" pitchFamily="34" charset="0"/>
              </a:rPr>
              <a:t>temperature. </a:t>
            </a:r>
          </a:p>
          <a:p>
            <a:pPr marL="0" indent="0">
              <a:buNone/>
            </a:pPr>
            <a:r>
              <a:rPr lang="en-US" sz="2400" b="1" dirty="0">
                <a:effectLst/>
                <a:latin typeface="Calibri" panose="020F0502020204030204" pitchFamily="34" charset="0"/>
              </a:rPr>
              <a:t>An arterial cannula provides beat-to-beat measurement of systemic pressure </a:t>
            </a:r>
            <a:r>
              <a:rPr lang="en-US" sz="2400" dirty="0">
                <a:effectLst/>
                <a:latin typeface="Calibri" panose="020F0502020204030204" pitchFamily="34" charset="0"/>
              </a:rPr>
              <a:t>and is particularly useful for measuring blood pressure when clinical techniques become difficult and unreliable. </a:t>
            </a:r>
            <a:endParaRPr lang="en-US" sz="2800" dirty="0"/>
          </a:p>
          <a:p>
            <a:r>
              <a:rPr lang="en-US" sz="2400" dirty="0">
                <a:solidFill>
                  <a:srgbClr val="FF0000"/>
                </a:solidFill>
                <a:effectLst/>
                <a:latin typeface="Calibri" panose="020F0502020204030204" pitchFamily="34" charset="0"/>
              </a:rPr>
              <a:t>Arterial cannula </a:t>
            </a:r>
            <a:r>
              <a:rPr lang="en-US" sz="2400" dirty="0">
                <a:effectLst/>
                <a:latin typeface="Calibri" panose="020F0502020204030204" pitchFamily="34" charset="0"/>
              </a:rPr>
              <a:t>also allows ready sampling for blood gas and lactate measurement.</a:t>
            </a:r>
          </a:p>
          <a:p>
            <a:endParaRPr lang="en-US" sz="2800" dirty="0"/>
          </a:p>
        </p:txBody>
      </p:sp>
    </p:spTree>
    <p:extLst>
      <p:ext uri="{BB962C8B-B14F-4D97-AF65-F5344CB8AC3E}">
        <p14:creationId xmlns:p14="http://schemas.microsoft.com/office/powerpoint/2010/main" val="4129702894"/>
      </p:ext>
    </p:extLst>
  </p:cSld>
  <p:clrMapOvr>
    <a:masterClrMapping/>
  </p:clrMapOvr>
  <mc:AlternateContent xmlns:mc="http://schemas.openxmlformats.org/markup-compatibility/2006" xmlns:p14="http://schemas.microsoft.com/office/powerpoint/2010/main">
    <mc:Choice Requires="p14">
      <p:transition spd="slow" p14:dur="2000" advTm="66233"/>
    </mc:Choice>
    <mc:Fallback xmlns="">
      <p:transition spd="slow" advTm="6623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5A6BD-0D95-34AD-0A1C-1829A5E39A06}"/>
              </a:ext>
            </a:extLst>
          </p:cNvPr>
          <p:cNvSpPr>
            <a:spLocks noGrp="1"/>
          </p:cNvSpPr>
          <p:nvPr>
            <p:ph idx="1"/>
          </p:nvPr>
        </p:nvSpPr>
        <p:spPr>
          <a:xfrm>
            <a:off x="381000" y="381000"/>
            <a:ext cx="8134350" cy="5795963"/>
          </a:xfrm>
        </p:spPr>
        <p:txBody>
          <a:bodyPr>
            <a:normAutofit/>
          </a:bodyPr>
          <a:lstStyle/>
          <a:p>
            <a:r>
              <a:rPr lang="en-US" sz="2400" b="1" dirty="0">
                <a:effectLst/>
                <a:latin typeface="Calibri" panose="020F0502020204030204" pitchFamily="34" charset="0"/>
              </a:rPr>
              <a:t> </a:t>
            </a:r>
            <a:r>
              <a:rPr lang="en-US" sz="2400" b="1" dirty="0">
                <a:solidFill>
                  <a:srgbClr val="FF0000"/>
                </a:solidFill>
                <a:effectLst/>
                <a:latin typeface="Calibri" panose="020F0502020204030204" pitchFamily="34" charset="0"/>
              </a:rPr>
              <a:t>A central venous cannula </a:t>
            </a:r>
            <a:r>
              <a:rPr lang="en-US" sz="2400" b="1" dirty="0">
                <a:effectLst/>
                <a:latin typeface="Calibri" panose="020F0502020204030204" pitchFamily="34" charset="0"/>
              </a:rPr>
              <a:t>allows </a:t>
            </a:r>
          </a:p>
          <a:p>
            <a:r>
              <a:rPr lang="en-US" sz="2400" dirty="0">
                <a:solidFill>
                  <a:srgbClr val="FF0000"/>
                </a:solidFill>
                <a:effectLst/>
                <a:latin typeface="Calibri" panose="020F0502020204030204" pitchFamily="34" charset="0"/>
              </a:rPr>
              <a:t>measurement of central venous pressure </a:t>
            </a:r>
            <a:r>
              <a:rPr lang="en-US" sz="2400" dirty="0">
                <a:effectLst/>
                <a:latin typeface="Calibri" panose="020F0502020204030204" pitchFamily="34" charset="0"/>
              </a:rPr>
              <a:t>(CVP), which is often used as an estimate of venous volume, and hence preload. However, CVP bears a variable relationship to venous volume, as it is dependent on location of the catheter to the right atrium, intrathoracic pressures, venous compliance, position of the patient and tricuspid valve competence.  </a:t>
            </a:r>
            <a:endParaRPr lang="ar-SA" sz="2400" dirty="0">
              <a:effectLst/>
              <a:latin typeface="Calibri" panose="020F0502020204030204" pitchFamily="34" charset="0"/>
            </a:endParaRPr>
          </a:p>
          <a:p>
            <a:r>
              <a:rPr lang="en-US" sz="2400" dirty="0">
                <a:effectLst/>
                <a:latin typeface="Calibri" panose="020F0502020204030204" pitchFamily="34" charset="0"/>
              </a:rPr>
              <a:t> CVP is a guide to the pressure status of the venous system rather than a measure of intravascular volume and preload. CVP correlates poorly with fluid response to shock. </a:t>
            </a:r>
            <a:endParaRPr lang="en-US" sz="2800" dirty="0"/>
          </a:p>
          <a:p>
            <a:r>
              <a:rPr lang="en-US" sz="2400" b="1" dirty="0">
                <a:solidFill>
                  <a:srgbClr val="FF0000"/>
                </a:solidFill>
                <a:effectLst/>
                <a:latin typeface="Calibri" panose="020F0502020204030204" pitchFamily="34" charset="0"/>
              </a:rPr>
              <a:t>Echocardiographic</a:t>
            </a:r>
            <a:r>
              <a:rPr lang="en-US" sz="2400" b="1" dirty="0">
                <a:effectLst/>
                <a:latin typeface="Calibri" panose="020F0502020204030204" pitchFamily="34" charset="0"/>
              </a:rPr>
              <a:t> </a:t>
            </a:r>
            <a:r>
              <a:rPr lang="en-US" sz="2400" dirty="0">
                <a:effectLst/>
                <a:latin typeface="Calibri" panose="020F0502020204030204" pitchFamily="34" charset="0"/>
              </a:rPr>
              <a:t>assessment of end-diastolic volume may better a predictor of preload than invasive pressure measurement, but the technique is operator- and patient-dependent. </a:t>
            </a:r>
            <a:endParaRPr lang="en-US" sz="2800" dirty="0"/>
          </a:p>
          <a:p>
            <a:endParaRPr lang="en-US" sz="2800" dirty="0"/>
          </a:p>
        </p:txBody>
      </p:sp>
    </p:spTree>
    <p:extLst>
      <p:ext uri="{BB962C8B-B14F-4D97-AF65-F5344CB8AC3E}">
        <p14:creationId xmlns:p14="http://schemas.microsoft.com/office/powerpoint/2010/main" val="3079081568"/>
      </p:ext>
    </p:extLst>
  </p:cSld>
  <p:clrMapOvr>
    <a:masterClrMapping/>
  </p:clrMapOvr>
  <mc:AlternateContent xmlns:mc="http://schemas.openxmlformats.org/markup-compatibility/2006" xmlns:p14="http://schemas.microsoft.com/office/powerpoint/2010/main">
    <mc:Choice Requires="p14">
      <p:transition spd="slow" p14:dur="2000" advTm="11829"/>
    </mc:Choice>
    <mc:Fallback xmlns="">
      <p:transition spd="slow" advTm="1182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3007-CF4A-582C-C5AD-27537E9EA955}"/>
              </a:ext>
            </a:extLst>
          </p:cNvPr>
          <p:cNvSpPr>
            <a:spLocks noGrp="1"/>
          </p:cNvSpPr>
          <p:nvPr>
            <p:ph type="title"/>
          </p:nvPr>
        </p:nvSpPr>
        <p:spPr/>
        <p:txBody>
          <a:bodyPr/>
          <a:lstStyle/>
          <a:p>
            <a:r>
              <a:rPr lang="en-US" sz="3600" dirty="0">
                <a:latin typeface="Calibri" panose="020F0502020204030204" pitchFamily="34" charset="0"/>
              </a:rPr>
              <a:t>MCQ TEST </a:t>
            </a:r>
            <a:br>
              <a:rPr lang="en-US" dirty="0"/>
            </a:br>
            <a:endParaRPr lang="en-US" dirty="0"/>
          </a:p>
        </p:txBody>
      </p:sp>
      <p:sp>
        <p:nvSpPr>
          <p:cNvPr id="3" name="Content Placeholder 2">
            <a:extLst>
              <a:ext uri="{FF2B5EF4-FFF2-40B4-BE49-F238E27FC236}">
                <a16:creationId xmlns:a16="http://schemas.microsoft.com/office/drawing/2014/main" id="{A24A575E-685A-8176-A4AD-D8ED535A4681}"/>
              </a:ext>
            </a:extLst>
          </p:cNvPr>
          <p:cNvSpPr>
            <a:spLocks noGrp="1"/>
          </p:cNvSpPr>
          <p:nvPr>
            <p:ph idx="1"/>
          </p:nvPr>
        </p:nvSpPr>
        <p:spPr>
          <a:xfrm>
            <a:off x="152400" y="1066800"/>
            <a:ext cx="8362950" cy="5110163"/>
          </a:xfrm>
        </p:spPr>
        <p:txBody>
          <a:bodyPr>
            <a:normAutofit/>
          </a:bodyPr>
          <a:lstStyle/>
          <a:p>
            <a:pPr marL="0" indent="0">
              <a:buNone/>
            </a:pPr>
            <a:r>
              <a:rPr lang="en-US" sz="2000" b="1" dirty="0">
                <a:effectLst/>
                <a:latin typeface="Calibri" panose="020F0502020204030204" pitchFamily="34" charset="0"/>
              </a:rPr>
              <a:t>1- Sepsis (all true except one) </a:t>
            </a:r>
            <a:endParaRPr lang="en-US" sz="2400" b="1" dirty="0"/>
          </a:p>
          <a:p>
            <a:pPr marL="685800" lvl="2" indent="0">
              <a:buNone/>
            </a:pPr>
            <a:r>
              <a:rPr lang="en-US" sz="1400" dirty="0">
                <a:effectLst/>
                <a:latin typeface="Calibri" panose="020F0502020204030204" pitchFamily="34" charset="0"/>
              </a:rPr>
              <a:t>a)  is infection with systemic manifestations like fever or hypothermia </a:t>
            </a:r>
            <a:endParaRPr lang="en-US" sz="1600" dirty="0">
              <a:effectLst/>
            </a:endParaRPr>
          </a:p>
          <a:p>
            <a:pPr marL="685800" lvl="2" indent="0">
              <a:buNone/>
            </a:pPr>
            <a:r>
              <a:rPr lang="en-US" sz="1400" dirty="0">
                <a:effectLst/>
                <a:latin typeface="Calibri" panose="020F0502020204030204" pitchFamily="34" charset="0"/>
              </a:rPr>
              <a:t>b)  severe sepsis when sepsis induces significant organ dysfunction </a:t>
            </a:r>
            <a:endParaRPr lang="en-US" sz="1600" dirty="0">
              <a:effectLst/>
            </a:endParaRPr>
          </a:p>
          <a:p>
            <a:pPr marL="685800" lvl="2" indent="0">
              <a:buNone/>
            </a:pPr>
            <a:r>
              <a:rPr lang="en-US" sz="1400" dirty="0">
                <a:effectLst/>
                <a:latin typeface="Calibri" panose="020F0502020204030204" pitchFamily="34" charset="0"/>
              </a:rPr>
              <a:t>c)  defined as, ‘SIRS with evidence of infection. </a:t>
            </a:r>
            <a:endParaRPr lang="en-US" sz="1600" dirty="0">
              <a:effectLst/>
            </a:endParaRPr>
          </a:p>
          <a:p>
            <a:pPr marL="685800" lvl="2" indent="0">
              <a:buNone/>
            </a:pPr>
            <a:r>
              <a:rPr lang="en-US" sz="1400" dirty="0">
                <a:effectLst/>
                <a:latin typeface="Calibri" panose="020F0502020204030204" pitchFamily="34" charset="0"/>
              </a:rPr>
              <a:t>d)  Septic shock is when there is induced hypotension that persists despite </a:t>
            </a:r>
            <a:endParaRPr lang="en-US" sz="1600" dirty="0">
              <a:effectLst/>
            </a:endParaRPr>
          </a:p>
          <a:p>
            <a:pPr marL="685800" lvl="2" indent="0">
              <a:buNone/>
            </a:pPr>
            <a:r>
              <a:rPr lang="en-US" sz="1400" dirty="0">
                <a:effectLst/>
                <a:latin typeface="Calibri" panose="020F0502020204030204" pitchFamily="34" charset="0"/>
              </a:rPr>
              <a:t>adequate fluid resuscitation. </a:t>
            </a:r>
            <a:endParaRPr lang="en-US" sz="1600" dirty="0">
              <a:effectLst/>
            </a:endParaRPr>
          </a:p>
          <a:p>
            <a:pPr marL="685800" lvl="2" indent="0">
              <a:buNone/>
            </a:pPr>
            <a:r>
              <a:rPr lang="en-US" sz="1400" dirty="0">
                <a:effectLst/>
                <a:latin typeface="Calibri" panose="020F0502020204030204" pitchFamily="34" charset="0"/>
              </a:rPr>
              <a:t>e)  Give antibiotics then take blood culture </a:t>
            </a:r>
            <a:endParaRPr lang="en-US" sz="1600" dirty="0">
              <a:effectLst/>
            </a:endParaRPr>
          </a:p>
          <a:p>
            <a:pPr marL="0" indent="0">
              <a:buNone/>
            </a:pPr>
            <a:r>
              <a:rPr lang="en-US" sz="2000" dirty="0">
                <a:effectLst/>
                <a:latin typeface="Calibri" panose="020F0502020204030204" pitchFamily="34" charset="0"/>
              </a:rPr>
              <a:t>2- Causes of hypovolemic shock (all true except one) </a:t>
            </a:r>
            <a:endParaRPr lang="en-US" sz="2400" dirty="0"/>
          </a:p>
          <a:p>
            <a:pPr marL="685800" lvl="2" indent="0">
              <a:buNone/>
            </a:pPr>
            <a:r>
              <a:rPr lang="en-US" sz="1400" dirty="0">
                <a:effectLst/>
                <a:latin typeface="Calibri" panose="020F0502020204030204" pitchFamily="34" charset="0"/>
              </a:rPr>
              <a:t>a)  Inadequate fluid intake </a:t>
            </a:r>
            <a:endParaRPr lang="en-US" sz="1600" dirty="0">
              <a:effectLst/>
            </a:endParaRPr>
          </a:p>
          <a:p>
            <a:pPr marL="685800" lvl="2" indent="0">
              <a:buNone/>
            </a:pPr>
            <a:r>
              <a:rPr lang="en-US" sz="1400" dirty="0">
                <a:effectLst/>
                <a:latin typeface="Calibri" panose="020F0502020204030204" pitchFamily="34" charset="0"/>
              </a:rPr>
              <a:t>b)  Vomiting </a:t>
            </a:r>
            <a:endParaRPr lang="en-US" sz="1600" dirty="0">
              <a:effectLst/>
            </a:endParaRPr>
          </a:p>
          <a:p>
            <a:pPr marL="685800" lvl="2" indent="0">
              <a:buNone/>
            </a:pPr>
            <a:r>
              <a:rPr lang="en-US" sz="1400" dirty="0">
                <a:effectLst/>
                <a:latin typeface="Calibri" panose="020F0502020204030204" pitchFamily="34" charset="0"/>
              </a:rPr>
              <a:t>c)  Diarrhea </a:t>
            </a:r>
            <a:endParaRPr lang="en-US" sz="1600" dirty="0">
              <a:effectLst/>
            </a:endParaRPr>
          </a:p>
          <a:p>
            <a:pPr marL="685800" lvl="2" indent="0">
              <a:buNone/>
            </a:pPr>
            <a:r>
              <a:rPr lang="en-US" sz="1400" dirty="0">
                <a:effectLst/>
                <a:latin typeface="Calibri" panose="020F0502020204030204" pitchFamily="34" charset="0"/>
              </a:rPr>
              <a:t>d)  Chest infection </a:t>
            </a:r>
            <a:endParaRPr lang="en-US" sz="1600" dirty="0">
              <a:effectLst/>
            </a:endParaRPr>
          </a:p>
          <a:p>
            <a:pPr marL="685800" lvl="2" indent="0">
              <a:buNone/>
            </a:pPr>
            <a:r>
              <a:rPr lang="en-US" sz="1400" dirty="0">
                <a:effectLst/>
                <a:latin typeface="Calibri" panose="020F0502020204030204" pitchFamily="34" charset="0"/>
              </a:rPr>
              <a:t>e)  </a:t>
            </a:r>
            <a:r>
              <a:rPr lang="en-US" sz="1400" dirty="0" err="1">
                <a:effectLst/>
                <a:latin typeface="Calibri" panose="020F0502020204030204" pitchFamily="34" charset="0"/>
              </a:rPr>
              <a:t>Iong</a:t>
            </a:r>
            <a:r>
              <a:rPr lang="en-US" sz="1400" dirty="0">
                <a:effectLst/>
                <a:latin typeface="Calibri" panose="020F0502020204030204" pitchFamily="34" charset="0"/>
              </a:rPr>
              <a:t> bone fracture </a:t>
            </a:r>
            <a:endParaRPr lang="en-US" sz="1600" dirty="0">
              <a:effectLst/>
            </a:endParaRPr>
          </a:p>
          <a:p>
            <a:pPr marL="0" indent="0">
              <a:buNone/>
            </a:pPr>
            <a:r>
              <a:rPr lang="en-US" sz="2000" dirty="0">
                <a:effectLst/>
                <a:latin typeface="Calibri" panose="020F0502020204030204" pitchFamily="34" charset="0"/>
              </a:rPr>
              <a:t>3- All the following are distributive shock except one </a:t>
            </a:r>
            <a:endParaRPr lang="en-US" sz="2400" dirty="0"/>
          </a:p>
          <a:p>
            <a:pPr marL="1028700" lvl="2" indent="-342900">
              <a:buAutoNum type="alphaLcParenR"/>
            </a:pPr>
            <a:r>
              <a:rPr lang="en-US" sz="1400" dirty="0">
                <a:effectLst/>
                <a:latin typeface="Calibri" panose="020F0502020204030204" pitchFamily="34" charset="0"/>
              </a:rPr>
              <a:t>Septic shock</a:t>
            </a:r>
          </a:p>
          <a:p>
            <a:pPr marL="1028700" lvl="2" indent="-342900">
              <a:buAutoNum type="alphaLcParenR"/>
            </a:pPr>
            <a:r>
              <a:rPr lang="en-US" sz="1400" dirty="0">
                <a:effectLst/>
                <a:latin typeface="Calibri" panose="020F0502020204030204" pitchFamily="34" charset="0"/>
              </a:rPr>
              <a:t>Neurogenic shock </a:t>
            </a:r>
          </a:p>
          <a:p>
            <a:pPr marL="685800" lvl="2" indent="0">
              <a:buNone/>
            </a:pPr>
            <a:r>
              <a:rPr lang="en-US" sz="1400" dirty="0">
                <a:effectLst/>
                <a:latin typeface="Calibri" panose="020F0502020204030204" pitchFamily="34" charset="0"/>
              </a:rPr>
              <a:t>c) Toxic shock</a:t>
            </a:r>
            <a:br>
              <a:rPr lang="en-US" sz="1400" dirty="0">
                <a:effectLst/>
                <a:latin typeface="Calibri" panose="020F0502020204030204" pitchFamily="34" charset="0"/>
              </a:rPr>
            </a:br>
            <a:r>
              <a:rPr lang="en-US" sz="1400" dirty="0">
                <a:effectLst/>
                <a:latin typeface="Calibri" panose="020F0502020204030204" pitchFamily="34" charset="0"/>
              </a:rPr>
              <a:t>d) Anaphylactic shock</a:t>
            </a:r>
          </a:p>
          <a:p>
            <a:pPr marL="685800" lvl="2" indent="0">
              <a:buNone/>
            </a:pPr>
            <a:r>
              <a:rPr lang="en-US" sz="1400" dirty="0">
                <a:effectLst/>
                <a:latin typeface="Calibri" panose="020F0502020204030204" pitchFamily="34" charset="0"/>
              </a:rPr>
              <a:t> e) Hemorrhagic shock </a:t>
            </a:r>
            <a:endParaRPr lang="en-US" sz="1600" dirty="0"/>
          </a:p>
          <a:p>
            <a:endParaRPr lang="en-US" sz="2400" dirty="0"/>
          </a:p>
        </p:txBody>
      </p:sp>
    </p:spTree>
    <p:extLst>
      <p:ext uri="{BB962C8B-B14F-4D97-AF65-F5344CB8AC3E}">
        <p14:creationId xmlns:p14="http://schemas.microsoft.com/office/powerpoint/2010/main" val="1591137585"/>
      </p:ext>
    </p:extLst>
  </p:cSld>
  <p:clrMapOvr>
    <a:masterClrMapping/>
  </p:clrMapOvr>
  <mc:AlternateContent xmlns:mc="http://schemas.openxmlformats.org/markup-compatibility/2006" xmlns:p14="http://schemas.microsoft.com/office/powerpoint/2010/main">
    <mc:Choice Requires="p14">
      <p:transition spd="slow" p14:dur="2000" advTm="1100"/>
    </mc:Choice>
    <mc:Fallback xmlns="">
      <p:transition spd="slow" advTm="1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1" end="1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17" end="17"/>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FB8AB-EC8A-591D-5AA1-A97E3B2064AE}"/>
              </a:ext>
            </a:extLst>
          </p:cNvPr>
          <p:cNvSpPr>
            <a:spLocks noGrp="1"/>
          </p:cNvSpPr>
          <p:nvPr>
            <p:ph idx="1"/>
          </p:nvPr>
        </p:nvSpPr>
        <p:spPr>
          <a:xfrm>
            <a:off x="381000" y="304800"/>
            <a:ext cx="8134350" cy="5872163"/>
          </a:xfrm>
        </p:spPr>
        <p:txBody>
          <a:bodyPr>
            <a:normAutofit/>
          </a:bodyPr>
          <a:lstStyle/>
          <a:p>
            <a:pPr marL="0" indent="0">
              <a:buNone/>
            </a:pPr>
            <a:r>
              <a:rPr lang="en-US" sz="2000" dirty="0">
                <a:effectLst/>
                <a:latin typeface="Calibri" panose="020F0502020204030204" pitchFamily="34" charset="0"/>
              </a:rPr>
              <a:t>4- All the following used in management of shock except one </a:t>
            </a:r>
          </a:p>
          <a:p>
            <a:pPr marL="342900" lvl="1" indent="0">
              <a:buNone/>
            </a:pPr>
            <a:r>
              <a:rPr lang="en-US" sz="1600" dirty="0">
                <a:effectLst/>
                <a:latin typeface="Calibri" panose="020F0502020204030204" pitchFamily="34" charset="0"/>
              </a:rPr>
              <a:t>a) Oxygen. </a:t>
            </a:r>
            <a:endParaRPr lang="en-US" sz="2000" dirty="0"/>
          </a:p>
          <a:p>
            <a:pPr marL="342900" lvl="1" indent="0">
              <a:buNone/>
            </a:pPr>
            <a:r>
              <a:rPr lang="en-US" sz="1600" dirty="0">
                <a:effectLst/>
                <a:latin typeface="Calibri" panose="020F0502020204030204" pitchFamily="34" charset="0"/>
              </a:rPr>
              <a:t>b) Crystalloid fluid </a:t>
            </a:r>
            <a:endParaRPr lang="en-US" sz="2000" dirty="0"/>
          </a:p>
          <a:p>
            <a:pPr marL="342900" lvl="1" indent="0">
              <a:buNone/>
            </a:pPr>
            <a:r>
              <a:rPr lang="en-US" sz="1600" dirty="0">
                <a:effectLst/>
                <a:latin typeface="Calibri" panose="020F0502020204030204" pitchFamily="34" charset="0"/>
              </a:rPr>
              <a:t>c) Inotrope drugs</a:t>
            </a:r>
            <a:br>
              <a:rPr lang="en-US" sz="1600" dirty="0">
                <a:effectLst/>
                <a:latin typeface="Calibri" panose="020F0502020204030204" pitchFamily="34" charset="0"/>
              </a:rPr>
            </a:br>
            <a:r>
              <a:rPr lang="en-US" sz="1600" dirty="0">
                <a:effectLst/>
                <a:latin typeface="Calibri" panose="020F0502020204030204" pitchFamily="34" charset="0"/>
              </a:rPr>
              <a:t>d) Blood   </a:t>
            </a:r>
            <a:br>
              <a:rPr lang="en-US" sz="1600" dirty="0">
                <a:effectLst/>
                <a:latin typeface="Calibri" panose="020F0502020204030204" pitchFamily="34" charset="0"/>
              </a:rPr>
            </a:br>
            <a:r>
              <a:rPr lang="en-US" sz="1600" dirty="0">
                <a:effectLst/>
                <a:latin typeface="Calibri" panose="020F0502020204030204" pitchFamily="34" charset="0"/>
              </a:rPr>
              <a:t>e) Vasodilator drugs </a:t>
            </a:r>
            <a:endParaRPr lang="en-US" sz="2000" dirty="0"/>
          </a:p>
          <a:p>
            <a:pPr marL="0" indent="0">
              <a:buNone/>
            </a:pPr>
            <a:r>
              <a:rPr lang="en-US" sz="2000" dirty="0">
                <a:effectLst/>
                <a:latin typeface="Calibri" panose="020F0502020204030204" pitchFamily="34" charset="0"/>
              </a:rPr>
              <a:t>5- Clinical monitoring for shock involves frequent assessment of (all true except one) </a:t>
            </a:r>
            <a:endParaRPr lang="en-US" sz="2400" dirty="0"/>
          </a:p>
          <a:p>
            <a:pPr marL="685800" lvl="1" indent="-342900">
              <a:buFont typeface="+mj-lt"/>
              <a:buAutoNum type="alphaLcParenR"/>
            </a:pPr>
            <a:r>
              <a:rPr lang="en-US" sz="1400" dirty="0">
                <a:solidFill>
                  <a:srgbClr val="000000"/>
                </a:solidFill>
                <a:effectLst/>
                <a:latin typeface="Helvetica" pitchFamily="2" charset="0"/>
              </a:rPr>
              <a:t>heart rate </a:t>
            </a:r>
          </a:p>
          <a:p>
            <a:pPr marL="685800" lvl="1" indent="-342900">
              <a:buFont typeface="+mj-lt"/>
              <a:buAutoNum type="alphaLcParenR"/>
            </a:pPr>
            <a:r>
              <a:rPr lang="en-US" sz="1400" dirty="0">
                <a:solidFill>
                  <a:srgbClr val="000000"/>
                </a:solidFill>
                <a:effectLst/>
                <a:latin typeface="Helvetica" pitchFamily="2" charset="0"/>
              </a:rPr>
              <a:t>blood pressure</a:t>
            </a:r>
          </a:p>
          <a:p>
            <a:pPr marL="685800" lvl="1" indent="-342900">
              <a:buFont typeface="+mj-lt"/>
              <a:buAutoNum type="alphaLcParenR"/>
            </a:pPr>
            <a:r>
              <a:rPr lang="en-US" sz="1400" dirty="0">
                <a:solidFill>
                  <a:srgbClr val="000000"/>
                </a:solidFill>
                <a:effectLst/>
                <a:latin typeface="Helvetica" pitchFamily="2" charset="0"/>
              </a:rPr>
              <a:t>Respiratory rate </a:t>
            </a:r>
          </a:p>
          <a:p>
            <a:pPr marL="685800" lvl="1" indent="-342900">
              <a:buFont typeface="+mj-lt"/>
              <a:buAutoNum type="alphaLcParenR"/>
            </a:pPr>
            <a:r>
              <a:rPr lang="en-US" sz="1400" dirty="0">
                <a:solidFill>
                  <a:srgbClr val="000000"/>
                </a:solidFill>
                <a:effectLst/>
                <a:latin typeface="Helvetica" pitchFamily="2" charset="0"/>
              </a:rPr>
              <a:t>urine output</a:t>
            </a:r>
          </a:p>
          <a:p>
            <a:pPr marL="685800" lvl="1" indent="-342900">
              <a:buFont typeface="+mj-lt"/>
              <a:buAutoNum type="alphaLcParenR"/>
            </a:pPr>
            <a:r>
              <a:rPr lang="en-US" sz="1400" dirty="0">
                <a:solidFill>
                  <a:srgbClr val="000000"/>
                </a:solidFill>
                <a:effectLst/>
                <a:latin typeface="Helvetica" pitchFamily="2" charset="0"/>
              </a:rPr>
              <a:t>None of the above</a:t>
            </a:r>
          </a:p>
          <a:p>
            <a:pPr marL="0" indent="0">
              <a:buNone/>
            </a:pPr>
            <a:br>
              <a:rPr lang="en-US" sz="2000" dirty="0">
                <a:effectLst/>
                <a:latin typeface="Calibri" panose="020F0502020204030204" pitchFamily="34" charset="0"/>
              </a:rPr>
            </a:br>
            <a:r>
              <a:rPr lang="en-US" sz="2000" dirty="0">
                <a:effectLst/>
                <a:latin typeface="Calibri" panose="020F0502020204030204" pitchFamily="34" charset="0"/>
              </a:rPr>
              <a:t>6- Clinical signs of shock (all true except one) </a:t>
            </a:r>
            <a:endParaRPr lang="en-US" sz="2400" dirty="0"/>
          </a:p>
          <a:p>
            <a:pPr marL="342900" lvl="1" indent="0">
              <a:buNone/>
            </a:pPr>
            <a:r>
              <a:rPr lang="en-US" dirty="0">
                <a:solidFill>
                  <a:srgbClr val="000000"/>
                </a:solidFill>
                <a:effectLst/>
                <a:latin typeface="Helvetica" pitchFamily="2" charset="0"/>
              </a:rPr>
              <a:t>a) Hypertension</a:t>
            </a:r>
          </a:p>
          <a:p>
            <a:pPr marL="342900" lvl="1" indent="0">
              <a:buNone/>
            </a:pPr>
            <a:r>
              <a:rPr lang="en-US" dirty="0">
                <a:solidFill>
                  <a:srgbClr val="000000"/>
                </a:solidFill>
                <a:effectLst/>
                <a:latin typeface="Helvetica" pitchFamily="2" charset="0"/>
              </a:rPr>
              <a:t>b) Tachycardia</a:t>
            </a:r>
          </a:p>
          <a:p>
            <a:pPr marL="342900" lvl="1" indent="0">
              <a:buNone/>
            </a:pPr>
            <a:r>
              <a:rPr lang="en-US" dirty="0">
                <a:solidFill>
                  <a:srgbClr val="000000"/>
                </a:solidFill>
                <a:effectLst/>
                <a:latin typeface="Helvetica" pitchFamily="2" charset="0"/>
              </a:rPr>
              <a:t>c) Tachypnea</a:t>
            </a:r>
          </a:p>
          <a:p>
            <a:pPr marL="342900" lvl="1" indent="0">
              <a:buNone/>
            </a:pPr>
            <a:r>
              <a:rPr lang="en-US" dirty="0">
                <a:solidFill>
                  <a:srgbClr val="000000"/>
                </a:solidFill>
                <a:effectLst/>
                <a:latin typeface="Helvetica" pitchFamily="2" charset="0"/>
              </a:rPr>
              <a:t>d) Cool, </a:t>
            </a:r>
            <a:r>
              <a:rPr lang="en-US" dirty="0">
                <a:solidFill>
                  <a:srgbClr val="000000"/>
                </a:solidFill>
                <a:latin typeface="Helvetica" pitchFamily="2" charset="0"/>
              </a:rPr>
              <a:t>clammy peripheries</a:t>
            </a:r>
          </a:p>
          <a:p>
            <a:pPr marL="342900" lvl="1" indent="0">
              <a:buNone/>
            </a:pPr>
            <a:r>
              <a:rPr lang="en-US" dirty="0">
                <a:solidFill>
                  <a:srgbClr val="000000"/>
                </a:solidFill>
                <a:latin typeface="Helvetica" pitchFamily="2" charset="0"/>
              </a:rPr>
              <a:t>e) </a:t>
            </a:r>
            <a:r>
              <a:rPr lang="en-US" dirty="0">
                <a:solidFill>
                  <a:srgbClr val="000000"/>
                </a:solidFill>
                <a:effectLst/>
                <a:latin typeface="Helvetica" pitchFamily="2" charset="0"/>
              </a:rPr>
              <a:t>Oliguria</a:t>
            </a:r>
          </a:p>
          <a:p>
            <a:pPr marL="0" indent="0">
              <a:buNone/>
            </a:pPr>
            <a:endParaRPr lang="en-US" sz="2400" dirty="0"/>
          </a:p>
        </p:txBody>
      </p:sp>
    </p:spTree>
    <p:extLst>
      <p:ext uri="{BB962C8B-B14F-4D97-AF65-F5344CB8AC3E}">
        <p14:creationId xmlns:p14="http://schemas.microsoft.com/office/powerpoint/2010/main" val="23112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9" end="9"/>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1" end="1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76EEA3-9A05-8C98-28DA-6513F7C42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28824"/>
            <a:ext cx="8626656" cy="662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35458"/>
      </p:ext>
    </p:extLst>
  </p:cSld>
  <p:clrMapOvr>
    <a:masterClrMapping/>
  </p:clrMapOvr>
  <mc:AlternateContent xmlns:mc="http://schemas.openxmlformats.org/markup-compatibility/2006" xmlns:p14="http://schemas.microsoft.com/office/powerpoint/2010/main">
    <mc:Choice Requires="p14">
      <p:transition spd="slow" p14:dur="2000" advTm="38066"/>
    </mc:Choice>
    <mc:Fallback xmlns="">
      <p:transition spd="slow" advTm="380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5D7B-5951-AA80-07C6-1EC194D9F413}"/>
              </a:ext>
            </a:extLst>
          </p:cNvPr>
          <p:cNvSpPr>
            <a:spLocks noGrp="1"/>
          </p:cNvSpPr>
          <p:nvPr>
            <p:ph type="title"/>
          </p:nvPr>
        </p:nvSpPr>
        <p:spPr>
          <a:xfrm>
            <a:off x="628650" y="151545"/>
            <a:ext cx="7886700" cy="1325563"/>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rPr>
              <a:t>Types of shock</a:t>
            </a:r>
          </a:p>
        </p:txBody>
      </p:sp>
      <p:sp>
        <p:nvSpPr>
          <p:cNvPr id="3" name="Content Placeholder 2">
            <a:extLst>
              <a:ext uri="{FF2B5EF4-FFF2-40B4-BE49-F238E27FC236}">
                <a16:creationId xmlns:a16="http://schemas.microsoft.com/office/drawing/2014/main" id="{C77A77C8-5424-153B-7570-809A675FB89D}"/>
              </a:ext>
            </a:extLst>
          </p:cNvPr>
          <p:cNvSpPr>
            <a:spLocks noGrp="1"/>
          </p:cNvSpPr>
          <p:nvPr>
            <p:ph idx="1"/>
          </p:nvPr>
        </p:nvSpPr>
        <p:spPr>
          <a:xfrm>
            <a:off x="266700" y="1371600"/>
            <a:ext cx="8610600" cy="5033963"/>
          </a:xfrm>
        </p:spPr>
        <p:txBody>
          <a:bodyPr>
            <a:normAutofit/>
          </a:bodyPr>
          <a:lstStyle/>
          <a:p>
            <a:pPr marL="0" indent="0">
              <a:buNone/>
            </a:pPr>
            <a:endParaRPr lang="ar-SA" sz="2800" dirty="0">
              <a:solidFill>
                <a:srgbClr val="000000"/>
              </a:solidFill>
              <a:effectLst/>
              <a:latin typeface="Helvetica" pitchFamily="2" charset="0"/>
            </a:endParaRPr>
          </a:p>
          <a:p>
            <a:pPr marL="0" indent="0">
              <a:buNone/>
            </a:pPr>
            <a:r>
              <a:rPr lang="en-US" sz="2800" dirty="0">
                <a:solidFill>
                  <a:srgbClr val="000000"/>
                </a:solidFill>
                <a:effectLst/>
                <a:latin typeface="Helvetica" pitchFamily="2" charset="0"/>
              </a:rPr>
              <a:t>Impairment of circulatory supply of O</a:t>
            </a:r>
            <a:r>
              <a:rPr lang="en-US" sz="2800" baseline="-25000" dirty="0">
                <a:solidFill>
                  <a:srgbClr val="000000"/>
                </a:solidFill>
                <a:effectLst/>
                <a:latin typeface="Helvetica" pitchFamily="2" charset="0"/>
              </a:rPr>
              <a:t>2</a:t>
            </a:r>
            <a:r>
              <a:rPr lang="en-US" sz="2800" dirty="0">
                <a:solidFill>
                  <a:srgbClr val="000000"/>
                </a:solidFill>
                <a:effectLst/>
                <a:latin typeface="Helvetica" pitchFamily="2" charset="0"/>
              </a:rPr>
              <a:t> to the cells is commonly classified according to which component of the circulation is primarily disturbed</a:t>
            </a:r>
          </a:p>
          <a:p>
            <a:pPr marL="0" indent="0">
              <a:buNone/>
            </a:pPr>
            <a:r>
              <a:rPr lang="en-US" sz="3200" dirty="0">
                <a:solidFill>
                  <a:srgbClr val="000000"/>
                </a:solidFill>
                <a:effectLst/>
                <a:latin typeface="Helvetica" pitchFamily="2" charset="0"/>
              </a:rPr>
              <a:t> 	1- </a:t>
            </a:r>
            <a:r>
              <a:rPr lang="en-US" sz="3200" dirty="0">
                <a:solidFill>
                  <a:srgbClr val="FF0000"/>
                </a:solidFill>
                <a:effectLst/>
                <a:latin typeface="Helvetica" pitchFamily="2" charset="0"/>
              </a:rPr>
              <a:t>Hypovolemic shock </a:t>
            </a:r>
            <a:r>
              <a:rPr lang="en-US" sz="3200" dirty="0">
                <a:solidFill>
                  <a:srgbClr val="000000"/>
                </a:solidFill>
                <a:effectLst/>
                <a:latin typeface="Helvetica" pitchFamily="2" charset="0"/>
              </a:rPr>
              <a:t>(</a:t>
            </a:r>
            <a:r>
              <a:rPr lang="en-US" sz="2800" dirty="0">
                <a:solidFill>
                  <a:srgbClr val="000000"/>
                </a:solidFill>
                <a:effectLst/>
                <a:latin typeface="Helvetica" pitchFamily="2" charset="0"/>
              </a:rPr>
              <a:t>inadequate preload</a:t>
            </a:r>
            <a:r>
              <a:rPr lang="en-US" sz="3200" dirty="0">
                <a:solidFill>
                  <a:srgbClr val="000000"/>
                </a:solidFill>
                <a:effectLst/>
                <a:latin typeface="Helvetica" pitchFamily="2" charset="0"/>
              </a:rPr>
              <a:t>) 	2- </a:t>
            </a:r>
            <a:r>
              <a:rPr lang="en-US" sz="2900" dirty="0">
                <a:solidFill>
                  <a:srgbClr val="FF0000"/>
                </a:solidFill>
                <a:effectLst/>
                <a:latin typeface="Helvetica" pitchFamily="2" charset="0"/>
              </a:rPr>
              <a:t>Cardiogenic shock </a:t>
            </a:r>
            <a:r>
              <a:rPr lang="en-US" sz="2900" dirty="0">
                <a:solidFill>
                  <a:srgbClr val="000000"/>
                </a:solidFill>
                <a:effectLst/>
                <a:latin typeface="Helvetica" pitchFamily="2" charset="0"/>
              </a:rPr>
              <a:t>(‘pump’ failure), 	</a:t>
            </a:r>
          </a:p>
          <a:p>
            <a:pPr marL="0" indent="0">
              <a:buNone/>
            </a:pPr>
            <a:r>
              <a:rPr lang="en-US" sz="2900" dirty="0">
                <a:solidFill>
                  <a:srgbClr val="000000"/>
                </a:solidFill>
                <a:latin typeface="Helvetica" pitchFamily="2" charset="0"/>
              </a:rPr>
              <a:t>       </a:t>
            </a:r>
            <a:r>
              <a:rPr lang="en-US" sz="2900" dirty="0">
                <a:solidFill>
                  <a:srgbClr val="000000"/>
                </a:solidFill>
                <a:effectLst/>
                <a:latin typeface="Helvetica" pitchFamily="2" charset="0"/>
              </a:rPr>
              <a:t>3- </a:t>
            </a:r>
            <a:r>
              <a:rPr lang="en-US" sz="2900" dirty="0">
                <a:solidFill>
                  <a:srgbClr val="FF0000"/>
                </a:solidFill>
                <a:effectLst/>
                <a:latin typeface="Helvetica" pitchFamily="2" charset="0"/>
              </a:rPr>
              <a:t>Obstructive shock </a:t>
            </a:r>
            <a:r>
              <a:rPr lang="en-US" sz="2900" dirty="0">
                <a:solidFill>
                  <a:srgbClr val="000000"/>
                </a:solidFill>
                <a:effectLst/>
                <a:latin typeface="Helvetica" pitchFamily="2" charset="0"/>
              </a:rPr>
              <a:t>(</a:t>
            </a:r>
            <a:r>
              <a:rPr lang="en-US" sz="2400" dirty="0">
                <a:solidFill>
                  <a:srgbClr val="000000"/>
                </a:solidFill>
                <a:effectLst/>
                <a:latin typeface="Helvetica" pitchFamily="2" charset="0"/>
              </a:rPr>
              <a:t>obstructed pump outflow) </a:t>
            </a:r>
            <a:r>
              <a:rPr lang="en-US" sz="2800" dirty="0">
                <a:solidFill>
                  <a:srgbClr val="000000"/>
                </a:solidFill>
                <a:effectLst/>
                <a:latin typeface="Helvetica" pitchFamily="2" charset="0"/>
              </a:rPr>
              <a:t>	</a:t>
            </a:r>
            <a:endParaRPr lang="ar-SA" sz="2900" dirty="0">
              <a:solidFill>
                <a:srgbClr val="000000"/>
              </a:solidFill>
              <a:effectLst/>
              <a:latin typeface="Helvetica" pitchFamily="2" charset="0"/>
            </a:endParaRPr>
          </a:p>
          <a:p>
            <a:pPr marL="0" indent="0">
              <a:buNone/>
            </a:pPr>
            <a:r>
              <a:rPr lang="ar-SA" sz="2900" dirty="0">
                <a:solidFill>
                  <a:srgbClr val="000000"/>
                </a:solidFill>
                <a:latin typeface="Helvetica" pitchFamily="2" charset="0"/>
              </a:rPr>
              <a:t>	</a:t>
            </a:r>
            <a:r>
              <a:rPr lang="en-US" sz="2900" dirty="0">
                <a:solidFill>
                  <a:srgbClr val="000000"/>
                </a:solidFill>
                <a:effectLst/>
                <a:latin typeface="Helvetica" pitchFamily="2" charset="0"/>
              </a:rPr>
              <a:t>4- </a:t>
            </a:r>
            <a:r>
              <a:rPr lang="en-US" sz="2900" dirty="0">
                <a:solidFill>
                  <a:srgbClr val="FF0000"/>
                </a:solidFill>
                <a:effectLst/>
                <a:latin typeface="Helvetica" pitchFamily="2" charset="0"/>
              </a:rPr>
              <a:t>Distributive or vasodilatory shock</a:t>
            </a:r>
            <a:r>
              <a:rPr lang="ar-SA" sz="2900" dirty="0">
                <a:solidFill>
                  <a:srgbClr val="FF0000"/>
                </a:solidFill>
                <a:effectLst/>
                <a:latin typeface="Helvetica" pitchFamily="2" charset="0"/>
              </a:rPr>
              <a:t> </a:t>
            </a:r>
            <a:r>
              <a:rPr lang="en-US" sz="2900" dirty="0">
                <a:solidFill>
                  <a:srgbClr val="000000"/>
                </a:solidFill>
                <a:effectLst/>
                <a:latin typeface="Helvetica" pitchFamily="2" charset="0"/>
              </a:rPr>
              <a:t>(altered vascular capacitance).</a:t>
            </a:r>
          </a:p>
          <a:p>
            <a:endParaRPr lang="en-US" dirty="0"/>
          </a:p>
        </p:txBody>
      </p:sp>
    </p:spTree>
    <p:extLst>
      <p:ext uri="{BB962C8B-B14F-4D97-AF65-F5344CB8AC3E}">
        <p14:creationId xmlns:p14="http://schemas.microsoft.com/office/powerpoint/2010/main" val="602029097"/>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4E39-EA0E-FF54-F23C-4CF18162D288}"/>
              </a:ext>
            </a:extLst>
          </p:cNvPr>
          <p:cNvSpPr>
            <a:spLocks noGrp="1"/>
          </p:cNvSpPr>
          <p:nvPr>
            <p:ph type="title"/>
          </p:nvPr>
        </p:nvSpPr>
        <p:spPr>
          <a:xfrm>
            <a:off x="628650" y="365127"/>
            <a:ext cx="7886700" cy="854074"/>
          </a:xfrm>
        </p:spPr>
        <p:txBody>
          <a:bodyPr>
            <a:noAutofit/>
          </a:bodyPr>
          <a:lstStyle/>
          <a:p>
            <a:r>
              <a:rPr lang="en-US" sz="3600" b="1" dirty="0">
                <a:solidFill>
                  <a:srgbClr val="FF0000"/>
                </a:solidFill>
                <a:effectLst/>
                <a:latin typeface="Times New Roman" panose="02020603050405020304" pitchFamily="18" charset="0"/>
                <a:cs typeface="Times New Roman" panose="02020603050405020304" pitchFamily="18" charset="0"/>
              </a:rPr>
              <a:t>HYPOVOLAEMIC SHOCK</a:t>
            </a:r>
            <a:br>
              <a:rPr lang="en-US" sz="3600" b="1" dirty="0">
                <a:solidFill>
                  <a:srgbClr val="FF0000"/>
                </a:solidFill>
                <a:effectLst/>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B00C42-D0EA-19F0-EA50-96A20D9FE8F3}"/>
              </a:ext>
            </a:extLst>
          </p:cNvPr>
          <p:cNvSpPr>
            <a:spLocks noGrp="1"/>
          </p:cNvSpPr>
          <p:nvPr>
            <p:ph idx="1"/>
          </p:nvPr>
        </p:nvSpPr>
        <p:spPr>
          <a:xfrm>
            <a:off x="304800" y="990600"/>
            <a:ext cx="8458200" cy="5186363"/>
          </a:xfrm>
        </p:spPr>
        <p:txBody>
          <a:bodyPr>
            <a:normAutofit fontScale="92500"/>
          </a:bodyPr>
          <a:lstStyle/>
          <a:p>
            <a:r>
              <a:rPr lang="en-US" sz="2800" dirty="0">
                <a:solidFill>
                  <a:srgbClr val="000000"/>
                </a:solidFill>
                <a:effectLst/>
                <a:latin typeface="Helvetica" pitchFamily="2" charset="0"/>
              </a:rPr>
              <a:t>Total blood volume is </a:t>
            </a:r>
            <a:r>
              <a:rPr lang="en-US" sz="2800" dirty="0">
                <a:solidFill>
                  <a:srgbClr val="FF0000"/>
                </a:solidFill>
                <a:effectLst/>
                <a:latin typeface="Helvetica" pitchFamily="2" charset="0"/>
              </a:rPr>
              <a:t>70 mL/kg  </a:t>
            </a:r>
          </a:p>
          <a:p>
            <a:r>
              <a:rPr lang="en-US" sz="2800" dirty="0">
                <a:solidFill>
                  <a:srgbClr val="000000"/>
                </a:solidFill>
                <a:effectLst/>
                <a:latin typeface="Helvetica" pitchFamily="2" charset="0"/>
              </a:rPr>
              <a:t>Hypovolemic shock occurs when acute </a:t>
            </a:r>
            <a:r>
              <a:rPr lang="en-US" sz="2800" dirty="0">
                <a:solidFill>
                  <a:srgbClr val="FF0000"/>
                </a:solidFill>
                <a:effectLst/>
                <a:latin typeface="Helvetica" pitchFamily="2" charset="0"/>
              </a:rPr>
              <a:t>blood loss </a:t>
            </a:r>
            <a:r>
              <a:rPr lang="en-US" sz="2800" dirty="0">
                <a:solidFill>
                  <a:srgbClr val="000000"/>
                </a:solidFill>
                <a:effectLst/>
                <a:latin typeface="Helvetica" pitchFamily="2" charset="0"/>
              </a:rPr>
              <a:t>or </a:t>
            </a:r>
            <a:r>
              <a:rPr lang="en-US" sz="2800" dirty="0">
                <a:solidFill>
                  <a:srgbClr val="FF0000"/>
                </a:solidFill>
                <a:effectLst/>
                <a:latin typeface="Helvetica" pitchFamily="2" charset="0"/>
              </a:rPr>
              <a:t>excessive fluid losses </a:t>
            </a:r>
            <a:r>
              <a:rPr lang="en-US" sz="2800" dirty="0">
                <a:solidFill>
                  <a:srgbClr val="000000"/>
                </a:solidFill>
                <a:effectLst/>
                <a:latin typeface="Helvetica" pitchFamily="2" charset="0"/>
              </a:rPr>
              <a:t>(e.g. gastrointestinal, urinary tract, burns) lead to decreased circulating blood volume  </a:t>
            </a:r>
          </a:p>
          <a:p>
            <a:r>
              <a:rPr lang="en-US" sz="2800" dirty="0">
                <a:solidFill>
                  <a:srgbClr val="000000"/>
                </a:solidFill>
                <a:effectLst/>
                <a:latin typeface="Helvetica" pitchFamily="2" charset="0"/>
              </a:rPr>
              <a:t>Loss of circulatory volume will reduce preload and SV. </a:t>
            </a:r>
          </a:p>
          <a:p>
            <a:r>
              <a:rPr lang="en-US" sz="2800" dirty="0">
                <a:solidFill>
                  <a:srgbClr val="FF0000"/>
                </a:solidFill>
                <a:effectLst/>
                <a:latin typeface="Helvetica" pitchFamily="2" charset="0"/>
              </a:rPr>
              <a:t>About 10%</a:t>
            </a:r>
            <a:r>
              <a:rPr lang="en-US" sz="2800" dirty="0">
                <a:solidFill>
                  <a:srgbClr val="000000"/>
                </a:solidFill>
                <a:effectLst/>
                <a:latin typeface="Helvetica" pitchFamily="2" charset="0"/>
              </a:rPr>
              <a:t> of circulating volume loss can be restored by the movement of interstitial fluid into the circulation. </a:t>
            </a:r>
          </a:p>
          <a:p>
            <a:r>
              <a:rPr lang="en-US" sz="2800" dirty="0">
                <a:solidFill>
                  <a:srgbClr val="000000"/>
                </a:solidFill>
                <a:effectLst/>
                <a:latin typeface="Helvetica" pitchFamily="2" charset="0"/>
              </a:rPr>
              <a:t>Blood loss beyond this invokes </a:t>
            </a:r>
            <a:r>
              <a:rPr lang="en-US" sz="2800" dirty="0">
                <a:solidFill>
                  <a:srgbClr val="FF0000"/>
                </a:solidFill>
                <a:effectLst/>
                <a:latin typeface="Helvetica" pitchFamily="2" charset="0"/>
              </a:rPr>
              <a:t>cardiovascular compensatory mechanisms</a:t>
            </a:r>
            <a:r>
              <a:rPr lang="en-US" sz="2800" dirty="0">
                <a:solidFill>
                  <a:srgbClr val="000000"/>
                </a:solidFill>
                <a:effectLst/>
                <a:latin typeface="Helvetica" pitchFamily="2" charset="0"/>
              </a:rPr>
              <a:t> in order to restore preload and maintain CO and systemic blood pressure.</a:t>
            </a:r>
          </a:p>
          <a:p>
            <a:endParaRPr lang="en-US" sz="2800" dirty="0"/>
          </a:p>
        </p:txBody>
      </p:sp>
    </p:spTree>
    <p:extLst>
      <p:ext uri="{BB962C8B-B14F-4D97-AF65-F5344CB8AC3E}">
        <p14:creationId xmlns:p14="http://schemas.microsoft.com/office/powerpoint/2010/main" val="1066458313"/>
      </p:ext>
    </p:extLst>
  </p:cSld>
  <p:clrMapOvr>
    <a:masterClrMapping/>
  </p:clrMapOvr>
  <mc:AlternateContent xmlns:mc="http://schemas.openxmlformats.org/markup-compatibility/2006" xmlns:p14="http://schemas.microsoft.com/office/powerpoint/2010/main">
    <mc:Choice Requires="p14">
      <p:transition spd="slow" p14:dur="2000" advTm="112700"/>
    </mc:Choice>
    <mc:Fallback xmlns="">
      <p:transition spd="slow" advTm="1127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F2971F-BB9C-105A-EA4F-D0F4C110913C}"/>
              </a:ext>
            </a:extLst>
          </p:cNvPr>
          <p:cNvSpPr>
            <a:spLocks noGrp="1"/>
          </p:cNvSpPr>
          <p:nvPr>
            <p:ph idx="1"/>
          </p:nvPr>
        </p:nvSpPr>
        <p:spPr>
          <a:xfrm>
            <a:off x="228600" y="1219201"/>
            <a:ext cx="8286750" cy="4957762"/>
          </a:xfrm>
        </p:spPr>
        <p:txBody>
          <a:bodyPr>
            <a:normAutofit/>
          </a:bodyPr>
          <a:lstStyle/>
          <a:p>
            <a:pPr rtl="1"/>
            <a:r>
              <a:rPr lang="en-US" sz="2400" dirty="0">
                <a:solidFill>
                  <a:srgbClr val="FF0000"/>
                </a:solidFill>
                <a:effectLst/>
                <a:latin typeface="Helvetica" pitchFamily="2" charset="0"/>
              </a:rPr>
              <a:t>cardiovascular compensatory mechanisms </a:t>
            </a:r>
            <a:r>
              <a:rPr lang="en-US" sz="2400" dirty="0">
                <a:solidFill>
                  <a:srgbClr val="000000"/>
                </a:solidFill>
                <a:effectLst/>
                <a:latin typeface="Helvetica" pitchFamily="2" charset="0"/>
              </a:rPr>
              <a:t>include:</a:t>
            </a:r>
          </a:p>
          <a:p>
            <a:pPr marL="0" indent="0" rtl="1">
              <a:buNone/>
            </a:pPr>
            <a:br>
              <a:rPr lang="en-US" sz="2400" dirty="0">
                <a:solidFill>
                  <a:srgbClr val="000000"/>
                </a:solidFill>
                <a:effectLst/>
                <a:latin typeface="Helvetica" pitchFamily="2" charset="0"/>
              </a:rPr>
            </a:br>
            <a:r>
              <a:rPr lang="en-US" sz="2400" dirty="0">
                <a:solidFill>
                  <a:srgbClr val="FF0000"/>
                </a:solidFill>
                <a:effectLst/>
                <a:latin typeface="Helvetica" pitchFamily="2" charset="0"/>
              </a:rPr>
              <a:t>• </a:t>
            </a:r>
            <a:r>
              <a:rPr lang="en-US" sz="3200" b="1" dirty="0">
                <a:solidFill>
                  <a:srgbClr val="FF0000"/>
                </a:solidFill>
                <a:effectLst/>
                <a:latin typeface="Helvetica" pitchFamily="2" charset="0"/>
              </a:rPr>
              <a:t>Increasing venous tone: </a:t>
            </a:r>
            <a:r>
              <a:rPr lang="en-US" sz="2400" dirty="0">
                <a:solidFill>
                  <a:srgbClr val="000000"/>
                </a:solidFill>
                <a:effectLst/>
                <a:latin typeface="Helvetica" pitchFamily="2" charset="0"/>
              </a:rPr>
              <a:t>venoconstriction is an early compensatory response to hypovolemic shock. The venous system </a:t>
            </a:r>
            <a:r>
              <a:rPr lang="en-US" sz="2400" dirty="0">
                <a:solidFill>
                  <a:srgbClr val="FF0000"/>
                </a:solidFill>
                <a:effectLst/>
                <a:latin typeface="Helvetica" pitchFamily="2" charset="0"/>
              </a:rPr>
              <a:t>holds about 80% of blood volume </a:t>
            </a:r>
            <a:r>
              <a:rPr lang="en-US" sz="2400" dirty="0">
                <a:solidFill>
                  <a:srgbClr val="000000"/>
                </a:solidFill>
                <a:effectLst/>
                <a:latin typeface="Helvetica" pitchFamily="2" charset="0"/>
              </a:rPr>
              <a:t>and acts as a blood reservoir. </a:t>
            </a:r>
            <a:br>
              <a:rPr lang="ar-SA" sz="2400" dirty="0">
                <a:solidFill>
                  <a:srgbClr val="000000"/>
                </a:solidFill>
                <a:effectLst/>
                <a:latin typeface="Helvetica" pitchFamily="2" charset="0"/>
              </a:rPr>
            </a:br>
            <a:r>
              <a:rPr lang="en-US" sz="2400" dirty="0">
                <a:solidFill>
                  <a:srgbClr val="000000"/>
                </a:solidFill>
                <a:effectLst/>
                <a:latin typeface="Helvetica" pitchFamily="2" charset="0"/>
              </a:rPr>
              <a:t>The sympathetic nervous system controls venous tone and capacitance of the venous system.</a:t>
            </a:r>
          </a:p>
          <a:p>
            <a:pPr marL="171450" indent="-171450" defTabSz="685800" rtl="1" eaLnBrk="1" latinLnBrk="0" hangingPunct="1">
              <a:lnSpc>
                <a:spcPct val="90000"/>
              </a:lnSpc>
              <a:spcBef>
                <a:spcPts val="750"/>
              </a:spcBef>
              <a:buFont typeface="Arial" panose="020B0604020202020204" pitchFamily="34" charset="0"/>
              <a:buChar char="•"/>
            </a:pPr>
            <a:endParaRPr lang="en-US" sz="2400" dirty="0"/>
          </a:p>
        </p:txBody>
      </p:sp>
      <p:sp>
        <p:nvSpPr>
          <p:cNvPr id="4" name="Title 1">
            <a:extLst>
              <a:ext uri="{FF2B5EF4-FFF2-40B4-BE49-F238E27FC236}">
                <a16:creationId xmlns:a16="http://schemas.microsoft.com/office/drawing/2014/main" id="{E00DB0A3-8C2B-DCFB-24D3-26090830FCDD}"/>
              </a:ext>
            </a:extLst>
          </p:cNvPr>
          <p:cNvSpPr txBox="1">
            <a:spLocks/>
          </p:cNvSpPr>
          <p:nvPr/>
        </p:nvSpPr>
        <p:spPr>
          <a:xfrm>
            <a:off x="628650" y="365127"/>
            <a:ext cx="78867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HYPOVOLAEMIC SHOCK</a:t>
            </a:r>
            <a:br>
              <a:rPr lang="en-US"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15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CE0B26-CA3F-0305-72B6-3B9029F2F97E}"/>
              </a:ext>
            </a:extLst>
          </p:cNvPr>
          <p:cNvSpPr>
            <a:spLocks noGrp="1"/>
          </p:cNvSpPr>
          <p:nvPr>
            <p:ph idx="1"/>
          </p:nvPr>
        </p:nvSpPr>
        <p:spPr/>
        <p:txBody>
          <a:bodyPr>
            <a:normAutofit/>
          </a:bodyPr>
          <a:lstStyle/>
          <a:p>
            <a:pPr marL="0" indent="0" rtl="1">
              <a:buNone/>
            </a:pPr>
            <a:r>
              <a:rPr lang="en-US" sz="2800" dirty="0">
                <a:solidFill>
                  <a:srgbClr val="FF0000"/>
                </a:solidFill>
                <a:effectLst/>
                <a:latin typeface="Helvetica" pitchFamily="2" charset="0"/>
              </a:rPr>
              <a:t>•</a:t>
            </a:r>
            <a:r>
              <a:rPr lang="en-US" sz="3600" b="1" dirty="0">
                <a:solidFill>
                  <a:srgbClr val="FF0000"/>
                </a:solidFill>
                <a:effectLst/>
                <a:latin typeface="Helvetica" pitchFamily="2" charset="0"/>
              </a:rPr>
              <a:t> Increasing arteriolar tone: </a:t>
            </a:r>
            <a:r>
              <a:rPr lang="en-US" sz="2800" dirty="0">
                <a:solidFill>
                  <a:srgbClr val="000000"/>
                </a:solidFill>
                <a:effectLst/>
                <a:latin typeface="Helvetica" pitchFamily="2" charset="0"/>
              </a:rPr>
              <a:t>sympathetic stimulation of arteriolar resistance vessels </a:t>
            </a:r>
            <a:r>
              <a:rPr lang="en-US" sz="2800" dirty="0">
                <a:solidFill>
                  <a:srgbClr val="FF0000"/>
                </a:solidFill>
                <a:effectLst/>
                <a:latin typeface="Helvetica" pitchFamily="2" charset="0"/>
              </a:rPr>
              <a:t>increases perfusion pressure </a:t>
            </a:r>
            <a:r>
              <a:rPr lang="en-US" sz="2800" dirty="0">
                <a:solidFill>
                  <a:srgbClr val="000000"/>
                </a:solidFill>
                <a:effectLst/>
                <a:latin typeface="Helvetica" pitchFamily="2" charset="0"/>
              </a:rPr>
              <a:t>to the organs.</a:t>
            </a:r>
            <a:endParaRPr lang="ar-SA" sz="2800" dirty="0">
              <a:solidFill>
                <a:srgbClr val="000000"/>
              </a:solidFill>
              <a:effectLst/>
              <a:latin typeface="Helvetica" pitchFamily="2" charset="0"/>
            </a:endParaRPr>
          </a:p>
          <a:p>
            <a:pPr marL="0" indent="0" rtl="1">
              <a:buNone/>
            </a:pPr>
            <a:r>
              <a:rPr lang="en-US" sz="2800" dirty="0">
                <a:solidFill>
                  <a:srgbClr val="000000"/>
                </a:solidFill>
                <a:effectLst/>
                <a:latin typeface="Helvetica" pitchFamily="2" charset="0"/>
              </a:rPr>
              <a:t> The extent of change of arteriolar tone varies between organs in order to ensure adequate blood flow to the vital organs.</a:t>
            </a:r>
          </a:p>
          <a:p>
            <a:pPr marL="171450" indent="-171450" defTabSz="685800" rtl="1" eaLnBrk="1" latinLnBrk="0" hangingPunct="1">
              <a:lnSpc>
                <a:spcPct val="90000"/>
              </a:lnSpc>
              <a:spcBef>
                <a:spcPts val="750"/>
              </a:spcBef>
              <a:buFont typeface="Arial" panose="020B0604020202020204" pitchFamily="34" charset="0"/>
              <a:buChar char="•"/>
            </a:pPr>
            <a:endParaRPr lang="en-US" sz="2400" dirty="0"/>
          </a:p>
        </p:txBody>
      </p:sp>
      <p:sp>
        <p:nvSpPr>
          <p:cNvPr id="2" name="Title 1">
            <a:extLst>
              <a:ext uri="{FF2B5EF4-FFF2-40B4-BE49-F238E27FC236}">
                <a16:creationId xmlns:a16="http://schemas.microsoft.com/office/drawing/2014/main" id="{BED5E707-EC93-C3C2-6935-47311FD4E8FB}"/>
              </a:ext>
            </a:extLst>
          </p:cNvPr>
          <p:cNvSpPr txBox="1">
            <a:spLocks/>
          </p:cNvSpPr>
          <p:nvPr/>
        </p:nvSpPr>
        <p:spPr>
          <a:xfrm>
            <a:off x="628650" y="365127"/>
            <a:ext cx="78867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FF0000"/>
                </a:solidFill>
                <a:latin typeface="Times New Roman" panose="02020603050405020304" pitchFamily="18" charset="0"/>
                <a:cs typeface="Times New Roman" panose="02020603050405020304" pitchFamily="18" charset="0"/>
              </a:rPr>
              <a:t>HYPOVOLAEMIC SHOCK</a:t>
            </a:r>
            <a:br>
              <a:rPr lang="en-US"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752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13703</TotalTime>
  <Words>2552</Words>
  <Application>Microsoft Macintosh PowerPoint</Application>
  <PresentationFormat>On-screen Show (4:3)</PresentationFormat>
  <Paragraphs>203</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Cambria</vt:lpstr>
      <vt:lpstr>Helvetica</vt:lpstr>
      <vt:lpstr>Noto Naskh Arabic UI</vt:lpstr>
      <vt:lpstr>Times New Roman</vt:lpstr>
      <vt:lpstr>Office Theme</vt:lpstr>
      <vt:lpstr>PowerPoint Presentation</vt:lpstr>
      <vt:lpstr>DEFINITION: </vt:lpstr>
      <vt:lpstr>CIRCULATORY PHYSIOLOGY </vt:lpstr>
      <vt:lpstr>PowerPoint Presentation</vt:lpstr>
      <vt:lpstr>PowerPoint Presentation</vt:lpstr>
      <vt:lpstr>Types of shock</vt:lpstr>
      <vt:lpstr>HYPOVOLAEMIC SHOCK </vt:lpstr>
      <vt:lpstr>PowerPoint Presentation</vt:lpstr>
      <vt:lpstr>PowerPoint Presentation</vt:lpstr>
      <vt:lpstr>PowerPoint Presentation</vt:lpstr>
      <vt:lpstr>PowerPoint Presentation</vt:lpstr>
      <vt:lpstr>Priorities in the management of hypovolemic shock are:</vt:lpstr>
      <vt:lpstr>PowerPoint Presentation</vt:lpstr>
      <vt:lpstr>CARDIOGENIC SHOCK  </vt:lpstr>
      <vt:lpstr>PowerPoint Presentation</vt:lpstr>
      <vt:lpstr>PowerPoint Presentation</vt:lpstr>
      <vt:lpstr>OBSTRUCTIVE SHOCK  </vt:lpstr>
      <vt:lpstr>OBSTRUCTIVE SHOCK  </vt:lpstr>
      <vt:lpstr>DISTRIBUTIVE SHOCK  </vt:lpstr>
      <vt:lpstr>PowerPoint Presentation</vt:lpstr>
      <vt:lpstr>PowerPoint Presentation</vt:lpstr>
      <vt:lpstr>SEPSIS and SEPTIC SHOCK</vt:lpstr>
      <vt:lpstr>PowerPoint Presentation</vt:lpstr>
      <vt:lpstr>PowerPoint Presentation</vt:lpstr>
      <vt:lpstr>PowerPoint Presentation</vt:lpstr>
      <vt:lpstr>PowerPoint Presentation</vt:lpstr>
      <vt:lpstr>CLINICAL SIGNS  </vt:lpstr>
      <vt:lpstr>PowerPoint Presentation</vt:lpstr>
      <vt:lpstr>PowerPoint Presentation</vt:lpstr>
      <vt:lpstr>PowerPoint Presentation</vt:lpstr>
      <vt:lpstr>PowerPoint Presentation</vt:lpstr>
      <vt:lpstr>Management  </vt:lpstr>
      <vt:lpstr>PowerPoint Presentation</vt:lpstr>
      <vt:lpstr>Fluid resuscitation  </vt:lpstr>
      <vt:lpstr>Trendelenburg  </vt:lpstr>
      <vt:lpstr>Crystalloids </vt:lpstr>
      <vt:lpstr>Colloids</vt:lpstr>
      <vt:lpstr>Vasoactive agents  </vt:lpstr>
      <vt:lpstr>PowerPoint Presentation</vt:lpstr>
      <vt:lpstr>In distributive shock</vt:lpstr>
      <vt:lpstr>Manage precipitating illness or injury </vt:lpstr>
      <vt:lpstr>PowerPoint Presentation</vt:lpstr>
      <vt:lpstr>Monitoring </vt:lpstr>
      <vt:lpstr>PowerPoint Presentation</vt:lpstr>
      <vt:lpstr>MCQ TEST  </vt:lpstr>
      <vt:lpstr>PowerPoint Presentation</vt:lpstr>
    </vt:vector>
  </TitlesOfParts>
  <Company>Vanderbilt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Trigeminal Neuropathy From Trigeminal Neuralgia </dc:title>
  <dc:creator>sandalj</dc:creator>
  <cp:lastModifiedBy>mohammed sam</cp:lastModifiedBy>
  <cp:revision>64</cp:revision>
  <dcterms:created xsi:type="dcterms:W3CDTF">2009-09-17T20:48:02Z</dcterms:created>
  <dcterms:modified xsi:type="dcterms:W3CDTF">2025-04-06T19:46:55Z</dcterms:modified>
</cp:coreProperties>
</file>