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68" r:id="rId5"/>
    <p:sldId id="269" r:id="rId6"/>
    <p:sldId id="271" r:id="rId7"/>
    <p:sldId id="258" r:id="rId8"/>
    <p:sldId id="272" r:id="rId9"/>
    <p:sldId id="273" r:id="rId10"/>
    <p:sldId id="274" r:id="rId11"/>
    <p:sldId id="259" r:id="rId12"/>
    <p:sldId id="275" r:id="rId13"/>
    <p:sldId id="276" r:id="rId14"/>
    <p:sldId id="260" r:id="rId15"/>
    <p:sldId id="277" r:id="rId16"/>
    <p:sldId id="278" r:id="rId17"/>
    <p:sldId id="279" r:id="rId18"/>
    <p:sldId id="261" r:id="rId19"/>
    <p:sldId id="262" r:id="rId20"/>
    <p:sldId id="263" r:id="rId21"/>
    <p:sldId id="280" r:id="rId22"/>
    <p:sldId id="281" r:id="rId23"/>
    <p:sldId id="282" r:id="rId24"/>
    <p:sldId id="283" r:id="rId25"/>
    <p:sldId id="284" r:id="rId26"/>
    <p:sldId id="285" r:id="rId27"/>
    <p:sldId id="264" r:id="rId28"/>
    <p:sldId id="286" r:id="rId29"/>
    <p:sldId id="287" r:id="rId30"/>
    <p:sldId id="288" r:id="rId31"/>
    <p:sldId id="265" r:id="rId32"/>
    <p:sldId id="289" r:id="rId33"/>
    <p:sldId id="294" r:id="rId34"/>
    <p:sldId id="291" r:id="rId35"/>
    <p:sldId id="266" r:id="rId36"/>
    <p:sldId id="292" r:id="rId37"/>
    <p:sldId id="293" r:id="rId38"/>
    <p:sldId id="267" r:id="rId39"/>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59132C-3239-BB9B-A208-F143565136D8}" v="2" dt="2024-10-26T19:53:39.877"/>
    <p1510:client id="{ED57C349-2945-6B0F-4C4E-163F30A09D2E}" v="6" dt="2024-10-26T19:51:43.9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9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10.svg"/><Relationship Id="rId1" Type="http://schemas.openxmlformats.org/officeDocument/2006/relationships/image" Target="../media/image6.png"/><Relationship Id="rId6" Type="http://schemas.openxmlformats.org/officeDocument/2006/relationships/image" Target="../media/image14.svg"/><Relationship Id="rId5" Type="http://schemas.openxmlformats.org/officeDocument/2006/relationships/image" Target="../media/image8.png"/><Relationship Id="rId4" Type="http://schemas.openxmlformats.org/officeDocument/2006/relationships/image" Target="../media/image12.svg"/></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svg"/><Relationship Id="rId1" Type="http://schemas.openxmlformats.org/officeDocument/2006/relationships/image" Target="../media/image8.png"/><Relationship Id="rId6" Type="http://schemas.openxmlformats.org/officeDocument/2006/relationships/image" Target="../media/image10.svg"/><Relationship Id="rId5" Type="http://schemas.openxmlformats.org/officeDocument/2006/relationships/image" Target="../media/image6.png"/><Relationship Id="rId4" Type="http://schemas.openxmlformats.org/officeDocument/2006/relationships/image" Target="../media/image12.svg"/></Relationships>
</file>

<file path=ppt/diagrams/_rels/data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svg"/><Relationship Id="rId1" Type="http://schemas.openxmlformats.org/officeDocument/2006/relationships/image" Target="../media/image7.png"/><Relationship Id="rId6" Type="http://schemas.openxmlformats.org/officeDocument/2006/relationships/image" Target="../media/image20.svg"/><Relationship Id="rId5" Type="http://schemas.openxmlformats.org/officeDocument/2006/relationships/image" Target="../media/image11.png"/><Relationship Id="rId4" Type="http://schemas.openxmlformats.org/officeDocument/2006/relationships/image" Target="../media/image18.svg"/></Relationships>
</file>

<file path=ppt/diagrams/_rels/data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2.svg"/><Relationship Id="rId1" Type="http://schemas.openxmlformats.org/officeDocument/2006/relationships/image" Target="../media/image12.png"/><Relationship Id="rId6" Type="http://schemas.openxmlformats.org/officeDocument/2006/relationships/image" Target="../media/image26.svg"/><Relationship Id="rId5" Type="http://schemas.openxmlformats.org/officeDocument/2006/relationships/image" Target="../media/image14.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5D21CB-56C9-4F1E-9091-29090436B62E}"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08A492A7-9D68-42D2-BFE2-64E636D82A35}">
      <dgm:prSet custT="1"/>
      <dgm:spPr/>
      <dgm:t>
        <a:bodyPr/>
        <a:lstStyle/>
        <a:p>
          <a:pPr>
            <a:lnSpc>
              <a:spcPct val="100000"/>
            </a:lnSpc>
          </a:pPr>
          <a:r>
            <a:rPr lang="en-US" sz="1200" dirty="0"/>
            <a:t>Think of Artificial Intelligence (AI) like a really smart assistant who can learn and improve over time. Imagine this assistant is capable of doing tasks that normally require human intelligence, such as understanding speech, recognizing faces, or even making decisions. It uses huge amounts of data to learn patterns and make predictions, just like how we learn from experiences.</a:t>
          </a:r>
        </a:p>
      </dgm:t>
    </dgm:pt>
    <dgm:pt modelId="{689381D3-F736-4B59-B33B-7FFD7BAEC53C}" type="parTrans" cxnId="{B481AB05-9DFE-429F-B0B7-4FA82BFC05E8}">
      <dgm:prSet/>
      <dgm:spPr/>
      <dgm:t>
        <a:bodyPr/>
        <a:lstStyle/>
        <a:p>
          <a:endParaRPr lang="en-US"/>
        </a:p>
      </dgm:t>
    </dgm:pt>
    <dgm:pt modelId="{E1E0B025-B181-4A9F-90D2-3CB261624220}" type="sibTrans" cxnId="{B481AB05-9DFE-429F-B0B7-4FA82BFC05E8}">
      <dgm:prSet/>
      <dgm:spPr/>
      <dgm:t>
        <a:bodyPr/>
        <a:lstStyle/>
        <a:p>
          <a:endParaRPr lang="en-US"/>
        </a:p>
      </dgm:t>
    </dgm:pt>
    <dgm:pt modelId="{E9AB95A7-84E2-4A12-87A5-2034288795C9}">
      <dgm:prSet custT="1"/>
      <dgm:spPr/>
      <dgm:t>
        <a:bodyPr/>
        <a:lstStyle/>
        <a:p>
          <a:pPr>
            <a:lnSpc>
              <a:spcPct val="100000"/>
            </a:lnSpc>
          </a:pPr>
          <a:r>
            <a:rPr lang="en-US" sz="1400" dirty="0"/>
            <a:t>AI is like teaching a computer to do things by showing it many examples. For instance, showing it thousands of pictures of cats and dogs until it can tell the difference on its own. This learning process helps it get better and more accurate over time.</a:t>
          </a:r>
        </a:p>
      </dgm:t>
    </dgm:pt>
    <dgm:pt modelId="{B144A2CE-1CB6-40DD-A4CC-AAB7854B7709}" type="parTrans" cxnId="{1029DCCE-32F6-4F4C-8ED9-A80AA27A9ADE}">
      <dgm:prSet/>
      <dgm:spPr/>
      <dgm:t>
        <a:bodyPr/>
        <a:lstStyle/>
        <a:p>
          <a:endParaRPr lang="en-US"/>
        </a:p>
      </dgm:t>
    </dgm:pt>
    <dgm:pt modelId="{A1571CE8-0FF2-4696-BFF5-1B5251A97826}" type="sibTrans" cxnId="{1029DCCE-32F6-4F4C-8ED9-A80AA27A9ADE}">
      <dgm:prSet/>
      <dgm:spPr/>
      <dgm:t>
        <a:bodyPr/>
        <a:lstStyle/>
        <a:p>
          <a:endParaRPr lang="en-US"/>
        </a:p>
      </dgm:t>
    </dgm:pt>
    <dgm:pt modelId="{9C98ABF0-61FE-4ED6-B889-4823F0147D4E}">
      <dgm:prSet custT="1"/>
      <dgm:spPr/>
      <dgm:t>
        <a:bodyPr/>
        <a:lstStyle/>
        <a:p>
          <a:pPr>
            <a:lnSpc>
              <a:spcPct val="100000"/>
            </a:lnSpc>
          </a:pPr>
          <a:r>
            <a:rPr lang="en-US" sz="1800" dirty="0"/>
            <a:t>So, AI is essentially about creating systems that can perform tasks that usually need human brains, but using computer brains instead. Simple as that!</a:t>
          </a:r>
        </a:p>
      </dgm:t>
    </dgm:pt>
    <dgm:pt modelId="{01EAFFF2-077F-4D6B-ABE0-D0010AA6AD39}" type="parTrans" cxnId="{4FF28A3E-1164-4DE8-A535-68F441B337EA}">
      <dgm:prSet/>
      <dgm:spPr/>
      <dgm:t>
        <a:bodyPr/>
        <a:lstStyle/>
        <a:p>
          <a:endParaRPr lang="en-US"/>
        </a:p>
      </dgm:t>
    </dgm:pt>
    <dgm:pt modelId="{FEA70011-C631-4ECB-95BF-B41C72167347}" type="sibTrans" cxnId="{4FF28A3E-1164-4DE8-A535-68F441B337EA}">
      <dgm:prSet/>
      <dgm:spPr/>
      <dgm:t>
        <a:bodyPr/>
        <a:lstStyle/>
        <a:p>
          <a:endParaRPr lang="en-US"/>
        </a:p>
      </dgm:t>
    </dgm:pt>
    <dgm:pt modelId="{C12ADBF0-DA6B-4AC6-BCA4-C80D0E985D0E}" type="pres">
      <dgm:prSet presAssocID="{265D21CB-56C9-4F1E-9091-29090436B62E}" presName="root" presStyleCnt="0">
        <dgm:presLayoutVars>
          <dgm:dir/>
          <dgm:resizeHandles val="exact"/>
        </dgm:presLayoutVars>
      </dgm:prSet>
      <dgm:spPr/>
      <dgm:t>
        <a:bodyPr/>
        <a:lstStyle/>
        <a:p>
          <a:endParaRPr lang="en-US"/>
        </a:p>
      </dgm:t>
    </dgm:pt>
    <dgm:pt modelId="{69A6C23C-3487-4BEC-AEE3-0C705690978B}" type="pres">
      <dgm:prSet presAssocID="{08A492A7-9D68-42D2-BFE2-64E636D82A35}" presName="compNode" presStyleCnt="0"/>
      <dgm:spPr/>
    </dgm:pt>
    <dgm:pt modelId="{EBBEEBF3-3F29-4E80-8C14-D3B995AA362D}" type="pres">
      <dgm:prSet presAssocID="{08A492A7-9D68-42D2-BFE2-64E636D82A35}" presName="iconRect" presStyleLbl="node1" presStyleIdx="0" presStyleCnt="3" custScaleX="141291" custScaleY="137064" custLinFactNeighborX="721" custLinFactNeighborY="-4667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Robot"/>
        </a:ext>
      </dgm:extLst>
    </dgm:pt>
    <dgm:pt modelId="{61B9BB5D-3DA4-4785-894D-9DE870D40755}" type="pres">
      <dgm:prSet presAssocID="{08A492A7-9D68-42D2-BFE2-64E636D82A35}" presName="spaceRect" presStyleCnt="0"/>
      <dgm:spPr/>
    </dgm:pt>
    <dgm:pt modelId="{1D65AD1C-B6AF-4325-8129-0661731FE86E}" type="pres">
      <dgm:prSet presAssocID="{08A492A7-9D68-42D2-BFE2-64E636D82A35}" presName="textRect" presStyleLbl="revTx" presStyleIdx="0" presStyleCnt="3" custScaleY="155954" custLinFactNeighborX="324" custLinFactNeighborY="12543">
        <dgm:presLayoutVars>
          <dgm:chMax val="1"/>
          <dgm:chPref val="1"/>
        </dgm:presLayoutVars>
      </dgm:prSet>
      <dgm:spPr/>
      <dgm:t>
        <a:bodyPr/>
        <a:lstStyle/>
        <a:p>
          <a:endParaRPr lang="en-US"/>
        </a:p>
      </dgm:t>
    </dgm:pt>
    <dgm:pt modelId="{7DC2DF5A-A8F3-4EA7-853F-507D139B7FA7}" type="pres">
      <dgm:prSet presAssocID="{E1E0B025-B181-4A9F-90D2-3CB261624220}" presName="sibTrans" presStyleCnt="0"/>
      <dgm:spPr/>
    </dgm:pt>
    <dgm:pt modelId="{1D118B38-91B2-46C8-9F4C-94797A892059}" type="pres">
      <dgm:prSet presAssocID="{E9AB95A7-84E2-4A12-87A5-2034288795C9}" presName="compNode" presStyleCnt="0"/>
      <dgm:spPr/>
    </dgm:pt>
    <dgm:pt modelId="{D4A5DCCD-D556-43EA-9D95-626D089FDA67}" type="pres">
      <dgm:prSet presAssocID="{E9AB95A7-84E2-4A12-87A5-2034288795C9}" presName="iconRect" presStyleLbl="node1" presStyleIdx="1" presStyleCnt="3" custScaleX="141291" custScaleY="137064" custLinFactNeighborX="721" custLinFactNeighborY="-4667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extLst>
        <a:ext uri="{E40237B7-FDA0-4F09-8148-C483321AD2D9}">
          <dgm14:cNvPr xmlns:dgm14="http://schemas.microsoft.com/office/drawing/2010/diagram" id="0" name="" descr="Cat"/>
        </a:ext>
      </dgm:extLst>
    </dgm:pt>
    <dgm:pt modelId="{A3673F40-5C13-46F3-B113-A470132ED512}" type="pres">
      <dgm:prSet presAssocID="{E9AB95A7-84E2-4A12-87A5-2034288795C9}" presName="spaceRect" presStyleCnt="0"/>
      <dgm:spPr/>
    </dgm:pt>
    <dgm:pt modelId="{09EC0844-AA0C-4A60-91CE-A575D2E2497F}" type="pres">
      <dgm:prSet presAssocID="{E9AB95A7-84E2-4A12-87A5-2034288795C9}" presName="textRect" presStyleLbl="revTx" presStyleIdx="1" presStyleCnt="3" custScaleY="155954" custLinFactNeighborX="324" custLinFactNeighborY="12543">
        <dgm:presLayoutVars>
          <dgm:chMax val="1"/>
          <dgm:chPref val="1"/>
        </dgm:presLayoutVars>
      </dgm:prSet>
      <dgm:spPr/>
      <dgm:t>
        <a:bodyPr/>
        <a:lstStyle/>
        <a:p>
          <a:endParaRPr lang="en-US"/>
        </a:p>
      </dgm:t>
    </dgm:pt>
    <dgm:pt modelId="{B784F3FC-1260-4584-BD15-0826891F1546}" type="pres">
      <dgm:prSet presAssocID="{A1571CE8-0FF2-4696-BFF5-1B5251A97826}" presName="sibTrans" presStyleCnt="0"/>
      <dgm:spPr/>
    </dgm:pt>
    <dgm:pt modelId="{3CF36B73-101E-4284-8C94-F705ED8D57E4}" type="pres">
      <dgm:prSet presAssocID="{9C98ABF0-61FE-4ED6-B889-4823F0147D4E}" presName="compNode" presStyleCnt="0"/>
      <dgm:spPr/>
    </dgm:pt>
    <dgm:pt modelId="{BB55B46D-2F77-4691-A166-315BC961BF41}" type="pres">
      <dgm:prSet presAssocID="{9C98ABF0-61FE-4ED6-B889-4823F0147D4E}" presName="iconRect" presStyleLbl="node1" presStyleIdx="2" presStyleCnt="3" custScaleX="141291" custScaleY="137064" custLinFactNeighborX="721" custLinFactNeighborY="-46679"/>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extLst>
        <a:ext uri="{E40237B7-FDA0-4F09-8148-C483321AD2D9}">
          <dgm14:cNvPr xmlns:dgm14="http://schemas.microsoft.com/office/drawing/2010/diagram" id="0" name="" descr="Head with Gears"/>
        </a:ext>
      </dgm:extLst>
    </dgm:pt>
    <dgm:pt modelId="{07503D9F-3D75-4320-B6D0-C82E7E7B8809}" type="pres">
      <dgm:prSet presAssocID="{9C98ABF0-61FE-4ED6-B889-4823F0147D4E}" presName="spaceRect" presStyleCnt="0"/>
      <dgm:spPr/>
    </dgm:pt>
    <dgm:pt modelId="{98B7015A-79B2-47FB-8276-F812E2BE5201}" type="pres">
      <dgm:prSet presAssocID="{9C98ABF0-61FE-4ED6-B889-4823F0147D4E}" presName="textRect" presStyleLbl="revTx" presStyleIdx="2" presStyleCnt="3" custScaleY="155954" custLinFactNeighborX="324" custLinFactNeighborY="12543">
        <dgm:presLayoutVars>
          <dgm:chMax val="1"/>
          <dgm:chPref val="1"/>
        </dgm:presLayoutVars>
      </dgm:prSet>
      <dgm:spPr/>
      <dgm:t>
        <a:bodyPr/>
        <a:lstStyle/>
        <a:p>
          <a:endParaRPr lang="en-US"/>
        </a:p>
      </dgm:t>
    </dgm:pt>
  </dgm:ptLst>
  <dgm:cxnLst>
    <dgm:cxn modelId="{B0ABE066-C7EF-4DDA-82F7-EDACAB1D801F}" type="presOf" srcId="{E9AB95A7-84E2-4A12-87A5-2034288795C9}" destId="{09EC0844-AA0C-4A60-91CE-A575D2E2497F}" srcOrd="0" destOrd="0" presId="urn:microsoft.com/office/officeart/2018/2/layout/IconLabelList"/>
    <dgm:cxn modelId="{FE664BF0-9496-4238-880F-618D570674F8}" type="presOf" srcId="{9C98ABF0-61FE-4ED6-B889-4823F0147D4E}" destId="{98B7015A-79B2-47FB-8276-F812E2BE5201}" srcOrd="0" destOrd="0" presId="urn:microsoft.com/office/officeart/2018/2/layout/IconLabelList"/>
    <dgm:cxn modelId="{1029DCCE-32F6-4F4C-8ED9-A80AA27A9ADE}" srcId="{265D21CB-56C9-4F1E-9091-29090436B62E}" destId="{E9AB95A7-84E2-4A12-87A5-2034288795C9}" srcOrd="1" destOrd="0" parTransId="{B144A2CE-1CB6-40DD-A4CC-AAB7854B7709}" sibTransId="{A1571CE8-0FF2-4696-BFF5-1B5251A97826}"/>
    <dgm:cxn modelId="{54462A41-DCDC-43E8-B731-8D3E941B0484}" type="presOf" srcId="{08A492A7-9D68-42D2-BFE2-64E636D82A35}" destId="{1D65AD1C-B6AF-4325-8129-0661731FE86E}" srcOrd="0" destOrd="0" presId="urn:microsoft.com/office/officeart/2018/2/layout/IconLabelList"/>
    <dgm:cxn modelId="{B481AB05-9DFE-429F-B0B7-4FA82BFC05E8}" srcId="{265D21CB-56C9-4F1E-9091-29090436B62E}" destId="{08A492A7-9D68-42D2-BFE2-64E636D82A35}" srcOrd="0" destOrd="0" parTransId="{689381D3-F736-4B59-B33B-7FFD7BAEC53C}" sibTransId="{E1E0B025-B181-4A9F-90D2-3CB261624220}"/>
    <dgm:cxn modelId="{D3F1C54B-C047-4FEF-8DB3-F0E9B0DA21B1}" type="presOf" srcId="{265D21CB-56C9-4F1E-9091-29090436B62E}" destId="{C12ADBF0-DA6B-4AC6-BCA4-C80D0E985D0E}" srcOrd="0" destOrd="0" presId="urn:microsoft.com/office/officeart/2018/2/layout/IconLabelList"/>
    <dgm:cxn modelId="{4FF28A3E-1164-4DE8-A535-68F441B337EA}" srcId="{265D21CB-56C9-4F1E-9091-29090436B62E}" destId="{9C98ABF0-61FE-4ED6-B889-4823F0147D4E}" srcOrd="2" destOrd="0" parTransId="{01EAFFF2-077F-4D6B-ABE0-D0010AA6AD39}" sibTransId="{FEA70011-C631-4ECB-95BF-B41C72167347}"/>
    <dgm:cxn modelId="{1077BC9D-C93A-47F5-ACDE-BAD6D01B2906}" type="presParOf" srcId="{C12ADBF0-DA6B-4AC6-BCA4-C80D0E985D0E}" destId="{69A6C23C-3487-4BEC-AEE3-0C705690978B}" srcOrd="0" destOrd="0" presId="urn:microsoft.com/office/officeart/2018/2/layout/IconLabelList"/>
    <dgm:cxn modelId="{83CDD995-DEB9-4829-A5C0-A2FAFC4FD288}" type="presParOf" srcId="{69A6C23C-3487-4BEC-AEE3-0C705690978B}" destId="{EBBEEBF3-3F29-4E80-8C14-D3B995AA362D}" srcOrd="0" destOrd="0" presId="urn:microsoft.com/office/officeart/2018/2/layout/IconLabelList"/>
    <dgm:cxn modelId="{DCB43D37-4253-46D8-8027-B3BDF85805A0}" type="presParOf" srcId="{69A6C23C-3487-4BEC-AEE3-0C705690978B}" destId="{61B9BB5D-3DA4-4785-894D-9DE870D40755}" srcOrd="1" destOrd="0" presId="urn:microsoft.com/office/officeart/2018/2/layout/IconLabelList"/>
    <dgm:cxn modelId="{6A4CCBE7-F5F7-4776-8EA9-2A46810D12B2}" type="presParOf" srcId="{69A6C23C-3487-4BEC-AEE3-0C705690978B}" destId="{1D65AD1C-B6AF-4325-8129-0661731FE86E}" srcOrd="2" destOrd="0" presId="urn:microsoft.com/office/officeart/2018/2/layout/IconLabelList"/>
    <dgm:cxn modelId="{5D02B814-F71B-4DF3-8F22-D58BF6889AA3}" type="presParOf" srcId="{C12ADBF0-DA6B-4AC6-BCA4-C80D0E985D0E}" destId="{7DC2DF5A-A8F3-4EA7-853F-507D139B7FA7}" srcOrd="1" destOrd="0" presId="urn:microsoft.com/office/officeart/2018/2/layout/IconLabelList"/>
    <dgm:cxn modelId="{6C0A231E-F58B-4CD5-B1C5-7B620D966D27}" type="presParOf" srcId="{C12ADBF0-DA6B-4AC6-BCA4-C80D0E985D0E}" destId="{1D118B38-91B2-46C8-9F4C-94797A892059}" srcOrd="2" destOrd="0" presId="urn:microsoft.com/office/officeart/2018/2/layout/IconLabelList"/>
    <dgm:cxn modelId="{2EFB5300-CB5A-416F-B10F-A82D3B09A714}" type="presParOf" srcId="{1D118B38-91B2-46C8-9F4C-94797A892059}" destId="{D4A5DCCD-D556-43EA-9D95-626D089FDA67}" srcOrd="0" destOrd="0" presId="urn:microsoft.com/office/officeart/2018/2/layout/IconLabelList"/>
    <dgm:cxn modelId="{855D0AB5-3BC8-420C-9834-26B16A806B1C}" type="presParOf" srcId="{1D118B38-91B2-46C8-9F4C-94797A892059}" destId="{A3673F40-5C13-46F3-B113-A470132ED512}" srcOrd="1" destOrd="0" presId="urn:microsoft.com/office/officeart/2018/2/layout/IconLabelList"/>
    <dgm:cxn modelId="{A97BADC6-447A-45B8-9298-683147C5914A}" type="presParOf" srcId="{1D118B38-91B2-46C8-9F4C-94797A892059}" destId="{09EC0844-AA0C-4A60-91CE-A575D2E2497F}" srcOrd="2" destOrd="0" presId="urn:microsoft.com/office/officeart/2018/2/layout/IconLabelList"/>
    <dgm:cxn modelId="{4FA0980E-EB93-4501-BE02-6500027FAC44}" type="presParOf" srcId="{C12ADBF0-DA6B-4AC6-BCA4-C80D0E985D0E}" destId="{B784F3FC-1260-4584-BD15-0826891F1546}" srcOrd="3" destOrd="0" presId="urn:microsoft.com/office/officeart/2018/2/layout/IconLabelList"/>
    <dgm:cxn modelId="{D7B2DF86-4C57-4B47-B69D-8B287D034358}" type="presParOf" srcId="{C12ADBF0-DA6B-4AC6-BCA4-C80D0E985D0E}" destId="{3CF36B73-101E-4284-8C94-F705ED8D57E4}" srcOrd="4" destOrd="0" presId="urn:microsoft.com/office/officeart/2018/2/layout/IconLabelList"/>
    <dgm:cxn modelId="{BD26FAA1-083B-4FEE-9B1F-68898028634D}" type="presParOf" srcId="{3CF36B73-101E-4284-8C94-F705ED8D57E4}" destId="{BB55B46D-2F77-4691-A166-315BC961BF41}" srcOrd="0" destOrd="0" presId="urn:microsoft.com/office/officeart/2018/2/layout/IconLabelList"/>
    <dgm:cxn modelId="{B9DE0E95-06BD-4B41-903E-E69815625A37}" type="presParOf" srcId="{3CF36B73-101E-4284-8C94-F705ED8D57E4}" destId="{07503D9F-3D75-4320-B6D0-C82E7E7B8809}" srcOrd="1" destOrd="0" presId="urn:microsoft.com/office/officeart/2018/2/layout/IconLabelList"/>
    <dgm:cxn modelId="{A56147B4-E36A-4F99-B78A-72A6DB35A213}" type="presParOf" srcId="{3CF36B73-101E-4284-8C94-F705ED8D57E4}" destId="{98B7015A-79B2-47FB-8276-F812E2BE5201}"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D5BCF5-D42B-46CC-BD2A-B4F8A1C03CBD}"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83B978C3-5156-40E4-90F2-128A36330685}">
      <dgm:prSet/>
      <dgm:spPr/>
      <dgm:t>
        <a:bodyPr/>
        <a:lstStyle/>
        <a:p>
          <a:pPr>
            <a:lnSpc>
              <a:spcPct val="100000"/>
            </a:lnSpc>
          </a:pPr>
          <a:r>
            <a:rPr lang="en-US" dirty="0"/>
            <a:t>Artificial Intelligence (AI) is revolutionizing the field of medical imaging, particularly in the detection of tumors in X-rays and MRIs1</a:t>
          </a:r>
        </a:p>
      </dgm:t>
    </dgm:pt>
    <dgm:pt modelId="{2C29611C-07D2-4DB4-A97A-25D5BC41D992}" type="parTrans" cxnId="{5B134B20-2778-4C4A-93A8-F88F136B3E8D}">
      <dgm:prSet/>
      <dgm:spPr/>
      <dgm:t>
        <a:bodyPr/>
        <a:lstStyle/>
        <a:p>
          <a:endParaRPr lang="en-US"/>
        </a:p>
      </dgm:t>
    </dgm:pt>
    <dgm:pt modelId="{ED58F385-C2E2-452E-9289-62ACB62EDB8F}" type="sibTrans" cxnId="{5B134B20-2778-4C4A-93A8-F88F136B3E8D}">
      <dgm:prSet/>
      <dgm:spPr/>
      <dgm:t>
        <a:bodyPr/>
        <a:lstStyle/>
        <a:p>
          <a:pPr>
            <a:lnSpc>
              <a:spcPct val="100000"/>
            </a:lnSpc>
          </a:pPr>
          <a:endParaRPr lang="en-US"/>
        </a:p>
      </dgm:t>
    </dgm:pt>
    <dgm:pt modelId="{E65AE934-D7F5-4082-AF7E-EF27DFB2695B}">
      <dgm:prSet/>
      <dgm:spPr/>
      <dgm:t>
        <a:bodyPr/>
        <a:lstStyle/>
        <a:p>
          <a:pPr>
            <a:lnSpc>
              <a:spcPct val="100000"/>
            </a:lnSpc>
          </a:pPr>
          <a:r>
            <a:rPr lang="en-US"/>
            <a:t>. AI algorithms can analyze vast amounts of imaging data quickly and accurately, identifying subtle patterns that may be missed by human eyes1</a:t>
          </a:r>
        </a:p>
      </dgm:t>
    </dgm:pt>
    <dgm:pt modelId="{B622442D-201F-41F3-B06B-B20801560A28}" type="parTrans" cxnId="{01A05642-76D5-4BBF-8FD9-FBF0135EF60D}">
      <dgm:prSet/>
      <dgm:spPr/>
      <dgm:t>
        <a:bodyPr/>
        <a:lstStyle/>
        <a:p>
          <a:endParaRPr lang="en-US"/>
        </a:p>
      </dgm:t>
    </dgm:pt>
    <dgm:pt modelId="{857A64C0-42F1-431F-903A-34B01FB23675}" type="sibTrans" cxnId="{01A05642-76D5-4BBF-8FD9-FBF0135EF60D}">
      <dgm:prSet/>
      <dgm:spPr/>
      <dgm:t>
        <a:bodyPr/>
        <a:lstStyle/>
        <a:p>
          <a:pPr>
            <a:lnSpc>
              <a:spcPct val="100000"/>
            </a:lnSpc>
          </a:pPr>
          <a:endParaRPr lang="en-US"/>
        </a:p>
      </dgm:t>
    </dgm:pt>
    <dgm:pt modelId="{1CBF1952-820B-427C-9777-33BAC9354E30}">
      <dgm:prSet/>
      <dgm:spPr/>
      <dgm:t>
        <a:bodyPr/>
        <a:lstStyle/>
        <a:p>
          <a:pPr>
            <a:lnSpc>
              <a:spcPct val="100000"/>
            </a:lnSpc>
          </a:pPr>
          <a:r>
            <a:rPr lang="en-US"/>
            <a:t>. For example, deep learning models can be trained to detect tumors in MRI scans with high precision, significantly improving early diagnosis and treatment planning1</a:t>
          </a:r>
        </a:p>
      </dgm:t>
    </dgm:pt>
    <dgm:pt modelId="{8324F3BE-CCA0-4BE1-96C9-078E4EA57B00}" type="parTrans" cxnId="{2E5202A7-2B63-44DA-8C19-AC04D6FB324F}">
      <dgm:prSet/>
      <dgm:spPr/>
      <dgm:t>
        <a:bodyPr/>
        <a:lstStyle/>
        <a:p>
          <a:endParaRPr lang="en-US"/>
        </a:p>
      </dgm:t>
    </dgm:pt>
    <dgm:pt modelId="{4FE468F3-ED69-4B52-9411-94E08BB347DF}" type="sibTrans" cxnId="{2E5202A7-2B63-44DA-8C19-AC04D6FB324F}">
      <dgm:prSet/>
      <dgm:spPr/>
      <dgm:t>
        <a:bodyPr/>
        <a:lstStyle/>
        <a:p>
          <a:pPr>
            <a:lnSpc>
              <a:spcPct val="100000"/>
            </a:lnSpc>
          </a:pPr>
          <a:endParaRPr lang="en-US"/>
        </a:p>
      </dgm:t>
    </dgm:pt>
    <dgm:pt modelId="{302C513E-1D72-4CDA-9CB0-8D3A02EED157}">
      <dgm:prSet/>
      <dgm:spPr/>
      <dgm:t>
        <a:bodyPr/>
        <a:lstStyle/>
        <a:p>
          <a:pPr>
            <a:lnSpc>
              <a:spcPct val="100000"/>
            </a:lnSpc>
          </a:pPr>
          <a:r>
            <a:rPr lang="en-US"/>
            <a:t>. These models use neural networks to process and interpret complex imaging data, mimicking the way the human brain processes visual information1</a:t>
          </a:r>
        </a:p>
      </dgm:t>
    </dgm:pt>
    <dgm:pt modelId="{3C8F1B87-AA6A-458F-82EC-BD41CA8C99EC}" type="parTrans" cxnId="{4EC68655-304E-433F-8194-B7CD4D6A00B7}">
      <dgm:prSet/>
      <dgm:spPr/>
      <dgm:t>
        <a:bodyPr/>
        <a:lstStyle/>
        <a:p>
          <a:endParaRPr lang="en-US"/>
        </a:p>
      </dgm:t>
    </dgm:pt>
    <dgm:pt modelId="{E9B2BECF-5C51-434D-8A41-9A4F9283F5AB}" type="sibTrans" cxnId="{4EC68655-304E-433F-8194-B7CD4D6A00B7}">
      <dgm:prSet/>
      <dgm:spPr/>
      <dgm:t>
        <a:bodyPr/>
        <a:lstStyle/>
        <a:p>
          <a:endParaRPr lang="en-US"/>
        </a:p>
      </dgm:t>
    </dgm:pt>
    <dgm:pt modelId="{2DDDA5DA-287F-4CB5-90C5-9F6D58FEEEEA}" type="pres">
      <dgm:prSet presAssocID="{FAD5BCF5-D42B-46CC-BD2A-B4F8A1C03CBD}" presName="root" presStyleCnt="0">
        <dgm:presLayoutVars>
          <dgm:dir/>
          <dgm:resizeHandles val="exact"/>
        </dgm:presLayoutVars>
      </dgm:prSet>
      <dgm:spPr/>
      <dgm:t>
        <a:bodyPr/>
        <a:lstStyle/>
        <a:p>
          <a:endParaRPr lang="en-US"/>
        </a:p>
      </dgm:t>
    </dgm:pt>
    <dgm:pt modelId="{74C2E12A-147B-4DE5-9276-D01F2E0E4185}" type="pres">
      <dgm:prSet presAssocID="{FAD5BCF5-D42B-46CC-BD2A-B4F8A1C03CBD}" presName="container" presStyleCnt="0">
        <dgm:presLayoutVars>
          <dgm:dir/>
          <dgm:resizeHandles val="exact"/>
        </dgm:presLayoutVars>
      </dgm:prSet>
      <dgm:spPr/>
    </dgm:pt>
    <dgm:pt modelId="{CD84D0EF-6493-48F6-8D58-2EEA2401F3A5}" type="pres">
      <dgm:prSet presAssocID="{83B978C3-5156-40E4-90F2-128A36330685}" presName="compNode" presStyleCnt="0"/>
      <dgm:spPr/>
    </dgm:pt>
    <dgm:pt modelId="{0417F840-9984-4143-B4B2-BD7CB7DEA5A9}" type="pres">
      <dgm:prSet presAssocID="{83B978C3-5156-40E4-90F2-128A36330685}" presName="iconBgRect" presStyleLbl="bgShp" presStyleIdx="0" presStyleCnt="4"/>
      <dgm:spPr/>
    </dgm:pt>
    <dgm:pt modelId="{DF606C87-7AD4-4A78-87D9-210E510A5E20}" type="pres">
      <dgm:prSet presAssocID="{83B978C3-5156-40E4-90F2-128A3633068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Doctor"/>
        </a:ext>
      </dgm:extLst>
    </dgm:pt>
    <dgm:pt modelId="{22443E69-989E-4381-9484-6F3FA312E2BA}" type="pres">
      <dgm:prSet presAssocID="{83B978C3-5156-40E4-90F2-128A36330685}" presName="spaceRect" presStyleCnt="0"/>
      <dgm:spPr/>
    </dgm:pt>
    <dgm:pt modelId="{76A0A4F5-D793-4DB7-850A-2645D56F22D7}" type="pres">
      <dgm:prSet presAssocID="{83B978C3-5156-40E4-90F2-128A36330685}" presName="textRect" presStyleLbl="revTx" presStyleIdx="0" presStyleCnt="4">
        <dgm:presLayoutVars>
          <dgm:chMax val="1"/>
          <dgm:chPref val="1"/>
        </dgm:presLayoutVars>
      </dgm:prSet>
      <dgm:spPr/>
      <dgm:t>
        <a:bodyPr/>
        <a:lstStyle/>
        <a:p>
          <a:endParaRPr lang="en-US"/>
        </a:p>
      </dgm:t>
    </dgm:pt>
    <dgm:pt modelId="{5EEDE5D0-83F0-43AA-9971-6159BFD9D8BE}" type="pres">
      <dgm:prSet presAssocID="{ED58F385-C2E2-452E-9289-62ACB62EDB8F}" presName="sibTrans" presStyleLbl="sibTrans2D1" presStyleIdx="0" presStyleCnt="0"/>
      <dgm:spPr/>
      <dgm:t>
        <a:bodyPr/>
        <a:lstStyle/>
        <a:p>
          <a:endParaRPr lang="en-US"/>
        </a:p>
      </dgm:t>
    </dgm:pt>
    <dgm:pt modelId="{86824802-7D47-4F81-81A4-13DA9E5C5189}" type="pres">
      <dgm:prSet presAssocID="{E65AE934-D7F5-4082-AF7E-EF27DFB2695B}" presName="compNode" presStyleCnt="0"/>
      <dgm:spPr/>
    </dgm:pt>
    <dgm:pt modelId="{31976892-7923-4536-B94A-08B9561C551C}" type="pres">
      <dgm:prSet presAssocID="{E65AE934-D7F5-4082-AF7E-EF27DFB2695B}" presName="iconBgRect" presStyleLbl="bgShp" presStyleIdx="1" presStyleCnt="4"/>
      <dgm:spPr/>
    </dgm:pt>
    <dgm:pt modelId="{4C5F85B1-1747-4605-B848-9DF727BB514A}" type="pres">
      <dgm:prSet presAssocID="{E65AE934-D7F5-4082-AF7E-EF27DFB2695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extLst>
        <a:ext uri="{E40237B7-FDA0-4F09-8148-C483321AD2D9}">
          <dgm14:cNvPr xmlns:dgm14="http://schemas.microsoft.com/office/drawing/2010/diagram" id="0" name="" descr="Statistics"/>
        </a:ext>
      </dgm:extLst>
    </dgm:pt>
    <dgm:pt modelId="{C0953C0F-14EF-4005-A26C-ECD4C8282893}" type="pres">
      <dgm:prSet presAssocID="{E65AE934-D7F5-4082-AF7E-EF27DFB2695B}" presName="spaceRect" presStyleCnt="0"/>
      <dgm:spPr/>
    </dgm:pt>
    <dgm:pt modelId="{BF7DE865-D22C-4136-88ED-F30C5761978D}" type="pres">
      <dgm:prSet presAssocID="{E65AE934-D7F5-4082-AF7E-EF27DFB2695B}" presName="textRect" presStyleLbl="revTx" presStyleIdx="1" presStyleCnt="4">
        <dgm:presLayoutVars>
          <dgm:chMax val="1"/>
          <dgm:chPref val="1"/>
        </dgm:presLayoutVars>
      </dgm:prSet>
      <dgm:spPr/>
      <dgm:t>
        <a:bodyPr/>
        <a:lstStyle/>
        <a:p>
          <a:endParaRPr lang="en-US"/>
        </a:p>
      </dgm:t>
    </dgm:pt>
    <dgm:pt modelId="{C26DE297-AB7C-4591-919B-1736497D9116}" type="pres">
      <dgm:prSet presAssocID="{857A64C0-42F1-431F-903A-34B01FB23675}" presName="sibTrans" presStyleLbl="sibTrans2D1" presStyleIdx="0" presStyleCnt="0"/>
      <dgm:spPr/>
      <dgm:t>
        <a:bodyPr/>
        <a:lstStyle/>
        <a:p>
          <a:endParaRPr lang="en-US"/>
        </a:p>
      </dgm:t>
    </dgm:pt>
    <dgm:pt modelId="{75C4CAD8-417F-4568-AC61-6FB02794E877}" type="pres">
      <dgm:prSet presAssocID="{1CBF1952-820B-427C-9777-33BAC9354E30}" presName="compNode" presStyleCnt="0"/>
      <dgm:spPr/>
    </dgm:pt>
    <dgm:pt modelId="{B11FFC64-E3F4-4E86-B983-85BF7E1711ED}" type="pres">
      <dgm:prSet presAssocID="{1CBF1952-820B-427C-9777-33BAC9354E30}" presName="iconBgRect" presStyleLbl="bgShp" presStyleIdx="2" presStyleCnt="4"/>
      <dgm:spPr/>
    </dgm:pt>
    <dgm:pt modelId="{7ADE5F6E-73EA-4D8B-833A-6819D83C0B92}" type="pres">
      <dgm:prSet presAssocID="{1CBF1952-820B-427C-9777-33BAC9354E3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extLst>
        <a:ext uri="{E40237B7-FDA0-4F09-8148-C483321AD2D9}">
          <dgm14:cNvPr xmlns:dgm14="http://schemas.microsoft.com/office/drawing/2010/diagram" id="0" name="" descr="Microscope"/>
        </a:ext>
      </dgm:extLst>
    </dgm:pt>
    <dgm:pt modelId="{7A8E488F-7126-42BB-B269-CA9B1DEFD9DA}" type="pres">
      <dgm:prSet presAssocID="{1CBF1952-820B-427C-9777-33BAC9354E30}" presName="spaceRect" presStyleCnt="0"/>
      <dgm:spPr/>
    </dgm:pt>
    <dgm:pt modelId="{EC95307C-006E-4737-8B94-5A78F60F0ECD}" type="pres">
      <dgm:prSet presAssocID="{1CBF1952-820B-427C-9777-33BAC9354E30}" presName="textRect" presStyleLbl="revTx" presStyleIdx="2" presStyleCnt="4">
        <dgm:presLayoutVars>
          <dgm:chMax val="1"/>
          <dgm:chPref val="1"/>
        </dgm:presLayoutVars>
      </dgm:prSet>
      <dgm:spPr/>
      <dgm:t>
        <a:bodyPr/>
        <a:lstStyle/>
        <a:p>
          <a:endParaRPr lang="en-US"/>
        </a:p>
      </dgm:t>
    </dgm:pt>
    <dgm:pt modelId="{0A3AC58D-1796-4D25-9231-38DA9F2E8386}" type="pres">
      <dgm:prSet presAssocID="{4FE468F3-ED69-4B52-9411-94E08BB347DF}" presName="sibTrans" presStyleLbl="sibTrans2D1" presStyleIdx="0" presStyleCnt="0"/>
      <dgm:spPr/>
      <dgm:t>
        <a:bodyPr/>
        <a:lstStyle/>
        <a:p>
          <a:endParaRPr lang="en-US"/>
        </a:p>
      </dgm:t>
    </dgm:pt>
    <dgm:pt modelId="{ED857B68-A4CD-4F81-8B2E-98035B0C06FB}" type="pres">
      <dgm:prSet presAssocID="{302C513E-1D72-4CDA-9CB0-8D3A02EED157}" presName="compNode" presStyleCnt="0"/>
      <dgm:spPr/>
    </dgm:pt>
    <dgm:pt modelId="{53471496-D8D0-42F1-8E83-1D2D7E154EF2}" type="pres">
      <dgm:prSet presAssocID="{302C513E-1D72-4CDA-9CB0-8D3A02EED157}" presName="iconBgRect" presStyleLbl="bgShp" presStyleIdx="3" presStyleCnt="4"/>
      <dgm:spPr/>
    </dgm:pt>
    <dgm:pt modelId="{5CE83DB8-61EC-497D-B255-1AC511E112B7}" type="pres">
      <dgm:prSet presAssocID="{302C513E-1D72-4CDA-9CB0-8D3A02EED15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dgm:spPr>
      <dgm:extLst>
        <a:ext uri="{E40237B7-FDA0-4F09-8148-C483321AD2D9}">
          <dgm14:cNvPr xmlns:dgm14="http://schemas.microsoft.com/office/drawing/2010/diagram" id="0" name="" descr="Brain"/>
        </a:ext>
      </dgm:extLst>
    </dgm:pt>
    <dgm:pt modelId="{B4715809-7225-433C-A021-C259010855B6}" type="pres">
      <dgm:prSet presAssocID="{302C513E-1D72-4CDA-9CB0-8D3A02EED157}" presName="spaceRect" presStyleCnt="0"/>
      <dgm:spPr/>
    </dgm:pt>
    <dgm:pt modelId="{617D128F-8864-4F8E-823B-1380A490294C}" type="pres">
      <dgm:prSet presAssocID="{302C513E-1D72-4CDA-9CB0-8D3A02EED157}" presName="textRect" presStyleLbl="revTx" presStyleIdx="3" presStyleCnt="4">
        <dgm:presLayoutVars>
          <dgm:chMax val="1"/>
          <dgm:chPref val="1"/>
        </dgm:presLayoutVars>
      </dgm:prSet>
      <dgm:spPr/>
      <dgm:t>
        <a:bodyPr/>
        <a:lstStyle/>
        <a:p>
          <a:endParaRPr lang="en-US"/>
        </a:p>
      </dgm:t>
    </dgm:pt>
  </dgm:ptLst>
  <dgm:cxnLst>
    <dgm:cxn modelId="{5B134B20-2778-4C4A-93A8-F88F136B3E8D}" srcId="{FAD5BCF5-D42B-46CC-BD2A-B4F8A1C03CBD}" destId="{83B978C3-5156-40E4-90F2-128A36330685}" srcOrd="0" destOrd="0" parTransId="{2C29611C-07D2-4DB4-A97A-25D5BC41D992}" sibTransId="{ED58F385-C2E2-452E-9289-62ACB62EDB8F}"/>
    <dgm:cxn modelId="{01A05642-76D5-4BBF-8FD9-FBF0135EF60D}" srcId="{FAD5BCF5-D42B-46CC-BD2A-B4F8A1C03CBD}" destId="{E65AE934-D7F5-4082-AF7E-EF27DFB2695B}" srcOrd="1" destOrd="0" parTransId="{B622442D-201F-41F3-B06B-B20801560A28}" sibTransId="{857A64C0-42F1-431F-903A-34B01FB23675}"/>
    <dgm:cxn modelId="{2E5202A7-2B63-44DA-8C19-AC04D6FB324F}" srcId="{FAD5BCF5-D42B-46CC-BD2A-B4F8A1C03CBD}" destId="{1CBF1952-820B-427C-9777-33BAC9354E30}" srcOrd="2" destOrd="0" parTransId="{8324F3BE-CCA0-4BE1-96C9-078E4EA57B00}" sibTransId="{4FE468F3-ED69-4B52-9411-94E08BB347DF}"/>
    <dgm:cxn modelId="{451C42D4-BF6B-40C1-B364-B01E24F2BB86}" type="presOf" srcId="{83B978C3-5156-40E4-90F2-128A36330685}" destId="{76A0A4F5-D793-4DB7-850A-2645D56F22D7}" srcOrd="0" destOrd="0" presId="urn:microsoft.com/office/officeart/2018/2/layout/IconCircleList"/>
    <dgm:cxn modelId="{4EC68655-304E-433F-8194-B7CD4D6A00B7}" srcId="{FAD5BCF5-D42B-46CC-BD2A-B4F8A1C03CBD}" destId="{302C513E-1D72-4CDA-9CB0-8D3A02EED157}" srcOrd="3" destOrd="0" parTransId="{3C8F1B87-AA6A-458F-82EC-BD41CA8C99EC}" sibTransId="{E9B2BECF-5C51-434D-8A41-9A4F9283F5AB}"/>
    <dgm:cxn modelId="{774FA701-E89D-49C0-887E-949CBB722444}" type="presOf" srcId="{1CBF1952-820B-427C-9777-33BAC9354E30}" destId="{EC95307C-006E-4737-8B94-5A78F60F0ECD}" srcOrd="0" destOrd="0" presId="urn:microsoft.com/office/officeart/2018/2/layout/IconCircleList"/>
    <dgm:cxn modelId="{6BE23927-A35D-4B7B-8FCA-0DA79023A997}" type="presOf" srcId="{ED58F385-C2E2-452E-9289-62ACB62EDB8F}" destId="{5EEDE5D0-83F0-43AA-9971-6159BFD9D8BE}" srcOrd="0" destOrd="0" presId="urn:microsoft.com/office/officeart/2018/2/layout/IconCircleList"/>
    <dgm:cxn modelId="{4200B5AE-65CE-4E1C-AE87-AF0D01B0C143}" type="presOf" srcId="{E65AE934-D7F5-4082-AF7E-EF27DFB2695B}" destId="{BF7DE865-D22C-4136-88ED-F30C5761978D}" srcOrd="0" destOrd="0" presId="urn:microsoft.com/office/officeart/2018/2/layout/IconCircleList"/>
    <dgm:cxn modelId="{2860FA24-8ECD-4390-B14C-8957D41E527B}" type="presOf" srcId="{4FE468F3-ED69-4B52-9411-94E08BB347DF}" destId="{0A3AC58D-1796-4D25-9231-38DA9F2E8386}" srcOrd="0" destOrd="0" presId="urn:microsoft.com/office/officeart/2018/2/layout/IconCircleList"/>
    <dgm:cxn modelId="{7DF1FC8B-D300-4FEE-93A4-855A6B5665D8}" type="presOf" srcId="{FAD5BCF5-D42B-46CC-BD2A-B4F8A1C03CBD}" destId="{2DDDA5DA-287F-4CB5-90C5-9F6D58FEEEEA}" srcOrd="0" destOrd="0" presId="urn:microsoft.com/office/officeart/2018/2/layout/IconCircleList"/>
    <dgm:cxn modelId="{28CCF490-3141-4C0E-9046-E1E1C676837E}" type="presOf" srcId="{302C513E-1D72-4CDA-9CB0-8D3A02EED157}" destId="{617D128F-8864-4F8E-823B-1380A490294C}" srcOrd="0" destOrd="0" presId="urn:microsoft.com/office/officeart/2018/2/layout/IconCircleList"/>
    <dgm:cxn modelId="{0A60B658-9A64-4E7F-8026-C936CF432F7E}" type="presOf" srcId="{857A64C0-42F1-431F-903A-34B01FB23675}" destId="{C26DE297-AB7C-4591-919B-1736497D9116}" srcOrd="0" destOrd="0" presId="urn:microsoft.com/office/officeart/2018/2/layout/IconCircleList"/>
    <dgm:cxn modelId="{D8948F87-DA08-41C1-9B16-F38620CB6859}" type="presParOf" srcId="{2DDDA5DA-287F-4CB5-90C5-9F6D58FEEEEA}" destId="{74C2E12A-147B-4DE5-9276-D01F2E0E4185}" srcOrd="0" destOrd="0" presId="urn:microsoft.com/office/officeart/2018/2/layout/IconCircleList"/>
    <dgm:cxn modelId="{8C089285-7DED-40B4-BD4D-F2EEE4C9B529}" type="presParOf" srcId="{74C2E12A-147B-4DE5-9276-D01F2E0E4185}" destId="{CD84D0EF-6493-48F6-8D58-2EEA2401F3A5}" srcOrd="0" destOrd="0" presId="urn:microsoft.com/office/officeart/2018/2/layout/IconCircleList"/>
    <dgm:cxn modelId="{36766777-BF23-4B78-ACB6-2F3FFD3C5DF4}" type="presParOf" srcId="{CD84D0EF-6493-48F6-8D58-2EEA2401F3A5}" destId="{0417F840-9984-4143-B4B2-BD7CB7DEA5A9}" srcOrd="0" destOrd="0" presId="urn:microsoft.com/office/officeart/2018/2/layout/IconCircleList"/>
    <dgm:cxn modelId="{176E3E68-DD3A-42D8-955F-9E3FF0E49B1C}" type="presParOf" srcId="{CD84D0EF-6493-48F6-8D58-2EEA2401F3A5}" destId="{DF606C87-7AD4-4A78-87D9-210E510A5E20}" srcOrd="1" destOrd="0" presId="urn:microsoft.com/office/officeart/2018/2/layout/IconCircleList"/>
    <dgm:cxn modelId="{A6BB6970-F577-4FA2-9A6B-E1679F395E6E}" type="presParOf" srcId="{CD84D0EF-6493-48F6-8D58-2EEA2401F3A5}" destId="{22443E69-989E-4381-9484-6F3FA312E2BA}" srcOrd="2" destOrd="0" presId="urn:microsoft.com/office/officeart/2018/2/layout/IconCircleList"/>
    <dgm:cxn modelId="{6BC05D56-DA43-4DB7-B061-40A7CB74A2D6}" type="presParOf" srcId="{CD84D0EF-6493-48F6-8D58-2EEA2401F3A5}" destId="{76A0A4F5-D793-4DB7-850A-2645D56F22D7}" srcOrd="3" destOrd="0" presId="urn:microsoft.com/office/officeart/2018/2/layout/IconCircleList"/>
    <dgm:cxn modelId="{8A8F5651-6489-49BF-9A2B-30A50C12937F}" type="presParOf" srcId="{74C2E12A-147B-4DE5-9276-D01F2E0E4185}" destId="{5EEDE5D0-83F0-43AA-9971-6159BFD9D8BE}" srcOrd="1" destOrd="0" presId="urn:microsoft.com/office/officeart/2018/2/layout/IconCircleList"/>
    <dgm:cxn modelId="{3C893C31-AC06-42F7-86EC-51DC331C8D0E}" type="presParOf" srcId="{74C2E12A-147B-4DE5-9276-D01F2E0E4185}" destId="{86824802-7D47-4F81-81A4-13DA9E5C5189}" srcOrd="2" destOrd="0" presId="urn:microsoft.com/office/officeart/2018/2/layout/IconCircleList"/>
    <dgm:cxn modelId="{AAF0FA75-9DE5-4D17-BDAC-BE98B687F941}" type="presParOf" srcId="{86824802-7D47-4F81-81A4-13DA9E5C5189}" destId="{31976892-7923-4536-B94A-08B9561C551C}" srcOrd="0" destOrd="0" presId="urn:microsoft.com/office/officeart/2018/2/layout/IconCircleList"/>
    <dgm:cxn modelId="{35A32FDF-E009-43CE-994C-31AFEAD3D5E1}" type="presParOf" srcId="{86824802-7D47-4F81-81A4-13DA9E5C5189}" destId="{4C5F85B1-1747-4605-B848-9DF727BB514A}" srcOrd="1" destOrd="0" presId="urn:microsoft.com/office/officeart/2018/2/layout/IconCircleList"/>
    <dgm:cxn modelId="{EDF86E16-8215-4C92-9E7C-2A42C590F066}" type="presParOf" srcId="{86824802-7D47-4F81-81A4-13DA9E5C5189}" destId="{C0953C0F-14EF-4005-A26C-ECD4C8282893}" srcOrd="2" destOrd="0" presId="urn:microsoft.com/office/officeart/2018/2/layout/IconCircleList"/>
    <dgm:cxn modelId="{C363E18D-E996-47BC-81E5-0A3FDAF92F5C}" type="presParOf" srcId="{86824802-7D47-4F81-81A4-13DA9E5C5189}" destId="{BF7DE865-D22C-4136-88ED-F30C5761978D}" srcOrd="3" destOrd="0" presId="urn:microsoft.com/office/officeart/2018/2/layout/IconCircleList"/>
    <dgm:cxn modelId="{F93CC735-CD48-47FE-883A-4F6CE52E9E90}" type="presParOf" srcId="{74C2E12A-147B-4DE5-9276-D01F2E0E4185}" destId="{C26DE297-AB7C-4591-919B-1736497D9116}" srcOrd="3" destOrd="0" presId="urn:microsoft.com/office/officeart/2018/2/layout/IconCircleList"/>
    <dgm:cxn modelId="{F75A04BE-29E0-462C-8950-DD457EFE922A}" type="presParOf" srcId="{74C2E12A-147B-4DE5-9276-D01F2E0E4185}" destId="{75C4CAD8-417F-4568-AC61-6FB02794E877}" srcOrd="4" destOrd="0" presId="urn:microsoft.com/office/officeart/2018/2/layout/IconCircleList"/>
    <dgm:cxn modelId="{DE2F3034-5667-4AD0-A25F-A97715EB0947}" type="presParOf" srcId="{75C4CAD8-417F-4568-AC61-6FB02794E877}" destId="{B11FFC64-E3F4-4E86-B983-85BF7E1711ED}" srcOrd="0" destOrd="0" presId="urn:microsoft.com/office/officeart/2018/2/layout/IconCircleList"/>
    <dgm:cxn modelId="{9C24DF44-ED22-431D-BAA1-604DC97250E2}" type="presParOf" srcId="{75C4CAD8-417F-4568-AC61-6FB02794E877}" destId="{7ADE5F6E-73EA-4D8B-833A-6819D83C0B92}" srcOrd="1" destOrd="0" presId="urn:microsoft.com/office/officeart/2018/2/layout/IconCircleList"/>
    <dgm:cxn modelId="{99153E5F-CB14-4EA6-9058-148509DE9AB4}" type="presParOf" srcId="{75C4CAD8-417F-4568-AC61-6FB02794E877}" destId="{7A8E488F-7126-42BB-B269-CA9B1DEFD9DA}" srcOrd="2" destOrd="0" presId="urn:microsoft.com/office/officeart/2018/2/layout/IconCircleList"/>
    <dgm:cxn modelId="{0C105C6B-4444-42C1-9B7D-B592C5BC510C}" type="presParOf" srcId="{75C4CAD8-417F-4568-AC61-6FB02794E877}" destId="{EC95307C-006E-4737-8B94-5A78F60F0ECD}" srcOrd="3" destOrd="0" presId="urn:microsoft.com/office/officeart/2018/2/layout/IconCircleList"/>
    <dgm:cxn modelId="{F247CC29-1141-4870-96BA-AAB23DA0DEED}" type="presParOf" srcId="{74C2E12A-147B-4DE5-9276-D01F2E0E4185}" destId="{0A3AC58D-1796-4D25-9231-38DA9F2E8386}" srcOrd="5" destOrd="0" presId="urn:microsoft.com/office/officeart/2018/2/layout/IconCircleList"/>
    <dgm:cxn modelId="{841724CE-1C70-4EBF-8BF1-DA915D38852E}" type="presParOf" srcId="{74C2E12A-147B-4DE5-9276-D01F2E0E4185}" destId="{ED857B68-A4CD-4F81-8B2E-98035B0C06FB}" srcOrd="6" destOrd="0" presId="urn:microsoft.com/office/officeart/2018/2/layout/IconCircleList"/>
    <dgm:cxn modelId="{85850388-1795-49B4-A194-0594FE60D212}" type="presParOf" srcId="{ED857B68-A4CD-4F81-8B2E-98035B0C06FB}" destId="{53471496-D8D0-42F1-8E83-1D2D7E154EF2}" srcOrd="0" destOrd="0" presId="urn:microsoft.com/office/officeart/2018/2/layout/IconCircleList"/>
    <dgm:cxn modelId="{DD47DEA0-6872-4F86-9FE7-DE2B5935FD02}" type="presParOf" srcId="{ED857B68-A4CD-4F81-8B2E-98035B0C06FB}" destId="{5CE83DB8-61EC-497D-B255-1AC511E112B7}" srcOrd="1" destOrd="0" presId="urn:microsoft.com/office/officeart/2018/2/layout/IconCircleList"/>
    <dgm:cxn modelId="{BCFB0E3B-8BCC-4A62-98FA-3A419889BD34}" type="presParOf" srcId="{ED857B68-A4CD-4F81-8B2E-98035B0C06FB}" destId="{B4715809-7225-433C-A021-C259010855B6}" srcOrd="2" destOrd="0" presId="urn:microsoft.com/office/officeart/2018/2/layout/IconCircleList"/>
    <dgm:cxn modelId="{B996B2B9-48AB-4498-8614-DBD5BDCE998A}" type="presParOf" srcId="{ED857B68-A4CD-4F81-8B2E-98035B0C06FB}" destId="{617D128F-8864-4F8E-823B-1380A490294C}"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0BEF46-08DB-408D-9B39-CFB267B3E6DA}"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3AFBAD21-5A13-4EBA-8ECC-DEC07DFC6E8B}">
      <dgm:prSet custT="1"/>
      <dgm:spPr/>
      <dgm:t>
        <a:bodyPr/>
        <a:lstStyle/>
        <a:p>
          <a:pPr>
            <a:lnSpc>
              <a:spcPct val="100000"/>
            </a:lnSpc>
          </a:pPr>
          <a:r>
            <a:rPr lang="en-US" sz="1800" b="1" i="0" dirty="0"/>
            <a:t>Diagnostics</a:t>
          </a:r>
          <a:r>
            <a:rPr lang="en-US" sz="1800" b="0" i="0" dirty="0"/>
            <a:t>: AI in medical imaging </a:t>
          </a:r>
          <a:endParaRPr lang="ar-IQ" sz="1800" b="0" i="0" dirty="0"/>
        </a:p>
        <a:p>
          <a:pPr>
            <a:lnSpc>
              <a:spcPct val="100000"/>
            </a:lnSpc>
          </a:pPr>
          <a:r>
            <a:rPr lang="en-US" sz="1800" b="0" i="0" dirty="0"/>
            <a:t>(e.g., detecting tumors in </a:t>
          </a:r>
          <a:endParaRPr lang="ar-IQ" sz="1800" b="0" i="0" dirty="0"/>
        </a:p>
        <a:p>
          <a:pPr>
            <a:lnSpc>
              <a:spcPct val="100000"/>
            </a:lnSpc>
          </a:pPr>
          <a:r>
            <a:rPr lang="en-US" sz="1800" b="0" i="0" dirty="0"/>
            <a:t>X-rays, MRIs).</a:t>
          </a:r>
          <a:endParaRPr lang="en-US" sz="1800" dirty="0"/>
        </a:p>
      </dgm:t>
    </dgm:pt>
    <dgm:pt modelId="{BF9A9AEF-42DE-416B-99B5-AB0108516C97}" type="parTrans" cxnId="{C239E50D-294F-46F2-891F-503C7D2309C2}">
      <dgm:prSet/>
      <dgm:spPr/>
      <dgm:t>
        <a:bodyPr/>
        <a:lstStyle/>
        <a:p>
          <a:endParaRPr lang="en-US"/>
        </a:p>
      </dgm:t>
    </dgm:pt>
    <dgm:pt modelId="{00B723E5-A7A6-4638-B6A3-784429F383D9}" type="sibTrans" cxnId="{C239E50D-294F-46F2-891F-503C7D2309C2}">
      <dgm:prSet/>
      <dgm:spPr/>
      <dgm:t>
        <a:bodyPr/>
        <a:lstStyle/>
        <a:p>
          <a:endParaRPr lang="en-US"/>
        </a:p>
      </dgm:t>
    </dgm:pt>
    <dgm:pt modelId="{40108242-F893-4250-8FBE-5ED0DFC1CA3E}">
      <dgm:prSet custT="1"/>
      <dgm:spPr/>
      <dgm:t>
        <a:bodyPr/>
        <a:lstStyle/>
        <a:p>
          <a:pPr>
            <a:lnSpc>
              <a:spcPct val="100000"/>
            </a:lnSpc>
          </a:pPr>
          <a:r>
            <a:rPr lang="en-US" sz="1800" b="1" i="0" dirty="0"/>
            <a:t>Predictive Analytics</a:t>
          </a:r>
          <a:r>
            <a:rPr lang="en-US" sz="1800" b="0" i="0" dirty="0"/>
            <a:t>: AI for </a:t>
          </a:r>
          <a:endParaRPr lang="ar-IQ" sz="1800" b="0" i="0" dirty="0"/>
        </a:p>
        <a:p>
          <a:pPr>
            <a:lnSpc>
              <a:spcPct val="100000"/>
            </a:lnSpc>
          </a:pPr>
          <a:r>
            <a:rPr lang="en-US" sz="1800" b="0" i="0" dirty="0"/>
            <a:t>predicting disease outbreaks, </a:t>
          </a:r>
          <a:endParaRPr lang="ar-IQ" sz="1800" b="0" i="0" dirty="0"/>
        </a:p>
        <a:p>
          <a:pPr>
            <a:lnSpc>
              <a:spcPct val="100000"/>
            </a:lnSpc>
          </a:pPr>
          <a:r>
            <a:rPr lang="en-US" sz="1800" b="0" i="0" dirty="0"/>
            <a:t>patient outcomes.</a:t>
          </a:r>
          <a:endParaRPr lang="en-US" sz="1800" dirty="0"/>
        </a:p>
      </dgm:t>
    </dgm:pt>
    <dgm:pt modelId="{461CF49E-CA8A-4E67-8998-40F15F6F6D4E}" type="parTrans" cxnId="{6D7E8485-706B-499B-BC5D-FC87FF127630}">
      <dgm:prSet/>
      <dgm:spPr/>
      <dgm:t>
        <a:bodyPr/>
        <a:lstStyle/>
        <a:p>
          <a:endParaRPr lang="en-US"/>
        </a:p>
      </dgm:t>
    </dgm:pt>
    <dgm:pt modelId="{FCCE3B49-085D-4E07-87B3-09D1E4C37311}" type="sibTrans" cxnId="{6D7E8485-706B-499B-BC5D-FC87FF127630}">
      <dgm:prSet/>
      <dgm:spPr/>
      <dgm:t>
        <a:bodyPr/>
        <a:lstStyle/>
        <a:p>
          <a:endParaRPr lang="en-US"/>
        </a:p>
      </dgm:t>
    </dgm:pt>
    <dgm:pt modelId="{C7AF745B-8D46-477B-8A64-2FA3FF4B50E0}">
      <dgm:prSet custT="1"/>
      <dgm:spPr/>
      <dgm:t>
        <a:bodyPr/>
        <a:lstStyle/>
        <a:p>
          <a:pPr>
            <a:lnSpc>
              <a:spcPct val="100000"/>
            </a:lnSpc>
          </a:pPr>
          <a:r>
            <a:rPr lang="en-US" sz="1800" b="1" i="0" dirty="0"/>
            <a:t>Personalized Medicine</a:t>
          </a:r>
          <a:r>
            <a:rPr lang="en-US" sz="1800" b="0" i="0" dirty="0"/>
            <a:t>: Tailoring </a:t>
          </a:r>
          <a:endParaRPr lang="ar-IQ" sz="1800" b="0" i="0" dirty="0"/>
        </a:p>
        <a:p>
          <a:pPr>
            <a:lnSpc>
              <a:spcPct val="100000"/>
            </a:lnSpc>
          </a:pPr>
          <a:r>
            <a:rPr lang="en-US" sz="1800" b="0" i="0" dirty="0"/>
            <a:t>treatments based on genetic data.</a:t>
          </a:r>
          <a:endParaRPr lang="en-US" sz="1800" dirty="0"/>
        </a:p>
      </dgm:t>
    </dgm:pt>
    <dgm:pt modelId="{4D3C2D85-D2A8-4C8F-9901-9B5968E72964}" type="parTrans" cxnId="{834EAF1A-865E-4732-9092-36E2B36D174B}">
      <dgm:prSet/>
      <dgm:spPr/>
      <dgm:t>
        <a:bodyPr/>
        <a:lstStyle/>
        <a:p>
          <a:endParaRPr lang="en-US"/>
        </a:p>
      </dgm:t>
    </dgm:pt>
    <dgm:pt modelId="{7AA28EA7-ED1E-407D-8CB9-6F99369580DD}" type="sibTrans" cxnId="{834EAF1A-865E-4732-9092-36E2B36D174B}">
      <dgm:prSet/>
      <dgm:spPr/>
      <dgm:t>
        <a:bodyPr/>
        <a:lstStyle/>
        <a:p>
          <a:endParaRPr lang="en-US"/>
        </a:p>
      </dgm:t>
    </dgm:pt>
    <dgm:pt modelId="{70EF09C9-79D1-4C69-BA9B-55D2B521FE19}" type="pres">
      <dgm:prSet presAssocID="{030BEF46-08DB-408D-9B39-CFB267B3E6DA}" presName="root" presStyleCnt="0">
        <dgm:presLayoutVars>
          <dgm:dir/>
          <dgm:resizeHandles val="exact"/>
        </dgm:presLayoutVars>
      </dgm:prSet>
      <dgm:spPr/>
      <dgm:t>
        <a:bodyPr/>
        <a:lstStyle/>
        <a:p>
          <a:endParaRPr lang="en-US"/>
        </a:p>
      </dgm:t>
    </dgm:pt>
    <dgm:pt modelId="{06563F84-49AE-4153-B6D7-2CE57A6187AF}" type="pres">
      <dgm:prSet presAssocID="{3AFBAD21-5A13-4EBA-8ECC-DEC07DFC6E8B}" presName="compNode" presStyleCnt="0"/>
      <dgm:spPr/>
    </dgm:pt>
    <dgm:pt modelId="{D8DA500F-893B-4289-8F86-53F0392DCE79}" type="pres">
      <dgm:prSet presAssocID="{3AFBAD21-5A13-4EBA-8ECC-DEC07DFC6E8B}" presName="iconRect" presStyleLbl="node1" presStyleIdx="0" presStyleCnt="3" custScaleX="159047" custScaleY="160998" custLinFactNeighborX="729" custLinFactNeighborY="-4125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Microscope"/>
        </a:ext>
      </dgm:extLst>
    </dgm:pt>
    <dgm:pt modelId="{B79A41E7-37EA-41E7-8584-7DEF986931BB}" type="pres">
      <dgm:prSet presAssocID="{3AFBAD21-5A13-4EBA-8ECC-DEC07DFC6E8B}" presName="spaceRect" presStyleCnt="0"/>
      <dgm:spPr/>
    </dgm:pt>
    <dgm:pt modelId="{88548EA5-61B1-4D50-AE94-47FD79437D3C}" type="pres">
      <dgm:prSet presAssocID="{3AFBAD21-5A13-4EBA-8ECC-DEC07DFC6E8B}" presName="textRect" presStyleLbl="revTx" presStyleIdx="0" presStyleCnt="3" custScaleY="124997" custLinFactNeighborY="12618">
        <dgm:presLayoutVars>
          <dgm:chMax val="1"/>
          <dgm:chPref val="1"/>
        </dgm:presLayoutVars>
      </dgm:prSet>
      <dgm:spPr/>
      <dgm:t>
        <a:bodyPr/>
        <a:lstStyle/>
        <a:p>
          <a:endParaRPr lang="en-US"/>
        </a:p>
      </dgm:t>
    </dgm:pt>
    <dgm:pt modelId="{E57F5066-BD6D-496E-97A8-8CA0FBD72B3B}" type="pres">
      <dgm:prSet presAssocID="{00B723E5-A7A6-4638-B6A3-784429F383D9}" presName="sibTrans" presStyleCnt="0"/>
      <dgm:spPr/>
    </dgm:pt>
    <dgm:pt modelId="{8B98C50B-51CD-4405-A711-AE0E6189FC56}" type="pres">
      <dgm:prSet presAssocID="{40108242-F893-4250-8FBE-5ED0DFC1CA3E}" presName="compNode" presStyleCnt="0"/>
      <dgm:spPr/>
    </dgm:pt>
    <dgm:pt modelId="{59F97E95-5DDC-4812-BD86-0A9CA61C957C}" type="pres">
      <dgm:prSet presAssocID="{40108242-F893-4250-8FBE-5ED0DFC1CA3E}" presName="iconRect" presStyleLbl="node1" presStyleIdx="1" presStyleCnt="3" custScaleX="159047" custScaleY="160998" custLinFactNeighborX="729" custLinFactNeighborY="-4125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extLst>
        <a:ext uri="{E40237B7-FDA0-4F09-8148-C483321AD2D9}">
          <dgm14:cNvPr xmlns:dgm14="http://schemas.microsoft.com/office/drawing/2010/diagram" id="0" name="" descr="Statistics"/>
        </a:ext>
      </dgm:extLst>
    </dgm:pt>
    <dgm:pt modelId="{CFDF862D-81BC-4F2B-BB64-71D5C99A120C}" type="pres">
      <dgm:prSet presAssocID="{40108242-F893-4250-8FBE-5ED0DFC1CA3E}" presName="spaceRect" presStyleCnt="0"/>
      <dgm:spPr/>
    </dgm:pt>
    <dgm:pt modelId="{60A3CB82-5861-4BE1-B035-FE3FF14343DA}" type="pres">
      <dgm:prSet presAssocID="{40108242-F893-4250-8FBE-5ED0DFC1CA3E}" presName="textRect" presStyleLbl="revTx" presStyleIdx="1" presStyleCnt="3">
        <dgm:presLayoutVars>
          <dgm:chMax val="1"/>
          <dgm:chPref val="1"/>
        </dgm:presLayoutVars>
      </dgm:prSet>
      <dgm:spPr/>
      <dgm:t>
        <a:bodyPr/>
        <a:lstStyle/>
        <a:p>
          <a:endParaRPr lang="en-US"/>
        </a:p>
      </dgm:t>
    </dgm:pt>
    <dgm:pt modelId="{F51C148B-A144-48A8-8CE5-9F6E2EAC391C}" type="pres">
      <dgm:prSet presAssocID="{FCCE3B49-085D-4E07-87B3-09D1E4C37311}" presName="sibTrans" presStyleCnt="0"/>
      <dgm:spPr/>
    </dgm:pt>
    <dgm:pt modelId="{EE2719E9-FE50-4D01-941E-26596C16CFD0}" type="pres">
      <dgm:prSet presAssocID="{C7AF745B-8D46-477B-8A64-2FA3FF4B50E0}" presName="compNode" presStyleCnt="0"/>
      <dgm:spPr/>
    </dgm:pt>
    <dgm:pt modelId="{78DBD6BF-21A8-4DEC-9818-C5018DDF21D4}" type="pres">
      <dgm:prSet presAssocID="{C7AF745B-8D46-477B-8A64-2FA3FF4B50E0}" presName="iconRect" presStyleLbl="node1" presStyleIdx="2" presStyleCnt="3" custScaleX="159047" custScaleY="160998" custLinFactNeighborX="729" custLinFactNeighborY="-4125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extLst>
        <a:ext uri="{E40237B7-FDA0-4F09-8148-C483321AD2D9}">
          <dgm14:cNvPr xmlns:dgm14="http://schemas.microsoft.com/office/drawing/2010/diagram" id="0" name="" descr="Doctor"/>
        </a:ext>
      </dgm:extLst>
    </dgm:pt>
    <dgm:pt modelId="{0F00DDBD-42F7-46D7-84E8-74023121CB69}" type="pres">
      <dgm:prSet presAssocID="{C7AF745B-8D46-477B-8A64-2FA3FF4B50E0}" presName="spaceRect" presStyleCnt="0"/>
      <dgm:spPr/>
    </dgm:pt>
    <dgm:pt modelId="{5D3ACF7B-CF0F-41AB-A4A8-DB30B8C5C313}" type="pres">
      <dgm:prSet presAssocID="{C7AF745B-8D46-477B-8A64-2FA3FF4B50E0}" presName="textRect" presStyleLbl="revTx" presStyleIdx="2" presStyleCnt="3" custLinFactNeighborX="1526" custLinFactNeighborY="-2104">
        <dgm:presLayoutVars>
          <dgm:chMax val="1"/>
          <dgm:chPref val="1"/>
        </dgm:presLayoutVars>
      </dgm:prSet>
      <dgm:spPr/>
      <dgm:t>
        <a:bodyPr/>
        <a:lstStyle/>
        <a:p>
          <a:endParaRPr lang="en-US"/>
        </a:p>
      </dgm:t>
    </dgm:pt>
  </dgm:ptLst>
  <dgm:cxnLst>
    <dgm:cxn modelId="{0290E38C-41B8-4556-B001-D3D1C0C1EB09}" type="presOf" srcId="{C7AF745B-8D46-477B-8A64-2FA3FF4B50E0}" destId="{5D3ACF7B-CF0F-41AB-A4A8-DB30B8C5C313}" srcOrd="0" destOrd="0" presId="urn:microsoft.com/office/officeart/2018/2/layout/IconLabelList"/>
    <dgm:cxn modelId="{8FC17497-E23F-4397-928B-B7F646550241}" type="presOf" srcId="{40108242-F893-4250-8FBE-5ED0DFC1CA3E}" destId="{60A3CB82-5861-4BE1-B035-FE3FF14343DA}" srcOrd="0" destOrd="0" presId="urn:microsoft.com/office/officeart/2018/2/layout/IconLabelList"/>
    <dgm:cxn modelId="{834EAF1A-865E-4732-9092-36E2B36D174B}" srcId="{030BEF46-08DB-408D-9B39-CFB267B3E6DA}" destId="{C7AF745B-8D46-477B-8A64-2FA3FF4B50E0}" srcOrd="2" destOrd="0" parTransId="{4D3C2D85-D2A8-4C8F-9901-9B5968E72964}" sibTransId="{7AA28EA7-ED1E-407D-8CB9-6F99369580DD}"/>
    <dgm:cxn modelId="{4C421052-2E92-43B4-874C-5547FE46ED11}" type="presOf" srcId="{3AFBAD21-5A13-4EBA-8ECC-DEC07DFC6E8B}" destId="{88548EA5-61B1-4D50-AE94-47FD79437D3C}" srcOrd="0" destOrd="0" presId="urn:microsoft.com/office/officeart/2018/2/layout/IconLabelList"/>
    <dgm:cxn modelId="{6D7E8485-706B-499B-BC5D-FC87FF127630}" srcId="{030BEF46-08DB-408D-9B39-CFB267B3E6DA}" destId="{40108242-F893-4250-8FBE-5ED0DFC1CA3E}" srcOrd="1" destOrd="0" parTransId="{461CF49E-CA8A-4E67-8998-40F15F6F6D4E}" sibTransId="{FCCE3B49-085D-4E07-87B3-09D1E4C37311}"/>
    <dgm:cxn modelId="{C239E50D-294F-46F2-891F-503C7D2309C2}" srcId="{030BEF46-08DB-408D-9B39-CFB267B3E6DA}" destId="{3AFBAD21-5A13-4EBA-8ECC-DEC07DFC6E8B}" srcOrd="0" destOrd="0" parTransId="{BF9A9AEF-42DE-416B-99B5-AB0108516C97}" sibTransId="{00B723E5-A7A6-4638-B6A3-784429F383D9}"/>
    <dgm:cxn modelId="{908682F8-473C-4FB9-BC6E-576026E56A2C}" type="presOf" srcId="{030BEF46-08DB-408D-9B39-CFB267B3E6DA}" destId="{70EF09C9-79D1-4C69-BA9B-55D2B521FE19}" srcOrd="0" destOrd="0" presId="urn:microsoft.com/office/officeart/2018/2/layout/IconLabelList"/>
    <dgm:cxn modelId="{B61E353C-A246-4F00-9E70-3633C08B3842}" type="presParOf" srcId="{70EF09C9-79D1-4C69-BA9B-55D2B521FE19}" destId="{06563F84-49AE-4153-B6D7-2CE57A6187AF}" srcOrd="0" destOrd="0" presId="urn:microsoft.com/office/officeart/2018/2/layout/IconLabelList"/>
    <dgm:cxn modelId="{FBFB7398-836E-4FAC-8543-D3BAA05B5E2B}" type="presParOf" srcId="{06563F84-49AE-4153-B6D7-2CE57A6187AF}" destId="{D8DA500F-893B-4289-8F86-53F0392DCE79}" srcOrd="0" destOrd="0" presId="urn:microsoft.com/office/officeart/2018/2/layout/IconLabelList"/>
    <dgm:cxn modelId="{35DEFEFF-C9F7-4E32-AB5A-883F4910617E}" type="presParOf" srcId="{06563F84-49AE-4153-B6D7-2CE57A6187AF}" destId="{B79A41E7-37EA-41E7-8584-7DEF986931BB}" srcOrd="1" destOrd="0" presId="urn:microsoft.com/office/officeart/2018/2/layout/IconLabelList"/>
    <dgm:cxn modelId="{7B2539C9-EBEE-4B21-A205-81D64B044901}" type="presParOf" srcId="{06563F84-49AE-4153-B6D7-2CE57A6187AF}" destId="{88548EA5-61B1-4D50-AE94-47FD79437D3C}" srcOrd="2" destOrd="0" presId="urn:microsoft.com/office/officeart/2018/2/layout/IconLabelList"/>
    <dgm:cxn modelId="{0AA6A5CD-3C13-4B58-B78F-6D9B4F9F41AA}" type="presParOf" srcId="{70EF09C9-79D1-4C69-BA9B-55D2B521FE19}" destId="{E57F5066-BD6D-496E-97A8-8CA0FBD72B3B}" srcOrd="1" destOrd="0" presId="urn:microsoft.com/office/officeart/2018/2/layout/IconLabelList"/>
    <dgm:cxn modelId="{37980A43-F0F6-4428-BEFF-E3215FF2EE16}" type="presParOf" srcId="{70EF09C9-79D1-4C69-BA9B-55D2B521FE19}" destId="{8B98C50B-51CD-4405-A711-AE0E6189FC56}" srcOrd="2" destOrd="0" presId="urn:microsoft.com/office/officeart/2018/2/layout/IconLabelList"/>
    <dgm:cxn modelId="{C02F2A24-E561-48B7-8283-24DA91F39BE1}" type="presParOf" srcId="{8B98C50B-51CD-4405-A711-AE0E6189FC56}" destId="{59F97E95-5DDC-4812-BD86-0A9CA61C957C}" srcOrd="0" destOrd="0" presId="urn:microsoft.com/office/officeart/2018/2/layout/IconLabelList"/>
    <dgm:cxn modelId="{86ACBD4A-D92F-48AD-890F-03A7004F59D8}" type="presParOf" srcId="{8B98C50B-51CD-4405-A711-AE0E6189FC56}" destId="{CFDF862D-81BC-4F2B-BB64-71D5C99A120C}" srcOrd="1" destOrd="0" presId="urn:microsoft.com/office/officeart/2018/2/layout/IconLabelList"/>
    <dgm:cxn modelId="{5B5A4530-3801-4DD6-86CC-1595AAD75D35}" type="presParOf" srcId="{8B98C50B-51CD-4405-A711-AE0E6189FC56}" destId="{60A3CB82-5861-4BE1-B035-FE3FF14343DA}" srcOrd="2" destOrd="0" presId="urn:microsoft.com/office/officeart/2018/2/layout/IconLabelList"/>
    <dgm:cxn modelId="{E8700AAA-8791-4638-8E17-BE78299ABDC4}" type="presParOf" srcId="{70EF09C9-79D1-4C69-BA9B-55D2B521FE19}" destId="{F51C148B-A144-48A8-8CE5-9F6E2EAC391C}" srcOrd="3" destOrd="0" presId="urn:microsoft.com/office/officeart/2018/2/layout/IconLabelList"/>
    <dgm:cxn modelId="{7658D15C-6131-4D54-BA8C-1DD41443CF4C}" type="presParOf" srcId="{70EF09C9-79D1-4C69-BA9B-55D2B521FE19}" destId="{EE2719E9-FE50-4D01-941E-26596C16CFD0}" srcOrd="4" destOrd="0" presId="urn:microsoft.com/office/officeart/2018/2/layout/IconLabelList"/>
    <dgm:cxn modelId="{13E184FC-A649-443B-93A2-279865961AFC}" type="presParOf" srcId="{EE2719E9-FE50-4D01-941E-26596C16CFD0}" destId="{78DBD6BF-21A8-4DEC-9818-C5018DDF21D4}" srcOrd="0" destOrd="0" presId="urn:microsoft.com/office/officeart/2018/2/layout/IconLabelList"/>
    <dgm:cxn modelId="{E9CAF61D-D7B2-4A4E-A73D-F19C70F1744A}" type="presParOf" srcId="{EE2719E9-FE50-4D01-941E-26596C16CFD0}" destId="{0F00DDBD-42F7-46D7-84E8-74023121CB69}" srcOrd="1" destOrd="0" presId="urn:microsoft.com/office/officeart/2018/2/layout/IconLabelList"/>
    <dgm:cxn modelId="{EEC65955-3C8F-4A0C-A0A3-A4F477C82973}" type="presParOf" srcId="{EE2719E9-FE50-4D01-941E-26596C16CFD0}" destId="{5D3ACF7B-CF0F-41AB-A4A8-DB30B8C5C31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D013A7-52E1-417B-8EC7-64F1600746A4}"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411D4B46-5023-4900-8181-10EF10B3AC6D}">
      <dgm:prSet custT="1"/>
      <dgm:spPr/>
      <dgm:t>
        <a:bodyPr/>
        <a:lstStyle/>
        <a:p>
          <a:pPr>
            <a:lnSpc>
              <a:spcPct val="100000"/>
            </a:lnSpc>
          </a:pPr>
          <a:r>
            <a:rPr lang="en-US" sz="2000" b="1" i="0" dirty="0"/>
            <a:t>Example 1</a:t>
          </a:r>
          <a:r>
            <a:rPr lang="en-US" sz="2000" b="0" i="0" dirty="0"/>
            <a:t>: AI in early cancer </a:t>
          </a:r>
          <a:endParaRPr lang="ar-IQ" sz="2000" b="0" i="0" dirty="0"/>
        </a:p>
        <a:p>
          <a:pPr>
            <a:lnSpc>
              <a:spcPct val="100000"/>
            </a:lnSpc>
          </a:pPr>
          <a:r>
            <a:rPr lang="en-US" sz="2000" b="0" i="0" dirty="0"/>
            <a:t>detection.</a:t>
          </a:r>
          <a:endParaRPr lang="en-US" sz="2000" dirty="0"/>
        </a:p>
      </dgm:t>
    </dgm:pt>
    <dgm:pt modelId="{6C187B32-810C-4445-B24F-4695CA2ED099}" type="parTrans" cxnId="{126E9EDE-1919-4BA7-BECD-166626EB1C41}">
      <dgm:prSet/>
      <dgm:spPr/>
      <dgm:t>
        <a:bodyPr/>
        <a:lstStyle/>
        <a:p>
          <a:endParaRPr lang="en-US"/>
        </a:p>
      </dgm:t>
    </dgm:pt>
    <dgm:pt modelId="{2988398F-6823-4EC4-8935-1934A5A459DF}" type="sibTrans" cxnId="{126E9EDE-1919-4BA7-BECD-166626EB1C41}">
      <dgm:prSet/>
      <dgm:spPr/>
      <dgm:t>
        <a:bodyPr/>
        <a:lstStyle/>
        <a:p>
          <a:endParaRPr lang="en-US"/>
        </a:p>
      </dgm:t>
    </dgm:pt>
    <dgm:pt modelId="{0E94BBF2-2ED8-43C0-9729-558D3B0C2BE7}">
      <dgm:prSet custT="1"/>
      <dgm:spPr/>
      <dgm:t>
        <a:bodyPr/>
        <a:lstStyle/>
        <a:p>
          <a:pPr>
            <a:lnSpc>
              <a:spcPct val="100000"/>
            </a:lnSpc>
          </a:pPr>
          <a:r>
            <a:rPr lang="en-US" sz="2000" b="1" i="0" dirty="0"/>
            <a:t>Example 2</a:t>
          </a:r>
          <a:r>
            <a:rPr lang="en-US" sz="2000" b="0" i="0" dirty="0"/>
            <a:t>: AI-driven </a:t>
          </a:r>
          <a:endParaRPr lang="ar-IQ" sz="2000" b="0" i="0" dirty="0"/>
        </a:p>
        <a:p>
          <a:pPr>
            <a:lnSpc>
              <a:spcPct val="100000"/>
            </a:lnSpc>
          </a:pPr>
          <a:r>
            <a:rPr lang="en-US" sz="2000" b="0" i="0" dirty="0"/>
            <a:t>drug discovery.</a:t>
          </a:r>
          <a:endParaRPr lang="en-US" sz="2000" dirty="0"/>
        </a:p>
      </dgm:t>
    </dgm:pt>
    <dgm:pt modelId="{3BD9B611-A0E8-48CB-892C-73C6514C10E9}" type="parTrans" cxnId="{B5938BA5-7995-42BA-99F6-01F4F22D8D19}">
      <dgm:prSet/>
      <dgm:spPr/>
      <dgm:t>
        <a:bodyPr/>
        <a:lstStyle/>
        <a:p>
          <a:endParaRPr lang="en-US"/>
        </a:p>
      </dgm:t>
    </dgm:pt>
    <dgm:pt modelId="{EA3838A5-7003-49BA-A2DA-D8C067C51FC0}" type="sibTrans" cxnId="{B5938BA5-7995-42BA-99F6-01F4F22D8D19}">
      <dgm:prSet/>
      <dgm:spPr/>
      <dgm:t>
        <a:bodyPr/>
        <a:lstStyle/>
        <a:p>
          <a:endParaRPr lang="en-US"/>
        </a:p>
      </dgm:t>
    </dgm:pt>
    <dgm:pt modelId="{D73A63FC-9BFE-4138-99BF-1BD02F9D62D9}">
      <dgm:prSet custT="1"/>
      <dgm:spPr/>
      <dgm:t>
        <a:bodyPr/>
        <a:lstStyle/>
        <a:p>
          <a:pPr>
            <a:lnSpc>
              <a:spcPct val="100000"/>
            </a:lnSpc>
          </a:pPr>
          <a:r>
            <a:rPr lang="en-US" sz="2000" b="1" i="0" dirty="0"/>
            <a:t>Example 3</a:t>
          </a:r>
          <a:r>
            <a:rPr lang="en-US" sz="2000" b="0" i="0" dirty="0"/>
            <a:t>: AI in managing </a:t>
          </a:r>
          <a:endParaRPr lang="ar-IQ" sz="2000" b="0" i="0" dirty="0"/>
        </a:p>
        <a:p>
          <a:pPr>
            <a:lnSpc>
              <a:spcPct val="100000"/>
            </a:lnSpc>
          </a:pPr>
          <a:r>
            <a:rPr lang="en-US" sz="2000" b="0" i="0" dirty="0"/>
            <a:t>chronic diseases like diabetes.</a:t>
          </a:r>
          <a:endParaRPr lang="en-US" sz="2000" dirty="0"/>
        </a:p>
      </dgm:t>
    </dgm:pt>
    <dgm:pt modelId="{AFEB64CD-7833-4E6E-8953-BF23F59AAF06}" type="parTrans" cxnId="{E72362CF-6B9F-402D-B6F8-B5F73D9158D1}">
      <dgm:prSet/>
      <dgm:spPr/>
      <dgm:t>
        <a:bodyPr/>
        <a:lstStyle/>
        <a:p>
          <a:endParaRPr lang="en-US"/>
        </a:p>
      </dgm:t>
    </dgm:pt>
    <dgm:pt modelId="{54638232-BF47-43DC-B2F7-1DF6C4E9B6D3}" type="sibTrans" cxnId="{E72362CF-6B9F-402D-B6F8-B5F73D9158D1}">
      <dgm:prSet/>
      <dgm:spPr/>
      <dgm:t>
        <a:bodyPr/>
        <a:lstStyle/>
        <a:p>
          <a:endParaRPr lang="en-US"/>
        </a:p>
      </dgm:t>
    </dgm:pt>
    <dgm:pt modelId="{0C9B4F99-5DEF-473A-A1FD-C63ECA05553D}" type="pres">
      <dgm:prSet presAssocID="{4ED013A7-52E1-417B-8EC7-64F1600746A4}" presName="root" presStyleCnt="0">
        <dgm:presLayoutVars>
          <dgm:dir/>
          <dgm:resizeHandles val="exact"/>
        </dgm:presLayoutVars>
      </dgm:prSet>
      <dgm:spPr/>
      <dgm:t>
        <a:bodyPr/>
        <a:lstStyle/>
        <a:p>
          <a:endParaRPr lang="en-US"/>
        </a:p>
      </dgm:t>
    </dgm:pt>
    <dgm:pt modelId="{3593E124-E186-4863-9F4D-4856C9B15326}" type="pres">
      <dgm:prSet presAssocID="{411D4B46-5023-4900-8181-10EF10B3AC6D}" presName="compNode" presStyleCnt="0"/>
      <dgm:spPr/>
    </dgm:pt>
    <dgm:pt modelId="{F752668E-5E0D-4C18-91FE-C425F8C725DB}" type="pres">
      <dgm:prSet presAssocID="{411D4B46-5023-4900-8181-10EF10B3AC6D}" presName="iconRect" presStyleLbl="node1" presStyleIdx="0" presStyleCnt="3" custScaleX="177392" custScaleY="173736" custLinFactNeighborX="0" custLinFactNeighborY="-2882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Statistics"/>
        </a:ext>
      </dgm:extLst>
    </dgm:pt>
    <dgm:pt modelId="{78582C4B-FBA5-41BA-B50D-DEC7F0601D20}" type="pres">
      <dgm:prSet presAssocID="{411D4B46-5023-4900-8181-10EF10B3AC6D}" presName="spaceRect" presStyleCnt="0"/>
      <dgm:spPr/>
    </dgm:pt>
    <dgm:pt modelId="{61C626D0-6A82-4129-9060-917BA6AF864E}" type="pres">
      <dgm:prSet presAssocID="{411D4B46-5023-4900-8181-10EF10B3AC6D}" presName="textRect" presStyleLbl="revTx" presStyleIdx="0" presStyleCnt="3">
        <dgm:presLayoutVars>
          <dgm:chMax val="1"/>
          <dgm:chPref val="1"/>
        </dgm:presLayoutVars>
      </dgm:prSet>
      <dgm:spPr/>
      <dgm:t>
        <a:bodyPr/>
        <a:lstStyle/>
        <a:p>
          <a:endParaRPr lang="en-US"/>
        </a:p>
      </dgm:t>
    </dgm:pt>
    <dgm:pt modelId="{C91E448C-949B-4C32-9D0C-1DF9600632B7}" type="pres">
      <dgm:prSet presAssocID="{2988398F-6823-4EC4-8935-1934A5A459DF}" presName="sibTrans" presStyleCnt="0"/>
      <dgm:spPr/>
    </dgm:pt>
    <dgm:pt modelId="{ACDF97A1-52BC-41C4-B0B5-8D4A521F7302}" type="pres">
      <dgm:prSet presAssocID="{0E94BBF2-2ED8-43C0-9729-558D3B0C2BE7}" presName="compNode" presStyleCnt="0"/>
      <dgm:spPr/>
    </dgm:pt>
    <dgm:pt modelId="{17A31B37-6AB0-4F1D-89A6-89DEFE89B585}" type="pres">
      <dgm:prSet presAssocID="{0E94BBF2-2ED8-43C0-9729-558D3B0C2BE7}" presName="iconRect" presStyleLbl="node1" presStyleIdx="1" presStyleCnt="3" custScaleX="177392" custScaleY="173736" custLinFactNeighborX="0" custLinFactNeighborY="-2882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extLst>
        <a:ext uri="{E40237B7-FDA0-4F09-8148-C483321AD2D9}">
          <dgm14:cNvPr xmlns:dgm14="http://schemas.microsoft.com/office/drawing/2010/diagram" id="0" name="" descr="Maze"/>
        </a:ext>
      </dgm:extLst>
    </dgm:pt>
    <dgm:pt modelId="{0864416A-1B0B-41D2-8043-474913E7D29D}" type="pres">
      <dgm:prSet presAssocID="{0E94BBF2-2ED8-43C0-9729-558D3B0C2BE7}" presName="spaceRect" presStyleCnt="0"/>
      <dgm:spPr/>
    </dgm:pt>
    <dgm:pt modelId="{2A67DA7B-0635-4954-BB2A-59EEA87C5698}" type="pres">
      <dgm:prSet presAssocID="{0E94BBF2-2ED8-43C0-9729-558D3B0C2BE7}" presName="textRect" presStyleLbl="revTx" presStyleIdx="1" presStyleCnt="3">
        <dgm:presLayoutVars>
          <dgm:chMax val="1"/>
          <dgm:chPref val="1"/>
        </dgm:presLayoutVars>
      </dgm:prSet>
      <dgm:spPr/>
      <dgm:t>
        <a:bodyPr/>
        <a:lstStyle/>
        <a:p>
          <a:endParaRPr lang="en-US"/>
        </a:p>
      </dgm:t>
    </dgm:pt>
    <dgm:pt modelId="{AD3F4064-DC10-4C13-84F8-BF47496BB72C}" type="pres">
      <dgm:prSet presAssocID="{EA3838A5-7003-49BA-A2DA-D8C067C51FC0}" presName="sibTrans" presStyleCnt="0"/>
      <dgm:spPr/>
    </dgm:pt>
    <dgm:pt modelId="{87E7E777-0B3F-4EC7-B108-78D68FE2B349}" type="pres">
      <dgm:prSet presAssocID="{D73A63FC-9BFE-4138-99BF-1BD02F9D62D9}" presName="compNode" presStyleCnt="0"/>
      <dgm:spPr/>
    </dgm:pt>
    <dgm:pt modelId="{A8FED5CF-5FF7-4AB2-847C-43494B2FD82B}" type="pres">
      <dgm:prSet presAssocID="{D73A63FC-9BFE-4138-99BF-1BD02F9D62D9}" presName="iconRect" presStyleLbl="node1" presStyleIdx="2" presStyleCnt="3" custScaleX="177392" custScaleY="173736" custLinFactNeighborX="0" custLinFactNeighborY="-28820"/>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extLst>
        <a:ext uri="{E40237B7-FDA0-4F09-8148-C483321AD2D9}">
          <dgm14:cNvPr xmlns:dgm14="http://schemas.microsoft.com/office/drawing/2010/diagram" id="0" name="" descr="Kidney"/>
        </a:ext>
      </dgm:extLst>
    </dgm:pt>
    <dgm:pt modelId="{3C0B65FF-B2DF-4FD8-A17F-498C902F1A50}" type="pres">
      <dgm:prSet presAssocID="{D73A63FC-9BFE-4138-99BF-1BD02F9D62D9}" presName="spaceRect" presStyleCnt="0"/>
      <dgm:spPr/>
    </dgm:pt>
    <dgm:pt modelId="{9D9CD5A1-EC49-4BA1-9EFE-FF3A0F680608}" type="pres">
      <dgm:prSet presAssocID="{D73A63FC-9BFE-4138-99BF-1BD02F9D62D9}" presName="textRect" presStyleLbl="revTx" presStyleIdx="2" presStyleCnt="3">
        <dgm:presLayoutVars>
          <dgm:chMax val="1"/>
          <dgm:chPref val="1"/>
        </dgm:presLayoutVars>
      </dgm:prSet>
      <dgm:spPr/>
      <dgm:t>
        <a:bodyPr/>
        <a:lstStyle/>
        <a:p>
          <a:endParaRPr lang="en-US"/>
        </a:p>
      </dgm:t>
    </dgm:pt>
  </dgm:ptLst>
  <dgm:cxnLst>
    <dgm:cxn modelId="{D3FE987E-16AD-4166-9CFD-949A525658B7}" type="presOf" srcId="{411D4B46-5023-4900-8181-10EF10B3AC6D}" destId="{61C626D0-6A82-4129-9060-917BA6AF864E}" srcOrd="0" destOrd="0" presId="urn:microsoft.com/office/officeart/2018/2/layout/IconLabelList"/>
    <dgm:cxn modelId="{B5938BA5-7995-42BA-99F6-01F4F22D8D19}" srcId="{4ED013A7-52E1-417B-8EC7-64F1600746A4}" destId="{0E94BBF2-2ED8-43C0-9729-558D3B0C2BE7}" srcOrd="1" destOrd="0" parTransId="{3BD9B611-A0E8-48CB-892C-73C6514C10E9}" sibTransId="{EA3838A5-7003-49BA-A2DA-D8C067C51FC0}"/>
    <dgm:cxn modelId="{F5450DE2-DEB7-498F-B478-D716E5D7B912}" type="presOf" srcId="{4ED013A7-52E1-417B-8EC7-64F1600746A4}" destId="{0C9B4F99-5DEF-473A-A1FD-C63ECA05553D}" srcOrd="0" destOrd="0" presId="urn:microsoft.com/office/officeart/2018/2/layout/IconLabelList"/>
    <dgm:cxn modelId="{E72362CF-6B9F-402D-B6F8-B5F73D9158D1}" srcId="{4ED013A7-52E1-417B-8EC7-64F1600746A4}" destId="{D73A63FC-9BFE-4138-99BF-1BD02F9D62D9}" srcOrd="2" destOrd="0" parTransId="{AFEB64CD-7833-4E6E-8953-BF23F59AAF06}" sibTransId="{54638232-BF47-43DC-B2F7-1DF6C4E9B6D3}"/>
    <dgm:cxn modelId="{E96CE76F-305D-4102-BC3E-CFC4DED397B9}" type="presOf" srcId="{0E94BBF2-2ED8-43C0-9729-558D3B0C2BE7}" destId="{2A67DA7B-0635-4954-BB2A-59EEA87C5698}" srcOrd="0" destOrd="0" presId="urn:microsoft.com/office/officeart/2018/2/layout/IconLabelList"/>
    <dgm:cxn modelId="{126E9EDE-1919-4BA7-BECD-166626EB1C41}" srcId="{4ED013A7-52E1-417B-8EC7-64F1600746A4}" destId="{411D4B46-5023-4900-8181-10EF10B3AC6D}" srcOrd="0" destOrd="0" parTransId="{6C187B32-810C-4445-B24F-4695CA2ED099}" sibTransId="{2988398F-6823-4EC4-8935-1934A5A459DF}"/>
    <dgm:cxn modelId="{95DA38A9-BEF1-4796-B7A0-3DFEF7CB9692}" type="presOf" srcId="{D73A63FC-9BFE-4138-99BF-1BD02F9D62D9}" destId="{9D9CD5A1-EC49-4BA1-9EFE-FF3A0F680608}" srcOrd="0" destOrd="0" presId="urn:microsoft.com/office/officeart/2018/2/layout/IconLabelList"/>
    <dgm:cxn modelId="{DF49155D-CA9A-4660-94BB-B5EB4A2CC49F}" type="presParOf" srcId="{0C9B4F99-5DEF-473A-A1FD-C63ECA05553D}" destId="{3593E124-E186-4863-9F4D-4856C9B15326}" srcOrd="0" destOrd="0" presId="urn:microsoft.com/office/officeart/2018/2/layout/IconLabelList"/>
    <dgm:cxn modelId="{8D6C324A-D381-4D4D-9DD8-E3448721AD62}" type="presParOf" srcId="{3593E124-E186-4863-9F4D-4856C9B15326}" destId="{F752668E-5E0D-4C18-91FE-C425F8C725DB}" srcOrd="0" destOrd="0" presId="urn:microsoft.com/office/officeart/2018/2/layout/IconLabelList"/>
    <dgm:cxn modelId="{05BD20E8-36C0-4C8E-B98C-576477467EBB}" type="presParOf" srcId="{3593E124-E186-4863-9F4D-4856C9B15326}" destId="{78582C4B-FBA5-41BA-B50D-DEC7F0601D20}" srcOrd="1" destOrd="0" presId="urn:microsoft.com/office/officeart/2018/2/layout/IconLabelList"/>
    <dgm:cxn modelId="{1EDC2AE0-32CC-4577-AE61-8CBF1DEF36B3}" type="presParOf" srcId="{3593E124-E186-4863-9F4D-4856C9B15326}" destId="{61C626D0-6A82-4129-9060-917BA6AF864E}" srcOrd="2" destOrd="0" presId="urn:microsoft.com/office/officeart/2018/2/layout/IconLabelList"/>
    <dgm:cxn modelId="{D19C9A3B-F5A0-41F4-8DAA-06A0CB857A70}" type="presParOf" srcId="{0C9B4F99-5DEF-473A-A1FD-C63ECA05553D}" destId="{C91E448C-949B-4C32-9D0C-1DF9600632B7}" srcOrd="1" destOrd="0" presId="urn:microsoft.com/office/officeart/2018/2/layout/IconLabelList"/>
    <dgm:cxn modelId="{08FB5C88-0C04-4241-9205-FA32A80E42B3}" type="presParOf" srcId="{0C9B4F99-5DEF-473A-A1FD-C63ECA05553D}" destId="{ACDF97A1-52BC-41C4-B0B5-8D4A521F7302}" srcOrd="2" destOrd="0" presId="urn:microsoft.com/office/officeart/2018/2/layout/IconLabelList"/>
    <dgm:cxn modelId="{8AD26C75-7A50-4940-AB4D-A91F24265BD6}" type="presParOf" srcId="{ACDF97A1-52BC-41C4-B0B5-8D4A521F7302}" destId="{17A31B37-6AB0-4F1D-89A6-89DEFE89B585}" srcOrd="0" destOrd="0" presId="urn:microsoft.com/office/officeart/2018/2/layout/IconLabelList"/>
    <dgm:cxn modelId="{F86F2470-868A-4A83-8007-64D447F9D5BC}" type="presParOf" srcId="{ACDF97A1-52BC-41C4-B0B5-8D4A521F7302}" destId="{0864416A-1B0B-41D2-8043-474913E7D29D}" srcOrd="1" destOrd="0" presId="urn:microsoft.com/office/officeart/2018/2/layout/IconLabelList"/>
    <dgm:cxn modelId="{4D1C50A9-2D8C-4E81-BF61-CE5BB1A5A125}" type="presParOf" srcId="{ACDF97A1-52BC-41C4-B0B5-8D4A521F7302}" destId="{2A67DA7B-0635-4954-BB2A-59EEA87C5698}" srcOrd="2" destOrd="0" presId="urn:microsoft.com/office/officeart/2018/2/layout/IconLabelList"/>
    <dgm:cxn modelId="{2419989A-E391-4DA4-BB27-C6139AFDD9C1}" type="presParOf" srcId="{0C9B4F99-5DEF-473A-A1FD-C63ECA05553D}" destId="{AD3F4064-DC10-4C13-84F8-BF47496BB72C}" srcOrd="3" destOrd="0" presId="urn:microsoft.com/office/officeart/2018/2/layout/IconLabelList"/>
    <dgm:cxn modelId="{868F3B0B-4ED3-45BA-99D9-E2E413055040}" type="presParOf" srcId="{0C9B4F99-5DEF-473A-A1FD-C63ECA05553D}" destId="{87E7E777-0B3F-4EC7-B108-78D68FE2B349}" srcOrd="4" destOrd="0" presId="urn:microsoft.com/office/officeart/2018/2/layout/IconLabelList"/>
    <dgm:cxn modelId="{0F1FC390-A4B2-49A7-B154-7821F4D56898}" type="presParOf" srcId="{87E7E777-0B3F-4EC7-B108-78D68FE2B349}" destId="{A8FED5CF-5FF7-4AB2-847C-43494B2FD82B}" srcOrd="0" destOrd="0" presId="urn:microsoft.com/office/officeart/2018/2/layout/IconLabelList"/>
    <dgm:cxn modelId="{6D90727B-13AA-432B-85C1-8D54D846CBBF}" type="presParOf" srcId="{87E7E777-0B3F-4EC7-B108-78D68FE2B349}" destId="{3C0B65FF-B2DF-4FD8-A17F-498C902F1A50}" srcOrd="1" destOrd="0" presId="urn:microsoft.com/office/officeart/2018/2/layout/IconLabelList"/>
    <dgm:cxn modelId="{F2B3DCF2-D9CD-422A-81CB-37376B78420F}" type="presParOf" srcId="{87E7E777-0B3F-4EC7-B108-78D68FE2B349}" destId="{9D9CD5A1-EC49-4BA1-9EFE-FF3A0F680608}"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02B64FC-9B49-4199-986C-0106E431DDB9}"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275B33EC-B1B5-4A3B-BA81-1DBC81D2FC2B}">
      <dgm:prSet custT="1"/>
      <dgm:spPr/>
      <dgm:t>
        <a:bodyPr/>
        <a:lstStyle/>
        <a:p>
          <a:pPr>
            <a:lnSpc>
              <a:spcPct val="100000"/>
            </a:lnSpc>
          </a:pPr>
          <a:r>
            <a:rPr lang="en-US" sz="2000" b="1" i="0" dirty="0"/>
            <a:t>Data Privacy</a:t>
          </a:r>
          <a:r>
            <a:rPr lang="en-US" sz="2000" b="0" i="0" dirty="0"/>
            <a:t>: Protecting patient information.</a:t>
          </a:r>
          <a:endParaRPr lang="en-US" sz="2000" dirty="0"/>
        </a:p>
      </dgm:t>
    </dgm:pt>
    <dgm:pt modelId="{3B27155C-4E3F-42C8-874E-A03E86557A44}" type="parTrans" cxnId="{2BE7A9E5-9905-45D0-BFFB-9AC2E8A5FD3A}">
      <dgm:prSet/>
      <dgm:spPr/>
      <dgm:t>
        <a:bodyPr/>
        <a:lstStyle/>
        <a:p>
          <a:endParaRPr lang="en-US"/>
        </a:p>
      </dgm:t>
    </dgm:pt>
    <dgm:pt modelId="{5B948202-017A-4EE7-B110-7C64B9A3C962}" type="sibTrans" cxnId="{2BE7A9E5-9905-45D0-BFFB-9AC2E8A5FD3A}">
      <dgm:prSet/>
      <dgm:spPr/>
      <dgm:t>
        <a:bodyPr/>
        <a:lstStyle/>
        <a:p>
          <a:endParaRPr lang="en-US"/>
        </a:p>
      </dgm:t>
    </dgm:pt>
    <dgm:pt modelId="{3DF18D86-A56A-4776-B005-6AA412705D95}">
      <dgm:prSet custT="1"/>
      <dgm:spPr/>
      <dgm:t>
        <a:bodyPr/>
        <a:lstStyle/>
        <a:p>
          <a:pPr>
            <a:lnSpc>
              <a:spcPct val="100000"/>
            </a:lnSpc>
          </a:pPr>
          <a:r>
            <a:rPr lang="en-US" sz="2000" b="1" i="0" dirty="0"/>
            <a:t>Bias and Fairness</a:t>
          </a:r>
          <a:r>
            <a:rPr lang="en-US" sz="2000" b="0" i="0" dirty="0"/>
            <a:t>: Ensuring </a:t>
          </a:r>
          <a:endParaRPr lang="ar-IQ" sz="2000" b="0" i="0" dirty="0"/>
        </a:p>
        <a:p>
          <a:pPr>
            <a:lnSpc>
              <a:spcPct val="100000"/>
            </a:lnSpc>
          </a:pPr>
          <a:r>
            <a:rPr lang="en-US" sz="2000" b="0" i="0" dirty="0"/>
            <a:t>AI does not perpetuate biases.</a:t>
          </a:r>
          <a:endParaRPr lang="en-US" sz="2000" dirty="0"/>
        </a:p>
      </dgm:t>
    </dgm:pt>
    <dgm:pt modelId="{CD7E245F-BD2B-4515-8BBF-0C24E4625BDC}" type="parTrans" cxnId="{E7A80DE9-1D05-4D15-AC61-6E4129749E71}">
      <dgm:prSet/>
      <dgm:spPr/>
      <dgm:t>
        <a:bodyPr/>
        <a:lstStyle/>
        <a:p>
          <a:endParaRPr lang="en-US"/>
        </a:p>
      </dgm:t>
    </dgm:pt>
    <dgm:pt modelId="{DF48B912-461D-4E82-AA01-A3B7B4426673}" type="sibTrans" cxnId="{E7A80DE9-1D05-4D15-AC61-6E4129749E71}">
      <dgm:prSet/>
      <dgm:spPr/>
      <dgm:t>
        <a:bodyPr/>
        <a:lstStyle/>
        <a:p>
          <a:endParaRPr lang="en-US"/>
        </a:p>
      </dgm:t>
    </dgm:pt>
    <dgm:pt modelId="{3BF11735-4D1D-472E-8A8A-7BBD0D6C9B7B}">
      <dgm:prSet custT="1"/>
      <dgm:spPr/>
      <dgm:t>
        <a:bodyPr/>
        <a:lstStyle/>
        <a:p>
          <a:pPr>
            <a:lnSpc>
              <a:spcPct val="100000"/>
            </a:lnSpc>
          </a:pPr>
          <a:r>
            <a:rPr lang="en-US" sz="2000" b="1" i="0" dirty="0"/>
            <a:t>Accountability</a:t>
          </a:r>
          <a:r>
            <a:rPr lang="en-US" sz="2000" b="0" i="0" dirty="0"/>
            <a:t>: Who is </a:t>
          </a:r>
          <a:endParaRPr lang="ar-IQ" sz="2000" b="0" i="0" dirty="0"/>
        </a:p>
        <a:p>
          <a:pPr>
            <a:lnSpc>
              <a:spcPct val="100000"/>
            </a:lnSpc>
          </a:pPr>
          <a:r>
            <a:rPr lang="en-US" sz="2000" b="0" i="0" dirty="0"/>
            <a:t>responsible for AI-driven decisions?</a:t>
          </a:r>
          <a:endParaRPr lang="en-US" sz="2000" dirty="0"/>
        </a:p>
      </dgm:t>
    </dgm:pt>
    <dgm:pt modelId="{4AA6050A-E4BC-4070-8994-15735CA15EC5}" type="parTrans" cxnId="{85AE0153-66AC-4C15-A5F9-979BE0B71137}">
      <dgm:prSet/>
      <dgm:spPr/>
      <dgm:t>
        <a:bodyPr/>
        <a:lstStyle/>
        <a:p>
          <a:endParaRPr lang="en-US"/>
        </a:p>
      </dgm:t>
    </dgm:pt>
    <dgm:pt modelId="{001CB3B7-5902-4B51-8ECB-2AC9A6ED3956}" type="sibTrans" cxnId="{85AE0153-66AC-4C15-A5F9-979BE0B71137}">
      <dgm:prSet/>
      <dgm:spPr/>
      <dgm:t>
        <a:bodyPr/>
        <a:lstStyle/>
        <a:p>
          <a:endParaRPr lang="en-US"/>
        </a:p>
      </dgm:t>
    </dgm:pt>
    <dgm:pt modelId="{528D174A-F732-4E8B-BE20-33C3ADBD135C}" type="pres">
      <dgm:prSet presAssocID="{002B64FC-9B49-4199-986C-0106E431DDB9}" presName="root" presStyleCnt="0">
        <dgm:presLayoutVars>
          <dgm:dir/>
          <dgm:resizeHandles val="exact"/>
        </dgm:presLayoutVars>
      </dgm:prSet>
      <dgm:spPr/>
      <dgm:t>
        <a:bodyPr/>
        <a:lstStyle/>
        <a:p>
          <a:endParaRPr lang="en-US"/>
        </a:p>
      </dgm:t>
    </dgm:pt>
    <dgm:pt modelId="{F8DB4C5B-8D2F-4F3A-BD07-CF043702E8DE}" type="pres">
      <dgm:prSet presAssocID="{275B33EC-B1B5-4A3B-BA81-1DBC81D2FC2B}" presName="compNode" presStyleCnt="0"/>
      <dgm:spPr/>
    </dgm:pt>
    <dgm:pt modelId="{E905EB63-2DE6-46AA-8E6D-917FB7A4B00C}" type="pres">
      <dgm:prSet presAssocID="{275B33EC-B1B5-4A3B-BA81-1DBC81D2FC2B}" presName="iconRect" presStyleLbl="node1" presStyleIdx="0" presStyleCnt="3" custScaleX="180292" custScaleY="163236" custLinFactNeighborX="1587" custLinFactNeighborY="-1759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Lock"/>
        </a:ext>
      </dgm:extLst>
    </dgm:pt>
    <dgm:pt modelId="{7D1B5A08-C41D-45C0-A916-145A8E07E3DD}" type="pres">
      <dgm:prSet presAssocID="{275B33EC-B1B5-4A3B-BA81-1DBC81D2FC2B}" presName="spaceRect" presStyleCnt="0"/>
      <dgm:spPr/>
    </dgm:pt>
    <dgm:pt modelId="{76BCC817-5F1E-47AD-A536-19803C68E4D6}" type="pres">
      <dgm:prSet presAssocID="{275B33EC-B1B5-4A3B-BA81-1DBC81D2FC2B}" presName="textRect" presStyleLbl="revTx" presStyleIdx="0" presStyleCnt="3">
        <dgm:presLayoutVars>
          <dgm:chMax val="1"/>
          <dgm:chPref val="1"/>
        </dgm:presLayoutVars>
      </dgm:prSet>
      <dgm:spPr/>
      <dgm:t>
        <a:bodyPr/>
        <a:lstStyle/>
        <a:p>
          <a:endParaRPr lang="en-US"/>
        </a:p>
      </dgm:t>
    </dgm:pt>
    <dgm:pt modelId="{3E16A1FD-3471-4073-B3F4-8D521F2F71E8}" type="pres">
      <dgm:prSet presAssocID="{5B948202-017A-4EE7-B110-7C64B9A3C962}" presName="sibTrans" presStyleCnt="0"/>
      <dgm:spPr/>
    </dgm:pt>
    <dgm:pt modelId="{51B85DA7-9A40-4E9B-B176-4ED1961C0974}" type="pres">
      <dgm:prSet presAssocID="{3DF18D86-A56A-4776-B005-6AA412705D95}" presName="compNode" presStyleCnt="0"/>
      <dgm:spPr/>
    </dgm:pt>
    <dgm:pt modelId="{BB824C7F-3E44-4165-9F9D-4271BEFAEB35}" type="pres">
      <dgm:prSet presAssocID="{3DF18D86-A56A-4776-B005-6AA412705D95}" presName="iconRect" presStyleLbl="node1" presStyleIdx="1" presStyleCnt="3" custScaleX="180292" custScaleY="163236" custLinFactNeighborX="1587" custLinFactNeighborY="-1759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extLst>
        <a:ext uri="{E40237B7-FDA0-4F09-8148-C483321AD2D9}">
          <dgm14:cNvPr xmlns:dgm14="http://schemas.microsoft.com/office/drawing/2010/diagram" id="0" name="" descr="Scales of Justice"/>
        </a:ext>
      </dgm:extLst>
    </dgm:pt>
    <dgm:pt modelId="{7B415117-3321-49A9-A9FB-6A4F43F92670}" type="pres">
      <dgm:prSet presAssocID="{3DF18D86-A56A-4776-B005-6AA412705D95}" presName="spaceRect" presStyleCnt="0"/>
      <dgm:spPr/>
    </dgm:pt>
    <dgm:pt modelId="{47FAEC11-D971-4891-892A-5AB5726BC987}" type="pres">
      <dgm:prSet presAssocID="{3DF18D86-A56A-4776-B005-6AA412705D95}" presName="textRect" presStyleLbl="revTx" presStyleIdx="1" presStyleCnt="3">
        <dgm:presLayoutVars>
          <dgm:chMax val="1"/>
          <dgm:chPref val="1"/>
        </dgm:presLayoutVars>
      </dgm:prSet>
      <dgm:spPr/>
      <dgm:t>
        <a:bodyPr/>
        <a:lstStyle/>
        <a:p>
          <a:endParaRPr lang="en-US"/>
        </a:p>
      </dgm:t>
    </dgm:pt>
    <dgm:pt modelId="{E2C7C055-FD04-48B5-AE78-F859B9801EE2}" type="pres">
      <dgm:prSet presAssocID="{DF48B912-461D-4E82-AA01-A3B7B4426673}" presName="sibTrans" presStyleCnt="0"/>
      <dgm:spPr/>
    </dgm:pt>
    <dgm:pt modelId="{3504BFEE-EED8-4F44-A124-2CE68597489E}" type="pres">
      <dgm:prSet presAssocID="{3BF11735-4D1D-472E-8A8A-7BBD0D6C9B7B}" presName="compNode" presStyleCnt="0"/>
      <dgm:spPr/>
    </dgm:pt>
    <dgm:pt modelId="{93D1DA0B-6F97-4E1A-A998-E038D94EBFA9}" type="pres">
      <dgm:prSet presAssocID="{3BF11735-4D1D-472E-8A8A-7BBD0D6C9B7B}" presName="iconRect" presStyleLbl="node1" presStyleIdx="2" presStyleCnt="3" custScaleX="180292" custScaleY="163236" custLinFactNeighborX="859" custLinFactNeighborY="-1964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extLst>
        <a:ext uri="{E40237B7-FDA0-4F09-8148-C483321AD2D9}">
          <dgm14:cNvPr xmlns:dgm14="http://schemas.microsoft.com/office/drawing/2010/diagram" id="0" name="" descr="Hierarchy"/>
        </a:ext>
      </dgm:extLst>
    </dgm:pt>
    <dgm:pt modelId="{FBA55B8B-1AFA-4D35-AEA8-780FBFB2C82F}" type="pres">
      <dgm:prSet presAssocID="{3BF11735-4D1D-472E-8A8A-7BBD0D6C9B7B}" presName="spaceRect" presStyleCnt="0"/>
      <dgm:spPr/>
    </dgm:pt>
    <dgm:pt modelId="{AE7FB782-0B80-44B4-9C9F-35C6C8F48B96}" type="pres">
      <dgm:prSet presAssocID="{3BF11735-4D1D-472E-8A8A-7BBD0D6C9B7B}" presName="textRect" presStyleLbl="revTx" presStyleIdx="2" presStyleCnt="3" custScaleX="111905">
        <dgm:presLayoutVars>
          <dgm:chMax val="1"/>
          <dgm:chPref val="1"/>
        </dgm:presLayoutVars>
      </dgm:prSet>
      <dgm:spPr/>
      <dgm:t>
        <a:bodyPr/>
        <a:lstStyle/>
        <a:p>
          <a:endParaRPr lang="en-US"/>
        </a:p>
      </dgm:t>
    </dgm:pt>
  </dgm:ptLst>
  <dgm:cxnLst>
    <dgm:cxn modelId="{383E577D-E2B0-484A-9B3A-F0FA6C3DA22A}" type="presOf" srcId="{275B33EC-B1B5-4A3B-BA81-1DBC81D2FC2B}" destId="{76BCC817-5F1E-47AD-A536-19803C68E4D6}" srcOrd="0" destOrd="0" presId="urn:microsoft.com/office/officeart/2018/2/layout/IconLabelList"/>
    <dgm:cxn modelId="{85AE0153-66AC-4C15-A5F9-979BE0B71137}" srcId="{002B64FC-9B49-4199-986C-0106E431DDB9}" destId="{3BF11735-4D1D-472E-8A8A-7BBD0D6C9B7B}" srcOrd="2" destOrd="0" parTransId="{4AA6050A-E4BC-4070-8994-15735CA15EC5}" sibTransId="{001CB3B7-5902-4B51-8ECB-2AC9A6ED3956}"/>
    <dgm:cxn modelId="{E7A80DE9-1D05-4D15-AC61-6E4129749E71}" srcId="{002B64FC-9B49-4199-986C-0106E431DDB9}" destId="{3DF18D86-A56A-4776-B005-6AA412705D95}" srcOrd="1" destOrd="0" parTransId="{CD7E245F-BD2B-4515-8BBF-0C24E4625BDC}" sibTransId="{DF48B912-461D-4E82-AA01-A3B7B4426673}"/>
    <dgm:cxn modelId="{EFE9A201-5549-4896-95A8-3F601FE8CD46}" type="presOf" srcId="{3BF11735-4D1D-472E-8A8A-7BBD0D6C9B7B}" destId="{AE7FB782-0B80-44B4-9C9F-35C6C8F48B96}" srcOrd="0" destOrd="0" presId="urn:microsoft.com/office/officeart/2018/2/layout/IconLabelList"/>
    <dgm:cxn modelId="{CEFBA209-D775-4A90-A3BF-35CD9F6C27CA}" type="presOf" srcId="{002B64FC-9B49-4199-986C-0106E431DDB9}" destId="{528D174A-F732-4E8B-BE20-33C3ADBD135C}" srcOrd="0" destOrd="0" presId="urn:microsoft.com/office/officeart/2018/2/layout/IconLabelList"/>
    <dgm:cxn modelId="{B39E6BE7-3B06-4221-9313-58479D7A17B9}" type="presOf" srcId="{3DF18D86-A56A-4776-B005-6AA412705D95}" destId="{47FAEC11-D971-4891-892A-5AB5726BC987}" srcOrd="0" destOrd="0" presId="urn:microsoft.com/office/officeart/2018/2/layout/IconLabelList"/>
    <dgm:cxn modelId="{2BE7A9E5-9905-45D0-BFFB-9AC2E8A5FD3A}" srcId="{002B64FC-9B49-4199-986C-0106E431DDB9}" destId="{275B33EC-B1B5-4A3B-BA81-1DBC81D2FC2B}" srcOrd="0" destOrd="0" parTransId="{3B27155C-4E3F-42C8-874E-A03E86557A44}" sibTransId="{5B948202-017A-4EE7-B110-7C64B9A3C962}"/>
    <dgm:cxn modelId="{DC2E6ADD-8656-4BE4-A1FD-4E0B7EBFC122}" type="presParOf" srcId="{528D174A-F732-4E8B-BE20-33C3ADBD135C}" destId="{F8DB4C5B-8D2F-4F3A-BD07-CF043702E8DE}" srcOrd="0" destOrd="0" presId="urn:microsoft.com/office/officeart/2018/2/layout/IconLabelList"/>
    <dgm:cxn modelId="{C9CEB2F8-E804-4EF8-963F-D8EA54B967B0}" type="presParOf" srcId="{F8DB4C5B-8D2F-4F3A-BD07-CF043702E8DE}" destId="{E905EB63-2DE6-46AA-8E6D-917FB7A4B00C}" srcOrd="0" destOrd="0" presId="urn:microsoft.com/office/officeart/2018/2/layout/IconLabelList"/>
    <dgm:cxn modelId="{E17C3710-3AF6-460D-9554-D18B9BC5B4E9}" type="presParOf" srcId="{F8DB4C5B-8D2F-4F3A-BD07-CF043702E8DE}" destId="{7D1B5A08-C41D-45C0-A916-145A8E07E3DD}" srcOrd="1" destOrd="0" presId="urn:microsoft.com/office/officeart/2018/2/layout/IconLabelList"/>
    <dgm:cxn modelId="{6298836B-8772-4C78-AB8F-7E678D74C0A1}" type="presParOf" srcId="{F8DB4C5B-8D2F-4F3A-BD07-CF043702E8DE}" destId="{76BCC817-5F1E-47AD-A536-19803C68E4D6}" srcOrd="2" destOrd="0" presId="urn:microsoft.com/office/officeart/2018/2/layout/IconLabelList"/>
    <dgm:cxn modelId="{D2652722-3BC9-4343-99BA-0D10DB1030C4}" type="presParOf" srcId="{528D174A-F732-4E8B-BE20-33C3ADBD135C}" destId="{3E16A1FD-3471-4073-B3F4-8D521F2F71E8}" srcOrd="1" destOrd="0" presId="urn:microsoft.com/office/officeart/2018/2/layout/IconLabelList"/>
    <dgm:cxn modelId="{A826B222-E00E-418D-ADFC-20B234B2D1A4}" type="presParOf" srcId="{528D174A-F732-4E8B-BE20-33C3ADBD135C}" destId="{51B85DA7-9A40-4E9B-B176-4ED1961C0974}" srcOrd="2" destOrd="0" presId="urn:microsoft.com/office/officeart/2018/2/layout/IconLabelList"/>
    <dgm:cxn modelId="{51EA6874-9295-4FC4-88EE-4317116A45B6}" type="presParOf" srcId="{51B85DA7-9A40-4E9B-B176-4ED1961C0974}" destId="{BB824C7F-3E44-4165-9F9D-4271BEFAEB35}" srcOrd="0" destOrd="0" presId="urn:microsoft.com/office/officeart/2018/2/layout/IconLabelList"/>
    <dgm:cxn modelId="{3DF9AEEF-CA3B-4B00-A2ED-28BC373390AB}" type="presParOf" srcId="{51B85DA7-9A40-4E9B-B176-4ED1961C0974}" destId="{7B415117-3321-49A9-A9FB-6A4F43F92670}" srcOrd="1" destOrd="0" presId="urn:microsoft.com/office/officeart/2018/2/layout/IconLabelList"/>
    <dgm:cxn modelId="{9A042426-86A8-408F-BB1D-2ADE9B767963}" type="presParOf" srcId="{51B85DA7-9A40-4E9B-B176-4ED1961C0974}" destId="{47FAEC11-D971-4891-892A-5AB5726BC987}" srcOrd="2" destOrd="0" presId="urn:microsoft.com/office/officeart/2018/2/layout/IconLabelList"/>
    <dgm:cxn modelId="{A7289CB3-DD6A-4D94-BB88-0960424A9B1E}" type="presParOf" srcId="{528D174A-F732-4E8B-BE20-33C3ADBD135C}" destId="{E2C7C055-FD04-48B5-AE78-F859B9801EE2}" srcOrd="3" destOrd="0" presId="urn:microsoft.com/office/officeart/2018/2/layout/IconLabelList"/>
    <dgm:cxn modelId="{30125E3D-9A79-4ECC-820F-AC3629296694}" type="presParOf" srcId="{528D174A-F732-4E8B-BE20-33C3ADBD135C}" destId="{3504BFEE-EED8-4F44-A124-2CE68597489E}" srcOrd="4" destOrd="0" presId="urn:microsoft.com/office/officeart/2018/2/layout/IconLabelList"/>
    <dgm:cxn modelId="{A0B9CC47-7CB4-488E-A71D-C3858C1D87C0}" type="presParOf" srcId="{3504BFEE-EED8-4F44-A124-2CE68597489E}" destId="{93D1DA0B-6F97-4E1A-A998-E038D94EBFA9}" srcOrd="0" destOrd="0" presId="urn:microsoft.com/office/officeart/2018/2/layout/IconLabelList"/>
    <dgm:cxn modelId="{F660EFDC-9161-4C3B-B79F-BE2C23B733D0}" type="presParOf" srcId="{3504BFEE-EED8-4F44-A124-2CE68597489E}" destId="{FBA55B8B-1AFA-4D35-AEA8-780FBFB2C82F}" srcOrd="1" destOrd="0" presId="urn:microsoft.com/office/officeart/2018/2/layout/IconLabelList"/>
    <dgm:cxn modelId="{FB16F920-62C2-4F1D-B63F-16A105C03EAA}" type="presParOf" srcId="{3504BFEE-EED8-4F44-A124-2CE68597489E}" destId="{AE7FB782-0B80-44B4-9C9F-35C6C8F48B9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408AC65-82E8-46A1-AFE5-A37E283FF904}"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80A1850B-C47A-4E01-9EF3-70CCDDB5E260}">
      <dgm:prSet custT="1"/>
      <dgm:spPr/>
      <dgm:t>
        <a:bodyPr/>
        <a:lstStyle/>
        <a:p>
          <a:r>
            <a:rPr lang="en-US" sz="3600" b="1" i="0" dirty="0"/>
            <a:t>Advancements</a:t>
          </a:r>
          <a:r>
            <a:rPr lang="en-US" sz="3600" b="0" i="0" dirty="0"/>
            <a:t>: AI in robotic surgery, virtual health assistants.</a:t>
          </a:r>
          <a:endParaRPr lang="en-US" sz="3600" dirty="0"/>
        </a:p>
      </dgm:t>
    </dgm:pt>
    <dgm:pt modelId="{BF7F5540-BE2F-41C0-AD8D-86CFF7A259D0}" type="parTrans" cxnId="{3C189110-BA0E-4BD4-AC3B-1B4BDB876434}">
      <dgm:prSet/>
      <dgm:spPr/>
      <dgm:t>
        <a:bodyPr/>
        <a:lstStyle/>
        <a:p>
          <a:endParaRPr lang="en-US"/>
        </a:p>
      </dgm:t>
    </dgm:pt>
    <dgm:pt modelId="{D155B026-B8D3-4A73-BBE3-AB649420D909}" type="sibTrans" cxnId="{3C189110-BA0E-4BD4-AC3B-1B4BDB876434}">
      <dgm:prSet/>
      <dgm:spPr/>
      <dgm:t>
        <a:bodyPr/>
        <a:lstStyle/>
        <a:p>
          <a:endParaRPr lang="en-US"/>
        </a:p>
      </dgm:t>
    </dgm:pt>
    <dgm:pt modelId="{5A6D0253-046F-4AB6-B507-F37D927CFC78}">
      <dgm:prSet custT="1"/>
      <dgm:spPr/>
      <dgm:t>
        <a:bodyPr/>
        <a:lstStyle/>
        <a:p>
          <a:r>
            <a:rPr lang="en-US" sz="3200" b="1" i="0" dirty="0"/>
            <a:t>Challenges</a:t>
          </a:r>
          <a:r>
            <a:rPr lang="en-US" sz="3200" b="0" i="0" dirty="0"/>
            <a:t>: Integration into existing healthcare systems, regulatory issues.</a:t>
          </a:r>
          <a:endParaRPr lang="en-US" sz="3200" dirty="0"/>
        </a:p>
      </dgm:t>
    </dgm:pt>
    <dgm:pt modelId="{3AFA2102-8496-4CCC-B34E-3DB557BA775F}" type="parTrans" cxnId="{DAE3EA47-1687-4E8A-8613-88293C17CCC2}">
      <dgm:prSet/>
      <dgm:spPr/>
      <dgm:t>
        <a:bodyPr/>
        <a:lstStyle/>
        <a:p>
          <a:endParaRPr lang="en-US"/>
        </a:p>
      </dgm:t>
    </dgm:pt>
    <dgm:pt modelId="{4615A806-F59D-44DE-ABA3-40D2AD83FD4F}" type="sibTrans" cxnId="{DAE3EA47-1687-4E8A-8613-88293C17CCC2}">
      <dgm:prSet/>
      <dgm:spPr/>
      <dgm:t>
        <a:bodyPr/>
        <a:lstStyle/>
        <a:p>
          <a:endParaRPr lang="en-US"/>
        </a:p>
      </dgm:t>
    </dgm:pt>
    <dgm:pt modelId="{7B2E444E-4C1C-4C08-96E2-56D5121F554A}" type="pres">
      <dgm:prSet presAssocID="{1408AC65-82E8-46A1-AFE5-A37E283FF904}" presName="hierChild1" presStyleCnt="0">
        <dgm:presLayoutVars>
          <dgm:chPref val="1"/>
          <dgm:dir/>
          <dgm:animOne val="branch"/>
          <dgm:animLvl val="lvl"/>
          <dgm:resizeHandles/>
        </dgm:presLayoutVars>
      </dgm:prSet>
      <dgm:spPr/>
      <dgm:t>
        <a:bodyPr/>
        <a:lstStyle/>
        <a:p>
          <a:endParaRPr lang="en-US"/>
        </a:p>
      </dgm:t>
    </dgm:pt>
    <dgm:pt modelId="{93D9F015-F7BB-4F4B-A5C9-14481EDB3821}" type="pres">
      <dgm:prSet presAssocID="{80A1850B-C47A-4E01-9EF3-70CCDDB5E260}" presName="hierRoot1" presStyleCnt="0"/>
      <dgm:spPr/>
    </dgm:pt>
    <dgm:pt modelId="{A9B410FA-D6A5-4436-AF46-4D81E64EF361}" type="pres">
      <dgm:prSet presAssocID="{80A1850B-C47A-4E01-9EF3-70CCDDB5E260}" presName="composite" presStyleCnt="0"/>
      <dgm:spPr/>
    </dgm:pt>
    <dgm:pt modelId="{9C8E167A-40ED-4225-91A0-326746C0CCF0}" type="pres">
      <dgm:prSet presAssocID="{80A1850B-C47A-4E01-9EF3-70CCDDB5E260}" presName="background" presStyleLbl="node0" presStyleIdx="0" presStyleCnt="2"/>
      <dgm:spPr/>
    </dgm:pt>
    <dgm:pt modelId="{147EA78C-DCE9-4C0E-B83C-A76E36CFC4C0}" type="pres">
      <dgm:prSet presAssocID="{80A1850B-C47A-4E01-9EF3-70CCDDB5E260}" presName="text" presStyleLbl="fgAcc0" presStyleIdx="0" presStyleCnt="2">
        <dgm:presLayoutVars>
          <dgm:chPref val="3"/>
        </dgm:presLayoutVars>
      </dgm:prSet>
      <dgm:spPr/>
      <dgm:t>
        <a:bodyPr/>
        <a:lstStyle/>
        <a:p>
          <a:endParaRPr lang="en-US"/>
        </a:p>
      </dgm:t>
    </dgm:pt>
    <dgm:pt modelId="{358EA18B-7C04-44F2-A528-A05035D6983E}" type="pres">
      <dgm:prSet presAssocID="{80A1850B-C47A-4E01-9EF3-70CCDDB5E260}" presName="hierChild2" presStyleCnt="0"/>
      <dgm:spPr/>
    </dgm:pt>
    <dgm:pt modelId="{08F5A119-7115-4DA0-AFF7-E41E6063E303}" type="pres">
      <dgm:prSet presAssocID="{5A6D0253-046F-4AB6-B507-F37D927CFC78}" presName="hierRoot1" presStyleCnt="0"/>
      <dgm:spPr/>
    </dgm:pt>
    <dgm:pt modelId="{294F7B5A-D495-43C9-94FC-3D6FC1FEA553}" type="pres">
      <dgm:prSet presAssocID="{5A6D0253-046F-4AB6-B507-F37D927CFC78}" presName="composite" presStyleCnt="0"/>
      <dgm:spPr/>
    </dgm:pt>
    <dgm:pt modelId="{99204FAD-7ACF-4FB5-9430-F24BDFB2BE28}" type="pres">
      <dgm:prSet presAssocID="{5A6D0253-046F-4AB6-B507-F37D927CFC78}" presName="background" presStyleLbl="node0" presStyleIdx="1" presStyleCnt="2"/>
      <dgm:spPr/>
    </dgm:pt>
    <dgm:pt modelId="{3BFE118E-B767-422D-97C4-2F435622FA59}" type="pres">
      <dgm:prSet presAssocID="{5A6D0253-046F-4AB6-B507-F37D927CFC78}" presName="text" presStyleLbl="fgAcc0" presStyleIdx="1" presStyleCnt="2">
        <dgm:presLayoutVars>
          <dgm:chPref val="3"/>
        </dgm:presLayoutVars>
      </dgm:prSet>
      <dgm:spPr/>
      <dgm:t>
        <a:bodyPr/>
        <a:lstStyle/>
        <a:p>
          <a:endParaRPr lang="en-US"/>
        </a:p>
      </dgm:t>
    </dgm:pt>
    <dgm:pt modelId="{C60D4084-D7C0-4789-BDB3-04F9CBA24432}" type="pres">
      <dgm:prSet presAssocID="{5A6D0253-046F-4AB6-B507-F37D927CFC78}" presName="hierChild2" presStyleCnt="0"/>
      <dgm:spPr/>
    </dgm:pt>
  </dgm:ptLst>
  <dgm:cxnLst>
    <dgm:cxn modelId="{4A6FB3EF-0CB8-4CEC-A748-126132A35ED7}" type="presOf" srcId="{80A1850B-C47A-4E01-9EF3-70CCDDB5E260}" destId="{147EA78C-DCE9-4C0E-B83C-A76E36CFC4C0}" srcOrd="0" destOrd="0" presId="urn:microsoft.com/office/officeart/2005/8/layout/hierarchy1"/>
    <dgm:cxn modelId="{DAE3EA47-1687-4E8A-8613-88293C17CCC2}" srcId="{1408AC65-82E8-46A1-AFE5-A37E283FF904}" destId="{5A6D0253-046F-4AB6-B507-F37D927CFC78}" srcOrd="1" destOrd="0" parTransId="{3AFA2102-8496-4CCC-B34E-3DB557BA775F}" sibTransId="{4615A806-F59D-44DE-ABA3-40D2AD83FD4F}"/>
    <dgm:cxn modelId="{B350E28E-DA39-4379-8075-C8309B3EFDD7}" type="presOf" srcId="{1408AC65-82E8-46A1-AFE5-A37E283FF904}" destId="{7B2E444E-4C1C-4C08-96E2-56D5121F554A}" srcOrd="0" destOrd="0" presId="urn:microsoft.com/office/officeart/2005/8/layout/hierarchy1"/>
    <dgm:cxn modelId="{91266699-F03A-4238-9CF4-FD63E1935D87}" type="presOf" srcId="{5A6D0253-046F-4AB6-B507-F37D927CFC78}" destId="{3BFE118E-B767-422D-97C4-2F435622FA59}" srcOrd="0" destOrd="0" presId="urn:microsoft.com/office/officeart/2005/8/layout/hierarchy1"/>
    <dgm:cxn modelId="{3C189110-BA0E-4BD4-AC3B-1B4BDB876434}" srcId="{1408AC65-82E8-46A1-AFE5-A37E283FF904}" destId="{80A1850B-C47A-4E01-9EF3-70CCDDB5E260}" srcOrd="0" destOrd="0" parTransId="{BF7F5540-BE2F-41C0-AD8D-86CFF7A259D0}" sibTransId="{D155B026-B8D3-4A73-BBE3-AB649420D909}"/>
    <dgm:cxn modelId="{8104AB28-6756-474E-B3E9-1E46A1DA985D}" type="presParOf" srcId="{7B2E444E-4C1C-4C08-96E2-56D5121F554A}" destId="{93D9F015-F7BB-4F4B-A5C9-14481EDB3821}" srcOrd="0" destOrd="0" presId="urn:microsoft.com/office/officeart/2005/8/layout/hierarchy1"/>
    <dgm:cxn modelId="{14F839AC-D854-4034-ADF7-F2AD21A5F25D}" type="presParOf" srcId="{93D9F015-F7BB-4F4B-A5C9-14481EDB3821}" destId="{A9B410FA-D6A5-4436-AF46-4D81E64EF361}" srcOrd="0" destOrd="0" presId="urn:microsoft.com/office/officeart/2005/8/layout/hierarchy1"/>
    <dgm:cxn modelId="{12A40CE1-5F92-4B07-82E1-797B5AC2D3BC}" type="presParOf" srcId="{A9B410FA-D6A5-4436-AF46-4D81E64EF361}" destId="{9C8E167A-40ED-4225-91A0-326746C0CCF0}" srcOrd="0" destOrd="0" presId="urn:microsoft.com/office/officeart/2005/8/layout/hierarchy1"/>
    <dgm:cxn modelId="{10857A3F-2714-4B9F-B3EA-36AE5EE2B551}" type="presParOf" srcId="{A9B410FA-D6A5-4436-AF46-4D81E64EF361}" destId="{147EA78C-DCE9-4C0E-B83C-A76E36CFC4C0}" srcOrd="1" destOrd="0" presId="urn:microsoft.com/office/officeart/2005/8/layout/hierarchy1"/>
    <dgm:cxn modelId="{77954264-199F-4EA4-9596-90E9144392D8}" type="presParOf" srcId="{93D9F015-F7BB-4F4B-A5C9-14481EDB3821}" destId="{358EA18B-7C04-44F2-A528-A05035D6983E}" srcOrd="1" destOrd="0" presId="urn:microsoft.com/office/officeart/2005/8/layout/hierarchy1"/>
    <dgm:cxn modelId="{D180E8B4-F582-4263-B80B-1EFC60F4513E}" type="presParOf" srcId="{7B2E444E-4C1C-4C08-96E2-56D5121F554A}" destId="{08F5A119-7115-4DA0-AFF7-E41E6063E303}" srcOrd="1" destOrd="0" presId="urn:microsoft.com/office/officeart/2005/8/layout/hierarchy1"/>
    <dgm:cxn modelId="{36029CA0-A78F-4043-8553-81C76E18E591}" type="presParOf" srcId="{08F5A119-7115-4DA0-AFF7-E41E6063E303}" destId="{294F7B5A-D495-43C9-94FC-3D6FC1FEA553}" srcOrd="0" destOrd="0" presId="urn:microsoft.com/office/officeart/2005/8/layout/hierarchy1"/>
    <dgm:cxn modelId="{EA162E40-5942-47B3-A454-CCAF57596A40}" type="presParOf" srcId="{294F7B5A-D495-43C9-94FC-3D6FC1FEA553}" destId="{99204FAD-7ACF-4FB5-9430-F24BDFB2BE28}" srcOrd="0" destOrd="0" presId="urn:microsoft.com/office/officeart/2005/8/layout/hierarchy1"/>
    <dgm:cxn modelId="{3A365561-2559-4BA3-BF61-CA5D206C5530}" type="presParOf" srcId="{294F7B5A-D495-43C9-94FC-3D6FC1FEA553}" destId="{3BFE118E-B767-422D-97C4-2F435622FA59}" srcOrd="1" destOrd="0" presId="urn:microsoft.com/office/officeart/2005/8/layout/hierarchy1"/>
    <dgm:cxn modelId="{F76690BC-E43A-4117-BFCB-0E723AEB1F0B}" type="presParOf" srcId="{08F5A119-7115-4DA0-AFF7-E41E6063E303}" destId="{C60D4084-D7C0-4789-BDB3-04F9CBA2443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E492CF7-BD83-46F2-BDAC-BA8060E0DAD1}"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6A0552C6-BCA4-4E06-BB8C-03CFFBDC3DA0}">
      <dgm:prSet/>
      <dgm:spPr/>
      <dgm:t>
        <a:bodyPr/>
        <a:lstStyle/>
        <a:p>
          <a:r>
            <a:rPr lang="en-US" dirty="0"/>
            <a:t>AI is revolutionizing the field of robotic surgery, enabling greater precision, minimally invasive procedures, and faster recovery times for patients. AI-powered robotic systems assist surgeons by providing real-time data, enhancing their decision-making capabilities, and performing delicate tasks with unparalleled accuracy. This advancement not only improves surgical outcomes but also reduces the risk of complications.</a:t>
          </a:r>
        </a:p>
      </dgm:t>
    </dgm:pt>
    <dgm:pt modelId="{EFA192EE-E3D5-4CE2-A923-2522624CBA34}" type="parTrans" cxnId="{50062C73-F893-4EA0-B0FE-083C7C963AF6}">
      <dgm:prSet/>
      <dgm:spPr/>
      <dgm:t>
        <a:bodyPr/>
        <a:lstStyle/>
        <a:p>
          <a:endParaRPr lang="en-US"/>
        </a:p>
      </dgm:t>
    </dgm:pt>
    <dgm:pt modelId="{3C36EB0C-B1B4-4283-960C-37B0B53A268C}" type="sibTrans" cxnId="{50062C73-F893-4EA0-B0FE-083C7C963AF6}">
      <dgm:prSet/>
      <dgm:spPr/>
      <dgm:t>
        <a:bodyPr/>
        <a:lstStyle/>
        <a:p>
          <a:endParaRPr lang="en-US"/>
        </a:p>
      </dgm:t>
    </dgm:pt>
    <dgm:pt modelId="{FDED9D59-FDB1-4519-AE41-6DBA183EBBB5}">
      <dgm:prSet/>
      <dgm:spPr/>
      <dgm:t>
        <a:bodyPr/>
        <a:lstStyle/>
        <a:p>
          <a:r>
            <a:rPr lang="en-US"/>
            <a:t>In parallel, AI-driven virtual health assistants are transforming patient care by offering 24/7 support, answering medical queries, scheduling appointments, and managing medication reminders. These virtual assistants use natural language processing to interact with patients, providing personalized and timely assistance that enhances patient engagement and adherence to treatment plans.</a:t>
          </a:r>
        </a:p>
      </dgm:t>
    </dgm:pt>
    <dgm:pt modelId="{81D23FB9-B65F-484D-B15D-4CA46849AB28}" type="parTrans" cxnId="{1CE3EFCF-F32D-4042-A62C-0E8E40B2C54B}">
      <dgm:prSet/>
      <dgm:spPr/>
      <dgm:t>
        <a:bodyPr/>
        <a:lstStyle/>
        <a:p>
          <a:endParaRPr lang="en-US"/>
        </a:p>
      </dgm:t>
    </dgm:pt>
    <dgm:pt modelId="{2AD08D07-4F9F-49AC-84E3-782580E31C4B}" type="sibTrans" cxnId="{1CE3EFCF-F32D-4042-A62C-0E8E40B2C54B}">
      <dgm:prSet/>
      <dgm:spPr/>
      <dgm:t>
        <a:bodyPr/>
        <a:lstStyle/>
        <a:p>
          <a:endParaRPr lang="en-US"/>
        </a:p>
      </dgm:t>
    </dgm:pt>
    <dgm:pt modelId="{02653B08-B364-43A3-940C-ADB29A340A8D}" type="pres">
      <dgm:prSet presAssocID="{5E492CF7-BD83-46F2-BDAC-BA8060E0DAD1}" presName="hierChild1" presStyleCnt="0">
        <dgm:presLayoutVars>
          <dgm:chPref val="1"/>
          <dgm:dir/>
          <dgm:animOne val="branch"/>
          <dgm:animLvl val="lvl"/>
          <dgm:resizeHandles/>
        </dgm:presLayoutVars>
      </dgm:prSet>
      <dgm:spPr/>
      <dgm:t>
        <a:bodyPr/>
        <a:lstStyle/>
        <a:p>
          <a:endParaRPr lang="en-US"/>
        </a:p>
      </dgm:t>
    </dgm:pt>
    <dgm:pt modelId="{D5260AB7-A196-428D-8BDC-53BDC0A2B359}" type="pres">
      <dgm:prSet presAssocID="{6A0552C6-BCA4-4E06-BB8C-03CFFBDC3DA0}" presName="hierRoot1" presStyleCnt="0"/>
      <dgm:spPr/>
    </dgm:pt>
    <dgm:pt modelId="{256083F9-BC09-4143-83B9-3BD86A659000}" type="pres">
      <dgm:prSet presAssocID="{6A0552C6-BCA4-4E06-BB8C-03CFFBDC3DA0}" presName="composite" presStyleCnt="0"/>
      <dgm:spPr/>
    </dgm:pt>
    <dgm:pt modelId="{D2A228DD-A984-4E7E-8D55-E7B9CDAA718A}" type="pres">
      <dgm:prSet presAssocID="{6A0552C6-BCA4-4E06-BB8C-03CFFBDC3DA0}" presName="background" presStyleLbl="node0" presStyleIdx="0" presStyleCnt="2"/>
      <dgm:spPr/>
    </dgm:pt>
    <dgm:pt modelId="{B7514AFC-9A06-4B59-8AC9-ED2EF169F7C8}" type="pres">
      <dgm:prSet presAssocID="{6A0552C6-BCA4-4E06-BB8C-03CFFBDC3DA0}" presName="text" presStyleLbl="fgAcc0" presStyleIdx="0" presStyleCnt="2">
        <dgm:presLayoutVars>
          <dgm:chPref val="3"/>
        </dgm:presLayoutVars>
      </dgm:prSet>
      <dgm:spPr/>
      <dgm:t>
        <a:bodyPr/>
        <a:lstStyle/>
        <a:p>
          <a:endParaRPr lang="en-US"/>
        </a:p>
      </dgm:t>
    </dgm:pt>
    <dgm:pt modelId="{DBC51AED-F64A-4243-8B3A-62EC1663F875}" type="pres">
      <dgm:prSet presAssocID="{6A0552C6-BCA4-4E06-BB8C-03CFFBDC3DA0}" presName="hierChild2" presStyleCnt="0"/>
      <dgm:spPr/>
    </dgm:pt>
    <dgm:pt modelId="{A9691FC5-EA13-4A7A-82B4-8E3741C6CCBD}" type="pres">
      <dgm:prSet presAssocID="{FDED9D59-FDB1-4519-AE41-6DBA183EBBB5}" presName="hierRoot1" presStyleCnt="0"/>
      <dgm:spPr/>
    </dgm:pt>
    <dgm:pt modelId="{BEA0C8F0-D4EA-41B9-BF85-962620505635}" type="pres">
      <dgm:prSet presAssocID="{FDED9D59-FDB1-4519-AE41-6DBA183EBBB5}" presName="composite" presStyleCnt="0"/>
      <dgm:spPr/>
    </dgm:pt>
    <dgm:pt modelId="{C0C01299-5558-4559-A952-B833E4729D6B}" type="pres">
      <dgm:prSet presAssocID="{FDED9D59-FDB1-4519-AE41-6DBA183EBBB5}" presName="background" presStyleLbl="node0" presStyleIdx="1" presStyleCnt="2"/>
      <dgm:spPr/>
    </dgm:pt>
    <dgm:pt modelId="{AAB97DE8-F544-4ADE-9292-581A491CBCB3}" type="pres">
      <dgm:prSet presAssocID="{FDED9D59-FDB1-4519-AE41-6DBA183EBBB5}" presName="text" presStyleLbl="fgAcc0" presStyleIdx="1" presStyleCnt="2">
        <dgm:presLayoutVars>
          <dgm:chPref val="3"/>
        </dgm:presLayoutVars>
      </dgm:prSet>
      <dgm:spPr/>
      <dgm:t>
        <a:bodyPr/>
        <a:lstStyle/>
        <a:p>
          <a:endParaRPr lang="en-US"/>
        </a:p>
      </dgm:t>
    </dgm:pt>
    <dgm:pt modelId="{C1139318-862B-4768-BCA1-ACB0E36F0853}" type="pres">
      <dgm:prSet presAssocID="{FDED9D59-FDB1-4519-AE41-6DBA183EBBB5}" presName="hierChild2" presStyleCnt="0"/>
      <dgm:spPr/>
    </dgm:pt>
  </dgm:ptLst>
  <dgm:cxnLst>
    <dgm:cxn modelId="{915DF0C3-7BF5-49A3-BD3A-61C50FEC5D41}" type="presOf" srcId="{FDED9D59-FDB1-4519-AE41-6DBA183EBBB5}" destId="{AAB97DE8-F544-4ADE-9292-581A491CBCB3}" srcOrd="0" destOrd="0" presId="urn:microsoft.com/office/officeart/2005/8/layout/hierarchy1"/>
    <dgm:cxn modelId="{5E72213D-3095-4415-B283-8BFEBF9B187B}" type="presOf" srcId="{6A0552C6-BCA4-4E06-BB8C-03CFFBDC3DA0}" destId="{B7514AFC-9A06-4B59-8AC9-ED2EF169F7C8}" srcOrd="0" destOrd="0" presId="urn:microsoft.com/office/officeart/2005/8/layout/hierarchy1"/>
    <dgm:cxn modelId="{50062C73-F893-4EA0-B0FE-083C7C963AF6}" srcId="{5E492CF7-BD83-46F2-BDAC-BA8060E0DAD1}" destId="{6A0552C6-BCA4-4E06-BB8C-03CFFBDC3DA0}" srcOrd="0" destOrd="0" parTransId="{EFA192EE-E3D5-4CE2-A923-2522624CBA34}" sibTransId="{3C36EB0C-B1B4-4283-960C-37B0B53A268C}"/>
    <dgm:cxn modelId="{1CE3EFCF-F32D-4042-A62C-0E8E40B2C54B}" srcId="{5E492CF7-BD83-46F2-BDAC-BA8060E0DAD1}" destId="{FDED9D59-FDB1-4519-AE41-6DBA183EBBB5}" srcOrd="1" destOrd="0" parTransId="{81D23FB9-B65F-484D-B15D-4CA46849AB28}" sibTransId="{2AD08D07-4F9F-49AC-84E3-782580E31C4B}"/>
    <dgm:cxn modelId="{36E127F6-31B3-443F-AEC4-25D3CB853765}" type="presOf" srcId="{5E492CF7-BD83-46F2-BDAC-BA8060E0DAD1}" destId="{02653B08-B364-43A3-940C-ADB29A340A8D}" srcOrd="0" destOrd="0" presId="urn:microsoft.com/office/officeart/2005/8/layout/hierarchy1"/>
    <dgm:cxn modelId="{719C62CD-5395-44FD-91B3-6C10C0C3B8D5}" type="presParOf" srcId="{02653B08-B364-43A3-940C-ADB29A340A8D}" destId="{D5260AB7-A196-428D-8BDC-53BDC0A2B359}" srcOrd="0" destOrd="0" presId="urn:microsoft.com/office/officeart/2005/8/layout/hierarchy1"/>
    <dgm:cxn modelId="{C52C9509-F6E8-4546-A38E-81776454B6DB}" type="presParOf" srcId="{D5260AB7-A196-428D-8BDC-53BDC0A2B359}" destId="{256083F9-BC09-4143-83B9-3BD86A659000}" srcOrd="0" destOrd="0" presId="urn:microsoft.com/office/officeart/2005/8/layout/hierarchy1"/>
    <dgm:cxn modelId="{0CBA454A-471C-4D0C-9CD7-19E4CADE6729}" type="presParOf" srcId="{256083F9-BC09-4143-83B9-3BD86A659000}" destId="{D2A228DD-A984-4E7E-8D55-E7B9CDAA718A}" srcOrd="0" destOrd="0" presId="urn:microsoft.com/office/officeart/2005/8/layout/hierarchy1"/>
    <dgm:cxn modelId="{9C438CE4-46E5-4D85-ADD9-7A8FD43F2772}" type="presParOf" srcId="{256083F9-BC09-4143-83B9-3BD86A659000}" destId="{B7514AFC-9A06-4B59-8AC9-ED2EF169F7C8}" srcOrd="1" destOrd="0" presId="urn:microsoft.com/office/officeart/2005/8/layout/hierarchy1"/>
    <dgm:cxn modelId="{50C73984-A259-4FDB-94B1-576934F90AAF}" type="presParOf" srcId="{D5260AB7-A196-428D-8BDC-53BDC0A2B359}" destId="{DBC51AED-F64A-4243-8B3A-62EC1663F875}" srcOrd="1" destOrd="0" presId="urn:microsoft.com/office/officeart/2005/8/layout/hierarchy1"/>
    <dgm:cxn modelId="{B80A5E22-EE0A-4E1D-A25E-38D6766D6E82}" type="presParOf" srcId="{02653B08-B364-43A3-940C-ADB29A340A8D}" destId="{A9691FC5-EA13-4A7A-82B4-8E3741C6CCBD}" srcOrd="1" destOrd="0" presId="urn:microsoft.com/office/officeart/2005/8/layout/hierarchy1"/>
    <dgm:cxn modelId="{6CB03725-A926-4412-B55D-1FE17CE26570}" type="presParOf" srcId="{A9691FC5-EA13-4A7A-82B4-8E3741C6CCBD}" destId="{BEA0C8F0-D4EA-41B9-BF85-962620505635}" srcOrd="0" destOrd="0" presId="urn:microsoft.com/office/officeart/2005/8/layout/hierarchy1"/>
    <dgm:cxn modelId="{6CEC833C-C450-4AE2-8E10-A23DD0F6AFC1}" type="presParOf" srcId="{BEA0C8F0-D4EA-41B9-BF85-962620505635}" destId="{C0C01299-5558-4559-A952-B833E4729D6B}" srcOrd="0" destOrd="0" presId="urn:microsoft.com/office/officeart/2005/8/layout/hierarchy1"/>
    <dgm:cxn modelId="{40923BAF-9B77-4C7F-BC39-BE8E55CFDDF0}" type="presParOf" srcId="{BEA0C8F0-D4EA-41B9-BF85-962620505635}" destId="{AAB97DE8-F544-4ADE-9292-581A491CBCB3}" srcOrd="1" destOrd="0" presId="urn:microsoft.com/office/officeart/2005/8/layout/hierarchy1"/>
    <dgm:cxn modelId="{D0EB4ED0-681A-4742-8085-69F865AB57A5}" type="presParOf" srcId="{A9691FC5-EA13-4A7A-82B4-8E3741C6CCBD}" destId="{C1139318-862B-4768-BCA1-ACB0E36F085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6FB8F8-60F2-8FF7-29B2-D9BF7AC5D3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904C9464-8026-3BF0-4AF9-A22636AA20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90B50B14-5DFA-2193-4DE5-E0CA2CC6E203}"/>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5" name="Footer Placeholder 4">
            <a:extLst>
              <a:ext uri="{FF2B5EF4-FFF2-40B4-BE49-F238E27FC236}">
                <a16:creationId xmlns="" xmlns:a16="http://schemas.microsoft.com/office/drawing/2014/main" id="{27E58CF0-81C7-5AA8-987C-8E9EC49B70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8871809-89E2-1B2B-806E-497A96AAB6B9}"/>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1924721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E4473E-A21C-19C0-B4F7-8F6384A328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2CCDC9E7-24B9-0D99-7E6D-A6DDB949A0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308E642-DB4B-2C10-BD05-472345B1FF46}"/>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5" name="Footer Placeholder 4">
            <a:extLst>
              <a:ext uri="{FF2B5EF4-FFF2-40B4-BE49-F238E27FC236}">
                <a16:creationId xmlns="" xmlns:a16="http://schemas.microsoft.com/office/drawing/2014/main" id="{4C8D35D7-B20F-6FD0-CA17-ACB37B8736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EB53FAB-4970-D848-9458-7BC65CB1B00E}"/>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3889574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38C18C0-A158-74EA-32AE-4E1251B1AF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82B6D9EF-034E-ABCC-A67D-F164F204D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C503C68-EF03-A61B-2B47-40072CE4DCD5}"/>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5" name="Footer Placeholder 4">
            <a:extLst>
              <a:ext uri="{FF2B5EF4-FFF2-40B4-BE49-F238E27FC236}">
                <a16:creationId xmlns="" xmlns:a16="http://schemas.microsoft.com/office/drawing/2014/main" id="{5D0994F4-0397-55F2-CDBF-94A3253FE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6F95E46-D938-402B-E821-289F2CFBB50D}"/>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5803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E85FFA-5FC7-9594-7BDD-86A98A928F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4A3F55A-DDEC-3A55-7B52-A28BA2D213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2DDE6EB-A782-A4C3-3787-17F82BF3AE94}"/>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5" name="Footer Placeholder 4">
            <a:extLst>
              <a:ext uri="{FF2B5EF4-FFF2-40B4-BE49-F238E27FC236}">
                <a16:creationId xmlns="" xmlns:a16="http://schemas.microsoft.com/office/drawing/2014/main" id="{D3440219-DE93-788A-2CF1-BEA91F0333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8B142D9-C94B-BE2F-4185-C4A4C92F2F5F}"/>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3178265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EC8F4A-E592-28B8-4237-B57D962673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9260CE7-2217-8E9E-2800-9AA3DCA813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6F4707B3-FFB6-1D39-8529-38417A2E81E9}"/>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5" name="Footer Placeholder 4">
            <a:extLst>
              <a:ext uri="{FF2B5EF4-FFF2-40B4-BE49-F238E27FC236}">
                <a16:creationId xmlns="" xmlns:a16="http://schemas.microsoft.com/office/drawing/2014/main" id="{5B64AED9-92E9-8336-7B39-675F82CA9E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1AFEFD9-098B-10B1-9002-2754FB3AB67D}"/>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3416605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FE8214-F4DD-1DC8-9EBD-163D54C94C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8884476-C75B-D827-3AEF-1EAEAE0BD3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BF3E7554-7BE1-2E03-F7E9-336FA4420A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82CD43B1-4CD3-F1E5-E5D5-C13CB5627CC4}"/>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6" name="Footer Placeholder 5">
            <a:extLst>
              <a:ext uri="{FF2B5EF4-FFF2-40B4-BE49-F238E27FC236}">
                <a16:creationId xmlns="" xmlns:a16="http://schemas.microsoft.com/office/drawing/2014/main" id="{90B4CEF1-08B0-071C-157C-9ADE46F650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3DF9761-AF6C-A740-9B70-BCFB78028F5A}"/>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2723185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E8759B-5AE5-EFBC-D7B6-F55991C3FD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BB0022AC-56DA-F0AF-4EF7-BBF19D00AA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31B1F525-6E83-1821-E065-ACE197D875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06C9C17D-E8DC-A415-2860-139A96C5E4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B9C438C-43E2-3305-1E95-7273923732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1D1029FE-5EF5-096A-7AB3-9C988759628D}"/>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8" name="Footer Placeholder 7">
            <a:extLst>
              <a:ext uri="{FF2B5EF4-FFF2-40B4-BE49-F238E27FC236}">
                <a16:creationId xmlns="" xmlns:a16="http://schemas.microsoft.com/office/drawing/2014/main" id="{B5B99EE2-A447-2EDD-94F2-DC75EA2A0C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F491E10-1F31-A65B-3897-B1DB8DA60C7A}"/>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3602362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63A480-F0CC-E66F-8192-796A79C53C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2E046DE0-7A78-7879-AE14-C18639EF72CF}"/>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4" name="Footer Placeholder 3">
            <a:extLst>
              <a:ext uri="{FF2B5EF4-FFF2-40B4-BE49-F238E27FC236}">
                <a16:creationId xmlns="" xmlns:a16="http://schemas.microsoft.com/office/drawing/2014/main" id="{9139D666-F3DF-5760-4DBB-954F59EBDE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76E731C-1280-32F1-F2A3-E757F29FFD88}"/>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202009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F04BBF8E-208F-984D-235A-627991F6D274}"/>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3" name="Footer Placeholder 2">
            <a:extLst>
              <a:ext uri="{FF2B5EF4-FFF2-40B4-BE49-F238E27FC236}">
                <a16:creationId xmlns="" xmlns:a16="http://schemas.microsoft.com/office/drawing/2014/main" id="{F8BC70D4-B4D8-046D-1ED5-1B31480E4E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0787041A-966A-3159-D20E-B390AE903173}"/>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3724078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E19A28-B023-2485-0D59-2F08CD1E71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8202C165-380A-B10B-8A3C-61D1845707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667EAFA0-FF82-4D8E-E742-1EAC3A1947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671FE79-86E6-971D-FFBC-2A5C1146AB80}"/>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6" name="Footer Placeholder 5">
            <a:extLst>
              <a:ext uri="{FF2B5EF4-FFF2-40B4-BE49-F238E27FC236}">
                <a16:creationId xmlns="" xmlns:a16="http://schemas.microsoft.com/office/drawing/2014/main" id="{E455AF08-7975-94EE-EEC0-4040E24653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795A6EC-21A1-2073-71CF-2C4E69CF0A34}"/>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377061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69A254-7E00-AD7F-0D09-5DB4052411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0348189A-0047-3582-C40A-A68843B551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50D246B7-7ADF-29D7-2291-23BDA55D56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26DF979-7596-4D0A-CC9F-9ED3BFD1FEA0}"/>
              </a:ext>
            </a:extLst>
          </p:cNvPr>
          <p:cNvSpPr>
            <a:spLocks noGrp="1"/>
          </p:cNvSpPr>
          <p:nvPr>
            <p:ph type="dt" sz="half" idx="10"/>
          </p:nvPr>
        </p:nvSpPr>
        <p:spPr/>
        <p:txBody>
          <a:bodyPr/>
          <a:lstStyle/>
          <a:p>
            <a:fld id="{E979B36D-C048-42C4-B331-9DEA9D96DC7A}" type="datetimeFigureOut">
              <a:rPr lang="en-US" smtClean="0"/>
              <a:t>3/22/2025</a:t>
            </a:fld>
            <a:endParaRPr lang="en-US"/>
          </a:p>
        </p:txBody>
      </p:sp>
      <p:sp>
        <p:nvSpPr>
          <p:cNvPr id="6" name="Footer Placeholder 5">
            <a:extLst>
              <a:ext uri="{FF2B5EF4-FFF2-40B4-BE49-F238E27FC236}">
                <a16:creationId xmlns="" xmlns:a16="http://schemas.microsoft.com/office/drawing/2014/main" id="{BE152C74-A2C9-3F95-E5CE-23C9C48069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F6B854B-FF2F-9DB9-19A9-F93B0DA902C0}"/>
              </a:ext>
            </a:extLst>
          </p:cNvPr>
          <p:cNvSpPr>
            <a:spLocks noGrp="1"/>
          </p:cNvSpPr>
          <p:nvPr>
            <p:ph type="sldNum" sz="quarter" idx="12"/>
          </p:nvPr>
        </p:nvSpPr>
        <p:spPr/>
        <p:txBody>
          <a:bodyPr/>
          <a:lstStyle/>
          <a:p>
            <a:fld id="{C722F769-5373-46D9-877F-08A9D9A64AE7}" type="slidenum">
              <a:rPr lang="en-US" smtClean="0"/>
              <a:t>‹#›</a:t>
            </a:fld>
            <a:endParaRPr lang="en-US"/>
          </a:p>
        </p:txBody>
      </p:sp>
    </p:spTree>
    <p:extLst>
      <p:ext uri="{BB962C8B-B14F-4D97-AF65-F5344CB8AC3E}">
        <p14:creationId xmlns:p14="http://schemas.microsoft.com/office/powerpoint/2010/main" val="3864039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B4A38E4B-7AF0-7168-D1E5-052AC58984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C1267DC7-955F-0F47-4C47-0844868501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63797DD-E181-6DE7-4196-58A0030B5B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79B36D-C048-42C4-B331-9DEA9D96DC7A}" type="datetimeFigureOut">
              <a:rPr lang="en-US" smtClean="0"/>
              <a:t>3/22/2025</a:t>
            </a:fld>
            <a:endParaRPr lang="en-US"/>
          </a:p>
        </p:txBody>
      </p:sp>
      <p:sp>
        <p:nvSpPr>
          <p:cNvPr id="5" name="Footer Placeholder 4">
            <a:extLst>
              <a:ext uri="{FF2B5EF4-FFF2-40B4-BE49-F238E27FC236}">
                <a16:creationId xmlns="" xmlns:a16="http://schemas.microsoft.com/office/drawing/2014/main" id="{F3FE2145-0E2A-2578-3A91-9F3DE352CF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E12589B0-9EF1-9CEE-10C9-0BA4E1FEED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2F769-5373-46D9-877F-08A9D9A64AE7}" type="slidenum">
              <a:rPr lang="en-US" smtClean="0"/>
              <a:t>‹#›</a:t>
            </a:fld>
            <a:endParaRPr lang="en-US"/>
          </a:p>
        </p:txBody>
      </p:sp>
    </p:spTree>
    <p:extLst>
      <p:ext uri="{BB962C8B-B14F-4D97-AF65-F5344CB8AC3E}">
        <p14:creationId xmlns:p14="http://schemas.microsoft.com/office/powerpoint/2010/main" val="4080769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 xmlns:a16="http://schemas.microsoft.com/office/drawing/2014/main" id="{BAD76F3E-3A97-486B-B402-44400A8B917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3D191D2C-234E-B265-817C-7FF4B7FE1661}"/>
              </a:ext>
            </a:extLst>
          </p:cNvPr>
          <p:cNvSpPr>
            <a:spLocks noGrp="1"/>
          </p:cNvSpPr>
          <p:nvPr>
            <p:ph type="ctrTitle"/>
          </p:nvPr>
        </p:nvSpPr>
        <p:spPr>
          <a:xfrm>
            <a:off x="838199" y="1093788"/>
            <a:ext cx="10778413" cy="2967208"/>
          </a:xfrm>
        </p:spPr>
        <p:txBody>
          <a:bodyPr>
            <a:normAutofit/>
          </a:bodyPr>
          <a:lstStyle/>
          <a:p>
            <a:r>
              <a:rPr lang="en-US" sz="4400" b="0" i="0" dirty="0">
                <a:effectLst/>
                <a:latin typeface="Ginto"/>
              </a:rPr>
              <a:t>Artificial Intelligence For Medical Students</a:t>
            </a:r>
            <a:endParaRPr lang="en-US" sz="4400" dirty="0"/>
          </a:p>
        </p:txBody>
      </p:sp>
      <p:sp>
        <p:nvSpPr>
          <p:cNvPr id="3" name="Subtitle 2">
            <a:extLst>
              <a:ext uri="{FF2B5EF4-FFF2-40B4-BE49-F238E27FC236}">
                <a16:creationId xmlns="" xmlns:a16="http://schemas.microsoft.com/office/drawing/2014/main" id="{F50B37B0-EE12-7584-F739-C7F461DEABBC}"/>
              </a:ext>
            </a:extLst>
          </p:cNvPr>
          <p:cNvSpPr>
            <a:spLocks noGrp="1"/>
          </p:cNvSpPr>
          <p:nvPr>
            <p:ph type="subTitle" idx="1"/>
          </p:nvPr>
        </p:nvSpPr>
        <p:spPr>
          <a:xfrm>
            <a:off x="-790030" y="4603195"/>
            <a:ext cx="12854472" cy="1873540"/>
          </a:xfrm>
        </p:spPr>
        <p:txBody>
          <a:bodyPr>
            <a:normAutofit/>
          </a:bodyPr>
          <a:lstStyle/>
          <a:p>
            <a:pPr algn="r"/>
            <a:r>
              <a:rPr lang="en-US" dirty="0" err="1">
                <a:latin typeface="Ginto"/>
              </a:rPr>
              <a:t>Asst.Lect</a:t>
            </a:r>
            <a:r>
              <a:rPr lang="en-US" dirty="0">
                <a:latin typeface="Ginto"/>
              </a:rPr>
              <a:t> Mohammad Baqer Haleem                                 </a:t>
            </a:r>
            <a:r>
              <a:rPr lang="en-US" dirty="0" err="1">
                <a:latin typeface="Ginto"/>
              </a:rPr>
              <a:t>Asst.Lect</a:t>
            </a:r>
            <a:r>
              <a:rPr lang="en-US" dirty="0">
                <a:latin typeface="Ginto"/>
              </a:rPr>
              <a:t> Ali Haider </a:t>
            </a:r>
            <a:r>
              <a:rPr lang="en-US" dirty="0" err="1">
                <a:latin typeface="Ginto"/>
              </a:rPr>
              <a:t>Alazam</a:t>
            </a:r>
            <a:r>
              <a:rPr lang="en-US" dirty="0">
                <a:latin typeface="Ginto"/>
              </a:rPr>
              <a:t> </a:t>
            </a:r>
          </a:p>
          <a:p>
            <a:pPr algn="r"/>
            <a:endParaRPr lang="en-US" b="0" i="0" dirty="0">
              <a:effectLst/>
              <a:latin typeface="Ginto"/>
            </a:endParaRPr>
          </a:p>
          <a:p>
            <a:r>
              <a:rPr lang="en-US" dirty="0" err="1">
                <a:latin typeface="Ginto"/>
              </a:rPr>
              <a:t>Asst.Lect</a:t>
            </a:r>
            <a:r>
              <a:rPr lang="en-US" dirty="0">
                <a:latin typeface="Ginto"/>
              </a:rPr>
              <a:t> </a:t>
            </a:r>
            <a:r>
              <a:rPr lang="en-US" dirty="0" err="1">
                <a:latin typeface="Ginto"/>
              </a:rPr>
              <a:t>Zamzam</a:t>
            </a:r>
            <a:r>
              <a:rPr lang="en-US" dirty="0">
                <a:latin typeface="Ginto"/>
              </a:rPr>
              <a:t> Ali </a:t>
            </a:r>
            <a:r>
              <a:rPr lang="en-US" dirty="0" err="1">
                <a:latin typeface="Ginto"/>
              </a:rPr>
              <a:t>Abood</a:t>
            </a:r>
            <a:endParaRPr lang="en-US" dirty="0">
              <a:latin typeface="Ginto"/>
            </a:endParaRPr>
          </a:p>
          <a:p>
            <a:pPr algn="r"/>
            <a:endParaRPr lang="en-US" dirty="0"/>
          </a:p>
        </p:txBody>
      </p:sp>
      <p:sp>
        <p:nvSpPr>
          <p:cNvPr id="36" name="Rectangle 35">
            <a:extLst>
              <a:ext uri="{FF2B5EF4-FFF2-40B4-BE49-F238E27FC236}">
                <a16:creationId xmlns="" xmlns:a16="http://schemas.microsoft.com/office/drawing/2014/main" id="{391F6B52-91F4-4AEB-B6DB-29FEBCF28C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7" name="Rectangle 36">
            <a:extLst>
              <a:ext uri="{FF2B5EF4-FFF2-40B4-BE49-F238E27FC236}">
                <a16:creationId xmlns="" xmlns:a16="http://schemas.microsoft.com/office/drawing/2014/main" id="{2CD6F061-7C53-44F4-9794-953DB70A45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1218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97CCF843-2C1D-BE81-EAC7-B72D56AF7026}"/>
              </a:ext>
            </a:extLst>
          </p:cNvPr>
          <p:cNvSpPr>
            <a:spLocks noGrp="1"/>
          </p:cNvSpPr>
          <p:nvPr>
            <p:ph type="title"/>
          </p:nvPr>
        </p:nvSpPr>
        <p:spPr>
          <a:xfrm>
            <a:off x="1371599" y="294538"/>
            <a:ext cx="9895951" cy="1033669"/>
          </a:xfrm>
        </p:spPr>
        <p:txBody>
          <a:bodyPr>
            <a:normAutofit/>
          </a:bodyPr>
          <a:lstStyle/>
          <a:p>
            <a:r>
              <a:rPr lang="en-US" sz="2800" b="0" i="0">
                <a:solidFill>
                  <a:srgbClr val="FFFFFF"/>
                </a:solidFill>
                <a:effectLst/>
                <a:latin typeface="Ginto"/>
              </a:rPr>
              <a:t>Brief introduction to AI and its significance in modern medicine</a:t>
            </a:r>
            <a:endParaRPr lang="en-US" sz="2800">
              <a:solidFill>
                <a:srgbClr val="FFFFFF"/>
              </a:solidFill>
            </a:endParaRPr>
          </a:p>
        </p:txBody>
      </p:sp>
      <p:sp>
        <p:nvSpPr>
          <p:cNvPr id="3" name="Content Placeholder 2">
            <a:extLst>
              <a:ext uri="{FF2B5EF4-FFF2-40B4-BE49-F238E27FC236}">
                <a16:creationId xmlns="" xmlns:a16="http://schemas.microsoft.com/office/drawing/2014/main" id="{2E1A3910-7BA9-5BC4-4466-B5DA47173430}"/>
              </a:ext>
            </a:extLst>
          </p:cNvPr>
          <p:cNvSpPr>
            <a:spLocks noGrp="1"/>
          </p:cNvSpPr>
          <p:nvPr>
            <p:ph idx="1"/>
          </p:nvPr>
        </p:nvSpPr>
        <p:spPr>
          <a:xfrm>
            <a:off x="272143" y="1796142"/>
            <a:ext cx="11560628" cy="4767319"/>
          </a:xfrm>
        </p:spPr>
        <p:txBody>
          <a:bodyPr anchor="ctr">
            <a:normAutofit/>
          </a:bodyPr>
          <a:lstStyle/>
          <a:p>
            <a:pPr algn="just"/>
            <a:r>
              <a:rPr lang="en-US" dirty="0"/>
              <a:t>Moreover, AI is revolutionizing the efficiency of clinical workflows. </a:t>
            </a:r>
            <a:endParaRPr lang="ar-IQ" dirty="0"/>
          </a:p>
          <a:p>
            <a:pPr algn="just"/>
            <a:r>
              <a:rPr lang="en-US" dirty="0"/>
              <a:t>Automated systems powered by AI can streamline administrative tasks, such as scheduling, billing, and patient record management, allowing healthcare professionals to focus more on patient care. </a:t>
            </a:r>
            <a:endParaRPr lang="ar-IQ" dirty="0"/>
          </a:p>
          <a:p>
            <a:pPr algn="just"/>
            <a:r>
              <a:rPr lang="en-US" dirty="0"/>
              <a:t>AI chatbots and virtual assistants can provide patients with real-time support and information, enhancing patient engagement and adherence to treatment plans. </a:t>
            </a:r>
            <a:endParaRPr lang="ar-IQ" dirty="0"/>
          </a:p>
          <a:p>
            <a:pPr algn="just"/>
            <a:r>
              <a:rPr lang="en-US" dirty="0"/>
              <a:t>In summary, AI's integration into modern medicine holds the promise of not only advancing healthcare practices but also transforming the patient experience, ultimately leading to better health outcomes and a more efficient healthcare system.</a:t>
            </a:r>
          </a:p>
        </p:txBody>
      </p:sp>
    </p:spTree>
    <p:extLst>
      <p:ext uri="{BB962C8B-B14F-4D97-AF65-F5344CB8AC3E}">
        <p14:creationId xmlns:p14="http://schemas.microsoft.com/office/powerpoint/2010/main" val="1317691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7DAD241A-6ABC-49EA-6D3F-88907E19056C}"/>
              </a:ext>
            </a:extLst>
          </p:cNvPr>
          <p:cNvSpPr>
            <a:spLocks noGrp="1"/>
          </p:cNvSpPr>
          <p:nvPr>
            <p:ph type="title"/>
          </p:nvPr>
        </p:nvSpPr>
        <p:spPr>
          <a:xfrm>
            <a:off x="1371599" y="294538"/>
            <a:ext cx="9895951" cy="1033669"/>
          </a:xfrm>
        </p:spPr>
        <p:txBody>
          <a:bodyPr>
            <a:normAutofit/>
          </a:bodyPr>
          <a:lstStyle/>
          <a:p>
            <a:r>
              <a:rPr lang="en-US" sz="2800" b="0" i="0">
                <a:solidFill>
                  <a:srgbClr val="FFFFFF"/>
                </a:solidFill>
                <a:effectLst/>
                <a:latin typeface="Ginto"/>
              </a:rPr>
              <a:t>Why understanding AI is important for medical professionals.</a:t>
            </a:r>
            <a:endParaRPr lang="en-US" sz="2800">
              <a:solidFill>
                <a:srgbClr val="FFFFFF"/>
              </a:solidFill>
            </a:endParaRPr>
          </a:p>
        </p:txBody>
      </p:sp>
      <p:sp>
        <p:nvSpPr>
          <p:cNvPr id="3" name="Content Placeholder 2">
            <a:extLst>
              <a:ext uri="{FF2B5EF4-FFF2-40B4-BE49-F238E27FC236}">
                <a16:creationId xmlns="" xmlns:a16="http://schemas.microsoft.com/office/drawing/2014/main" id="{61852C5E-B9C2-C1FE-D150-195856B05BCB}"/>
              </a:ext>
            </a:extLst>
          </p:cNvPr>
          <p:cNvSpPr>
            <a:spLocks noGrp="1"/>
          </p:cNvSpPr>
          <p:nvPr>
            <p:ph idx="1"/>
          </p:nvPr>
        </p:nvSpPr>
        <p:spPr>
          <a:xfrm>
            <a:off x="272144" y="1796143"/>
            <a:ext cx="11473542" cy="4767319"/>
          </a:xfrm>
        </p:spPr>
        <p:txBody>
          <a:bodyPr anchor="ctr">
            <a:normAutofit/>
          </a:bodyPr>
          <a:lstStyle/>
          <a:p>
            <a:pPr algn="just"/>
            <a:r>
              <a:rPr lang="en-US" dirty="0"/>
              <a:t>Understanding AI is becoming increasingly essential for medical professionals due to the transformative impact it has on healthcare. </a:t>
            </a:r>
            <a:endParaRPr lang="ar-IQ" dirty="0"/>
          </a:p>
          <a:p>
            <a:pPr algn="just"/>
            <a:r>
              <a:rPr lang="en-US" dirty="0"/>
              <a:t>AI technologies can significantly enhance diagnostic accuracy, streamline administrative processes, and personalize treatment plans, leading to improved patient outcomes. </a:t>
            </a:r>
            <a:endParaRPr lang="ar-IQ" dirty="0"/>
          </a:p>
          <a:p>
            <a:pPr algn="just"/>
            <a:r>
              <a:rPr lang="en-US" dirty="0"/>
              <a:t>By leveraging AI, medical professionals can analyze vast amounts of data quickly and accurately, which is critical in diagnosing conditions, predicting patient responses, and identifying potential health risks. </a:t>
            </a:r>
            <a:endParaRPr lang="ar-IQ" dirty="0"/>
          </a:p>
          <a:p>
            <a:pPr algn="just"/>
            <a:r>
              <a:rPr lang="en-US" dirty="0"/>
              <a:t>For instance, AI algorithms can process and interpret complex medical imaging data, such as X-rays and MRIs, with remarkable precision, often identifying abnormalities that might be overlooked by human eyes</a:t>
            </a:r>
            <a:r>
              <a:rPr lang="en-US" sz="2000" dirty="0"/>
              <a:t>.</a:t>
            </a:r>
          </a:p>
        </p:txBody>
      </p:sp>
    </p:spTree>
    <p:extLst>
      <p:ext uri="{BB962C8B-B14F-4D97-AF65-F5344CB8AC3E}">
        <p14:creationId xmlns:p14="http://schemas.microsoft.com/office/powerpoint/2010/main" val="1764055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7DAD241A-6ABC-49EA-6D3F-88907E19056C}"/>
              </a:ext>
            </a:extLst>
          </p:cNvPr>
          <p:cNvSpPr>
            <a:spLocks noGrp="1"/>
          </p:cNvSpPr>
          <p:nvPr>
            <p:ph type="title"/>
          </p:nvPr>
        </p:nvSpPr>
        <p:spPr>
          <a:xfrm>
            <a:off x="1371599" y="294538"/>
            <a:ext cx="9895951" cy="1033669"/>
          </a:xfrm>
        </p:spPr>
        <p:txBody>
          <a:bodyPr>
            <a:normAutofit/>
          </a:bodyPr>
          <a:lstStyle/>
          <a:p>
            <a:r>
              <a:rPr lang="en-US" sz="2800" b="0" i="0">
                <a:solidFill>
                  <a:srgbClr val="FFFFFF"/>
                </a:solidFill>
                <a:effectLst/>
                <a:latin typeface="Ginto"/>
              </a:rPr>
              <a:t>Why understanding AI is important for medical professionals.</a:t>
            </a:r>
            <a:endParaRPr lang="en-US" sz="2800">
              <a:solidFill>
                <a:srgbClr val="FFFFFF"/>
              </a:solidFill>
            </a:endParaRPr>
          </a:p>
        </p:txBody>
      </p:sp>
      <p:sp>
        <p:nvSpPr>
          <p:cNvPr id="3" name="Content Placeholder 2">
            <a:extLst>
              <a:ext uri="{FF2B5EF4-FFF2-40B4-BE49-F238E27FC236}">
                <a16:creationId xmlns="" xmlns:a16="http://schemas.microsoft.com/office/drawing/2014/main" id="{61852C5E-B9C2-C1FE-D150-195856B05BCB}"/>
              </a:ext>
            </a:extLst>
          </p:cNvPr>
          <p:cNvSpPr>
            <a:spLocks noGrp="1"/>
          </p:cNvSpPr>
          <p:nvPr>
            <p:ph idx="1"/>
          </p:nvPr>
        </p:nvSpPr>
        <p:spPr>
          <a:xfrm>
            <a:off x="206829" y="1752600"/>
            <a:ext cx="11732646" cy="4810862"/>
          </a:xfrm>
        </p:spPr>
        <p:txBody>
          <a:bodyPr anchor="ctr">
            <a:normAutofit/>
          </a:bodyPr>
          <a:lstStyle/>
          <a:p>
            <a:pPr algn="just"/>
            <a:r>
              <a:rPr lang="en-US" dirty="0"/>
              <a:t>Additionally, AI-driven predictive analytics can assist in anticipating disease outbreaks and managing patient care more effectively. </a:t>
            </a:r>
            <a:endParaRPr lang="ar-IQ" dirty="0"/>
          </a:p>
          <a:p>
            <a:pPr algn="just"/>
            <a:r>
              <a:rPr lang="en-US" dirty="0"/>
              <a:t>By understanding AI, medical professionals can utilize these tools to predict patient outcomes and tailor interventions accordingly, ensuring that patients receive the most appropriate and timely care. </a:t>
            </a:r>
            <a:endParaRPr lang="ar-IQ" dirty="0"/>
          </a:p>
          <a:p>
            <a:pPr algn="just"/>
            <a:r>
              <a:rPr lang="en-US" dirty="0"/>
              <a:t>This not only improves individual patient care but also enhances the overall efficiency of healthcare systems. AI can also aid in personalized medicine by analyzing genetic data to recommend customized treatment plans, thereby optimizing therapeutic efficacy and minimizing adverse effects.</a:t>
            </a:r>
          </a:p>
        </p:txBody>
      </p:sp>
    </p:spTree>
    <p:extLst>
      <p:ext uri="{BB962C8B-B14F-4D97-AF65-F5344CB8AC3E}">
        <p14:creationId xmlns:p14="http://schemas.microsoft.com/office/powerpoint/2010/main" val="3582025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7DAD241A-6ABC-49EA-6D3F-88907E19056C}"/>
              </a:ext>
            </a:extLst>
          </p:cNvPr>
          <p:cNvSpPr>
            <a:spLocks noGrp="1"/>
          </p:cNvSpPr>
          <p:nvPr>
            <p:ph type="title"/>
          </p:nvPr>
        </p:nvSpPr>
        <p:spPr>
          <a:xfrm>
            <a:off x="1371599" y="294538"/>
            <a:ext cx="9895951" cy="1033669"/>
          </a:xfrm>
        </p:spPr>
        <p:txBody>
          <a:bodyPr>
            <a:normAutofit/>
          </a:bodyPr>
          <a:lstStyle/>
          <a:p>
            <a:r>
              <a:rPr lang="en-US" sz="2800" b="0" i="0">
                <a:solidFill>
                  <a:srgbClr val="FFFFFF"/>
                </a:solidFill>
                <a:effectLst/>
                <a:latin typeface="Ginto"/>
              </a:rPr>
              <a:t>Why understanding AI is important for medical professionals.</a:t>
            </a:r>
            <a:endParaRPr lang="en-US" sz="2800">
              <a:solidFill>
                <a:srgbClr val="FFFFFF"/>
              </a:solidFill>
            </a:endParaRPr>
          </a:p>
        </p:txBody>
      </p:sp>
      <p:sp>
        <p:nvSpPr>
          <p:cNvPr id="3" name="Content Placeholder 2">
            <a:extLst>
              <a:ext uri="{FF2B5EF4-FFF2-40B4-BE49-F238E27FC236}">
                <a16:creationId xmlns="" xmlns:a16="http://schemas.microsoft.com/office/drawing/2014/main" id="{61852C5E-B9C2-C1FE-D150-195856B05BCB}"/>
              </a:ext>
            </a:extLst>
          </p:cNvPr>
          <p:cNvSpPr>
            <a:spLocks noGrp="1"/>
          </p:cNvSpPr>
          <p:nvPr>
            <p:ph idx="1"/>
          </p:nvPr>
        </p:nvSpPr>
        <p:spPr>
          <a:xfrm>
            <a:off x="228600" y="1785256"/>
            <a:ext cx="11647713" cy="4778205"/>
          </a:xfrm>
        </p:spPr>
        <p:txBody>
          <a:bodyPr anchor="ctr">
            <a:normAutofit/>
          </a:bodyPr>
          <a:lstStyle/>
          <a:p>
            <a:pPr algn="just"/>
            <a:r>
              <a:rPr lang="en-US" dirty="0"/>
              <a:t>Moreover, an understanding of AI is crucial for navigating the ethical and practical challenges associated with its integration into healthcare. </a:t>
            </a:r>
          </a:p>
          <a:p>
            <a:pPr algn="just"/>
            <a:r>
              <a:rPr lang="en-US" dirty="0"/>
              <a:t>Medical professionals need to be aware of issues related to data privacy, algorithmic bias, and the need for transparent AI systems. </a:t>
            </a:r>
          </a:p>
          <a:p>
            <a:pPr algn="just"/>
            <a:r>
              <a:rPr lang="en-US" dirty="0"/>
              <a:t>Being well-versed in AI allows healthcare providers to advocate for ethical practices and ensure that AI technologies are used responsibly. </a:t>
            </a:r>
          </a:p>
          <a:p>
            <a:pPr algn="just"/>
            <a:r>
              <a:rPr lang="en-US" dirty="0"/>
              <a:t>As AI continues to evolve and become more integrated into healthcare, the ability to understand and leverage AI will be a vital skill for medical professionals, empowering them to enhance patient care and stay at the forefront of medical innovation.</a:t>
            </a:r>
          </a:p>
        </p:txBody>
      </p:sp>
    </p:spTree>
    <p:extLst>
      <p:ext uri="{BB962C8B-B14F-4D97-AF65-F5344CB8AC3E}">
        <p14:creationId xmlns:p14="http://schemas.microsoft.com/office/powerpoint/2010/main" val="3931906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 xmlns:a16="http://schemas.microsoft.com/office/drawing/2014/main" id="{DEE2AD96-B495-4E06-9291-B71706F728C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 xmlns:a16="http://schemas.microsoft.com/office/drawing/2014/main" id="{53CF6D67-C5A8-4ADD-9E8E-1E38CA1D31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 xmlns:a16="http://schemas.microsoft.com/office/drawing/2014/main" id="{86909FA0-B515-4681-B7A8-FA281D133B9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 xmlns:a16="http://schemas.microsoft.com/office/drawing/2014/main" id="{21C9FE86-FCC3-4A31-AA1C-C882262B7FE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 xmlns:a16="http://schemas.microsoft.com/office/drawing/2014/main" id="{7D96243B-ECED-4B71-8E06-AE9A285EAD2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 xmlns:a16="http://schemas.microsoft.com/office/drawing/2014/main" id="{A09989E4-EFDC-4A90-A633-E0525FB413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5D3FB52D-E7E3-A05A-C0CA-68DCA213D28B}"/>
              </a:ext>
            </a:extLst>
          </p:cNvPr>
          <p:cNvSpPr>
            <a:spLocks noGrp="1"/>
          </p:cNvSpPr>
          <p:nvPr>
            <p:ph type="title"/>
          </p:nvPr>
        </p:nvSpPr>
        <p:spPr>
          <a:xfrm>
            <a:off x="826396" y="586855"/>
            <a:ext cx="4230100" cy="3387497"/>
          </a:xfrm>
        </p:spPr>
        <p:txBody>
          <a:bodyPr anchor="b">
            <a:normAutofit/>
          </a:bodyPr>
          <a:lstStyle/>
          <a:p>
            <a:pPr algn="r"/>
            <a:r>
              <a:rPr lang="en-US" sz="4000" b="1" i="0" dirty="0">
                <a:solidFill>
                  <a:srgbClr val="FFFFFF"/>
                </a:solidFill>
                <a:effectLst/>
                <a:latin typeface="Ginto"/>
              </a:rPr>
              <a:t>What is AI?</a:t>
            </a:r>
            <a:br>
              <a:rPr lang="en-US" sz="4000" b="1" i="0" dirty="0">
                <a:solidFill>
                  <a:srgbClr val="FFFFFF"/>
                </a:solidFill>
                <a:effectLst/>
                <a:latin typeface="Ginto"/>
              </a:rPr>
            </a:br>
            <a:endParaRPr lang="en-US" sz="4000" dirty="0">
              <a:solidFill>
                <a:srgbClr val="FFFFFF"/>
              </a:solidFill>
            </a:endParaRPr>
          </a:p>
        </p:txBody>
      </p:sp>
      <p:sp>
        <p:nvSpPr>
          <p:cNvPr id="3" name="Content Placeholder 2">
            <a:extLst>
              <a:ext uri="{FF2B5EF4-FFF2-40B4-BE49-F238E27FC236}">
                <a16:creationId xmlns="" xmlns:a16="http://schemas.microsoft.com/office/drawing/2014/main" id="{583AB6D7-D51C-1A42-45CD-9E08F875D21B}"/>
              </a:ext>
            </a:extLst>
          </p:cNvPr>
          <p:cNvSpPr>
            <a:spLocks noGrp="1"/>
          </p:cNvSpPr>
          <p:nvPr>
            <p:ph idx="1"/>
          </p:nvPr>
        </p:nvSpPr>
        <p:spPr>
          <a:xfrm>
            <a:off x="5845630" y="250372"/>
            <a:ext cx="6052456" cy="6379028"/>
          </a:xfrm>
        </p:spPr>
        <p:txBody>
          <a:bodyPr anchor="ctr">
            <a:normAutofit/>
          </a:bodyPr>
          <a:lstStyle/>
          <a:p>
            <a:pPr algn="just"/>
            <a:r>
              <a:rPr lang="en-US" sz="2400" dirty="0"/>
              <a:t>Artificial Intelligence (AI) refers to the simulation of human intelligence processes by machines, particularly computer systems. </a:t>
            </a:r>
            <a:endParaRPr lang="ar-IQ" sz="2400" dirty="0"/>
          </a:p>
          <a:p>
            <a:pPr algn="just"/>
            <a:r>
              <a:rPr lang="en-US" sz="2400" dirty="0"/>
              <a:t>These processes include learning, reasoning, problem-solving, perception, and language understanding. </a:t>
            </a:r>
            <a:endParaRPr lang="ar-IQ" sz="2400" dirty="0"/>
          </a:p>
          <a:p>
            <a:pPr algn="just"/>
            <a:r>
              <a:rPr lang="en-US" sz="2400" dirty="0"/>
              <a:t>AI enables machines to perform tasks that typically require human intelligence, such as recognizing speech, making decisions, and translating languages. The core idea behind AI is to create systems that can function intelligently and independently, enhancing their capabilities over time through data-driven learning.</a:t>
            </a:r>
          </a:p>
        </p:txBody>
      </p:sp>
    </p:spTree>
    <p:extLst>
      <p:ext uri="{BB962C8B-B14F-4D97-AF65-F5344CB8AC3E}">
        <p14:creationId xmlns:p14="http://schemas.microsoft.com/office/powerpoint/2010/main" val="404959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5D3FB52D-E7E3-A05A-C0CA-68DCA213D28B}"/>
              </a:ext>
            </a:extLst>
          </p:cNvPr>
          <p:cNvSpPr>
            <a:spLocks noGrp="1"/>
          </p:cNvSpPr>
          <p:nvPr>
            <p:ph type="title"/>
          </p:nvPr>
        </p:nvSpPr>
        <p:spPr>
          <a:xfrm>
            <a:off x="466722" y="586855"/>
            <a:ext cx="3201366" cy="3387497"/>
          </a:xfrm>
        </p:spPr>
        <p:txBody>
          <a:bodyPr anchor="b">
            <a:normAutofit/>
          </a:bodyPr>
          <a:lstStyle/>
          <a:p>
            <a:pPr algn="r"/>
            <a:r>
              <a:rPr lang="en-US" sz="4000" b="1" i="0">
                <a:solidFill>
                  <a:srgbClr val="FFFFFF"/>
                </a:solidFill>
                <a:effectLst/>
                <a:latin typeface="Ginto"/>
              </a:rPr>
              <a:t>What is AI?</a:t>
            </a:r>
            <a:br>
              <a:rPr lang="en-US" sz="4000" b="1" i="0">
                <a:solidFill>
                  <a:srgbClr val="FFFFFF"/>
                </a:solidFill>
                <a:effectLst/>
                <a:latin typeface="Ginto"/>
              </a:rPr>
            </a:br>
            <a:endParaRPr lang="en-US" sz="4000">
              <a:solidFill>
                <a:srgbClr val="FFFFFF"/>
              </a:solidFill>
            </a:endParaRPr>
          </a:p>
        </p:txBody>
      </p:sp>
      <p:sp>
        <p:nvSpPr>
          <p:cNvPr id="3" name="Content Placeholder 2">
            <a:extLst>
              <a:ext uri="{FF2B5EF4-FFF2-40B4-BE49-F238E27FC236}">
                <a16:creationId xmlns="" xmlns:a16="http://schemas.microsoft.com/office/drawing/2014/main" id="{583AB6D7-D51C-1A42-45CD-9E08F875D21B}"/>
              </a:ext>
            </a:extLst>
          </p:cNvPr>
          <p:cNvSpPr>
            <a:spLocks noGrp="1"/>
          </p:cNvSpPr>
          <p:nvPr>
            <p:ph idx="1"/>
          </p:nvPr>
        </p:nvSpPr>
        <p:spPr>
          <a:xfrm>
            <a:off x="4234543" y="185058"/>
            <a:ext cx="7576457" cy="6466114"/>
          </a:xfrm>
        </p:spPr>
        <p:txBody>
          <a:bodyPr anchor="ctr">
            <a:normAutofit/>
          </a:bodyPr>
          <a:lstStyle/>
          <a:p>
            <a:pPr algn="just"/>
            <a:r>
              <a:rPr lang="en-US" sz="2400" dirty="0"/>
              <a:t>There are several key subfields within AI that contribute to its overall functionality. </a:t>
            </a:r>
            <a:endParaRPr lang="ar-IQ" sz="2400" dirty="0"/>
          </a:p>
          <a:p>
            <a:pPr algn="just"/>
            <a:r>
              <a:rPr lang="en-US" sz="2400" dirty="0"/>
              <a:t>Machine Learning (ML) is a prominent area where algorithms learn from and make predictions based on data. Neural Networks are inspired by the structure of the human brain and are particularly effective in pattern recognition. </a:t>
            </a:r>
            <a:endParaRPr lang="ar-IQ" sz="2400" dirty="0"/>
          </a:p>
          <a:p>
            <a:pPr algn="just"/>
            <a:r>
              <a:rPr lang="en-US" sz="2400" dirty="0"/>
              <a:t>Deep Learning, a subset of machine learning, uses multi-layered neural networks to analyze various levels of data abstraction. </a:t>
            </a:r>
            <a:endParaRPr lang="ar-IQ" sz="2400" dirty="0"/>
          </a:p>
          <a:p>
            <a:pPr algn="just"/>
            <a:r>
              <a:rPr lang="en-US" sz="2400" dirty="0"/>
              <a:t>Natural Language Processing (NLP) focuses on the interaction between computers and human languages, enabling machines to understand, interpret, and generate human language. </a:t>
            </a:r>
            <a:endParaRPr lang="ar-IQ" sz="2400" dirty="0"/>
          </a:p>
          <a:p>
            <a:pPr algn="just"/>
            <a:r>
              <a:rPr lang="en-US" sz="2400" dirty="0"/>
              <a:t>Finally, Computer Vision allows machines to interpret and make decisions based on visual inputs, similar to human sight</a:t>
            </a:r>
          </a:p>
        </p:txBody>
      </p:sp>
    </p:spTree>
    <p:extLst>
      <p:ext uri="{BB962C8B-B14F-4D97-AF65-F5344CB8AC3E}">
        <p14:creationId xmlns:p14="http://schemas.microsoft.com/office/powerpoint/2010/main" val="3064892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5D3FB52D-E7E3-A05A-C0CA-68DCA213D28B}"/>
              </a:ext>
            </a:extLst>
          </p:cNvPr>
          <p:cNvSpPr>
            <a:spLocks noGrp="1"/>
          </p:cNvSpPr>
          <p:nvPr>
            <p:ph type="title"/>
          </p:nvPr>
        </p:nvSpPr>
        <p:spPr>
          <a:xfrm>
            <a:off x="466722" y="586855"/>
            <a:ext cx="3201366" cy="3387497"/>
          </a:xfrm>
        </p:spPr>
        <p:txBody>
          <a:bodyPr anchor="b">
            <a:normAutofit/>
          </a:bodyPr>
          <a:lstStyle/>
          <a:p>
            <a:pPr algn="r"/>
            <a:r>
              <a:rPr lang="en-US" sz="4000" b="1" i="0">
                <a:solidFill>
                  <a:srgbClr val="FFFFFF"/>
                </a:solidFill>
                <a:effectLst/>
                <a:latin typeface="Ginto"/>
              </a:rPr>
              <a:t>What is AI?</a:t>
            </a:r>
            <a:br>
              <a:rPr lang="en-US" sz="4000" b="1" i="0">
                <a:solidFill>
                  <a:srgbClr val="FFFFFF"/>
                </a:solidFill>
                <a:effectLst/>
                <a:latin typeface="Ginto"/>
              </a:rPr>
            </a:br>
            <a:endParaRPr lang="en-US" sz="4000">
              <a:solidFill>
                <a:srgbClr val="FFFFFF"/>
              </a:solidFill>
            </a:endParaRPr>
          </a:p>
        </p:txBody>
      </p:sp>
      <p:sp>
        <p:nvSpPr>
          <p:cNvPr id="3" name="Content Placeholder 2">
            <a:extLst>
              <a:ext uri="{FF2B5EF4-FFF2-40B4-BE49-F238E27FC236}">
                <a16:creationId xmlns="" xmlns:a16="http://schemas.microsoft.com/office/drawing/2014/main" id="{583AB6D7-D51C-1A42-45CD-9E08F875D21B}"/>
              </a:ext>
            </a:extLst>
          </p:cNvPr>
          <p:cNvSpPr>
            <a:spLocks noGrp="1"/>
          </p:cNvSpPr>
          <p:nvPr>
            <p:ph idx="1"/>
          </p:nvPr>
        </p:nvSpPr>
        <p:spPr>
          <a:xfrm>
            <a:off x="4223657" y="228600"/>
            <a:ext cx="7728857" cy="6379029"/>
          </a:xfrm>
        </p:spPr>
        <p:txBody>
          <a:bodyPr anchor="ctr">
            <a:normAutofit/>
          </a:bodyPr>
          <a:lstStyle/>
          <a:p>
            <a:pPr algn="just"/>
            <a:r>
              <a:rPr lang="en-US" sz="2400" dirty="0"/>
              <a:t>AI has a profound impact on the medical field, revolutionizing how healthcare professionals diagnose and treat diseases. </a:t>
            </a:r>
            <a:endParaRPr lang="ar-IQ" sz="2400" dirty="0"/>
          </a:p>
          <a:p>
            <a:pPr algn="just"/>
            <a:r>
              <a:rPr lang="en-US" sz="2400" dirty="0"/>
              <a:t>For example, AI algorithms can analyze complex medical data, such as imaging scans and genetic information, to identify patterns that might be indicative of certain conditions. </a:t>
            </a:r>
            <a:endParaRPr lang="ar-IQ" sz="2400" dirty="0"/>
          </a:p>
          <a:p>
            <a:pPr algn="just"/>
            <a:r>
              <a:rPr lang="en-US" sz="2400" dirty="0"/>
              <a:t>This capability can lead to earlier and more accurate diagnoses, ultimately improving patient outcomes. </a:t>
            </a:r>
            <a:endParaRPr lang="ar-IQ" sz="2400" dirty="0"/>
          </a:p>
          <a:p>
            <a:pPr algn="just"/>
            <a:r>
              <a:rPr lang="en-US" sz="2400" dirty="0"/>
              <a:t>Additionally, AI can assist in personalized medicine by analyzing vast amounts of patient data to tailor treatments specifically to individual needs, enhancing the effectiveness of therapies while minimizing side effects.</a:t>
            </a:r>
          </a:p>
        </p:txBody>
      </p:sp>
    </p:spTree>
    <p:extLst>
      <p:ext uri="{BB962C8B-B14F-4D97-AF65-F5344CB8AC3E}">
        <p14:creationId xmlns:p14="http://schemas.microsoft.com/office/powerpoint/2010/main" val="1757364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5D3FB52D-E7E3-A05A-C0CA-68DCA213D28B}"/>
              </a:ext>
            </a:extLst>
          </p:cNvPr>
          <p:cNvSpPr>
            <a:spLocks noGrp="1"/>
          </p:cNvSpPr>
          <p:nvPr>
            <p:ph type="title"/>
          </p:nvPr>
        </p:nvSpPr>
        <p:spPr>
          <a:xfrm>
            <a:off x="466722" y="586855"/>
            <a:ext cx="3201366" cy="3387497"/>
          </a:xfrm>
        </p:spPr>
        <p:txBody>
          <a:bodyPr anchor="b">
            <a:normAutofit/>
          </a:bodyPr>
          <a:lstStyle/>
          <a:p>
            <a:pPr algn="r"/>
            <a:r>
              <a:rPr lang="en-US" sz="4000" b="1" i="0">
                <a:solidFill>
                  <a:srgbClr val="FFFFFF"/>
                </a:solidFill>
                <a:effectLst/>
                <a:latin typeface="Ginto"/>
              </a:rPr>
              <a:t>What is AI?</a:t>
            </a:r>
            <a:br>
              <a:rPr lang="en-US" sz="4000" b="1" i="0">
                <a:solidFill>
                  <a:srgbClr val="FFFFFF"/>
                </a:solidFill>
                <a:effectLst/>
                <a:latin typeface="Ginto"/>
              </a:rPr>
            </a:br>
            <a:endParaRPr lang="en-US" sz="4000">
              <a:solidFill>
                <a:srgbClr val="FFFFFF"/>
              </a:solidFill>
            </a:endParaRPr>
          </a:p>
        </p:txBody>
      </p:sp>
      <p:sp>
        <p:nvSpPr>
          <p:cNvPr id="3" name="Content Placeholder 2">
            <a:extLst>
              <a:ext uri="{FF2B5EF4-FFF2-40B4-BE49-F238E27FC236}">
                <a16:creationId xmlns="" xmlns:a16="http://schemas.microsoft.com/office/drawing/2014/main" id="{583AB6D7-D51C-1A42-45CD-9E08F875D21B}"/>
              </a:ext>
            </a:extLst>
          </p:cNvPr>
          <p:cNvSpPr>
            <a:spLocks noGrp="1"/>
          </p:cNvSpPr>
          <p:nvPr>
            <p:ph idx="1"/>
          </p:nvPr>
        </p:nvSpPr>
        <p:spPr>
          <a:xfrm>
            <a:off x="4276436" y="230909"/>
            <a:ext cx="7619999" cy="6336145"/>
          </a:xfrm>
        </p:spPr>
        <p:txBody>
          <a:bodyPr anchor="ctr">
            <a:normAutofit/>
          </a:bodyPr>
          <a:lstStyle/>
          <a:p>
            <a:pPr algn="just"/>
            <a:r>
              <a:rPr lang="en-US" sz="2400" dirty="0"/>
              <a:t>Understanding AI is crucial for medical students as it prepares them to leverage these technologies in their future careers. </a:t>
            </a:r>
            <a:endParaRPr lang="ar-IQ" sz="2400" dirty="0"/>
          </a:p>
          <a:p>
            <a:pPr algn="just"/>
            <a:endParaRPr lang="ar-IQ" sz="2400" dirty="0"/>
          </a:p>
          <a:p>
            <a:pPr algn="just"/>
            <a:r>
              <a:rPr lang="en-US" sz="2400" dirty="0"/>
              <a:t>With AI becoming increasingly integrated into healthcare systems, being proficient in AI tools and concepts can empower medical professionals to provide better patient care and stay at the forefront of medical innovation. </a:t>
            </a:r>
            <a:endParaRPr lang="ar-IQ" sz="2400" dirty="0"/>
          </a:p>
          <a:p>
            <a:pPr algn="just"/>
            <a:endParaRPr lang="ar-IQ" sz="2400" dirty="0"/>
          </a:p>
          <a:p>
            <a:pPr algn="just"/>
            <a:r>
              <a:rPr lang="en-US" sz="2400" dirty="0"/>
              <a:t>Embracing AI in medicine not only improves diagnostic and therapeutic capabilities but also ensures that healthcare practitioners can navigate and contribute to the rapidly evolving landscape of medical technology</a:t>
            </a:r>
          </a:p>
        </p:txBody>
      </p:sp>
    </p:spTree>
    <p:extLst>
      <p:ext uri="{BB962C8B-B14F-4D97-AF65-F5344CB8AC3E}">
        <p14:creationId xmlns:p14="http://schemas.microsoft.com/office/powerpoint/2010/main" val="700075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E555F4-6359-7293-EE84-1A5248633672}"/>
              </a:ext>
            </a:extLst>
          </p:cNvPr>
          <p:cNvSpPr>
            <a:spLocks noGrp="1"/>
          </p:cNvSpPr>
          <p:nvPr>
            <p:ph type="title"/>
          </p:nvPr>
        </p:nvSpPr>
        <p:spPr/>
        <p:txBody>
          <a:bodyPr/>
          <a:lstStyle/>
          <a:p>
            <a:r>
              <a:rPr lang="en-US" b="1" i="0" dirty="0">
                <a:solidFill>
                  <a:srgbClr val="F2DDCC"/>
                </a:solidFill>
                <a:effectLst/>
                <a:latin typeface="Ginto"/>
              </a:rPr>
              <a:t>Definition</a:t>
            </a:r>
            <a:r>
              <a:rPr lang="en-US" b="0" i="0" dirty="0">
                <a:solidFill>
                  <a:srgbClr val="F2DDCC"/>
                </a:solidFill>
                <a:effectLst/>
                <a:latin typeface="Ginto"/>
              </a:rPr>
              <a:t>: Explain what AI is in simple terms.</a:t>
            </a:r>
            <a:br>
              <a:rPr lang="en-US" b="0" i="0" dirty="0">
                <a:solidFill>
                  <a:srgbClr val="F2DDCC"/>
                </a:solidFill>
                <a:effectLst/>
                <a:latin typeface="Ginto"/>
              </a:rPr>
            </a:br>
            <a:endParaRPr lang="en-US" dirty="0"/>
          </a:p>
        </p:txBody>
      </p:sp>
      <p:graphicFrame>
        <p:nvGraphicFramePr>
          <p:cNvPr id="5" name="Content Placeholder 2">
            <a:extLst>
              <a:ext uri="{FF2B5EF4-FFF2-40B4-BE49-F238E27FC236}">
                <a16:creationId xmlns="" xmlns:a16="http://schemas.microsoft.com/office/drawing/2014/main" id="{E1B69DAD-CCAC-4BE8-D1CB-0AFCE1EFDC61}"/>
              </a:ext>
            </a:extLst>
          </p:cNvPr>
          <p:cNvGraphicFramePr>
            <a:graphicFrameLocks noGrp="1"/>
          </p:cNvGraphicFramePr>
          <p:nvPr>
            <p:ph idx="1"/>
            <p:extLst>
              <p:ext uri="{D42A27DB-BD31-4B8C-83A1-F6EECF244321}">
                <p14:modId xmlns:p14="http://schemas.microsoft.com/office/powerpoint/2010/main" val="2791731811"/>
              </p:ext>
            </p:extLst>
          </p:nvPr>
        </p:nvGraphicFramePr>
        <p:xfrm>
          <a:off x="206829" y="1121229"/>
          <a:ext cx="11756571" cy="53716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2761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 xmlns:a16="http://schemas.microsoft.com/office/drawing/2014/main" id="{DEE2AD96-B495-4E06-9291-B71706F728C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 xmlns:a16="http://schemas.microsoft.com/office/drawing/2014/main" id="{53CF6D67-C5A8-4ADD-9E8E-1E38CA1D31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 xmlns:a16="http://schemas.microsoft.com/office/drawing/2014/main" id="{86909FA0-B515-4681-B7A8-FA281D133B9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21C9FE86-FCC3-4A31-AA1C-C882262B7FE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 xmlns:a16="http://schemas.microsoft.com/office/drawing/2014/main" id="{7D96243B-ECED-4B71-8E06-AE9A285EAD2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 xmlns:a16="http://schemas.microsoft.com/office/drawing/2014/main" id="{A09989E4-EFDC-4A90-A633-E0525FB4139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EC118BAF-8AE0-4EAA-3E46-D7B3041D1A03}"/>
              </a:ext>
            </a:extLst>
          </p:cNvPr>
          <p:cNvSpPr>
            <a:spLocks noGrp="1"/>
          </p:cNvSpPr>
          <p:nvPr>
            <p:ph type="title"/>
          </p:nvPr>
        </p:nvSpPr>
        <p:spPr>
          <a:xfrm>
            <a:off x="826396" y="586855"/>
            <a:ext cx="4230100" cy="3387497"/>
          </a:xfrm>
        </p:spPr>
        <p:txBody>
          <a:bodyPr anchor="b">
            <a:normAutofit/>
          </a:bodyPr>
          <a:lstStyle/>
          <a:p>
            <a:pPr algn="r"/>
            <a:r>
              <a:rPr lang="en-US" sz="4000" b="1" i="0" dirty="0">
                <a:solidFill>
                  <a:srgbClr val="FFFFFF"/>
                </a:solidFill>
                <a:effectLst/>
                <a:latin typeface="Ginto"/>
              </a:rPr>
              <a:t>Key Concepts</a:t>
            </a:r>
            <a:r>
              <a:rPr lang="en-US" sz="4000" b="0" i="0" dirty="0">
                <a:solidFill>
                  <a:srgbClr val="FFFFFF"/>
                </a:solidFill>
                <a:effectLst/>
                <a:latin typeface="Ginto"/>
              </a:rPr>
              <a:t>: </a:t>
            </a:r>
            <a:r>
              <a:rPr lang="ar-IQ" sz="4000" b="0" i="0" dirty="0">
                <a:solidFill>
                  <a:srgbClr val="FFFFFF"/>
                </a:solidFill>
                <a:effectLst/>
                <a:latin typeface="Ginto"/>
              </a:rPr>
              <a:t/>
            </a:r>
            <a:br>
              <a:rPr lang="ar-IQ" sz="4000" b="0" i="0" dirty="0">
                <a:solidFill>
                  <a:srgbClr val="FFFFFF"/>
                </a:solidFill>
                <a:effectLst/>
                <a:latin typeface="Ginto"/>
              </a:rPr>
            </a:br>
            <a:r>
              <a:rPr lang="en-US" sz="4000" b="0" i="0" dirty="0">
                <a:solidFill>
                  <a:srgbClr val="FFFFFF"/>
                </a:solidFill>
                <a:effectLst/>
                <a:latin typeface="Ginto"/>
              </a:rPr>
              <a:t>Machine Learning, Neural Networks, </a:t>
            </a:r>
            <a:r>
              <a:rPr lang="ar-IQ" sz="4000" b="0" i="0" dirty="0">
                <a:solidFill>
                  <a:srgbClr val="FFFFFF"/>
                </a:solidFill>
                <a:effectLst/>
                <a:latin typeface="Ginto"/>
              </a:rPr>
              <a:t/>
            </a:r>
            <a:br>
              <a:rPr lang="ar-IQ" sz="4000" b="0" i="0" dirty="0">
                <a:solidFill>
                  <a:srgbClr val="FFFFFF"/>
                </a:solidFill>
                <a:effectLst/>
                <a:latin typeface="Ginto"/>
              </a:rPr>
            </a:br>
            <a:r>
              <a:rPr lang="en-US" sz="4000" b="0" i="0" dirty="0">
                <a:solidFill>
                  <a:srgbClr val="FFFFFF"/>
                </a:solidFill>
                <a:effectLst/>
                <a:latin typeface="Ginto"/>
              </a:rPr>
              <a:t>Deep Learning.</a:t>
            </a:r>
            <a:br>
              <a:rPr lang="en-US" sz="4000" b="0" i="0" dirty="0">
                <a:solidFill>
                  <a:srgbClr val="FFFFFF"/>
                </a:solidFill>
                <a:effectLst/>
                <a:latin typeface="Ginto"/>
              </a:rPr>
            </a:br>
            <a:endParaRPr lang="en-US" sz="4000" dirty="0">
              <a:solidFill>
                <a:srgbClr val="FFFFFF"/>
              </a:solidFill>
            </a:endParaRPr>
          </a:p>
        </p:txBody>
      </p:sp>
      <p:sp>
        <p:nvSpPr>
          <p:cNvPr id="28" name="Content Placeholder 2">
            <a:extLst>
              <a:ext uri="{FF2B5EF4-FFF2-40B4-BE49-F238E27FC236}">
                <a16:creationId xmlns="" xmlns:a16="http://schemas.microsoft.com/office/drawing/2014/main" id="{2A64242F-305F-F45A-2B05-BC0025AAE187}"/>
              </a:ext>
            </a:extLst>
          </p:cNvPr>
          <p:cNvSpPr>
            <a:spLocks noGrp="1"/>
          </p:cNvSpPr>
          <p:nvPr>
            <p:ph idx="1"/>
          </p:nvPr>
        </p:nvSpPr>
        <p:spPr>
          <a:xfrm>
            <a:off x="5725886" y="185057"/>
            <a:ext cx="6237514" cy="6411685"/>
          </a:xfrm>
        </p:spPr>
        <p:txBody>
          <a:bodyPr anchor="ctr">
            <a:normAutofit/>
          </a:bodyPr>
          <a:lstStyle/>
          <a:p>
            <a:pPr marL="0" indent="0" algn="just">
              <a:buNone/>
            </a:pPr>
            <a:r>
              <a:rPr lang="ar-IQ" sz="1600" dirty="0"/>
              <a:t>    </a:t>
            </a:r>
            <a:r>
              <a:rPr lang="en-US" sz="2000" dirty="0"/>
              <a:t>Machine Learning</a:t>
            </a:r>
          </a:p>
          <a:p>
            <a:pPr algn="just"/>
            <a:r>
              <a:rPr lang="en-US" sz="2000" dirty="0"/>
              <a:t>Definition: A type of AI that enables computers to learn from data and make decisions without being explicitly programmed. It’s like teaching a computer how to perform tasks by showing it many examples.</a:t>
            </a:r>
          </a:p>
          <a:p>
            <a:pPr algn="just"/>
            <a:endParaRPr lang="en-US" sz="2000" dirty="0"/>
          </a:p>
          <a:p>
            <a:pPr marL="0" indent="0" algn="just">
              <a:buNone/>
            </a:pPr>
            <a:r>
              <a:rPr lang="ar-IQ" sz="2000" dirty="0"/>
              <a:t>    </a:t>
            </a:r>
            <a:r>
              <a:rPr lang="en-US" sz="2000" dirty="0"/>
              <a:t>Neural Networks</a:t>
            </a:r>
          </a:p>
          <a:p>
            <a:pPr algn="just"/>
            <a:r>
              <a:rPr lang="en-US" sz="2000" dirty="0"/>
              <a:t>Definition: A set of algorithms modeled after the human brain. They help machines recognize patterns and interpret data in a way that mimics human learning. Think of it as layers of interconnected "neurons" that process information.</a:t>
            </a:r>
          </a:p>
          <a:p>
            <a:pPr algn="just"/>
            <a:endParaRPr lang="en-US" sz="2000" dirty="0"/>
          </a:p>
          <a:p>
            <a:pPr marL="0" indent="0" algn="just">
              <a:buNone/>
            </a:pPr>
            <a:r>
              <a:rPr lang="ar-IQ" sz="2000" dirty="0"/>
              <a:t>    </a:t>
            </a:r>
            <a:r>
              <a:rPr lang="en-US" sz="2000" dirty="0"/>
              <a:t>Deep Learning</a:t>
            </a:r>
          </a:p>
          <a:p>
            <a:pPr algn="just"/>
            <a:r>
              <a:rPr lang="en-US" sz="2000" dirty="0"/>
              <a:t>Definition: A subset of machine learning that uses neural networks with many layers (hence "deep"). It’s exceptionally good at understanding complex data like images, speech, and text.</a:t>
            </a:r>
          </a:p>
        </p:txBody>
      </p:sp>
    </p:spTree>
    <p:extLst>
      <p:ext uri="{BB962C8B-B14F-4D97-AF65-F5344CB8AC3E}">
        <p14:creationId xmlns:p14="http://schemas.microsoft.com/office/powerpoint/2010/main" val="2833956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 xmlns:a16="http://schemas.microsoft.com/office/drawing/2014/main" id="{9ABF365F-22BD-8599-7E29-58F69FA92E35}"/>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20714" b="4286"/>
          <a:stretch/>
        </p:blipFill>
        <p:spPr>
          <a:xfrm>
            <a:off x="20" y="10"/>
            <a:ext cx="12191980" cy="6857990"/>
          </a:xfrm>
          <a:prstGeom prst="rect">
            <a:avLst/>
          </a:prstGeom>
        </p:spPr>
      </p:pic>
      <p:sp>
        <p:nvSpPr>
          <p:cNvPr id="10" name="Rectangle 9">
            <a:extLst>
              <a:ext uri="{FF2B5EF4-FFF2-40B4-BE49-F238E27FC236}">
                <a16:creationId xmlns="" xmlns:a16="http://schemas.microsoft.com/office/drawing/2014/main" id="{37C89E4B-3C9F-44B9-8B86-D9E3D112D8E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741EE62F-C12B-C168-A185-5E1ED81DCF37}"/>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b="1" i="0">
                <a:solidFill>
                  <a:schemeClr val="tx1">
                    <a:lumMod val="85000"/>
                    <a:lumOff val="15000"/>
                  </a:schemeClr>
                </a:solidFill>
                <a:effectLst/>
              </a:rPr>
              <a:t>Introduction</a:t>
            </a:r>
            <a:endParaRPr lang="en-US" sz="3600">
              <a:solidFill>
                <a:schemeClr val="tx1">
                  <a:lumMod val="85000"/>
                  <a:lumOff val="15000"/>
                </a:schemeClr>
              </a:solidFill>
            </a:endParaRPr>
          </a:p>
        </p:txBody>
      </p:sp>
      <p:cxnSp>
        <p:nvCxnSpPr>
          <p:cNvPr id="12" name="Straight Connector 11">
            <a:extLst>
              <a:ext uri="{FF2B5EF4-FFF2-40B4-BE49-F238E27FC236}">
                <a16:creationId xmlns="" xmlns:a16="http://schemas.microsoft.com/office/drawing/2014/main" id="{AA2EAA10-076F-46BD-8F0F-B9A2FB77A85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 xmlns:a16="http://schemas.microsoft.com/office/drawing/2014/main" id="{D891E407-403B-4764-86C9-33A56D3BCAA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470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7E77D9-96FB-622C-C902-B709CF90B9F4}"/>
              </a:ext>
            </a:extLst>
          </p:cNvPr>
          <p:cNvSpPr>
            <a:spLocks noGrp="1"/>
          </p:cNvSpPr>
          <p:nvPr>
            <p:ph type="title"/>
          </p:nvPr>
        </p:nvSpPr>
        <p:spPr/>
        <p:txBody>
          <a:bodyPr/>
          <a:lstStyle/>
          <a:p>
            <a:r>
              <a:rPr lang="en-US" b="1" i="0" dirty="0">
                <a:solidFill>
                  <a:srgbClr val="F2DDCC"/>
                </a:solidFill>
                <a:effectLst/>
                <a:latin typeface="Ginto"/>
              </a:rPr>
              <a:t>Applications of AI in Medicine</a:t>
            </a:r>
            <a:br>
              <a:rPr lang="en-US" b="1" i="0" dirty="0">
                <a:solidFill>
                  <a:srgbClr val="F2DDCC"/>
                </a:solidFill>
                <a:effectLst/>
                <a:latin typeface="Ginto"/>
              </a:rPr>
            </a:br>
            <a:endParaRPr lang="en-US" dirty="0"/>
          </a:p>
        </p:txBody>
      </p:sp>
      <p:graphicFrame>
        <p:nvGraphicFramePr>
          <p:cNvPr id="7" name="Content Placeholder 2">
            <a:extLst>
              <a:ext uri="{FF2B5EF4-FFF2-40B4-BE49-F238E27FC236}">
                <a16:creationId xmlns="" xmlns:a16="http://schemas.microsoft.com/office/drawing/2014/main" id="{E9B66DE2-8D0C-6A5E-621A-0829C61EBC86}"/>
              </a:ext>
            </a:extLst>
          </p:cNvPr>
          <p:cNvGraphicFramePr>
            <a:graphicFrameLocks noGrp="1"/>
          </p:cNvGraphicFramePr>
          <p:nvPr>
            <p:ph idx="1"/>
            <p:extLst>
              <p:ext uri="{D42A27DB-BD31-4B8C-83A1-F6EECF244321}">
                <p14:modId xmlns:p14="http://schemas.microsoft.com/office/powerpoint/2010/main" val="2502024047"/>
              </p:ext>
            </p:extLst>
          </p:nvPr>
        </p:nvGraphicFramePr>
        <p:xfrm>
          <a:off x="326571" y="1306286"/>
          <a:ext cx="11625943" cy="52904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3538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7E77D9-96FB-622C-C902-B709CF90B9F4}"/>
              </a:ext>
            </a:extLst>
          </p:cNvPr>
          <p:cNvSpPr>
            <a:spLocks noGrp="1"/>
          </p:cNvSpPr>
          <p:nvPr>
            <p:ph type="title"/>
          </p:nvPr>
        </p:nvSpPr>
        <p:spPr/>
        <p:txBody>
          <a:bodyPr/>
          <a:lstStyle/>
          <a:p>
            <a:r>
              <a:rPr lang="en-US" b="1" i="0" dirty="0">
                <a:solidFill>
                  <a:srgbClr val="F2DDCC"/>
                </a:solidFill>
                <a:effectLst/>
                <a:latin typeface="Ginto"/>
              </a:rPr>
              <a:t>Applications of AI in Medicine</a:t>
            </a:r>
            <a:br>
              <a:rPr lang="en-US" b="1" i="0" dirty="0">
                <a:solidFill>
                  <a:srgbClr val="F2DDCC"/>
                </a:solidFill>
                <a:effectLst/>
                <a:latin typeface="Ginto"/>
              </a:rPr>
            </a:br>
            <a:endParaRPr lang="en-US" dirty="0"/>
          </a:p>
        </p:txBody>
      </p:sp>
      <p:graphicFrame>
        <p:nvGraphicFramePr>
          <p:cNvPr id="5" name="Content Placeholder 2">
            <a:extLst>
              <a:ext uri="{FF2B5EF4-FFF2-40B4-BE49-F238E27FC236}">
                <a16:creationId xmlns="" xmlns:a16="http://schemas.microsoft.com/office/drawing/2014/main" id="{5EFAE3C7-7525-B991-50B3-1C09509730ED}"/>
              </a:ext>
            </a:extLst>
          </p:cNvPr>
          <p:cNvGraphicFramePr>
            <a:graphicFrameLocks noGrp="1"/>
          </p:cNvGraphicFramePr>
          <p:nvPr>
            <p:ph idx="1"/>
            <p:extLst>
              <p:ext uri="{D42A27DB-BD31-4B8C-83A1-F6EECF244321}">
                <p14:modId xmlns:p14="http://schemas.microsoft.com/office/powerpoint/2010/main" val="1445517006"/>
              </p:ext>
            </p:extLst>
          </p:nvPr>
        </p:nvGraphicFramePr>
        <p:xfrm>
          <a:off x="293914" y="1099457"/>
          <a:ext cx="11527972" cy="5475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4471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27E77D9-96FB-622C-C902-B709CF90B9F4}"/>
              </a:ext>
            </a:extLst>
          </p:cNvPr>
          <p:cNvSpPr>
            <a:spLocks noGrp="1"/>
          </p:cNvSpPr>
          <p:nvPr>
            <p:ph type="title"/>
          </p:nvPr>
        </p:nvSpPr>
        <p:spPr>
          <a:xfrm>
            <a:off x="466722" y="586855"/>
            <a:ext cx="3201366" cy="3387497"/>
          </a:xfrm>
        </p:spPr>
        <p:txBody>
          <a:bodyPr anchor="b">
            <a:normAutofit/>
          </a:bodyPr>
          <a:lstStyle/>
          <a:p>
            <a:pPr algn="r">
              <a:buFont typeface="Arial" panose="020B0604020202020204" pitchFamily="34" charset="0"/>
              <a:buChar char="•"/>
            </a:pPr>
            <a:r>
              <a:rPr lang="en-US" sz="4000" b="1" i="0" dirty="0">
                <a:solidFill>
                  <a:srgbClr val="FFFFFF"/>
                </a:solidFill>
                <a:effectLst/>
                <a:latin typeface="Ginto"/>
              </a:rPr>
              <a:t>Diagnostics</a:t>
            </a:r>
            <a:r>
              <a:rPr lang="en-US" sz="4000" b="0" i="0" dirty="0">
                <a:solidFill>
                  <a:srgbClr val="FFFFFF"/>
                </a:solidFill>
                <a:effectLst/>
                <a:latin typeface="Ginto"/>
              </a:rPr>
              <a:t>: AI in medical imaging (e.g., detecting tumors in X-rays, MRIs).</a:t>
            </a:r>
          </a:p>
        </p:txBody>
      </p:sp>
      <p:sp>
        <p:nvSpPr>
          <p:cNvPr id="3" name="Content Placeholder 2">
            <a:extLst>
              <a:ext uri="{FF2B5EF4-FFF2-40B4-BE49-F238E27FC236}">
                <a16:creationId xmlns="" xmlns:a16="http://schemas.microsoft.com/office/drawing/2014/main" id="{079540A4-AA28-3520-41C1-0E4A56F159C0}"/>
              </a:ext>
            </a:extLst>
          </p:cNvPr>
          <p:cNvSpPr>
            <a:spLocks noGrp="1"/>
          </p:cNvSpPr>
          <p:nvPr>
            <p:ph idx="1"/>
          </p:nvPr>
        </p:nvSpPr>
        <p:spPr>
          <a:xfrm>
            <a:off x="4267201" y="283030"/>
            <a:ext cx="7652656" cy="6259284"/>
          </a:xfrm>
        </p:spPr>
        <p:txBody>
          <a:bodyPr anchor="ctr">
            <a:normAutofit/>
          </a:bodyPr>
          <a:lstStyle/>
          <a:p>
            <a:pPr algn="just"/>
            <a:r>
              <a:rPr lang="en-US" sz="2400" dirty="0"/>
              <a:t>One notable application is the use of AI in enhancing brain tumor detection in MRI images</a:t>
            </a:r>
          </a:p>
          <a:p>
            <a:pPr algn="just"/>
            <a:r>
              <a:rPr lang="en-US" sz="2400" dirty="0"/>
              <a:t>Advanced AI-driven approaches, such as those using EfficientNetB2 architecture, have shown remarkable accuracy in identifying tumor regions within MRI scans</a:t>
            </a:r>
          </a:p>
          <a:p>
            <a:pPr algn="just"/>
            <a:r>
              <a:rPr lang="en-US" sz="2400" dirty="0"/>
              <a:t>These models incorporate sophisticated image preprocessing techniques, like equalization and homomorphic filtering, to improve image quality and detection accuracy</a:t>
            </a:r>
          </a:p>
          <a:p>
            <a:pPr algn="just"/>
            <a:r>
              <a:rPr lang="en-US" sz="2400" dirty="0"/>
              <a:t>. The integration of AI in medical imaging not only speeds up the diagnostic process but also provides more reliable and consistent results, ultimately leading to better patient outcomes</a:t>
            </a:r>
          </a:p>
        </p:txBody>
      </p:sp>
    </p:spTree>
    <p:extLst>
      <p:ext uri="{BB962C8B-B14F-4D97-AF65-F5344CB8AC3E}">
        <p14:creationId xmlns:p14="http://schemas.microsoft.com/office/powerpoint/2010/main" val="3897708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27E77D9-96FB-622C-C902-B709CF90B9F4}"/>
              </a:ext>
            </a:extLst>
          </p:cNvPr>
          <p:cNvSpPr>
            <a:spLocks noGrp="1"/>
          </p:cNvSpPr>
          <p:nvPr>
            <p:ph type="title"/>
          </p:nvPr>
        </p:nvSpPr>
        <p:spPr>
          <a:xfrm>
            <a:off x="466722" y="586855"/>
            <a:ext cx="3201366" cy="3387497"/>
          </a:xfrm>
        </p:spPr>
        <p:txBody>
          <a:bodyPr anchor="b">
            <a:normAutofit/>
          </a:bodyPr>
          <a:lstStyle/>
          <a:p>
            <a:pPr algn="r">
              <a:buFont typeface="Arial" panose="020B0604020202020204" pitchFamily="34" charset="0"/>
              <a:buChar char="•"/>
            </a:pPr>
            <a:r>
              <a:rPr lang="en-US" sz="4000" b="1" i="0">
                <a:solidFill>
                  <a:srgbClr val="FFFFFF"/>
                </a:solidFill>
                <a:effectLst/>
                <a:latin typeface="Ginto"/>
              </a:rPr>
              <a:t>Diagnostics</a:t>
            </a:r>
            <a:r>
              <a:rPr lang="en-US" sz="4000" b="0" i="0">
                <a:solidFill>
                  <a:srgbClr val="FFFFFF"/>
                </a:solidFill>
                <a:effectLst/>
                <a:latin typeface="Ginto"/>
              </a:rPr>
              <a:t>: AI in medical imaging (e.g., detecting tumors in X-rays, MRIs).</a:t>
            </a:r>
          </a:p>
        </p:txBody>
      </p:sp>
      <p:sp>
        <p:nvSpPr>
          <p:cNvPr id="3" name="Content Placeholder 2">
            <a:extLst>
              <a:ext uri="{FF2B5EF4-FFF2-40B4-BE49-F238E27FC236}">
                <a16:creationId xmlns="" xmlns:a16="http://schemas.microsoft.com/office/drawing/2014/main" id="{079540A4-AA28-3520-41C1-0E4A56F159C0}"/>
              </a:ext>
            </a:extLst>
          </p:cNvPr>
          <p:cNvSpPr>
            <a:spLocks noGrp="1"/>
          </p:cNvSpPr>
          <p:nvPr>
            <p:ph idx="1"/>
          </p:nvPr>
        </p:nvSpPr>
        <p:spPr>
          <a:xfrm>
            <a:off x="4256315" y="217714"/>
            <a:ext cx="7685314" cy="6346372"/>
          </a:xfrm>
        </p:spPr>
        <p:txBody>
          <a:bodyPr anchor="ctr">
            <a:normAutofit/>
          </a:bodyPr>
          <a:lstStyle/>
          <a:p>
            <a:pPr algn="just"/>
            <a:r>
              <a:rPr lang="en-US" dirty="0"/>
              <a:t>AI's impact on medical imaging extends beyond tumor detection. It also aids in predicting patient outcomes and guiding treatment decisions</a:t>
            </a:r>
          </a:p>
          <a:p>
            <a:pPr algn="just"/>
            <a:r>
              <a:rPr lang="en-US" dirty="0"/>
              <a:t>For instance, AI tools can analyze the features of a tumor's microenvironment across different cancer types, offering insights into the most effective treatment options</a:t>
            </a:r>
          </a:p>
          <a:p>
            <a:pPr algn="just"/>
            <a:r>
              <a:rPr lang="en-US" dirty="0"/>
              <a:t>This holistic approach to cancer diagnosis and management underscores the transformative potential of AI in modern medicine</a:t>
            </a:r>
          </a:p>
          <a:p>
            <a:pPr marL="0" indent="0">
              <a:buNone/>
            </a:pPr>
            <a:endParaRPr lang="en-US" sz="2000" dirty="0"/>
          </a:p>
        </p:txBody>
      </p:sp>
    </p:spTree>
    <p:extLst>
      <p:ext uri="{BB962C8B-B14F-4D97-AF65-F5344CB8AC3E}">
        <p14:creationId xmlns:p14="http://schemas.microsoft.com/office/powerpoint/2010/main" val="4189464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27E77D9-96FB-622C-C902-B709CF90B9F4}"/>
              </a:ext>
            </a:extLst>
          </p:cNvPr>
          <p:cNvSpPr>
            <a:spLocks noGrp="1"/>
          </p:cNvSpPr>
          <p:nvPr>
            <p:ph type="title"/>
          </p:nvPr>
        </p:nvSpPr>
        <p:spPr>
          <a:xfrm>
            <a:off x="466722" y="586855"/>
            <a:ext cx="3201366" cy="3387497"/>
          </a:xfrm>
        </p:spPr>
        <p:txBody>
          <a:bodyPr anchor="b">
            <a:normAutofit/>
          </a:bodyPr>
          <a:lstStyle/>
          <a:p>
            <a:pPr algn="r">
              <a:buFont typeface="Arial" panose="020B0604020202020204" pitchFamily="34" charset="0"/>
              <a:buChar char="•"/>
            </a:pPr>
            <a:r>
              <a:rPr lang="en-US" sz="4000" b="1" i="0">
                <a:solidFill>
                  <a:srgbClr val="FFFFFF"/>
                </a:solidFill>
                <a:effectLst/>
                <a:latin typeface="Ginto"/>
              </a:rPr>
              <a:t>Predictive Analytics</a:t>
            </a:r>
            <a:r>
              <a:rPr lang="en-US" sz="4000" b="0" i="0">
                <a:solidFill>
                  <a:srgbClr val="FFFFFF"/>
                </a:solidFill>
                <a:effectLst/>
                <a:latin typeface="Ginto"/>
              </a:rPr>
              <a:t>: AI for predicting disease outbreaks, patient outcomes.</a:t>
            </a:r>
          </a:p>
        </p:txBody>
      </p:sp>
      <p:sp>
        <p:nvSpPr>
          <p:cNvPr id="3" name="Content Placeholder 2">
            <a:extLst>
              <a:ext uri="{FF2B5EF4-FFF2-40B4-BE49-F238E27FC236}">
                <a16:creationId xmlns="" xmlns:a16="http://schemas.microsoft.com/office/drawing/2014/main" id="{079540A4-AA28-3520-41C1-0E4A56F159C0}"/>
              </a:ext>
            </a:extLst>
          </p:cNvPr>
          <p:cNvSpPr>
            <a:spLocks noGrp="1"/>
          </p:cNvSpPr>
          <p:nvPr>
            <p:ph idx="1"/>
          </p:nvPr>
        </p:nvSpPr>
        <p:spPr>
          <a:xfrm>
            <a:off x="4267201" y="217714"/>
            <a:ext cx="7098406" cy="5977813"/>
          </a:xfrm>
        </p:spPr>
        <p:txBody>
          <a:bodyPr anchor="ctr">
            <a:normAutofit/>
          </a:bodyPr>
          <a:lstStyle/>
          <a:p>
            <a:r>
              <a:rPr lang="en-US" sz="2400" dirty="0"/>
              <a:t>Predictive analytics powered by AI is transforming healthcare by analyzing historical data to forecast patient outcomes and predict disease outbreaks1</a:t>
            </a:r>
          </a:p>
          <a:p>
            <a:r>
              <a:rPr lang="en-US" sz="2400" dirty="0"/>
              <a:t>By identifying trends and patterns in large datasets, AI can alert healthcare providers to potential health risks before they become critical. This early intervention capability allows for timely and effective treatment plans, improving patient care and outcomes1</a:t>
            </a:r>
          </a:p>
          <a:p>
            <a:r>
              <a:rPr lang="en-US" sz="2400" dirty="0"/>
              <a:t>Additionally, AI-driven predictive analytics plays a crucial role in public health by monitoring and predicting the spread of infectious diseases, enabling authorities to allocate resources efficiently and respond proactively to outbreaks</a:t>
            </a:r>
          </a:p>
          <a:p>
            <a:endParaRPr lang="en-US" sz="2000" dirty="0"/>
          </a:p>
        </p:txBody>
      </p:sp>
    </p:spTree>
    <p:extLst>
      <p:ext uri="{BB962C8B-B14F-4D97-AF65-F5344CB8AC3E}">
        <p14:creationId xmlns:p14="http://schemas.microsoft.com/office/powerpoint/2010/main" val="2128574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27E77D9-96FB-622C-C902-B709CF90B9F4}"/>
              </a:ext>
            </a:extLst>
          </p:cNvPr>
          <p:cNvSpPr>
            <a:spLocks noGrp="1"/>
          </p:cNvSpPr>
          <p:nvPr>
            <p:ph type="title"/>
          </p:nvPr>
        </p:nvSpPr>
        <p:spPr>
          <a:xfrm>
            <a:off x="466722" y="586855"/>
            <a:ext cx="3201366" cy="3387497"/>
          </a:xfrm>
        </p:spPr>
        <p:txBody>
          <a:bodyPr anchor="b">
            <a:normAutofit/>
          </a:bodyPr>
          <a:lstStyle/>
          <a:p>
            <a:pPr algn="r">
              <a:buFont typeface="Arial" panose="020B0604020202020204" pitchFamily="34" charset="0"/>
              <a:buChar char="•"/>
            </a:pPr>
            <a:r>
              <a:rPr lang="en-US" sz="4000" b="1" i="0">
                <a:solidFill>
                  <a:srgbClr val="FFFFFF"/>
                </a:solidFill>
                <a:effectLst/>
                <a:latin typeface="Ginto"/>
              </a:rPr>
              <a:t>Personalized Medicine</a:t>
            </a:r>
            <a:r>
              <a:rPr lang="en-US" sz="4000" b="0" i="0">
                <a:solidFill>
                  <a:srgbClr val="FFFFFF"/>
                </a:solidFill>
                <a:effectLst/>
                <a:latin typeface="Ginto"/>
              </a:rPr>
              <a:t>: Tailoring treatments based on genetic data.</a:t>
            </a:r>
          </a:p>
        </p:txBody>
      </p:sp>
      <p:sp>
        <p:nvSpPr>
          <p:cNvPr id="3" name="Content Placeholder 2">
            <a:extLst>
              <a:ext uri="{FF2B5EF4-FFF2-40B4-BE49-F238E27FC236}">
                <a16:creationId xmlns="" xmlns:a16="http://schemas.microsoft.com/office/drawing/2014/main" id="{079540A4-AA28-3520-41C1-0E4A56F159C0}"/>
              </a:ext>
            </a:extLst>
          </p:cNvPr>
          <p:cNvSpPr>
            <a:spLocks noGrp="1"/>
          </p:cNvSpPr>
          <p:nvPr>
            <p:ph idx="1"/>
          </p:nvPr>
        </p:nvSpPr>
        <p:spPr>
          <a:xfrm>
            <a:off x="4367695" y="304800"/>
            <a:ext cx="7465076" cy="6281057"/>
          </a:xfrm>
        </p:spPr>
        <p:txBody>
          <a:bodyPr anchor="ctr">
            <a:normAutofit/>
          </a:bodyPr>
          <a:lstStyle/>
          <a:p>
            <a:pPr algn="just"/>
            <a:r>
              <a:rPr lang="en-US" sz="2400" dirty="0"/>
              <a:t>Personalized medicine, also known as precision medicine, tailors medical treatments to the individual characteristics of each patient</a:t>
            </a:r>
          </a:p>
          <a:p>
            <a:pPr algn="just"/>
            <a:r>
              <a:rPr lang="en-US" sz="2400" dirty="0"/>
              <a:t>By analyzing a patient's genetic data, doctors can identify specific genetic markers that influence how a person responds to certain medications or treatments</a:t>
            </a:r>
          </a:p>
          <a:p>
            <a:pPr algn="just"/>
            <a:r>
              <a:rPr lang="en-US" sz="2400" dirty="0"/>
              <a:t>This approach allows for more effective and targeted therapies, minimizing side effects and improving overall outcomes</a:t>
            </a:r>
          </a:p>
          <a:p>
            <a:pPr algn="just"/>
            <a:r>
              <a:rPr lang="en-US" sz="2400" dirty="0"/>
              <a:t>For example, genetic profiling can help oncologists select the most appropriate chemotherapy drugs for cancer patients based on their unique genetic makeup, leading to better treatment responses</a:t>
            </a:r>
          </a:p>
          <a:p>
            <a:endParaRPr lang="en-US" sz="2000" dirty="0"/>
          </a:p>
        </p:txBody>
      </p:sp>
    </p:spTree>
    <p:extLst>
      <p:ext uri="{BB962C8B-B14F-4D97-AF65-F5344CB8AC3E}">
        <p14:creationId xmlns:p14="http://schemas.microsoft.com/office/powerpoint/2010/main" val="2387631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27E77D9-96FB-622C-C902-B709CF90B9F4}"/>
              </a:ext>
            </a:extLst>
          </p:cNvPr>
          <p:cNvSpPr>
            <a:spLocks noGrp="1"/>
          </p:cNvSpPr>
          <p:nvPr>
            <p:ph type="title"/>
          </p:nvPr>
        </p:nvSpPr>
        <p:spPr>
          <a:xfrm>
            <a:off x="466722" y="586855"/>
            <a:ext cx="3201366" cy="3387497"/>
          </a:xfrm>
        </p:spPr>
        <p:txBody>
          <a:bodyPr anchor="b">
            <a:normAutofit/>
          </a:bodyPr>
          <a:lstStyle/>
          <a:p>
            <a:pPr algn="r">
              <a:buFont typeface="Arial" panose="020B0604020202020204" pitchFamily="34" charset="0"/>
              <a:buChar char="•"/>
            </a:pPr>
            <a:r>
              <a:rPr lang="en-US" sz="4000" b="1" i="0">
                <a:solidFill>
                  <a:srgbClr val="FFFFFF"/>
                </a:solidFill>
                <a:effectLst/>
                <a:latin typeface="Ginto"/>
              </a:rPr>
              <a:t>Personalized Medicine</a:t>
            </a:r>
            <a:r>
              <a:rPr lang="en-US" sz="4000" b="0" i="0">
                <a:solidFill>
                  <a:srgbClr val="FFFFFF"/>
                </a:solidFill>
                <a:effectLst/>
                <a:latin typeface="Ginto"/>
              </a:rPr>
              <a:t>: Tailoring treatments based on genetic data.</a:t>
            </a:r>
          </a:p>
        </p:txBody>
      </p:sp>
      <p:sp>
        <p:nvSpPr>
          <p:cNvPr id="3" name="Content Placeholder 2">
            <a:extLst>
              <a:ext uri="{FF2B5EF4-FFF2-40B4-BE49-F238E27FC236}">
                <a16:creationId xmlns="" xmlns:a16="http://schemas.microsoft.com/office/drawing/2014/main" id="{079540A4-AA28-3520-41C1-0E4A56F159C0}"/>
              </a:ext>
            </a:extLst>
          </p:cNvPr>
          <p:cNvSpPr>
            <a:spLocks noGrp="1"/>
          </p:cNvSpPr>
          <p:nvPr>
            <p:ph idx="1"/>
          </p:nvPr>
        </p:nvSpPr>
        <p:spPr>
          <a:xfrm>
            <a:off x="4278086" y="359229"/>
            <a:ext cx="7532913" cy="6172199"/>
          </a:xfrm>
        </p:spPr>
        <p:txBody>
          <a:bodyPr anchor="ctr">
            <a:normAutofit/>
          </a:bodyPr>
          <a:lstStyle/>
          <a:p>
            <a:pPr algn="just"/>
            <a:r>
              <a:rPr lang="en-US" sz="2400" dirty="0"/>
              <a:t>The integration of AI and big data analytics in personalized medicine is further enhancing its potential</a:t>
            </a:r>
          </a:p>
          <a:p>
            <a:pPr algn="just"/>
            <a:r>
              <a:rPr lang="en-US" sz="2400" dirty="0"/>
              <a:t>AI algorithms can process vast amounts of genetic information, identifying patterns and correlations that may not be evident through traditional methods</a:t>
            </a:r>
          </a:p>
          <a:p>
            <a:pPr algn="just"/>
            <a:r>
              <a:rPr lang="en-US" sz="2400" dirty="0"/>
              <a:t>This capability enables the development of predictive models that can forecast individual responses to treatments, aiding in the selection of the most effective therapeutic strategies</a:t>
            </a:r>
          </a:p>
          <a:p>
            <a:pPr algn="just"/>
            <a:r>
              <a:rPr lang="en-US" sz="2400" dirty="0"/>
              <a:t>As personalized medicine continues to evolve, it promises to revolutionize healthcare by providing more precise and personalized care for patients</a:t>
            </a:r>
          </a:p>
        </p:txBody>
      </p:sp>
    </p:spTree>
    <p:extLst>
      <p:ext uri="{BB962C8B-B14F-4D97-AF65-F5344CB8AC3E}">
        <p14:creationId xmlns:p14="http://schemas.microsoft.com/office/powerpoint/2010/main" val="2650696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06BC51-B983-26C0-4D7E-07B13DF16D44}"/>
              </a:ext>
            </a:extLst>
          </p:cNvPr>
          <p:cNvSpPr>
            <a:spLocks noGrp="1"/>
          </p:cNvSpPr>
          <p:nvPr>
            <p:ph type="title"/>
          </p:nvPr>
        </p:nvSpPr>
        <p:spPr/>
        <p:txBody>
          <a:bodyPr>
            <a:normAutofit/>
          </a:bodyPr>
          <a:lstStyle/>
          <a:p>
            <a:r>
              <a:rPr lang="en-US" sz="5400" b="1" i="0" dirty="0">
                <a:solidFill>
                  <a:srgbClr val="F2DDCC"/>
                </a:solidFill>
                <a:effectLst/>
                <a:latin typeface="Ginto"/>
              </a:rPr>
              <a:t>Case Studies</a:t>
            </a:r>
            <a:endParaRPr lang="en-US" sz="5400" dirty="0"/>
          </a:p>
        </p:txBody>
      </p:sp>
      <p:graphicFrame>
        <p:nvGraphicFramePr>
          <p:cNvPr id="5" name="Content Placeholder 2">
            <a:extLst>
              <a:ext uri="{FF2B5EF4-FFF2-40B4-BE49-F238E27FC236}">
                <a16:creationId xmlns="" xmlns:a16="http://schemas.microsoft.com/office/drawing/2014/main" id="{3B4340DA-8E75-9E2B-D8D1-CA52792809DC}"/>
              </a:ext>
            </a:extLst>
          </p:cNvPr>
          <p:cNvGraphicFramePr>
            <a:graphicFrameLocks noGrp="1"/>
          </p:cNvGraphicFramePr>
          <p:nvPr>
            <p:ph idx="1"/>
            <p:extLst>
              <p:ext uri="{D42A27DB-BD31-4B8C-83A1-F6EECF244321}">
                <p14:modId xmlns:p14="http://schemas.microsoft.com/office/powerpoint/2010/main" val="1087108010"/>
              </p:ext>
            </p:extLst>
          </p:nvPr>
        </p:nvGraphicFramePr>
        <p:xfrm>
          <a:off x="239485" y="1534886"/>
          <a:ext cx="11767457" cy="49579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1296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B506BC51-B983-26C0-4D7E-07B13DF16D44}"/>
              </a:ext>
            </a:extLst>
          </p:cNvPr>
          <p:cNvSpPr>
            <a:spLocks noGrp="1"/>
          </p:cNvSpPr>
          <p:nvPr>
            <p:ph type="title"/>
          </p:nvPr>
        </p:nvSpPr>
        <p:spPr>
          <a:xfrm>
            <a:off x="466722" y="586855"/>
            <a:ext cx="3201366" cy="3387497"/>
          </a:xfrm>
        </p:spPr>
        <p:txBody>
          <a:bodyPr anchor="b">
            <a:normAutofit/>
          </a:bodyPr>
          <a:lstStyle/>
          <a:p>
            <a:pPr algn="r">
              <a:buFont typeface="Arial" panose="020B0604020202020204" pitchFamily="34" charset="0"/>
              <a:buChar char="•"/>
            </a:pPr>
            <a:r>
              <a:rPr lang="en-US" sz="1900" b="0" i="0">
                <a:solidFill>
                  <a:srgbClr val="FFFFFF"/>
                </a:solidFill>
                <a:effectLst/>
                <a:latin typeface="Ginto"/>
              </a:rPr>
              <a:t>AI in early cancer detection.</a:t>
            </a:r>
          </a:p>
        </p:txBody>
      </p:sp>
      <p:sp>
        <p:nvSpPr>
          <p:cNvPr id="3" name="Content Placeholder 2">
            <a:extLst>
              <a:ext uri="{FF2B5EF4-FFF2-40B4-BE49-F238E27FC236}">
                <a16:creationId xmlns="" xmlns:a16="http://schemas.microsoft.com/office/drawing/2014/main" id="{7B9B145C-A23C-B6FA-AAA1-63D1489D0BE4}"/>
              </a:ext>
            </a:extLst>
          </p:cNvPr>
          <p:cNvSpPr>
            <a:spLocks noGrp="1"/>
          </p:cNvSpPr>
          <p:nvPr>
            <p:ph idx="1"/>
          </p:nvPr>
        </p:nvSpPr>
        <p:spPr>
          <a:xfrm>
            <a:off x="4278086" y="304800"/>
            <a:ext cx="7598227" cy="6324600"/>
          </a:xfrm>
        </p:spPr>
        <p:txBody>
          <a:bodyPr anchor="ctr">
            <a:normAutofit/>
          </a:bodyPr>
          <a:lstStyle/>
          <a:p>
            <a:pPr algn="just"/>
            <a:r>
              <a:rPr lang="en-US" sz="2400" dirty="0"/>
              <a:t>Artificial Intelligence (AI) is making significant strides in early cancer detection, particularly through the analysis of medical imaging</a:t>
            </a:r>
          </a:p>
          <a:p>
            <a:pPr algn="just"/>
            <a:r>
              <a:rPr lang="en-US" sz="2400" dirty="0"/>
              <a:t>AI algorithms can process and interpret imaging data, such as X-rays and MRIs, with high accuracy, often identifying subtle signs of cancer that may be missed by human eyes</a:t>
            </a:r>
          </a:p>
          <a:p>
            <a:pPr algn="just"/>
            <a:r>
              <a:rPr lang="en-US" sz="2400" dirty="0"/>
              <a:t>For instance, AI systems have been developed to detect early-stage breast cancer by analyzing mammograms, leading to earlier diagnoses and improved treatment outcomes</a:t>
            </a:r>
          </a:p>
          <a:p>
            <a:pPr algn="just"/>
            <a:r>
              <a:rPr lang="en-US" sz="2400" dirty="0"/>
              <a:t>These AI-driven tools can analyze vast amounts of data quickly, providing faster and more reliable results, which is crucial for effective cancer management</a:t>
            </a:r>
          </a:p>
          <a:p>
            <a:endParaRPr lang="en-US" sz="2000" dirty="0"/>
          </a:p>
        </p:txBody>
      </p:sp>
    </p:spTree>
    <p:extLst>
      <p:ext uri="{BB962C8B-B14F-4D97-AF65-F5344CB8AC3E}">
        <p14:creationId xmlns:p14="http://schemas.microsoft.com/office/powerpoint/2010/main" val="15578755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B506BC51-B983-26C0-4D7E-07B13DF16D44}"/>
              </a:ext>
            </a:extLst>
          </p:cNvPr>
          <p:cNvSpPr>
            <a:spLocks noGrp="1"/>
          </p:cNvSpPr>
          <p:nvPr>
            <p:ph type="title"/>
          </p:nvPr>
        </p:nvSpPr>
        <p:spPr>
          <a:xfrm>
            <a:off x="466722" y="586855"/>
            <a:ext cx="3201366" cy="3387497"/>
          </a:xfrm>
        </p:spPr>
        <p:txBody>
          <a:bodyPr anchor="b">
            <a:normAutofit/>
          </a:bodyPr>
          <a:lstStyle/>
          <a:p>
            <a:pPr algn="r">
              <a:buFont typeface="Arial" panose="020B0604020202020204" pitchFamily="34" charset="0"/>
              <a:buChar char="•"/>
            </a:pPr>
            <a:r>
              <a:rPr lang="en-US" sz="2500" b="0" i="0">
                <a:solidFill>
                  <a:srgbClr val="FFFFFF"/>
                </a:solidFill>
                <a:effectLst/>
                <a:latin typeface="Ginto"/>
              </a:rPr>
              <a:t>AI-driven drug discovery.</a:t>
            </a:r>
          </a:p>
        </p:txBody>
      </p:sp>
      <p:sp>
        <p:nvSpPr>
          <p:cNvPr id="3" name="Content Placeholder 2">
            <a:extLst>
              <a:ext uri="{FF2B5EF4-FFF2-40B4-BE49-F238E27FC236}">
                <a16:creationId xmlns="" xmlns:a16="http://schemas.microsoft.com/office/drawing/2014/main" id="{7B9B145C-A23C-B6FA-AAA1-63D1489D0BE4}"/>
              </a:ext>
            </a:extLst>
          </p:cNvPr>
          <p:cNvSpPr>
            <a:spLocks noGrp="1"/>
          </p:cNvSpPr>
          <p:nvPr>
            <p:ph idx="1"/>
          </p:nvPr>
        </p:nvSpPr>
        <p:spPr>
          <a:xfrm>
            <a:off x="4245429" y="239486"/>
            <a:ext cx="7641771" cy="6346371"/>
          </a:xfrm>
        </p:spPr>
        <p:txBody>
          <a:bodyPr anchor="ctr">
            <a:normAutofit/>
          </a:bodyPr>
          <a:lstStyle/>
          <a:p>
            <a:pPr algn="just"/>
            <a:r>
              <a:rPr lang="en-US" sz="2400" dirty="0"/>
              <a:t>AI-driven drug discovery is revolutionizing the pharmaceutical industry by drastically reducing the time and cost associated with developing new medications. </a:t>
            </a:r>
            <a:endParaRPr lang="ar-IQ" sz="2400" dirty="0"/>
          </a:p>
          <a:p>
            <a:pPr algn="just"/>
            <a:r>
              <a:rPr lang="en-US" sz="2400" dirty="0"/>
              <a:t>Traditional drug discovery processes are often lengthy and costly, but AI algorithms can analyze vast datasets to identify potential drug candidates quickly. </a:t>
            </a:r>
            <a:endParaRPr lang="ar-IQ" sz="2400" dirty="0"/>
          </a:p>
          <a:p>
            <a:pPr algn="just"/>
            <a:r>
              <a:rPr lang="en-US" sz="2400" dirty="0"/>
              <a:t>By simulating how different compounds interact with biological targets, AI can predict the efficacy and safety of new drugs, leading to more efficient and targeted drug development. </a:t>
            </a:r>
            <a:endParaRPr lang="ar-IQ" sz="2400" dirty="0"/>
          </a:p>
          <a:p>
            <a:pPr algn="just"/>
            <a:r>
              <a:rPr lang="en-US" sz="2400" dirty="0"/>
              <a:t>This innovative approach accelerates the discovery of treatments for diseases like cancer, Alzheimer's, and rare genetic disorders, ultimately bringing life-saving medications to patients faster.</a:t>
            </a:r>
          </a:p>
        </p:txBody>
      </p:sp>
    </p:spTree>
    <p:extLst>
      <p:ext uri="{BB962C8B-B14F-4D97-AF65-F5344CB8AC3E}">
        <p14:creationId xmlns:p14="http://schemas.microsoft.com/office/powerpoint/2010/main" val="3899542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741EE62F-C12B-C168-A185-5E1ED81DCF37}"/>
              </a:ext>
            </a:extLst>
          </p:cNvPr>
          <p:cNvSpPr>
            <a:spLocks noGrp="1"/>
          </p:cNvSpPr>
          <p:nvPr>
            <p:ph type="title"/>
          </p:nvPr>
        </p:nvSpPr>
        <p:spPr>
          <a:xfrm>
            <a:off x="686834" y="1153572"/>
            <a:ext cx="3200400" cy="4461163"/>
          </a:xfrm>
        </p:spPr>
        <p:txBody>
          <a:bodyPr>
            <a:normAutofit/>
          </a:bodyPr>
          <a:lstStyle/>
          <a:p>
            <a:r>
              <a:rPr lang="en-US" b="1" i="0">
                <a:solidFill>
                  <a:srgbClr val="FFFFFF"/>
                </a:solidFill>
                <a:effectLst/>
                <a:latin typeface="Ginto"/>
              </a:rPr>
              <a:t>Introduction</a:t>
            </a:r>
            <a:endParaRPr lang="en-US">
              <a:solidFill>
                <a:srgbClr val="FFFFFF"/>
              </a:solidFill>
            </a:endParaRPr>
          </a:p>
        </p:txBody>
      </p:sp>
      <p:sp>
        <p:nvSpPr>
          <p:cNvPr id="20" name="Arc 19">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BCF8C571-CD29-3E9B-A313-0DFBC6B99B79}"/>
              </a:ext>
            </a:extLst>
          </p:cNvPr>
          <p:cNvSpPr>
            <a:spLocks noGrp="1"/>
          </p:cNvSpPr>
          <p:nvPr>
            <p:ph idx="1"/>
          </p:nvPr>
        </p:nvSpPr>
        <p:spPr>
          <a:xfrm>
            <a:off x="4447308" y="591344"/>
            <a:ext cx="6906491" cy="5585619"/>
          </a:xfrm>
        </p:spPr>
        <p:txBody>
          <a:bodyPr anchor="ctr">
            <a:normAutofit/>
          </a:bodyPr>
          <a:lstStyle/>
          <a:p>
            <a:pPr algn="just"/>
            <a:r>
              <a:rPr lang="en-US" sz="2600" dirty="0"/>
              <a:t>Artificial Intelligence (AI) has its roots deeply embedded in the study of the human brain</a:t>
            </a:r>
          </a:p>
          <a:p>
            <a:pPr algn="just"/>
            <a:r>
              <a:rPr lang="en-US" sz="2600" dirty="0"/>
              <a:t>The concept of AI was first introduced in the mid-20th century when researchers began exploring how the brain processes information</a:t>
            </a:r>
          </a:p>
          <a:p>
            <a:pPr algn="just"/>
            <a:r>
              <a:rPr lang="en-US" sz="2600" dirty="0"/>
              <a:t>Early pioneers like Warren McCulloch and Walter Pitts developed mathematical models of neural networks, drawing parallels between the brain's neurons and computational logic gates</a:t>
            </a:r>
          </a:p>
          <a:p>
            <a:pPr algn="just"/>
            <a:r>
              <a:rPr lang="en-US" sz="2600" dirty="0"/>
              <a:t>This foundational work laid the groundwork for what would later become artificial neural networks</a:t>
            </a:r>
          </a:p>
        </p:txBody>
      </p:sp>
    </p:spTree>
    <p:extLst>
      <p:ext uri="{BB962C8B-B14F-4D97-AF65-F5344CB8AC3E}">
        <p14:creationId xmlns:p14="http://schemas.microsoft.com/office/powerpoint/2010/main" val="36966619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B506BC51-B983-26C0-4D7E-07B13DF16D44}"/>
              </a:ext>
            </a:extLst>
          </p:cNvPr>
          <p:cNvSpPr>
            <a:spLocks noGrp="1"/>
          </p:cNvSpPr>
          <p:nvPr>
            <p:ph type="title"/>
          </p:nvPr>
        </p:nvSpPr>
        <p:spPr>
          <a:xfrm>
            <a:off x="466722" y="586855"/>
            <a:ext cx="3201366" cy="3387497"/>
          </a:xfrm>
        </p:spPr>
        <p:txBody>
          <a:bodyPr anchor="b">
            <a:normAutofit/>
          </a:bodyPr>
          <a:lstStyle/>
          <a:p>
            <a:pPr algn="r">
              <a:buFont typeface="Arial" panose="020B0604020202020204" pitchFamily="34" charset="0"/>
              <a:buChar char="•"/>
            </a:pPr>
            <a:r>
              <a:rPr lang="en-US" sz="4000" b="0" i="0">
                <a:solidFill>
                  <a:srgbClr val="FFFFFF"/>
                </a:solidFill>
                <a:effectLst/>
                <a:latin typeface="Ginto"/>
              </a:rPr>
              <a:t>AI in managing chronic diseases like diabetes</a:t>
            </a:r>
          </a:p>
        </p:txBody>
      </p:sp>
      <p:sp>
        <p:nvSpPr>
          <p:cNvPr id="3" name="Content Placeholder 2">
            <a:extLst>
              <a:ext uri="{FF2B5EF4-FFF2-40B4-BE49-F238E27FC236}">
                <a16:creationId xmlns="" xmlns:a16="http://schemas.microsoft.com/office/drawing/2014/main" id="{7B9B145C-A23C-B6FA-AAA1-63D1489D0BE4}"/>
              </a:ext>
            </a:extLst>
          </p:cNvPr>
          <p:cNvSpPr>
            <a:spLocks noGrp="1"/>
          </p:cNvSpPr>
          <p:nvPr>
            <p:ph idx="1"/>
          </p:nvPr>
        </p:nvSpPr>
        <p:spPr>
          <a:xfrm>
            <a:off x="4288971" y="261258"/>
            <a:ext cx="7554686" cy="6302828"/>
          </a:xfrm>
        </p:spPr>
        <p:txBody>
          <a:bodyPr anchor="ctr">
            <a:normAutofit/>
          </a:bodyPr>
          <a:lstStyle/>
          <a:p>
            <a:pPr algn="just"/>
            <a:r>
              <a:rPr lang="en-US" sz="2400" dirty="0"/>
              <a:t>Artificial Intelligence (AI) is playing a transformative role in managing chronic diseases like diabetes by providing personalized, real-time insights into patients' health</a:t>
            </a:r>
          </a:p>
          <a:p>
            <a:pPr algn="just"/>
            <a:r>
              <a:rPr lang="en-US" sz="2400" dirty="0"/>
              <a:t>AI-powered applications can analyze blood sugar trends, suggest dietary adjustments, and remind patients to take their medications, helping them maintain better control over their condition</a:t>
            </a:r>
          </a:p>
          <a:p>
            <a:pPr algn="just"/>
            <a:r>
              <a:rPr lang="en-US" sz="2400" dirty="0"/>
              <a:t>Continuous Glucose Monitoring (CGM) systems enhanced with AI can predict blood sugar fluctuations and provide alerts, reducing the risk of hypoglycemia and hyperglycemia</a:t>
            </a:r>
          </a:p>
          <a:p>
            <a:pPr algn="just"/>
            <a:r>
              <a:rPr lang="en-US" sz="2400" dirty="0"/>
              <a:t>This proactive approach to diabetes management not only improves patients' quality of life but also reduces the long-term complications associated with poorly managed diabetes</a:t>
            </a:r>
          </a:p>
        </p:txBody>
      </p:sp>
    </p:spTree>
    <p:extLst>
      <p:ext uri="{BB962C8B-B14F-4D97-AF65-F5344CB8AC3E}">
        <p14:creationId xmlns:p14="http://schemas.microsoft.com/office/powerpoint/2010/main" val="160778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75AA24-061B-F2E2-F1AD-B22103F7C7C5}"/>
              </a:ext>
            </a:extLst>
          </p:cNvPr>
          <p:cNvSpPr>
            <a:spLocks noGrp="1"/>
          </p:cNvSpPr>
          <p:nvPr>
            <p:ph type="title"/>
          </p:nvPr>
        </p:nvSpPr>
        <p:spPr/>
        <p:txBody>
          <a:bodyPr>
            <a:normAutofit/>
          </a:bodyPr>
          <a:lstStyle/>
          <a:p>
            <a:r>
              <a:rPr lang="en-US" sz="4800" b="1" i="0" dirty="0">
                <a:solidFill>
                  <a:srgbClr val="F2DDCC"/>
                </a:solidFill>
                <a:effectLst/>
                <a:latin typeface="Ginto"/>
              </a:rPr>
              <a:t>Ethical Considerations</a:t>
            </a:r>
            <a:endParaRPr lang="en-US" sz="4800" dirty="0"/>
          </a:p>
        </p:txBody>
      </p:sp>
      <p:graphicFrame>
        <p:nvGraphicFramePr>
          <p:cNvPr id="5" name="Content Placeholder 2">
            <a:extLst>
              <a:ext uri="{FF2B5EF4-FFF2-40B4-BE49-F238E27FC236}">
                <a16:creationId xmlns="" xmlns:a16="http://schemas.microsoft.com/office/drawing/2014/main" id="{298C9748-382E-7AB1-19D8-895E1D7F56B6}"/>
              </a:ext>
            </a:extLst>
          </p:cNvPr>
          <p:cNvGraphicFramePr>
            <a:graphicFrameLocks noGrp="1"/>
          </p:cNvGraphicFramePr>
          <p:nvPr>
            <p:ph idx="1"/>
            <p:extLst>
              <p:ext uri="{D42A27DB-BD31-4B8C-83A1-F6EECF244321}">
                <p14:modId xmlns:p14="http://schemas.microsoft.com/office/powerpoint/2010/main" val="1518345354"/>
              </p:ext>
            </p:extLst>
          </p:nvPr>
        </p:nvGraphicFramePr>
        <p:xfrm>
          <a:off x="304799" y="1415143"/>
          <a:ext cx="11560629" cy="50777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09287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A275AA24-061B-F2E2-F1AD-B22103F7C7C5}"/>
              </a:ext>
            </a:extLst>
          </p:cNvPr>
          <p:cNvSpPr>
            <a:spLocks noGrp="1"/>
          </p:cNvSpPr>
          <p:nvPr>
            <p:ph type="title"/>
          </p:nvPr>
        </p:nvSpPr>
        <p:spPr>
          <a:xfrm>
            <a:off x="466722" y="586855"/>
            <a:ext cx="3201366" cy="3387497"/>
          </a:xfrm>
        </p:spPr>
        <p:txBody>
          <a:bodyPr anchor="b">
            <a:normAutofit/>
          </a:bodyPr>
          <a:lstStyle/>
          <a:p>
            <a:pPr algn="r">
              <a:buFont typeface="Arial" panose="020B0604020202020204" pitchFamily="34" charset="0"/>
              <a:buChar char="•"/>
            </a:pPr>
            <a:r>
              <a:rPr lang="en-US" sz="4000" b="1" i="0">
                <a:solidFill>
                  <a:srgbClr val="FFFFFF"/>
                </a:solidFill>
                <a:effectLst/>
                <a:latin typeface="Ginto"/>
              </a:rPr>
              <a:t>Data Privacy</a:t>
            </a:r>
            <a:r>
              <a:rPr lang="en-US" sz="4000" b="0" i="0">
                <a:solidFill>
                  <a:srgbClr val="FFFFFF"/>
                </a:solidFill>
                <a:effectLst/>
                <a:latin typeface="Ginto"/>
              </a:rPr>
              <a:t>: Protecting patient information</a:t>
            </a:r>
          </a:p>
        </p:txBody>
      </p:sp>
      <p:sp>
        <p:nvSpPr>
          <p:cNvPr id="3" name="Content Placeholder 2">
            <a:extLst>
              <a:ext uri="{FF2B5EF4-FFF2-40B4-BE49-F238E27FC236}">
                <a16:creationId xmlns="" xmlns:a16="http://schemas.microsoft.com/office/drawing/2014/main" id="{B6E9240B-0960-94CD-CCED-8B87D1EB3D91}"/>
              </a:ext>
            </a:extLst>
          </p:cNvPr>
          <p:cNvSpPr>
            <a:spLocks noGrp="1"/>
          </p:cNvSpPr>
          <p:nvPr>
            <p:ph idx="1"/>
          </p:nvPr>
        </p:nvSpPr>
        <p:spPr>
          <a:xfrm>
            <a:off x="4223657" y="228600"/>
            <a:ext cx="7761514" cy="6400800"/>
          </a:xfrm>
        </p:spPr>
        <p:txBody>
          <a:bodyPr anchor="ctr">
            <a:normAutofit/>
          </a:bodyPr>
          <a:lstStyle/>
          <a:p>
            <a:pPr algn="just"/>
            <a:r>
              <a:rPr lang="en-US" sz="2400" dirty="0"/>
              <a:t>In the realm of AI in the medical field, ensuring data privacy is paramount. </a:t>
            </a:r>
            <a:endParaRPr lang="ar-IQ" sz="2400" dirty="0"/>
          </a:p>
          <a:p>
            <a:pPr algn="just"/>
            <a:r>
              <a:rPr lang="en-US" sz="2400" dirty="0"/>
              <a:t>As AI systems analyze vast amounts of sensitive patient data to drive healthcare innovations, safeguarding this information becomes crucial. </a:t>
            </a:r>
            <a:endParaRPr lang="ar-IQ" sz="2400" dirty="0"/>
          </a:p>
          <a:p>
            <a:pPr algn="just"/>
            <a:r>
              <a:rPr lang="en-US" sz="2400" dirty="0"/>
              <a:t>Robust data privacy measures are necessary to prevent unauthorized access and breaches. </a:t>
            </a:r>
            <a:endParaRPr lang="ar-IQ" sz="2400" dirty="0"/>
          </a:p>
          <a:p>
            <a:pPr algn="just"/>
            <a:r>
              <a:rPr lang="en-US" sz="2400" dirty="0"/>
              <a:t>Techniques like data encryption, anonymization, and secure data storage are employed to protect patient information. </a:t>
            </a:r>
            <a:endParaRPr lang="ar-IQ" sz="2400" dirty="0"/>
          </a:p>
          <a:p>
            <a:pPr algn="just"/>
            <a:r>
              <a:rPr lang="en-US" sz="2400" dirty="0"/>
              <a:t>Moreover, complying with regulations like GDPR and HIPAA ensures that patient data is handled with the utmost confidentiality and integrity, fostering trust in AI-driven healthcare solutions and protecting patient rights.</a:t>
            </a:r>
          </a:p>
        </p:txBody>
      </p:sp>
    </p:spTree>
    <p:extLst>
      <p:ext uri="{BB962C8B-B14F-4D97-AF65-F5344CB8AC3E}">
        <p14:creationId xmlns:p14="http://schemas.microsoft.com/office/powerpoint/2010/main" val="31999294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A275AA24-061B-F2E2-F1AD-B22103F7C7C5}"/>
              </a:ext>
            </a:extLst>
          </p:cNvPr>
          <p:cNvSpPr>
            <a:spLocks noGrp="1"/>
          </p:cNvSpPr>
          <p:nvPr>
            <p:ph type="title"/>
          </p:nvPr>
        </p:nvSpPr>
        <p:spPr>
          <a:xfrm>
            <a:off x="466722" y="586855"/>
            <a:ext cx="3201366" cy="3387497"/>
          </a:xfrm>
        </p:spPr>
        <p:txBody>
          <a:bodyPr anchor="b">
            <a:normAutofit/>
          </a:bodyPr>
          <a:lstStyle/>
          <a:p>
            <a:pPr algn="r">
              <a:buFont typeface="Arial" panose="020B0604020202020204" pitchFamily="34" charset="0"/>
              <a:buChar char="•"/>
            </a:pPr>
            <a:r>
              <a:rPr lang="en-US" sz="4000" b="1" i="0" dirty="0">
                <a:solidFill>
                  <a:srgbClr val="FFFFFF"/>
                </a:solidFill>
                <a:effectLst/>
                <a:latin typeface="Ginto"/>
              </a:rPr>
              <a:t>Bias and Fairness: Ensuring AI does not perpetuate biases.</a:t>
            </a:r>
            <a:endParaRPr lang="en-US" sz="4000" b="0" i="0" dirty="0">
              <a:solidFill>
                <a:srgbClr val="FFFFFF"/>
              </a:solidFill>
              <a:effectLst/>
              <a:latin typeface="Ginto"/>
            </a:endParaRPr>
          </a:p>
        </p:txBody>
      </p:sp>
      <p:sp>
        <p:nvSpPr>
          <p:cNvPr id="3" name="Content Placeholder 2">
            <a:extLst>
              <a:ext uri="{FF2B5EF4-FFF2-40B4-BE49-F238E27FC236}">
                <a16:creationId xmlns="" xmlns:a16="http://schemas.microsoft.com/office/drawing/2014/main" id="{B6E9240B-0960-94CD-CCED-8B87D1EB3D91}"/>
              </a:ext>
            </a:extLst>
          </p:cNvPr>
          <p:cNvSpPr>
            <a:spLocks noGrp="1"/>
          </p:cNvSpPr>
          <p:nvPr>
            <p:ph idx="1"/>
          </p:nvPr>
        </p:nvSpPr>
        <p:spPr>
          <a:xfrm>
            <a:off x="4212771" y="195943"/>
            <a:ext cx="7609115" cy="6389913"/>
          </a:xfrm>
        </p:spPr>
        <p:txBody>
          <a:bodyPr anchor="ctr">
            <a:normAutofit/>
          </a:bodyPr>
          <a:lstStyle/>
          <a:p>
            <a:pPr algn="just"/>
            <a:r>
              <a:rPr lang="en-US" sz="2400" dirty="0">
                <a:solidFill>
                  <a:schemeClr val="tx2"/>
                </a:solidFill>
              </a:rPr>
              <a:t>In the medical field, it’s crucial to ensure that AI systems do not perpetuate biases, as these biases can lead to unequal and unfair treatment of patients. </a:t>
            </a:r>
            <a:endParaRPr lang="ar-IQ" sz="2400" dirty="0">
              <a:solidFill>
                <a:schemeClr val="tx2"/>
              </a:solidFill>
            </a:endParaRPr>
          </a:p>
          <a:p>
            <a:pPr algn="just"/>
            <a:r>
              <a:rPr lang="en-US" sz="2400" dirty="0">
                <a:solidFill>
                  <a:schemeClr val="tx2"/>
                </a:solidFill>
              </a:rPr>
              <a:t>AI algorithms trained on biased data may inadvertently favor certain demographic groups over others, resulting in disparities in healthcare outcomes. </a:t>
            </a:r>
            <a:endParaRPr lang="ar-IQ" sz="2400" dirty="0">
              <a:solidFill>
                <a:schemeClr val="tx2"/>
              </a:solidFill>
            </a:endParaRPr>
          </a:p>
          <a:p>
            <a:pPr algn="just"/>
            <a:r>
              <a:rPr lang="en-US" sz="2400" dirty="0">
                <a:solidFill>
                  <a:schemeClr val="tx2"/>
                </a:solidFill>
              </a:rPr>
              <a:t>To combat this, it's essential to implement strategies such as diverse and representative training datasets, continuous monitoring for bias, and the development of fairness-aware algorithms. </a:t>
            </a:r>
            <a:endParaRPr lang="ar-IQ" sz="2400" dirty="0">
              <a:solidFill>
                <a:schemeClr val="tx2"/>
              </a:solidFill>
            </a:endParaRPr>
          </a:p>
          <a:p>
            <a:pPr algn="just"/>
            <a:r>
              <a:rPr lang="en-US" sz="2400" dirty="0">
                <a:solidFill>
                  <a:schemeClr val="tx2"/>
                </a:solidFill>
              </a:rPr>
              <a:t>By prioritizing bias mitigation and fairness in AI systems, we can promote equity and trust in AI-driven healthcare solutions, ultimately leading to better health outcomes for all patients.</a:t>
            </a:r>
          </a:p>
        </p:txBody>
      </p:sp>
    </p:spTree>
    <p:extLst>
      <p:ext uri="{BB962C8B-B14F-4D97-AF65-F5344CB8AC3E}">
        <p14:creationId xmlns:p14="http://schemas.microsoft.com/office/powerpoint/2010/main" val="6752228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4DA718D0-4865-4629-8134-44F68D41D5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 xmlns:a16="http://schemas.microsoft.com/office/drawing/2014/main" id="{65167ED7-6315-43AB-B1B6-C326D5FD8F8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 xmlns:a16="http://schemas.microsoft.com/office/drawing/2014/main" id="{EF4D8839-FB03-487D-ACC8-8BFEDD4FEBA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0EF75023-9A3B-42FC-B704-61A8F7BEF41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 xmlns:a16="http://schemas.microsoft.com/office/drawing/2014/main" id="{CBC4F608-B4B8-48C3-9572-C0F061B1CD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A275AA24-061B-F2E2-F1AD-B22103F7C7C5}"/>
              </a:ext>
            </a:extLst>
          </p:cNvPr>
          <p:cNvSpPr>
            <a:spLocks noGrp="1"/>
          </p:cNvSpPr>
          <p:nvPr>
            <p:ph type="title"/>
          </p:nvPr>
        </p:nvSpPr>
        <p:spPr>
          <a:xfrm>
            <a:off x="1289304" y="682909"/>
            <a:ext cx="9849751" cy="1349671"/>
          </a:xfrm>
        </p:spPr>
        <p:txBody>
          <a:bodyPr anchor="b">
            <a:normAutofit/>
          </a:bodyPr>
          <a:lstStyle/>
          <a:p>
            <a:pPr>
              <a:buFont typeface="Arial" panose="020B0604020202020204" pitchFamily="34" charset="0"/>
              <a:buChar char="•"/>
            </a:pPr>
            <a:r>
              <a:rPr lang="en-US" sz="4200" b="1" i="0" dirty="0">
                <a:effectLst/>
                <a:latin typeface="Ginto"/>
              </a:rPr>
              <a:t>Accountability</a:t>
            </a:r>
            <a:r>
              <a:rPr lang="en-US" sz="4200" b="0" i="0" dirty="0">
                <a:effectLst/>
                <a:latin typeface="Ginto"/>
              </a:rPr>
              <a:t>: Who is responsible for AI-driven decisions?</a:t>
            </a:r>
          </a:p>
        </p:txBody>
      </p:sp>
      <p:sp>
        <p:nvSpPr>
          <p:cNvPr id="3" name="Content Placeholder 2">
            <a:extLst>
              <a:ext uri="{FF2B5EF4-FFF2-40B4-BE49-F238E27FC236}">
                <a16:creationId xmlns="" xmlns:a16="http://schemas.microsoft.com/office/drawing/2014/main" id="{B6E9240B-0960-94CD-CCED-8B87D1EB3D91}"/>
              </a:ext>
            </a:extLst>
          </p:cNvPr>
          <p:cNvSpPr>
            <a:spLocks noGrp="1"/>
          </p:cNvSpPr>
          <p:nvPr>
            <p:ph idx="1"/>
          </p:nvPr>
        </p:nvSpPr>
        <p:spPr>
          <a:xfrm>
            <a:off x="1289304" y="2032580"/>
            <a:ext cx="9849751" cy="4142511"/>
          </a:xfrm>
        </p:spPr>
        <p:txBody>
          <a:bodyPr anchor="ctr">
            <a:normAutofit/>
          </a:bodyPr>
          <a:lstStyle/>
          <a:p>
            <a:pPr algn="just"/>
            <a:r>
              <a:rPr lang="en-US" sz="2000" dirty="0"/>
              <a:t>Accountability in AI-driven decisions is a crucial aspect, especially in the medical field. When AI systems are used to make or assist in medical decisions, it’s vital to establish clear accountability to ensure patient safety and ethical practices. </a:t>
            </a:r>
            <a:endParaRPr lang="ar-IQ" sz="2000" dirty="0"/>
          </a:p>
          <a:p>
            <a:pPr algn="just"/>
            <a:r>
              <a:rPr lang="en-US" sz="2000" dirty="0"/>
              <a:t>The responsibility for AI-driven decisions typically falls on multiple stakeholders, including the developers who create the AI algorithms, the healthcare institutions that implement these technologies, and the medical professionals who use the AI tools. </a:t>
            </a:r>
            <a:endParaRPr lang="ar-IQ" sz="2000" dirty="0"/>
          </a:p>
          <a:p>
            <a:pPr algn="just"/>
            <a:r>
              <a:rPr lang="en-US" sz="2000" dirty="0"/>
              <a:t>It’s essential to maintain transparency in AI decision-making processes and have rigorous oversight mechanisms in place to hold all parties accountable. </a:t>
            </a:r>
            <a:endParaRPr lang="ar-IQ" sz="2000" dirty="0"/>
          </a:p>
          <a:p>
            <a:pPr algn="just"/>
            <a:r>
              <a:rPr lang="en-US" sz="2000" dirty="0"/>
              <a:t>This ensures that AI is used responsibly and effectively, ultimately benefiting patient care and maintaining trust in medical innovations.</a:t>
            </a:r>
          </a:p>
        </p:txBody>
      </p:sp>
    </p:spTree>
    <p:extLst>
      <p:ext uri="{BB962C8B-B14F-4D97-AF65-F5344CB8AC3E}">
        <p14:creationId xmlns:p14="http://schemas.microsoft.com/office/powerpoint/2010/main" val="1001382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56E9B3E6-E277-4D68-BA48-9CB43FFBD6E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 xmlns:a16="http://schemas.microsoft.com/office/drawing/2014/main" id="{AE1C45F0-260A-458C-96ED-C1F6D215121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 xmlns:a16="http://schemas.microsoft.com/office/drawing/2014/main" id="{A6604B49-AD5C-4590-B051-06C8222ECD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743ECCAF-29C5-4537-947C-7EA1292463D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ED49787B-8DE6-4467-AD0A-8DECC6E0C2D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 xmlns:a16="http://schemas.microsoft.com/office/drawing/2014/main" id="{D5B0017B-2ECA-49AF-B397-DC140825DF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A42FE4A0-FD2E-3184-2D3C-0715924FD09E}"/>
              </a:ext>
            </a:extLst>
          </p:cNvPr>
          <p:cNvSpPr>
            <a:spLocks noGrp="1"/>
          </p:cNvSpPr>
          <p:nvPr>
            <p:ph type="title"/>
          </p:nvPr>
        </p:nvSpPr>
        <p:spPr>
          <a:xfrm>
            <a:off x="1043631" y="809898"/>
            <a:ext cx="10173010" cy="1554480"/>
          </a:xfrm>
        </p:spPr>
        <p:txBody>
          <a:bodyPr anchor="ctr">
            <a:normAutofit/>
          </a:bodyPr>
          <a:lstStyle/>
          <a:p>
            <a:r>
              <a:rPr lang="en-US" sz="4800" b="1" i="0" dirty="0">
                <a:effectLst/>
                <a:latin typeface="Ginto"/>
              </a:rPr>
              <a:t>Future Prospects</a:t>
            </a:r>
            <a:endParaRPr lang="en-US" sz="4800" dirty="0"/>
          </a:p>
        </p:txBody>
      </p:sp>
      <p:cxnSp>
        <p:nvCxnSpPr>
          <p:cNvPr id="18" name="Straight Connector 17">
            <a:extLst>
              <a:ext uri="{FF2B5EF4-FFF2-40B4-BE49-F238E27FC236}">
                <a16:creationId xmlns="" xmlns:a16="http://schemas.microsoft.com/office/drawing/2014/main" id="{6CF1BAF6-AD41-4082-B212-8A1F9A2E877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 xmlns:a16="http://schemas.microsoft.com/office/drawing/2014/main" id="{2314E4B2-3686-D6A8-1E69-3AAD928617CE}"/>
              </a:ext>
            </a:extLst>
          </p:cNvPr>
          <p:cNvGraphicFramePr>
            <a:graphicFrameLocks noGrp="1"/>
          </p:cNvGraphicFramePr>
          <p:nvPr>
            <p:ph idx="1"/>
            <p:extLst>
              <p:ext uri="{D42A27DB-BD31-4B8C-83A1-F6EECF244321}">
                <p14:modId xmlns:p14="http://schemas.microsoft.com/office/powerpoint/2010/main" val="2760534910"/>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90209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56E9B3E6-E277-4D68-BA48-9CB43FFBD6E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 xmlns:a16="http://schemas.microsoft.com/office/drawing/2014/main" id="{AE1C45F0-260A-458C-96ED-C1F6D215121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 xmlns:a16="http://schemas.microsoft.com/office/drawing/2014/main" id="{A6604B49-AD5C-4590-B051-06C8222ECD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743ECCAF-29C5-4537-947C-7EA1292463D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ED49787B-8DE6-4467-AD0A-8DECC6E0C2D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 xmlns:a16="http://schemas.microsoft.com/office/drawing/2014/main" id="{D5B0017B-2ECA-49AF-B397-DC140825DF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A42FE4A0-FD2E-3184-2D3C-0715924FD09E}"/>
              </a:ext>
            </a:extLst>
          </p:cNvPr>
          <p:cNvSpPr>
            <a:spLocks noGrp="1"/>
          </p:cNvSpPr>
          <p:nvPr>
            <p:ph type="title"/>
          </p:nvPr>
        </p:nvSpPr>
        <p:spPr>
          <a:xfrm>
            <a:off x="1043631" y="809898"/>
            <a:ext cx="10173010" cy="1554480"/>
          </a:xfrm>
        </p:spPr>
        <p:txBody>
          <a:bodyPr anchor="ctr">
            <a:normAutofit/>
          </a:bodyPr>
          <a:lstStyle/>
          <a:p>
            <a:pPr>
              <a:buFont typeface="Arial" panose="020B0604020202020204" pitchFamily="34" charset="0"/>
              <a:buChar char="•"/>
            </a:pPr>
            <a:r>
              <a:rPr lang="en-US" sz="3000" b="1" i="0" dirty="0">
                <a:effectLst/>
                <a:latin typeface="Ginto"/>
              </a:rPr>
              <a:t>Advancements</a:t>
            </a:r>
            <a:r>
              <a:rPr lang="en-US" sz="3000" b="0" i="0" dirty="0">
                <a:effectLst/>
                <a:latin typeface="Ginto"/>
              </a:rPr>
              <a:t>: AI in robotic surgery, virtual health assistants</a:t>
            </a:r>
          </a:p>
        </p:txBody>
      </p:sp>
      <p:cxnSp>
        <p:nvCxnSpPr>
          <p:cNvPr id="18" name="Straight Connector 17">
            <a:extLst>
              <a:ext uri="{FF2B5EF4-FFF2-40B4-BE49-F238E27FC236}">
                <a16:creationId xmlns="" xmlns:a16="http://schemas.microsoft.com/office/drawing/2014/main" id="{6CF1BAF6-AD41-4082-B212-8A1F9A2E877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 xmlns:a16="http://schemas.microsoft.com/office/drawing/2014/main" id="{033B07CE-7FD8-ADF8-2071-F0E106F0B636}"/>
              </a:ext>
            </a:extLst>
          </p:cNvPr>
          <p:cNvGraphicFramePr>
            <a:graphicFrameLocks noGrp="1"/>
          </p:cNvGraphicFramePr>
          <p:nvPr>
            <p:ph idx="1"/>
            <p:extLst>
              <p:ext uri="{D42A27DB-BD31-4B8C-83A1-F6EECF244321}">
                <p14:modId xmlns:p14="http://schemas.microsoft.com/office/powerpoint/2010/main" val="1822719427"/>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80085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B6CDA21F-E7AF-4C75-8395-33F58D5B0E4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 xmlns:a16="http://schemas.microsoft.com/office/drawing/2014/main" id="{AE1C45F0-260A-458C-96ED-C1F6D215121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 xmlns:a16="http://schemas.microsoft.com/office/drawing/2014/main" id="{A6604B49-AD5C-4590-B051-06C8222ECD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743ECCAF-29C5-4537-947C-7EA1292463D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ED49787B-8DE6-4467-AD0A-8DECC6E0C2D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 xmlns:a16="http://schemas.microsoft.com/office/drawing/2014/main" id="{D5B0017B-2ECA-49AF-B397-DC140825DF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A42FE4A0-FD2E-3184-2D3C-0715924FD09E}"/>
              </a:ext>
            </a:extLst>
          </p:cNvPr>
          <p:cNvSpPr>
            <a:spLocks noGrp="1"/>
          </p:cNvSpPr>
          <p:nvPr>
            <p:ph type="title"/>
          </p:nvPr>
        </p:nvSpPr>
        <p:spPr>
          <a:xfrm>
            <a:off x="1043631" y="809898"/>
            <a:ext cx="9942716" cy="1554480"/>
          </a:xfrm>
        </p:spPr>
        <p:txBody>
          <a:bodyPr anchor="ctr">
            <a:normAutofit/>
          </a:bodyPr>
          <a:lstStyle/>
          <a:p>
            <a:pPr>
              <a:buFont typeface="Arial" panose="020B0604020202020204" pitchFamily="34" charset="0"/>
              <a:buChar char="•"/>
            </a:pPr>
            <a:r>
              <a:rPr lang="en-US" sz="2300" b="1" i="0" dirty="0">
                <a:effectLst/>
                <a:latin typeface="Ginto"/>
              </a:rPr>
              <a:t>Challenges</a:t>
            </a:r>
            <a:r>
              <a:rPr lang="en-US" sz="2300" b="0" i="0" dirty="0">
                <a:effectLst/>
                <a:latin typeface="Ginto"/>
              </a:rPr>
              <a:t>: Integration into existing healthcare systems, regulatory issues</a:t>
            </a:r>
          </a:p>
        </p:txBody>
      </p:sp>
      <p:sp>
        <p:nvSpPr>
          <p:cNvPr id="3" name="Content Placeholder 2">
            <a:extLst>
              <a:ext uri="{FF2B5EF4-FFF2-40B4-BE49-F238E27FC236}">
                <a16:creationId xmlns="" xmlns:a16="http://schemas.microsoft.com/office/drawing/2014/main" id="{582121FE-5C15-56A1-7B5E-48CB73EBB490}"/>
              </a:ext>
            </a:extLst>
          </p:cNvPr>
          <p:cNvSpPr>
            <a:spLocks noGrp="1"/>
          </p:cNvSpPr>
          <p:nvPr>
            <p:ph idx="1"/>
          </p:nvPr>
        </p:nvSpPr>
        <p:spPr>
          <a:xfrm>
            <a:off x="1045028" y="2560321"/>
            <a:ext cx="9941319" cy="3781297"/>
          </a:xfrm>
        </p:spPr>
        <p:txBody>
          <a:bodyPr anchor="ctr">
            <a:normAutofit lnSpcReduction="10000"/>
          </a:bodyPr>
          <a:lstStyle/>
          <a:p>
            <a:r>
              <a:rPr lang="en-US" sz="2200" dirty="0"/>
              <a:t>Integrating AI into existing healthcare systems presents significant challenges, primarily due to the complexity of these systems and the need for seamless interoperability. </a:t>
            </a:r>
            <a:endParaRPr lang="ar-IQ" sz="2200" dirty="0"/>
          </a:p>
          <a:p>
            <a:r>
              <a:rPr lang="en-US" sz="2200" dirty="0"/>
              <a:t>Ensuring that AI technologies can communicate effectively with existing electronic health records (EHRs) and other medical databases is crucial for their successful implementation. </a:t>
            </a:r>
            <a:endParaRPr lang="ar-IQ" sz="2200" dirty="0"/>
          </a:p>
          <a:p>
            <a:r>
              <a:rPr lang="en-US" sz="2200" dirty="0"/>
              <a:t>Additionally, regulatory issues pose another major hurdle. </a:t>
            </a:r>
            <a:endParaRPr lang="ar-IQ" sz="2200" dirty="0"/>
          </a:p>
          <a:p>
            <a:r>
              <a:rPr lang="en-US" sz="2200" dirty="0"/>
              <a:t>AI applications in healthcare must comply with stringent regulations to ensure patient safety and data privacy, such as HIPAA in the U.S. and GDPR in Europe. </a:t>
            </a:r>
            <a:endParaRPr lang="ar-IQ" sz="2200" dirty="0"/>
          </a:p>
          <a:p>
            <a:r>
              <a:rPr lang="en-US" sz="2200" dirty="0"/>
              <a:t>Navigating these regulations requires careful consideration and adherence to legal standards, making the adoption of AI in healthcare a complex yet crucial endeavor.</a:t>
            </a:r>
          </a:p>
        </p:txBody>
      </p:sp>
      <p:cxnSp>
        <p:nvCxnSpPr>
          <p:cNvPr id="17" name="Straight Connector 16">
            <a:extLst>
              <a:ext uri="{FF2B5EF4-FFF2-40B4-BE49-F238E27FC236}">
                <a16:creationId xmlns="" xmlns:a16="http://schemas.microsoft.com/office/drawing/2014/main" id="{6CF1BAF6-AD41-4082-B212-8A1F9A2E877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16289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B6CDA21F-E7AF-4C75-8395-33F58D5B0E4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 xmlns:a16="http://schemas.microsoft.com/office/drawing/2014/main" id="{AE1C45F0-260A-458C-96ED-C1F6D215121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 xmlns:a16="http://schemas.microsoft.com/office/drawing/2014/main" id="{A6604B49-AD5C-4590-B051-06C8222ECD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743ECCAF-29C5-4537-947C-7EA1292463D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ED49787B-8DE6-4467-AD0A-8DECC6E0C2D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 xmlns:a16="http://schemas.microsoft.com/office/drawing/2014/main" id="{D5B0017B-2ECA-49AF-B397-DC140825DF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F55D625E-E8D2-C33F-35AA-6944BF31F96D}"/>
              </a:ext>
            </a:extLst>
          </p:cNvPr>
          <p:cNvSpPr>
            <a:spLocks noGrp="1"/>
          </p:cNvSpPr>
          <p:nvPr>
            <p:ph type="title"/>
          </p:nvPr>
        </p:nvSpPr>
        <p:spPr>
          <a:xfrm>
            <a:off x="1043631" y="809898"/>
            <a:ext cx="9942716" cy="1554480"/>
          </a:xfrm>
        </p:spPr>
        <p:txBody>
          <a:bodyPr anchor="ctr">
            <a:normAutofit/>
          </a:bodyPr>
          <a:lstStyle/>
          <a:p>
            <a:r>
              <a:rPr lang="en-US" sz="4800" b="1" i="0" dirty="0">
                <a:effectLst/>
                <a:latin typeface="Ginto"/>
              </a:rPr>
              <a:t>Conclusion</a:t>
            </a:r>
            <a:endParaRPr lang="en-US" sz="4800" dirty="0"/>
          </a:p>
        </p:txBody>
      </p:sp>
      <p:sp>
        <p:nvSpPr>
          <p:cNvPr id="3" name="Content Placeholder 2">
            <a:extLst>
              <a:ext uri="{FF2B5EF4-FFF2-40B4-BE49-F238E27FC236}">
                <a16:creationId xmlns="" xmlns:a16="http://schemas.microsoft.com/office/drawing/2014/main" id="{289464B5-B85F-E26B-5E15-B0CBCACB44BE}"/>
              </a:ext>
            </a:extLst>
          </p:cNvPr>
          <p:cNvSpPr>
            <a:spLocks noGrp="1"/>
          </p:cNvSpPr>
          <p:nvPr>
            <p:ph idx="1"/>
          </p:nvPr>
        </p:nvSpPr>
        <p:spPr>
          <a:xfrm>
            <a:off x="1045028" y="3017522"/>
            <a:ext cx="9941319" cy="3124658"/>
          </a:xfrm>
        </p:spPr>
        <p:txBody>
          <a:bodyPr anchor="ctr">
            <a:normAutofit/>
          </a:bodyPr>
          <a:lstStyle/>
          <a:p>
            <a:pPr>
              <a:buFont typeface="Arial" panose="020B0604020202020204" pitchFamily="34" charset="0"/>
              <a:buChar char="•"/>
            </a:pPr>
            <a:r>
              <a:rPr lang="en-US" sz="2400" b="1" i="0">
                <a:effectLst/>
                <a:latin typeface="Ginto"/>
              </a:rPr>
              <a:t>Summary</a:t>
            </a:r>
            <a:r>
              <a:rPr lang="en-US" sz="2400" b="0" i="0">
                <a:effectLst/>
                <a:latin typeface="Ginto"/>
              </a:rPr>
              <a:t>: Recap of key points.</a:t>
            </a:r>
          </a:p>
          <a:p>
            <a:pPr>
              <a:buFont typeface="Arial" panose="020B0604020202020204" pitchFamily="34" charset="0"/>
              <a:buChar char="•"/>
            </a:pPr>
            <a:r>
              <a:rPr lang="en-US" sz="2400" b="1" i="0">
                <a:effectLst/>
                <a:latin typeface="Ginto"/>
              </a:rPr>
              <a:t>Call to Action</a:t>
            </a:r>
            <a:r>
              <a:rPr lang="en-US" sz="2400" b="0" i="0">
                <a:effectLst/>
                <a:latin typeface="Ginto"/>
              </a:rPr>
              <a:t>: Encouraging students to stay updated on AI developments.</a:t>
            </a:r>
          </a:p>
          <a:p>
            <a:endParaRPr lang="en-US" sz="2400"/>
          </a:p>
        </p:txBody>
      </p:sp>
      <p:cxnSp>
        <p:nvCxnSpPr>
          <p:cNvPr id="17" name="Straight Connector 16">
            <a:extLst>
              <a:ext uri="{FF2B5EF4-FFF2-40B4-BE49-F238E27FC236}">
                <a16:creationId xmlns="" xmlns:a16="http://schemas.microsoft.com/office/drawing/2014/main" id="{6CF1BAF6-AD41-4082-B212-8A1F9A2E877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8492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741EE62F-C12B-C168-A185-5E1ED81DCF37}"/>
              </a:ext>
            </a:extLst>
          </p:cNvPr>
          <p:cNvSpPr>
            <a:spLocks noGrp="1"/>
          </p:cNvSpPr>
          <p:nvPr>
            <p:ph type="title"/>
          </p:nvPr>
        </p:nvSpPr>
        <p:spPr>
          <a:xfrm>
            <a:off x="686834" y="1153572"/>
            <a:ext cx="3200400" cy="4461163"/>
          </a:xfrm>
        </p:spPr>
        <p:txBody>
          <a:bodyPr>
            <a:normAutofit/>
          </a:bodyPr>
          <a:lstStyle/>
          <a:p>
            <a:r>
              <a:rPr lang="en-US" b="1" i="0">
                <a:solidFill>
                  <a:srgbClr val="FFFFFF"/>
                </a:solidFill>
                <a:effectLst/>
                <a:latin typeface="Ginto"/>
              </a:rPr>
              <a:t>Introduction</a:t>
            </a:r>
            <a:endParaRPr lang="en-US">
              <a:solidFill>
                <a:srgbClr val="FFFFFF"/>
              </a:solidFill>
            </a:endParaRP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BCF8C571-CD29-3E9B-A313-0DFBC6B99B79}"/>
              </a:ext>
            </a:extLst>
          </p:cNvPr>
          <p:cNvSpPr>
            <a:spLocks noGrp="1"/>
          </p:cNvSpPr>
          <p:nvPr>
            <p:ph idx="1"/>
          </p:nvPr>
        </p:nvSpPr>
        <p:spPr>
          <a:xfrm>
            <a:off x="4447308" y="591344"/>
            <a:ext cx="7057858" cy="5585619"/>
          </a:xfrm>
        </p:spPr>
        <p:txBody>
          <a:bodyPr anchor="ctr">
            <a:normAutofit/>
          </a:bodyPr>
          <a:lstStyle/>
          <a:p>
            <a:pPr algn="just"/>
            <a:r>
              <a:rPr lang="en-US" dirty="0"/>
              <a:t>The human brain's structure and functionality have inspired many AI techniques</a:t>
            </a:r>
          </a:p>
          <a:p>
            <a:pPr algn="just"/>
            <a:r>
              <a:rPr lang="en-US" dirty="0"/>
              <a:t>For instance, the brain's ability to learn from experience and adapt to new information is mirrored in machine learning algorithms</a:t>
            </a:r>
          </a:p>
          <a:p>
            <a:pPr algn="just"/>
            <a:r>
              <a:rPr lang="en-US" dirty="0"/>
              <a:t>Neural networks, which are a core component of deep learning, are designed to mimic the brain's interconnected neurons</a:t>
            </a:r>
          </a:p>
          <a:p>
            <a:pPr algn="just"/>
            <a:r>
              <a:rPr lang="en-US" dirty="0"/>
              <a:t>These networks consist of layers of nodes that process data in a hierarchical manner, similar to how sensory information is processed in the brain</a:t>
            </a:r>
          </a:p>
        </p:txBody>
      </p:sp>
    </p:spTree>
    <p:extLst>
      <p:ext uri="{BB962C8B-B14F-4D97-AF65-F5344CB8AC3E}">
        <p14:creationId xmlns:p14="http://schemas.microsoft.com/office/powerpoint/2010/main" val="2274670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741EE62F-C12B-C168-A185-5E1ED81DCF37}"/>
              </a:ext>
            </a:extLst>
          </p:cNvPr>
          <p:cNvSpPr>
            <a:spLocks noGrp="1"/>
          </p:cNvSpPr>
          <p:nvPr>
            <p:ph type="title"/>
          </p:nvPr>
        </p:nvSpPr>
        <p:spPr>
          <a:xfrm>
            <a:off x="686834" y="1153572"/>
            <a:ext cx="3200400" cy="4461163"/>
          </a:xfrm>
        </p:spPr>
        <p:txBody>
          <a:bodyPr>
            <a:normAutofit/>
          </a:bodyPr>
          <a:lstStyle/>
          <a:p>
            <a:r>
              <a:rPr lang="en-US" b="1" i="0">
                <a:solidFill>
                  <a:srgbClr val="FFFFFF"/>
                </a:solidFill>
                <a:effectLst/>
                <a:latin typeface="Ginto"/>
              </a:rPr>
              <a:t>Introduction</a:t>
            </a:r>
            <a:endParaRPr lang="en-US">
              <a:solidFill>
                <a:srgbClr val="FFFFFF"/>
              </a:solidFill>
            </a:endParaRP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BCF8C571-CD29-3E9B-A313-0DFBC6B99B79}"/>
              </a:ext>
            </a:extLst>
          </p:cNvPr>
          <p:cNvSpPr>
            <a:spLocks noGrp="1"/>
          </p:cNvSpPr>
          <p:nvPr>
            <p:ph idx="1"/>
          </p:nvPr>
        </p:nvSpPr>
        <p:spPr>
          <a:xfrm>
            <a:off x="4447308" y="591344"/>
            <a:ext cx="6906491" cy="5585619"/>
          </a:xfrm>
        </p:spPr>
        <p:txBody>
          <a:bodyPr anchor="ctr">
            <a:normAutofit/>
          </a:bodyPr>
          <a:lstStyle/>
          <a:p>
            <a:pPr algn="just"/>
            <a:r>
              <a:rPr lang="en-US" sz="2600" dirty="0"/>
              <a:t>Despite these similarities, it's important to note that AI systems are not exact replicas of the human brain</a:t>
            </a:r>
          </a:p>
          <a:p>
            <a:pPr algn="just"/>
            <a:r>
              <a:rPr lang="en-US" sz="2600" dirty="0"/>
              <a:t>While AI models draw inspiration from biological neural networks, they operate using mathematical and computational methods that differ significantly from biological processes</a:t>
            </a:r>
          </a:p>
          <a:p>
            <a:pPr algn="just"/>
            <a:r>
              <a:rPr lang="en-US" sz="2600" dirty="0"/>
              <a:t>Nonetheless, the brain-inspired approach has led to significant advancements in AI, enabling machines to perform complex tasks such as image recognition, natural language processing, and decision-making with remarkable accuracy</a:t>
            </a:r>
          </a:p>
        </p:txBody>
      </p:sp>
    </p:spTree>
    <p:extLst>
      <p:ext uri="{BB962C8B-B14F-4D97-AF65-F5344CB8AC3E}">
        <p14:creationId xmlns:p14="http://schemas.microsoft.com/office/powerpoint/2010/main" val="3929844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AB8C311F-7253-4AED-9701-7FC0708C41C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E2384209-CB15-4CDF-9D31-C44FD9A3F20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2633B3B5-CC90-43F0-8714-D31D1F3F020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A8D57A06-A426-446D-B02C-A2DC6B62E45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 xmlns:a16="http://schemas.microsoft.com/office/drawing/2014/main" id="{D502B0EF-2C74-36EC-D78E-D336994489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609600"/>
            <a:ext cx="11277600" cy="5638800"/>
          </a:xfrm>
          <a:prstGeom prst="rect">
            <a:avLst/>
          </a:prstGeom>
        </p:spPr>
      </p:pic>
    </p:spTree>
    <p:extLst>
      <p:ext uri="{BB962C8B-B14F-4D97-AF65-F5344CB8AC3E}">
        <p14:creationId xmlns:p14="http://schemas.microsoft.com/office/powerpoint/2010/main" val="2620110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3038A0A4-589F-B203-F682-7C2787515A65}"/>
              </a:ext>
            </a:extLst>
          </p:cNvPr>
          <p:cNvSpPr>
            <a:spLocks noGrp="1"/>
          </p:cNvSpPr>
          <p:nvPr>
            <p:ph type="title"/>
          </p:nvPr>
        </p:nvSpPr>
        <p:spPr>
          <a:xfrm>
            <a:off x="1371599" y="294538"/>
            <a:ext cx="9895951" cy="1033669"/>
          </a:xfrm>
        </p:spPr>
        <p:txBody>
          <a:bodyPr>
            <a:normAutofit/>
          </a:bodyPr>
          <a:lstStyle/>
          <a:p>
            <a:r>
              <a:rPr lang="en-US" sz="2800" b="0" i="0" dirty="0">
                <a:solidFill>
                  <a:srgbClr val="FFFFFF"/>
                </a:solidFill>
                <a:effectLst/>
                <a:latin typeface="Ginto"/>
              </a:rPr>
              <a:t>Brief introduction to AI and its significance in modern medicine</a:t>
            </a:r>
            <a:endParaRPr lang="en-US" sz="2800" dirty="0">
              <a:solidFill>
                <a:srgbClr val="FFFFFF"/>
              </a:solidFill>
            </a:endParaRPr>
          </a:p>
        </p:txBody>
      </p:sp>
      <p:sp>
        <p:nvSpPr>
          <p:cNvPr id="3" name="Content Placeholder 2">
            <a:extLst>
              <a:ext uri="{FF2B5EF4-FFF2-40B4-BE49-F238E27FC236}">
                <a16:creationId xmlns="" xmlns:a16="http://schemas.microsoft.com/office/drawing/2014/main" id="{6FE1CC1F-41A1-97F0-726E-904311E42EE3}"/>
              </a:ext>
            </a:extLst>
          </p:cNvPr>
          <p:cNvSpPr>
            <a:spLocks noGrp="1"/>
          </p:cNvSpPr>
          <p:nvPr>
            <p:ph idx="1"/>
          </p:nvPr>
        </p:nvSpPr>
        <p:spPr>
          <a:xfrm>
            <a:off x="283029" y="1709056"/>
            <a:ext cx="11615057" cy="4854405"/>
          </a:xfrm>
        </p:spPr>
        <p:txBody>
          <a:bodyPr anchor="ctr">
            <a:normAutofit/>
          </a:bodyPr>
          <a:lstStyle/>
          <a:p>
            <a:pPr algn="just"/>
            <a:r>
              <a:rPr lang="en-US" dirty="0"/>
              <a:t>Artificial Intelligence (AI) refers to the simulation of human intelligence in machines that are programmed to think, learn, and make decisions.</a:t>
            </a:r>
          </a:p>
          <a:p>
            <a:pPr algn="just"/>
            <a:r>
              <a:rPr lang="en-US" dirty="0"/>
              <a:t> It encompasses various subfields, including machine learning, natural language processing, and computer vision, all of which enable computers to perform tasks that typically require human intelligence.</a:t>
            </a:r>
          </a:p>
          <a:p>
            <a:pPr algn="just"/>
            <a:r>
              <a:rPr lang="en-US" dirty="0"/>
              <a:t> The advent of AI has brought about a transformative shift across numerous industries, with modern medicine being one of the most impacted fields. </a:t>
            </a:r>
          </a:p>
          <a:p>
            <a:pPr algn="just"/>
            <a:r>
              <a:rPr lang="en-US" dirty="0"/>
              <a:t>By leveraging AI technologies, healthcare professionals can enhance diagnostic accuracy, optimize treatment plans, and improve patient outcomes.</a:t>
            </a:r>
          </a:p>
        </p:txBody>
      </p:sp>
    </p:spTree>
    <p:extLst>
      <p:ext uri="{BB962C8B-B14F-4D97-AF65-F5344CB8AC3E}">
        <p14:creationId xmlns:p14="http://schemas.microsoft.com/office/powerpoint/2010/main" val="175969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3038A0A4-589F-B203-F682-7C2787515A65}"/>
              </a:ext>
            </a:extLst>
          </p:cNvPr>
          <p:cNvSpPr>
            <a:spLocks noGrp="1"/>
          </p:cNvSpPr>
          <p:nvPr>
            <p:ph type="title"/>
          </p:nvPr>
        </p:nvSpPr>
        <p:spPr>
          <a:xfrm>
            <a:off x="1371599" y="294538"/>
            <a:ext cx="9895951" cy="1033669"/>
          </a:xfrm>
        </p:spPr>
        <p:txBody>
          <a:bodyPr>
            <a:normAutofit/>
          </a:bodyPr>
          <a:lstStyle/>
          <a:p>
            <a:r>
              <a:rPr lang="en-US" sz="2800" b="0" i="0">
                <a:solidFill>
                  <a:srgbClr val="FFFFFF"/>
                </a:solidFill>
                <a:effectLst/>
                <a:latin typeface="Ginto"/>
              </a:rPr>
              <a:t>Brief introduction to AI and its significance in modern medicine</a:t>
            </a:r>
            <a:endParaRPr lang="en-US" sz="2800">
              <a:solidFill>
                <a:srgbClr val="FFFFFF"/>
              </a:solidFill>
            </a:endParaRPr>
          </a:p>
        </p:txBody>
      </p:sp>
      <p:sp>
        <p:nvSpPr>
          <p:cNvPr id="3" name="Content Placeholder 2">
            <a:extLst>
              <a:ext uri="{FF2B5EF4-FFF2-40B4-BE49-F238E27FC236}">
                <a16:creationId xmlns="" xmlns:a16="http://schemas.microsoft.com/office/drawing/2014/main" id="{6FE1CC1F-41A1-97F0-726E-904311E42EE3}"/>
              </a:ext>
            </a:extLst>
          </p:cNvPr>
          <p:cNvSpPr>
            <a:spLocks noGrp="1"/>
          </p:cNvSpPr>
          <p:nvPr>
            <p:ph idx="1"/>
          </p:nvPr>
        </p:nvSpPr>
        <p:spPr>
          <a:xfrm>
            <a:off x="348343" y="1885278"/>
            <a:ext cx="11495314" cy="4678183"/>
          </a:xfrm>
        </p:spPr>
        <p:txBody>
          <a:bodyPr anchor="ctr">
            <a:normAutofit/>
          </a:bodyPr>
          <a:lstStyle/>
          <a:p>
            <a:pPr algn="just"/>
            <a:r>
              <a:rPr lang="en-US" dirty="0"/>
              <a:t>One of the most significant applications of AI in modern medicine is in the field of diagnostics. </a:t>
            </a:r>
            <a:endParaRPr lang="ar-IQ" dirty="0"/>
          </a:p>
          <a:p>
            <a:pPr algn="just"/>
            <a:r>
              <a:rPr lang="en-US" dirty="0"/>
              <a:t>AI algorithms can analyze complex medical data, such as imaging scans and genomic sequences, to identify patterns that may be indicative of diseases. </a:t>
            </a:r>
            <a:endParaRPr lang="ar-IQ" dirty="0"/>
          </a:p>
          <a:p>
            <a:pPr algn="just"/>
            <a:r>
              <a:rPr lang="en-US" dirty="0"/>
              <a:t>For instance, AI-powered systems are capable of detecting early signs of conditions like cancer, Alzheimer's disease, and diabetic retinopathy, often with a higher accuracy than human experts. </a:t>
            </a:r>
            <a:endParaRPr lang="ar-IQ" dirty="0"/>
          </a:p>
          <a:p>
            <a:pPr algn="just"/>
            <a:r>
              <a:rPr lang="en-US" dirty="0"/>
              <a:t>This early detection is crucial for timely intervention and improved patient prognosis.</a:t>
            </a:r>
          </a:p>
        </p:txBody>
      </p:sp>
    </p:spTree>
    <p:extLst>
      <p:ext uri="{BB962C8B-B14F-4D97-AF65-F5344CB8AC3E}">
        <p14:creationId xmlns:p14="http://schemas.microsoft.com/office/powerpoint/2010/main" val="2120148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97CCF843-2C1D-BE81-EAC7-B72D56AF7026}"/>
              </a:ext>
            </a:extLst>
          </p:cNvPr>
          <p:cNvSpPr>
            <a:spLocks noGrp="1"/>
          </p:cNvSpPr>
          <p:nvPr>
            <p:ph type="title"/>
          </p:nvPr>
        </p:nvSpPr>
        <p:spPr>
          <a:xfrm>
            <a:off x="1371599" y="294538"/>
            <a:ext cx="9895951" cy="1033669"/>
          </a:xfrm>
        </p:spPr>
        <p:txBody>
          <a:bodyPr>
            <a:normAutofit/>
          </a:bodyPr>
          <a:lstStyle/>
          <a:p>
            <a:r>
              <a:rPr lang="en-US" sz="2800" b="0" i="0">
                <a:solidFill>
                  <a:srgbClr val="FFFFFF"/>
                </a:solidFill>
                <a:effectLst/>
                <a:latin typeface="Ginto"/>
              </a:rPr>
              <a:t>Brief introduction to AI and its significance in modern medicine</a:t>
            </a:r>
            <a:endParaRPr lang="en-US" sz="2800">
              <a:solidFill>
                <a:srgbClr val="FFFFFF"/>
              </a:solidFill>
            </a:endParaRPr>
          </a:p>
        </p:txBody>
      </p:sp>
      <p:sp>
        <p:nvSpPr>
          <p:cNvPr id="3" name="Content Placeholder 2">
            <a:extLst>
              <a:ext uri="{FF2B5EF4-FFF2-40B4-BE49-F238E27FC236}">
                <a16:creationId xmlns="" xmlns:a16="http://schemas.microsoft.com/office/drawing/2014/main" id="{2E1A3910-7BA9-5BC4-4466-B5DA47173430}"/>
              </a:ext>
            </a:extLst>
          </p:cNvPr>
          <p:cNvSpPr>
            <a:spLocks noGrp="1"/>
          </p:cNvSpPr>
          <p:nvPr>
            <p:ph idx="1"/>
          </p:nvPr>
        </p:nvSpPr>
        <p:spPr>
          <a:xfrm>
            <a:off x="283029" y="1807028"/>
            <a:ext cx="11604171" cy="4756433"/>
          </a:xfrm>
        </p:spPr>
        <p:txBody>
          <a:bodyPr anchor="ctr">
            <a:normAutofit/>
          </a:bodyPr>
          <a:lstStyle/>
          <a:p>
            <a:pPr algn="just"/>
            <a:r>
              <a:rPr lang="en-US" dirty="0"/>
              <a:t>AI also plays a pivotal role in personalized medicine. </a:t>
            </a:r>
            <a:endParaRPr lang="ar-IQ" dirty="0"/>
          </a:p>
          <a:p>
            <a:pPr algn="just"/>
            <a:r>
              <a:rPr lang="en-US" dirty="0"/>
              <a:t>By analyzing vast amounts of patient data, including genetic information, lifestyle factors, and medical history, AI can predict individual responses to various treatments. </a:t>
            </a:r>
            <a:endParaRPr lang="ar-IQ" dirty="0"/>
          </a:p>
          <a:p>
            <a:pPr algn="just"/>
            <a:r>
              <a:rPr lang="en-US" dirty="0"/>
              <a:t>This enables healthcare providers to tailor therapies to each patient's unique genetic makeup, ensuring more effective and less adverse treatment outcomes. </a:t>
            </a:r>
            <a:endParaRPr lang="ar-IQ" dirty="0"/>
          </a:p>
          <a:p>
            <a:pPr algn="just"/>
            <a:r>
              <a:rPr lang="en-US" dirty="0"/>
              <a:t>For example, AI-driven tools are being used to design personalized cancer treatments, optimizing drug dosages and combinations to maximize efficacy while minimizing side effects.</a:t>
            </a:r>
          </a:p>
        </p:txBody>
      </p:sp>
    </p:spTree>
    <p:extLst>
      <p:ext uri="{BB962C8B-B14F-4D97-AF65-F5344CB8AC3E}">
        <p14:creationId xmlns:p14="http://schemas.microsoft.com/office/powerpoint/2010/main" val="1419826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3044</Words>
  <Application>Microsoft Office PowerPoint</Application>
  <PresentationFormat>Custom</PresentationFormat>
  <Paragraphs>183</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Artificial Intelligence For Medical Students</vt:lpstr>
      <vt:lpstr>Introduction</vt:lpstr>
      <vt:lpstr>Introduction</vt:lpstr>
      <vt:lpstr>Introduction</vt:lpstr>
      <vt:lpstr>Introduction</vt:lpstr>
      <vt:lpstr>PowerPoint Presentation</vt:lpstr>
      <vt:lpstr>Brief introduction to AI and its significance in modern medicine</vt:lpstr>
      <vt:lpstr>Brief introduction to AI and its significance in modern medicine</vt:lpstr>
      <vt:lpstr>Brief introduction to AI and its significance in modern medicine</vt:lpstr>
      <vt:lpstr>Brief introduction to AI and its significance in modern medicine</vt:lpstr>
      <vt:lpstr>Why understanding AI is important for medical professionals.</vt:lpstr>
      <vt:lpstr>Why understanding AI is important for medical professionals.</vt:lpstr>
      <vt:lpstr>Why understanding AI is important for medical professionals.</vt:lpstr>
      <vt:lpstr>What is AI? </vt:lpstr>
      <vt:lpstr>What is AI? </vt:lpstr>
      <vt:lpstr>What is AI? </vt:lpstr>
      <vt:lpstr>What is AI? </vt:lpstr>
      <vt:lpstr>Definition: Explain what AI is in simple terms. </vt:lpstr>
      <vt:lpstr>Key Concepts:  Machine Learning, Neural Networks,  Deep Learning. </vt:lpstr>
      <vt:lpstr>Applications of AI in Medicine </vt:lpstr>
      <vt:lpstr>Applications of AI in Medicine </vt:lpstr>
      <vt:lpstr>Diagnostics: AI in medical imaging (e.g., detecting tumors in X-rays, MRIs).</vt:lpstr>
      <vt:lpstr>Diagnostics: AI in medical imaging (e.g., detecting tumors in X-rays, MRIs).</vt:lpstr>
      <vt:lpstr>Predictive Analytics: AI for predicting disease outbreaks, patient outcomes.</vt:lpstr>
      <vt:lpstr>Personalized Medicine: Tailoring treatments based on genetic data.</vt:lpstr>
      <vt:lpstr>Personalized Medicine: Tailoring treatments based on genetic data.</vt:lpstr>
      <vt:lpstr>Case Studies</vt:lpstr>
      <vt:lpstr>AI in early cancer detection.</vt:lpstr>
      <vt:lpstr>AI-driven drug discovery.</vt:lpstr>
      <vt:lpstr>AI in managing chronic diseases like diabetes</vt:lpstr>
      <vt:lpstr>Ethical Considerations</vt:lpstr>
      <vt:lpstr>Data Privacy: Protecting patient information</vt:lpstr>
      <vt:lpstr>Bias and Fairness: Ensuring AI does not perpetuate biases.</vt:lpstr>
      <vt:lpstr>Accountability: Who is responsible for AI-driven decisions?</vt:lpstr>
      <vt:lpstr>Future Prospects</vt:lpstr>
      <vt:lpstr>Advancements: AI in robotic surgery, virtual health assistants</vt:lpstr>
      <vt:lpstr>Challenges: Integration into existing healthcare systems, regulatory issues</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Intelligence in Medicine: Transforming Healthcare</dc:title>
  <dc:creator>Mohammad Baker</dc:creator>
  <cp:lastModifiedBy>Maher</cp:lastModifiedBy>
  <cp:revision>53</cp:revision>
  <cp:lastPrinted>2024-11-02T10:40:20Z</cp:lastPrinted>
  <dcterms:created xsi:type="dcterms:W3CDTF">2024-10-26T17:59:52Z</dcterms:created>
  <dcterms:modified xsi:type="dcterms:W3CDTF">2025-03-22T09:26:24Z</dcterms:modified>
</cp:coreProperties>
</file>