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0" r:id="rId8"/>
    <p:sldId id="26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7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2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67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3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974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79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2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4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5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0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4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b="1" dirty="0"/>
              <a:t>Methods of </a:t>
            </a:r>
            <a:r>
              <a:rPr b="1"/>
              <a:t>Drug Administration</a:t>
            </a:r>
            <a:r>
              <a:rPr lang="en-US" b="1"/>
              <a:t> part 1</a:t>
            </a:r>
            <a:endParaRPr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By: prof. Dr. Fadhil Sahib .</a:t>
            </a:r>
          </a:p>
          <a:p>
            <a:pPr algn="l"/>
            <a:r>
              <a:rPr dirty="0"/>
              <a:t>Department of Radiology Technologies</a:t>
            </a:r>
          </a:p>
          <a:p>
            <a:pPr algn="l"/>
            <a:r>
              <a:rPr dirty="0"/>
              <a:t>Al-</a:t>
            </a:r>
            <a:r>
              <a:rPr dirty="0" err="1"/>
              <a:t>Mustaqbal</a:t>
            </a:r>
            <a:r>
              <a:rPr dirty="0"/>
              <a:t> University College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 of Drug Administration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800" b="1" dirty="0"/>
              <a:t>Drugs can enter the body in various ways, each with specific goals, advantages, and disadvantages.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1. Oral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800" b="1" dirty="0"/>
              <a:t>Taken by mouth as liquids, capsules, tablets, or </a:t>
            </a:r>
            <a:r>
              <a:rPr sz="2800" b="1" dirty="0" err="1"/>
              <a:t>chewables</a:t>
            </a:r>
            <a:r>
              <a:rPr sz="2800" b="1" dirty="0"/>
              <a:t>.</a:t>
            </a:r>
          </a:p>
          <a:p>
            <a:pPr algn="just"/>
            <a:r>
              <a:rPr sz="2800" b="1" dirty="0"/>
              <a:t>Most common, safest, least expensive.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543CD-92F3-9162-4CCB-4E561CDC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Absorption begins in mouth/stomach, mostly in small intestine.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Affected by liver metabolism (first-pass effect).</a:t>
            </a:r>
            <a:endParaRPr kumimoji="0" lang="en-US" sz="17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10B361-628C-036C-B740-45D227D7F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r>
              <a:rPr dirty="0"/>
              <a:t>1. Oral Route</a:t>
            </a:r>
          </a:p>
        </p:txBody>
      </p:sp>
    </p:spTree>
    <p:extLst>
      <p:ext uri="{BB962C8B-B14F-4D97-AF65-F5344CB8AC3E}">
        <p14:creationId xmlns:p14="http://schemas.microsoft.com/office/powerpoint/2010/main" val="289192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Limitations of Oral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800" b="1" dirty="0"/>
              <a:t>• Irritates digestive tract (e.g., aspirin).</a:t>
            </a:r>
          </a:p>
          <a:p>
            <a:pPr algn="just"/>
            <a:r>
              <a:rPr sz="2800" b="1" dirty="0"/>
              <a:t>• Poor or irregular absorption for some drugs.</a:t>
            </a:r>
          </a:p>
          <a:p>
            <a:pPr marL="0" indent="0" algn="just">
              <a:buNone/>
            </a:pPr>
            <a:endParaRPr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7532-12D9-E075-3FAB-3CCEB8987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Destroyed by stomach acid or enzymes.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Avoid when patient can't take orally, needs quick/precise dosing, or has poor GI absorption.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881AAE6-59EF-995E-F4F9-DE4B95F11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r>
              <a:rPr dirty="0"/>
              <a:t>Limitations of Oral Route</a:t>
            </a:r>
          </a:p>
        </p:txBody>
      </p:sp>
    </p:spTree>
    <p:extLst>
      <p:ext uri="{BB962C8B-B14F-4D97-AF65-F5344CB8AC3E}">
        <p14:creationId xmlns:p14="http://schemas.microsoft.com/office/powerpoint/2010/main" val="2010929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Injection 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dirty="0"/>
              <a:t>• </a:t>
            </a:r>
            <a:r>
              <a:rPr sz="3600" b="1" dirty="0"/>
              <a:t>Subcutaneous (SC)</a:t>
            </a:r>
          </a:p>
          <a:p>
            <a:pPr algn="just"/>
            <a:r>
              <a:rPr sz="3600" b="1" dirty="0"/>
              <a:t>• Intramuscular (IM)</a:t>
            </a:r>
          </a:p>
          <a:p>
            <a:pPr algn="just"/>
            <a:r>
              <a:rPr sz="3600" b="1" dirty="0"/>
              <a:t>• Intravenous (IV)</a:t>
            </a:r>
          </a:p>
          <a:p>
            <a:pPr algn="just"/>
            <a:r>
              <a:rPr sz="3600" b="1" dirty="0"/>
              <a:t>• Intrathecal (IT)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Intramuscular and Intravenous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3200" b="1" dirty="0"/>
              <a:t>IM: For drugs not absorbed orally (e.g., insulin, vaccines).</a:t>
            </a:r>
          </a:p>
          <a:p>
            <a:pPr algn="just"/>
            <a:r>
              <a:rPr sz="3200" b="1" dirty="0"/>
              <a:t>IV: Immediate effect, used in emergencies and anesthesia.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8EBCBA6-4C33-538C-7DE7-31F3356F7C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4150" y1="37931" x2="29085" y2="53103"/>
                        <a14:foregroundMark x1="61928" y1="38966" x2="65850" y2="51034"/>
                        <a14:foregroundMark x1="65850" y1="51034" x2="69118" y2="37931"/>
                        <a14:foregroundMark x1="69118" y1="37931" x2="64869" y2="64483"/>
                        <a14:foregroundMark x1="64869" y1="64483" x2="65033" y2="66207"/>
                        <a14:foregroundMark x1="70915" y1="42414" x2="69935" y2="56552"/>
                        <a14:foregroundMark x1="69935" y1="56552" x2="73693" y2="63448"/>
                        <a14:foregroundMark x1="73693" y1="63448" x2="76471" y2="50000"/>
                        <a14:foregroundMark x1="76471" y1="50000" x2="72222" y2="40345"/>
                        <a14:foregroundMark x1="72222" y1="40345" x2="69608" y2="43103"/>
                        <a14:foregroundMark x1="88399" y1="40690" x2="88399" y2="5655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" y="1120877"/>
            <a:ext cx="7455664" cy="439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6108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203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Methods of Drug Administration part 1</vt:lpstr>
      <vt:lpstr>Overview of Drug Administration Methods</vt:lpstr>
      <vt:lpstr>1. Oral Route</vt:lpstr>
      <vt:lpstr>1. Oral Route</vt:lpstr>
      <vt:lpstr>Limitations of Oral Route</vt:lpstr>
      <vt:lpstr>Limitations of Oral Route</vt:lpstr>
      <vt:lpstr>2. Injection Routes</vt:lpstr>
      <vt:lpstr>Intramuscular and Intravenous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Drug Administration</dc:title>
  <dc:subject/>
  <dc:creator>alnaseem</dc:creator>
  <cp:keywords/>
  <dc:description>generated using python-pptx</dc:description>
  <cp:lastModifiedBy>fffadhilsssahib@gmail.com</cp:lastModifiedBy>
  <cp:revision>4</cp:revision>
  <dcterms:created xsi:type="dcterms:W3CDTF">2013-01-27T09:14:16Z</dcterms:created>
  <dcterms:modified xsi:type="dcterms:W3CDTF">2025-05-23T16:28:36Z</dcterms:modified>
  <cp:category/>
</cp:coreProperties>
</file>