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60" r:id="rId2"/>
    <p:sldId id="261" r:id="rId3"/>
    <p:sldId id="262" r:id="rId4"/>
    <p:sldId id="284" r:id="rId5"/>
    <p:sldId id="263" r:id="rId6"/>
    <p:sldId id="264" r:id="rId7"/>
    <p:sldId id="265" r:id="rId8"/>
    <p:sldId id="266" r:id="rId9"/>
    <p:sldId id="268" r:id="rId10"/>
    <p:sldId id="269" r:id="rId11"/>
    <p:sldId id="282" r:id="rId12"/>
    <p:sldId id="27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87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23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Wounds and Bleeding part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Al-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Mustaqbal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University College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Radiology Technologies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: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Prof. Dr. Fadhil Sahib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Closed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Usually caused by blunt force.</a:t>
            </a:r>
          </a:p>
          <a:p>
            <a:r>
              <a:rPr sz="2400" b="1" dirty="0"/>
              <a:t>Skin appears normal but underlying tissue may have damage, swelling, bruising, and pain.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F8F7-0650-8AB4-92BD-72B951C7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wound </a:t>
            </a:r>
          </a:p>
        </p:txBody>
      </p:sp>
      <p:pic>
        <p:nvPicPr>
          <p:cNvPr id="1026" name="Picture 2" descr="Hematoma Definition, Types &amp; Treatment">
            <a:extLst>
              <a:ext uri="{FF2B5EF4-FFF2-40B4-BE49-F238E27FC236}">
                <a16:creationId xmlns:a16="http://schemas.microsoft.com/office/drawing/2014/main" id="{146BFE24-B49A-C6AD-5A25-90EA50834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4" b="96615" l="1125" r="99000">
                        <a14:foregroundMark x1="25750" y1="29231" x2="35250" y2="27077"/>
                        <a14:foregroundMark x1="35250" y1="27077" x2="26250" y2="43231"/>
                        <a14:foregroundMark x1="26250" y1="43231" x2="20250" y2="22308"/>
                        <a14:foregroundMark x1="20250" y1="22308" x2="10500" y2="7692"/>
                        <a14:foregroundMark x1="10500" y1="7692" x2="23625" y2="22000"/>
                        <a14:foregroundMark x1="23625" y1="22000" x2="40000" y2="19692"/>
                        <a14:foregroundMark x1="40000" y1="19692" x2="39125" y2="3692"/>
                        <a14:foregroundMark x1="39125" y1="3692" x2="41500" y2="26154"/>
                        <a14:foregroundMark x1="41500" y1="26154" x2="28125" y2="41538"/>
                        <a14:foregroundMark x1="28125" y1="41538" x2="8250" y2="27846"/>
                        <a14:foregroundMark x1="8250" y1="27846" x2="17500" y2="45846"/>
                        <a14:foregroundMark x1="17500" y1="45846" x2="17500" y2="62923"/>
                        <a14:foregroundMark x1="17500" y1="62923" x2="44500" y2="98154"/>
                        <a14:foregroundMark x1="44500" y1="98154" x2="81250" y2="89077"/>
                        <a14:foregroundMark x1="81250" y1="89077" x2="92000" y2="12462"/>
                        <a14:foregroundMark x1="92000" y1="12462" x2="94250" y2="5077"/>
                        <a14:foregroundMark x1="87750" y1="11692" x2="96125" y2="74000"/>
                        <a14:foregroundMark x1="96500" y1="50308" x2="97875" y2="30462"/>
                        <a14:foregroundMark x1="97875" y1="30462" x2="93250" y2="10923"/>
                        <a14:foregroundMark x1="93250" y1="10923" x2="88000" y2="4154"/>
                        <a14:foregroundMark x1="89500" y1="29692" x2="95500" y2="95692"/>
                        <a14:foregroundMark x1="95500" y1="95692" x2="95125" y2="94000"/>
                        <a14:foregroundMark x1="87750" y1="95385" x2="58125" y2="93231"/>
                        <a14:foregroundMark x1="58125" y1="93231" x2="95875" y2="95385"/>
                        <a14:foregroundMark x1="95875" y1="95385" x2="91375" y2="83846"/>
                        <a14:foregroundMark x1="91375" y1="83846" x2="95000" y2="56154"/>
                        <a14:foregroundMark x1="95000" y1="56154" x2="97250" y2="54462"/>
                        <a14:foregroundMark x1="97625" y1="55692" x2="98375" y2="86923"/>
                        <a14:foregroundMark x1="98375" y1="86923" x2="91875" y2="96000"/>
                        <a14:foregroundMark x1="91875" y1="96000" x2="64625" y2="93077"/>
                        <a14:foregroundMark x1="64625" y1="93077" x2="62125" y2="91692"/>
                        <a14:foregroundMark x1="82750" y1="97846" x2="94000" y2="96308"/>
                        <a14:foregroundMark x1="94000" y1="96308" x2="82125" y2="95231"/>
                        <a14:foregroundMark x1="82125" y1="95231" x2="95750" y2="97385"/>
                        <a14:foregroundMark x1="95750" y1="97385" x2="97500" y2="83846"/>
                        <a14:foregroundMark x1="97500" y1="83846" x2="95000" y2="63538"/>
                        <a14:foregroundMark x1="98125" y1="49692" x2="99000" y2="95077"/>
                        <a14:foregroundMark x1="99000" y1="95077" x2="53750" y2="96769"/>
                        <a14:foregroundMark x1="27000" y1="91846" x2="19250" y2="78769"/>
                        <a14:foregroundMark x1="19250" y1="78769" x2="2000" y2="59231"/>
                        <a14:foregroundMark x1="2000" y1="59231" x2="15250" y2="48923"/>
                        <a14:foregroundMark x1="15250" y1="48923" x2="6625" y2="35846"/>
                        <a14:foregroundMark x1="6625" y1="35846" x2="1125" y2="31846"/>
                        <a14:foregroundMark x1="19750" y1="27846" x2="2625" y2="10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0" y="1571680"/>
            <a:ext cx="5218654" cy="4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4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First Aid for Closed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Elevate the affected limb.</a:t>
            </a:r>
          </a:p>
          <a:p>
            <a:r>
              <a:rPr sz="2400" b="1" dirty="0"/>
              <a:t>Apply cold compress or ice.</a:t>
            </a:r>
          </a:p>
          <a:p>
            <a:r>
              <a:rPr sz="2400" b="1" dirty="0"/>
              <a:t>Check for fractures or internal injuries.</a:t>
            </a:r>
          </a:p>
          <a:p>
            <a:r>
              <a:rPr sz="2400" b="1" dirty="0"/>
              <a:t>Refer to a doctor immediately if suspected.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0854FE-E0F1-6A44-79D1-90582A49C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150" y1="37931" x2="29085" y2="53103"/>
                        <a14:foregroundMark x1="61928" y1="38966" x2="65850" y2="51034"/>
                        <a14:foregroundMark x1="65850" y1="51034" x2="69118" y2="37931"/>
                        <a14:foregroundMark x1="69118" y1="37931" x2="64869" y2="64483"/>
                        <a14:foregroundMark x1="64869" y1="64483" x2="65033" y2="66207"/>
                        <a14:foregroundMark x1="70915" y1="42414" x2="69935" y2="56552"/>
                        <a14:foregroundMark x1="69935" y1="56552" x2="73693" y2="63448"/>
                        <a14:foregroundMark x1="73693" y1="63448" x2="76471" y2="50000"/>
                        <a14:foregroundMark x1="76471" y1="50000" x2="72222" y2="40345"/>
                        <a14:foregroundMark x1="72222" y1="40345" x2="69608" y2="43103"/>
                        <a14:foregroundMark x1="88399" y1="40690" x2="88399" y2="565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302" y="1017638"/>
            <a:ext cx="7455664" cy="43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800" dirty="0"/>
              <a:t>    </a:t>
            </a:r>
            <a:r>
              <a:rPr sz="2800" b="1" dirty="0"/>
              <a:t>Definition of Bleeding:</a:t>
            </a:r>
          </a:p>
          <a:p>
            <a:pPr algn="just"/>
            <a:r>
              <a:rPr sz="2800" b="1" dirty="0"/>
              <a:t>    Loss of a large amount of blood from blood vessels outside the body.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    Causes of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3200" b="1" dirty="0"/>
              <a:t>Trauma such as injuries that affect coagulation.</a:t>
            </a:r>
          </a:p>
          <a:p>
            <a:pPr algn="just"/>
            <a:r>
              <a:rPr sz="3200" b="1" dirty="0"/>
              <a:t>Rupture of a blood vessel due to diseases like tuberculosis, ulcers.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ED825-C530-0909-FC9B-C5E25A8B0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During or after surgical operations.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Penetrating injuries.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EDF2C4-1997-D962-F357-0C188FCB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r>
              <a:rPr dirty="0"/>
              <a:t>    Causes of Bleeding:</a:t>
            </a:r>
          </a:p>
        </p:txBody>
      </p:sp>
    </p:spTree>
    <p:extLst>
      <p:ext uri="{BB962C8B-B14F-4D97-AF65-F5344CB8AC3E}">
        <p14:creationId xmlns:p14="http://schemas.microsoft.com/office/powerpoint/2010/main" val="161319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Complications of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800" b="1" dirty="0"/>
              <a:t>    1. Loss of blood.</a:t>
            </a:r>
          </a:p>
          <a:p>
            <a:pPr algn="just"/>
            <a:r>
              <a:rPr sz="2800" b="1" dirty="0"/>
              <a:t>    2. Shock.</a:t>
            </a:r>
          </a:p>
          <a:p>
            <a:pPr algn="just"/>
            <a:r>
              <a:rPr sz="2800" b="1" dirty="0"/>
              <a:t>    3. Pain.</a:t>
            </a:r>
          </a:p>
          <a:p>
            <a:pPr algn="just"/>
            <a:r>
              <a:rPr sz="2800" b="1" dirty="0"/>
              <a:t>    4. Infection by microbes.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    Importance of preventing these complications: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b="1" dirty="0"/>
              <a:t>    Loss of large amount of blood + Shock + Infection = Death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Types of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 dirty="0"/>
              <a:t>External bleeding.</a:t>
            </a:r>
          </a:p>
          <a:p>
            <a:r>
              <a:rPr sz="2800" b="1" dirty="0"/>
              <a:t>Internal bleeding.</a:t>
            </a:r>
          </a:p>
          <a:p>
            <a:r>
              <a:rPr sz="2800" b="1" dirty="0"/>
              <a:t>Bleeding from one of the body's openings.</a:t>
            </a:r>
            <a:endParaRPr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External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    Loss of blood through the skin injury.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Definition of wound :</a:t>
            </a:r>
          </a:p>
          <a:p>
            <a:r>
              <a:rPr lang="en-US" sz="2800" b="1" dirty="0"/>
              <a:t>Tear in body tissues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Types of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Closed wounds: skin remains intact but internal tissues may be injured.</a:t>
            </a:r>
          </a:p>
          <a:p>
            <a:r>
              <a:rPr sz="2800" b="1" dirty="0"/>
              <a:t>Open wounds: skin is cut and bleeding is visible.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54A021"/>
      </a:accent2>
      <a:accent3>
        <a:srgbClr val="FF0000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36</TotalTime>
  <Words>265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    </vt:lpstr>
      <vt:lpstr>Definition </vt:lpstr>
      <vt:lpstr>    Causes of Bleeding:</vt:lpstr>
      <vt:lpstr>    Causes of Bleeding:</vt:lpstr>
      <vt:lpstr>    Complications of Bleeding:</vt:lpstr>
      <vt:lpstr>    Importance of preventing these complications:</vt:lpstr>
      <vt:lpstr>    Types of Bleeding:</vt:lpstr>
      <vt:lpstr>    External Bleeding:</vt:lpstr>
      <vt:lpstr>    Types of Wounds:</vt:lpstr>
      <vt:lpstr>    Closed Wounds:</vt:lpstr>
      <vt:lpstr>Closed wound </vt:lpstr>
      <vt:lpstr>    First Aid for Closed Wounds: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subject/>
  <dc:creator>alnaseem</dc:creator>
  <cp:keywords/>
  <dc:description>generated using python-pptx</dc:description>
  <cp:lastModifiedBy>fffadhilsssahib@gmail.com</cp:lastModifiedBy>
  <cp:revision>5</cp:revision>
  <dcterms:created xsi:type="dcterms:W3CDTF">2013-01-27T09:14:16Z</dcterms:created>
  <dcterms:modified xsi:type="dcterms:W3CDTF">2025-05-23T16:31:50Z</dcterms:modified>
  <cp:category/>
</cp:coreProperties>
</file>