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70" r:id="rId3"/>
    <p:sldId id="257" r:id="rId4"/>
    <p:sldId id="268" r:id="rId5"/>
    <p:sldId id="258" r:id="rId6"/>
    <p:sldId id="272" r:id="rId7"/>
    <p:sldId id="273" r:id="rId8"/>
    <p:sldId id="274" r:id="rId9"/>
    <p:sldId id="259" r:id="rId10"/>
    <p:sldId id="275" r:id="rId11"/>
    <p:sldId id="260" r:id="rId12"/>
    <p:sldId id="277" r:id="rId13"/>
    <p:sldId id="301" r:id="rId14"/>
    <p:sldId id="262" r:id="rId15"/>
    <p:sldId id="302" r:id="rId16"/>
    <p:sldId id="281" r:id="rId17"/>
    <p:sldId id="282" r:id="rId18"/>
    <p:sldId id="295" r:id="rId19"/>
    <p:sldId id="296" r:id="rId20"/>
    <p:sldId id="297" r:id="rId21"/>
    <p:sldId id="298" r:id="rId22"/>
    <p:sldId id="299" r:id="rId23"/>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9132C-3239-BB9B-A208-F143565136D8}" v="2" dt="2024-10-26T19:53:39.877"/>
    <p1510:client id="{ED57C349-2945-6B0F-4C4E-163F30A09D2E}" v="6" dt="2024-10-26T19:51:43.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9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9F705CE8-4BDD-4939-977E-3DE2570D341E}" type="datetimeFigureOut">
              <a:rPr lang="en-US" smtClean="0"/>
              <a:t>3/20/2025</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E7F8819B-4184-4EC4-A9DA-CA9023AAA911}" type="slidenum">
              <a:rPr lang="en-US" smtClean="0"/>
              <a:t>‹#›</a:t>
            </a:fld>
            <a:endParaRPr lang="en-US"/>
          </a:p>
        </p:txBody>
      </p:sp>
    </p:spTree>
    <p:extLst>
      <p:ext uri="{BB962C8B-B14F-4D97-AF65-F5344CB8AC3E}">
        <p14:creationId xmlns:p14="http://schemas.microsoft.com/office/powerpoint/2010/main" val="1066948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8819B-4184-4EC4-A9DA-CA9023AAA911}" type="slidenum">
              <a:rPr lang="en-US" smtClean="0"/>
              <a:t>10</a:t>
            </a:fld>
            <a:endParaRPr lang="en-US"/>
          </a:p>
        </p:txBody>
      </p:sp>
    </p:spTree>
    <p:extLst>
      <p:ext uri="{BB962C8B-B14F-4D97-AF65-F5344CB8AC3E}">
        <p14:creationId xmlns:p14="http://schemas.microsoft.com/office/powerpoint/2010/main" val="129485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8819B-4184-4EC4-A9DA-CA9023AAA911}" type="slidenum">
              <a:rPr lang="en-US" smtClean="0"/>
              <a:t>18</a:t>
            </a:fld>
            <a:endParaRPr lang="en-US"/>
          </a:p>
        </p:txBody>
      </p:sp>
    </p:spTree>
    <p:extLst>
      <p:ext uri="{BB962C8B-B14F-4D97-AF65-F5344CB8AC3E}">
        <p14:creationId xmlns:p14="http://schemas.microsoft.com/office/powerpoint/2010/main" val="1294852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6FB8F8-60F2-8FF7-29B2-D9BF7AC5D38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04C9464-8026-3BF0-4AF9-A22636AA20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0B50B14-5DFA-2193-4DE5-E0CA2CC6E203}"/>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27E58CF0-81C7-5AA8-987C-8E9EC49B70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8871809-89E2-1B2B-806E-497A96AAB6B9}"/>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1924721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E4473E-A21C-19C0-B4F7-8F6384A328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CCDC9E7-24B9-0D99-7E6D-A6DDB949A0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308E642-DB4B-2C10-BD05-472345B1FF46}"/>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4C8D35D7-B20F-6FD0-CA17-ACB37B873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EB53FAB-4970-D848-9458-7BC65CB1B00E}"/>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889574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8C18C0-A158-74EA-32AE-4E1251B1AF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2B6D9EF-034E-ABCC-A67D-F164F204DA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C503C68-EF03-A61B-2B47-40072CE4DCD5}"/>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5D0994F4-0397-55F2-CDBF-94A3253FE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6F95E46-D938-402B-E821-289F2CFBB50D}"/>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5803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E85FFA-5FC7-9594-7BDD-86A98A928F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4A3F55A-DDEC-3A55-7B52-A28BA2D213C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2DDE6EB-A782-A4C3-3787-17F82BF3AE94}"/>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D3440219-DE93-788A-2CF1-BEA91F0333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8B142D9-C94B-BE2F-4185-C4A4C92F2F5F}"/>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178265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EC8F4A-E592-28B8-4237-B57D962673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9260CE7-2217-8E9E-2800-9AA3DCA81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6F4707B3-FFB6-1D39-8529-38417A2E81E9}"/>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5B64AED9-92E9-8336-7B39-675F82CA9E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1AFEFD9-098B-10B1-9002-2754FB3AB67D}"/>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416605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FE8214-F4DD-1DC8-9EBD-163D54C94C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8884476-C75B-D827-3AEF-1EAEAE0BD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BF3E7554-7BE1-2E03-F7E9-336FA4420A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2CD43B1-4CD3-F1E5-E5D5-C13CB5627CC4}"/>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6" name="Footer Placeholder 5">
            <a:extLst>
              <a:ext uri="{FF2B5EF4-FFF2-40B4-BE49-F238E27FC236}">
                <a16:creationId xmlns:a16="http://schemas.microsoft.com/office/drawing/2014/main" xmlns="" id="{90B4CEF1-08B0-071C-157C-9ADE46F650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3DF9761-AF6C-A740-9B70-BCFB78028F5A}"/>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2723185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8759B-5AE5-EFBC-D7B6-F55991C3FD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BB0022AC-56DA-F0AF-4EF7-BBF19D00AA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1B1F525-6E83-1821-E065-ACE197D875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6C9C17D-E8DC-A415-2860-139A96C5E4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B9C438C-43E2-3305-1E95-7273923732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1D1029FE-5EF5-096A-7AB3-9C988759628D}"/>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8" name="Footer Placeholder 7">
            <a:extLst>
              <a:ext uri="{FF2B5EF4-FFF2-40B4-BE49-F238E27FC236}">
                <a16:creationId xmlns:a16="http://schemas.microsoft.com/office/drawing/2014/main" xmlns="" id="{B5B99EE2-A447-2EDD-94F2-DC75EA2A0C4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3F491E10-1F31-A65B-3897-B1DB8DA60C7A}"/>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602362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63A480-F0CC-E66F-8192-796A79C53C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2E046DE0-7A78-7879-AE14-C18639EF72CF}"/>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4" name="Footer Placeholder 3">
            <a:extLst>
              <a:ext uri="{FF2B5EF4-FFF2-40B4-BE49-F238E27FC236}">
                <a16:creationId xmlns:a16="http://schemas.microsoft.com/office/drawing/2014/main" xmlns="" id="{9139D666-F3DF-5760-4DBB-954F59EBDE5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276E731C-1280-32F1-F2A3-E757F29FFD88}"/>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202009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04BBF8E-208F-984D-235A-627991F6D274}"/>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3" name="Footer Placeholder 2">
            <a:extLst>
              <a:ext uri="{FF2B5EF4-FFF2-40B4-BE49-F238E27FC236}">
                <a16:creationId xmlns:a16="http://schemas.microsoft.com/office/drawing/2014/main" xmlns="" id="{F8BC70D4-B4D8-046D-1ED5-1B31480E4E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787041A-966A-3159-D20E-B390AE903173}"/>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724078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E19A28-B023-2485-0D59-2F08CD1E71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202C165-380A-B10B-8A3C-61D1845707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67EAFA0-FF82-4D8E-E742-1EAC3A1947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671FE79-86E6-971D-FFBC-2A5C1146AB80}"/>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6" name="Footer Placeholder 5">
            <a:extLst>
              <a:ext uri="{FF2B5EF4-FFF2-40B4-BE49-F238E27FC236}">
                <a16:creationId xmlns:a16="http://schemas.microsoft.com/office/drawing/2014/main" xmlns="" id="{E455AF08-7975-94EE-EEC0-4040E24653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795A6EC-21A1-2073-71CF-2C4E69CF0A34}"/>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77061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69A254-7E00-AD7F-0D09-5DB4052411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348189A-0047-3582-C40A-A68843B551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50D246B7-7ADF-29D7-2291-23BDA55D5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326DF979-7596-4D0A-CC9F-9ED3BFD1FEA0}"/>
              </a:ext>
            </a:extLst>
          </p:cNvPr>
          <p:cNvSpPr>
            <a:spLocks noGrp="1"/>
          </p:cNvSpPr>
          <p:nvPr>
            <p:ph type="dt" sz="half" idx="10"/>
          </p:nvPr>
        </p:nvSpPr>
        <p:spPr/>
        <p:txBody>
          <a:bodyPr/>
          <a:lstStyle/>
          <a:p>
            <a:fld id="{E979B36D-C048-42C4-B331-9DEA9D96DC7A}" type="datetimeFigureOut">
              <a:rPr lang="en-US" smtClean="0"/>
              <a:t>3/20/2025</a:t>
            </a:fld>
            <a:endParaRPr lang="en-US"/>
          </a:p>
        </p:txBody>
      </p:sp>
      <p:sp>
        <p:nvSpPr>
          <p:cNvPr id="6" name="Footer Placeholder 5">
            <a:extLst>
              <a:ext uri="{FF2B5EF4-FFF2-40B4-BE49-F238E27FC236}">
                <a16:creationId xmlns:a16="http://schemas.microsoft.com/office/drawing/2014/main" xmlns="" id="{BE152C74-A2C9-3F95-E5CE-23C9C48069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F6B854B-FF2F-9DB9-19A9-F93B0DA902C0}"/>
              </a:ext>
            </a:extLst>
          </p:cNvPr>
          <p:cNvSpPr>
            <a:spLocks noGrp="1"/>
          </p:cNvSpPr>
          <p:nvPr>
            <p:ph type="sldNum" sz="quarter" idx="12"/>
          </p:nvPr>
        </p:nvSpPr>
        <p:spPr/>
        <p:txBody>
          <a:bodyPr/>
          <a:lstStyle/>
          <a:p>
            <a:fld id="{C722F769-5373-46D9-877F-08A9D9A64AE7}" type="slidenum">
              <a:rPr lang="en-US" smtClean="0"/>
              <a:t>‹#›</a:t>
            </a:fld>
            <a:endParaRPr lang="en-US"/>
          </a:p>
        </p:txBody>
      </p:sp>
    </p:spTree>
    <p:extLst>
      <p:ext uri="{BB962C8B-B14F-4D97-AF65-F5344CB8AC3E}">
        <p14:creationId xmlns:p14="http://schemas.microsoft.com/office/powerpoint/2010/main" val="386403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B4A38E4B-7AF0-7168-D1E5-052AC58984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1267DC7-955F-0F47-4C47-084486850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263797DD-E181-6DE7-4196-58A0030B5B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9B36D-C048-42C4-B331-9DEA9D96DC7A}" type="datetimeFigureOut">
              <a:rPr lang="en-US" smtClean="0"/>
              <a:t>3/20/2025</a:t>
            </a:fld>
            <a:endParaRPr lang="en-US"/>
          </a:p>
        </p:txBody>
      </p:sp>
      <p:sp>
        <p:nvSpPr>
          <p:cNvPr id="5" name="Footer Placeholder 4">
            <a:extLst>
              <a:ext uri="{FF2B5EF4-FFF2-40B4-BE49-F238E27FC236}">
                <a16:creationId xmlns:a16="http://schemas.microsoft.com/office/drawing/2014/main" xmlns="" id="{F3FE2145-0E2A-2578-3A91-9F3DE352CF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12589B0-9EF1-9CEE-10C9-0BA4E1FEE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2F769-5373-46D9-877F-08A9D9A64AE7}" type="slidenum">
              <a:rPr lang="en-US" smtClean="0"/>
              <a:t>‹#›</a:t>
            </a:fld>
            <a:endParaRPr lang="en-US"/>
          </a:p>
        </p:txBody>
      </p:sp>
    </p:spTree>
    <p:extLst>
      <p:ext uri="{BB962C8B-B14F-4D97-AF65-F5344CB8AC3E}">
        <p14:creationId xmlns:p14="http://schemas.microsoft.com/office/powerpoint/2010/main" val="4080769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xmlns="" id="{BAD76F3E-3A97-486B-B402-44400A8B917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D191D2C-234E-B265-817C-7FF4B7FE1661}"/>
              </a:ext>
            </a:extLst>
          </p:cNvPr>
          <p:cNvSpPr>
            <a:spLocks noGrp="1"/>
          </p:cNvSpPr>
          <p:nvPr>
            <p:ph type="ctrTitle"/>
          </p:nvPr>
        </p:nvSpPr>
        <p:spPr>
          <a:xfrm>
            <a:off x="606491" y="1093788"/>
            <a:ext cx="10738164" cy="2967208"/>
          </a:xfrm>
        </p:spPr>
        <p:txBody>
          <a:bodyPr>
            <a:normAutofit/>
          </a:bodyPr>
          <a:lstStyle/>
          <a:p>
            <a:r>
              <a:rPr lang="en-US" sz="4400" dirty="0">
                <a:latin typeface="Ginto"/>
              </a:rPr>
              <a:t>AI in Our Daily Lives </a:t>
            </a:r>
            <a:endParaRPr lang="en-US" sz="4400" dirty="0"/>
          </a:p>
        </p:txBody>
      </p:sp>
      <p:sp>
        <p:nvSpPr>
          <p:cNvPr id="3" name="Subtitle 2">
            <a:extLst>
              <a:ext uri="{FF2B5EF4-FFF2-40B4-BE49-F238E27FC236}">
                <a16:creationId xmlns:a16="http://schemas.microsoft.com/office/drawing/2014/main" xmlns="" id="{F50B37B0-EE12-7584-F739-C7F461DEABBC}"/>
              </a:ext>
            </a:extLst>
          </p:cNvPr>
          <p:cNvSpPr>
            <a:spLocks noGrp="1"/>
          </p:cNvSpPr>
          <p:nvPr>
            <p:ph type="subTitle" idx="1"/>
          </p:nvPr>
        </p:nvSpPr>
        <p:spPr>
          <a:xfrm>
            <a:off x="-83976" y="4752452"/>
            <a:ext cx="12027160" cy="1873540"/>
          </a:xfrm>
        </p:spPr>
        <p:txBody>
          <a:bodyPr>
            <a:normAutofit/>
          </a:bodyPr>
          <a:lstStyle/>
          <a:p>
            <a:pPr algn="r"/>
            <a:r>
              <a:rPr lang="en-US" dirty="0" err="1">
                <a:latin typeface="Ginto"/>
              </a:rPr>
              <a:t>Asst.Lect</a:t>
            </a:r>
            <a:r>
              <a:rPr lang="en-US" dirty="0">
                <a:latin typeface="Ginto"/>
              </a:rPr>
              <a:t> Mohammad Baqer </a:t>
            </a:r>
            <a:r>
              <a:rPr lang="en-US" dirty="0" err="1">
                <a:latin typeface="Ginto"/>
              </a:rPr>
              <a:t>Haleem</a:t>
            </a:r>
            <a:r>
              <a:rPr lang="en-US" dirty="0">
                <a:latin typeface="Ginto"/>
              </a:rPr>
              <a:t>          </a:t>
            </a:r>
            <a:r>
              <a:rPr lang="en-US" dirty="0" smtClean="0">
                <a:latin typeface="Ginto"/>
              </a:rPr>
              <a:t>                       </a:t>
            </a:r>
            <a:r>
              <a:rPr lang="en-US" dirty="0" err="1">
                <a:latin typeface="Ginto"/>
              </a:rPr>
              <a:t>Asst.Lect</a:t>
            </a:r>
            <a:r>
              <a:rPr lang="en-US" dirty="0">
                <a:latin typeface="Ginto"/>
              </a:rPr>
              <a:t> Ali </a:t>
            </a:r>
            <a:r>
              <a:rPr lang="en-US" dirty="0" err="1">
                <a:latin typeface="Ginto"/>
              </a:rPr>
              <a:t>Haider</a:t>
            </a:r>
            <a:r>
              <a:rPr lang="en-US" dirty="0">
                <a:latin typeface="Ginto"/>
              </a:rPr>
              <a:t> </a:t>
            </a:r>
            <a:r>
              <a:rPr lang="en-US" dirty="0" err="1" smtClean="0">
                <a:latin typeface="Ginto"/>
              </a:rPr>
              <a:t>Alazam</a:t>
            </a:r>
            <a:endParaRPr lang="en-US" dirty="0" smtClean="0">
              <a:latin typeface="Ginto"/>
            </a:endParaRPr>
          </a:p>
          <a:p>
            <a:pPr algn="r"/>
            <a:r>
              <a:rPr lang="en-US" dirty="0" smtClean="0">
                <a:latin typeface="Ginto"/>
              </a:rPr>
              <a:t> </a:t>
            </a:r>
            <a:endParaRPr lang="ar-IQ" dirty="0" smtClean="0">
              <a:latin typeface="Ginto"/>
            </a:endParaRPr>
          </a:p>
          <a:p>
            <a:r>
              <a:rPr lang="en-US" dirty="0" err="1" smtClean="0">
                <a:latin typeface="Ginto"/>
              </a:rPr>
              <a:t>Asst.Lect</a:t>
            </a:r>
            <a:r>
              <a:rPr lang="en-US" dirty="0" smtClean="0">
                <a:latin typeface="Ginto"/>
              </a:rPr>
              <a:t> </a:t>
            </a:r>
            <a:r>
              <a:rPr lang="en-US" dirty="0" err="1" smtClean="0">
                <a:latin typeface="Ginto"/>
              </a:rPr>
              <a:t>Zamzam</a:t>
            </a:r>
            <a:r>
              <a:rPr lang="en-US" dirty="0" smtClean="0">
                <a:latin typeface="Ginto"/>
              </a:rPr>
              <a:t> Ali </a:t>
            </a:r>
            <a:r>
              <a:rPr lang="en-US" dirty="0" err="1" smtClean="0">
                <a:latin typeface="Ginto"/>
              </a:rPr>
              <a:t>Abood</a:t>
            </a:r>
            <a:endParaRPr lang="en-US" dirty="0">
              <a:latin typeface="Ginto"/>
            </a:endParaRPr>
          </a:p>
          <a:p>
            <a:pPr algn="r"/>
            <a:endParaRPr lang="en-US" b="0" i="0" dirty="0">
              <a:effectLst/>
              <a:latin typeface="Ginto"/>
            </a:endParaRPr>
          </a:p>
          <a:p>
            <a:pPr algn="r"/>
            <a:endParaRPr lang="en-US" dirty="0"/>
          </a:p>
        </p:txBody>
      </p:sp>
      <p:sp>
        <p:nvSpPr>
          <p:cNvPr id="36" name="Rectangle 35">
            <a:extLst>
              <a:ext uri="{FF2B5EF4-FFF2-40B4-BE49-F238E27FC236}">
                <a16:creationId xmlns:a16="http://schemas.microsoft.com/office/drawing/2014/main" xmlns="" id="{391F6B52-91F4-4AEB-B6DB-29FEBCF28C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6">
            <a:extLst>
              <a:ext uri="{FF2B5EF4-FFF2-40B4-BE49-F238E27FC236}">
                <a16:creationId xmlns:a16="http://schemas.microsoft.com/office/drawing/2014/main" xmlns="" id="{2CD6F061-7C53-44F4-9794-953DB70A45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121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AD241A-6ABC-49EA-6D3F-88907E19056C}"/>
              </a:ext>
            </a:extLst>
          </p:cNvPr>
          <p:cNvSpPr>
            <a:spLocks noGrp="1"/>
          </p:cNvSpPr>
          <p:nvPr>
            <p:ph type="title"/>
          </p:nvPr>
        </p:nvSpPr>
        <p:spPr>
          <a:xfrm>
            <a:off x="1371599" y="294538"/>
            <a:ext cx="9895951" cy="1033669"/>
          </a:xfrm>
        </p:spPr>
        <p:txBody>
          <a:bodyPr>
            <a:normAutofit/>
          </a:bodyPr>
          <a:lstStyle/>
          <a:p>
            <a:pPr algn="ctr"/>
            <a:r>
              <a:rPr lang="en-US" sz="2800" dirty="0">
                <a:solidFill>
                  <a:srgbClr val="FFFFFF"/>
                </a:solidFill>
                <a:latin typeface="Ginto"/>
              </a:rPr>
              <a:t>Virtual Assistants – </a:t>
            </a:r>
            <a:r>
              <a:rPr lang="en-US" sz="2800" dirty="0" err="1">
                <a:solidFill>
                  <a:srgbClr val="FFFFFF"/>
                </a:solidFill>
                <a:latin typeface="Ginto"/>
              </a:rPr>
              <a:t>Siri</a:t>
            </a:r>
            <a:r>
              <a:rPr lang="en-US" sz="2800" dirty="0">
                <a:solidFill>
                  <a:srgbClr val="FFFFFF"/>
                </a:solidFill>
                <a:latin typeface="Ginto"/>
              </a:rPr>
              <a:t>, Google Assistant, and </a:t>
            </a:r>
            <a:r>
              <a:rPr lang="en-US" sz="2800" dirty="0" err="1">
                <a:solidFill>
                  <a:srgbClr val="FFFFFF"/>
                </a:solidFill>
                <a:latin typeface="Ginto"/>
              </a:rPr>
              <a:t>Alexa</a:t>
            </a:r>
            <a:endParaRPr lang="en-US" sz="2800" dirty="0">
              <a:solidFill>
                <a:srgbClr val="FFFFFF"/>
              </a:solidFill>
              <a:latin typeface="Ginto"/>
            </a:endParaRPr>
          </a:p>
        </p:txBody>
      </p:sp>
      <p:sp>
        <p:nvSpPr>
          <p:cNvPr id="3" name="Content Placeholder 2">
            <a:extLst>
              <a:ext uri="{FF2B5EF4-FFF2-40B4-BE49-F238E27FC236}">
                <a16:creationId xmlns:a16="http://schemas.microsoft.com/office/drawing/2014/main" xmlns="" id="{61852C5E-B9C2-C1FE-D150-195856B05BCB}"/>
              </a:ext>
            </a:extLst>
          </p:cNvPr>
          <p:cNvSpPr>
            <a:spLocks noGrp="1"/>
          </p:cNvSpPr>
          <p:nvPr>
            <p:ph idx="1"/>
          </p:nvPr>
        </p:nvSpPr>
        <p:spPr>
          <a:xfrm>
            <a:off x="206829" y="1752600"/>
            <a:ext cx="11732646" cy="4810862"/>
          </a:xfrm>
        </p:spPr>
        <p:txBody>
          <a:bodyPr anchor="ctr">
            <a:normAutofit/>
          </a:bodyPr>
          <a:lstStyle/>
          <a:p>
            <a:pPr algn="just"/>
            <a:r>
              <a:rPr lang="en-US" dirty="0"/>
              <a:t>Virtual assistants are powered by advanced AI technologies that enable them to understand natural language, process commands, and carry out tasks. These assistants have evolved significantly over the past decade, becoming more capable and integrated into our daily routines.</a:t>
            </a:r>
          </a:p>
        </p:txBody>
      </p:sp>
    </p:spTree>
    <p:extLst>
      <p:ext uri="{BB962C8B-B14F-4D97-AF65-F5344CB8AC3E}">
        <p14:creationId xmlns:p14="http://schemas.microsoft.com/office/powerpoint/2010/main" val="3582025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5D3FB52D-E7E3-A05A-C0CA-68DCA213D28B}"/>
              </a:ext>
            </a:extLst>
          </p:cNvPr>
          <p:cNvSpPr>
            <a:spLocks noGrp="1"/>
          </p:cNvSpPr>
          <p:nvPr>
            <p:ph type="title"/>
          </p:nvPr>
        </p:nvSpPr>
        <p:spPr>
          <a:xfrm>
            <a:off x="826396" y="586855"/>
            <a:ext cx="4230100" cy="3387497"/>
          </a:xfrm>
        </p:spPr>
        <p:txBody>
          <a:bodyPr anchor="b">
            <a:normAutofit/>
          </a:bodyPr>
          <a:lstStyle/>
          <a:p>
            <a:pPr algn="r"/>
            <a:r>
              <a:rPr lang="en-US" sz="4000" b="1" dirty="0" smtClean="0">
                <a:solidFill>
                  <a:srgbClr val="FFFFFF"/>
                </a:solidFill>
                <a:latin typeface="Ginto"/>
              </a:rPr>
              <a:t> </a:t>
            </a:r>
            <a:r>
              <a:rPr lang="en-US" sz="4000" b="1" dirty="0">
                <a:solidFill>
                  <a:srgbClr val="FFFFFF"/>
                </a:solidFill>
                <a:latin typeface="Ginto"/>
              </a:rPr>
              <a:t>What are Virtual Assistants?</a:t>
            </a:r>
          </a:p>
        </p:txBody>
      </p:sp>
      <p:sp>
        <p:nvSpPr>
          <p:cNvPr id="3" name="Content Placeholder 2">
            <a:extLst>
              <a:ext uri="{FF2B5EF4-FFF2-40B4-BE49-F238E27FC236}">
                <a16:creationId xmlns:a16="http://schemas.microsoft.com/office/drawing/2014/main" xmlns="" id="{583AB6D7-D51C-1A42-45CD-9E08F875D21B}"/>
              </a:ext>
            </a:extLst>
          </p:cNvPr>
          <p:cNvSpPr>
            <a:spLocks noGrp="1"/>
          </p:cNvSpPr>
          <p:nvPr>
            <p:ph idx="1"/>
          </p:nvPr>
        </p:nvSpPr>
        <p:spPr>
          <a:xfrm>
            <a:off x="5845630" y="250372"/>
            <a:ext cx="6052456" cy="6379028"/>
          </a:xfrm>
        </p:spPr>
        <p:txBody>
          <a:bodyPr anchor="ctr">
            <a:normAutofit/>
          </a:bodyPr>
          <a:lstStyle/>
          <a:p>
            <a:pPr algn="just"/>
            <a:r>
              <a:rPr lang="en-US" sz="2400" dirty="0"/>
              <a:t>A virtual assistant is an AI-based software agent designed to help users perform tasks via voice or text commands. They use natural language processing (NLP), machine learning, and speech recognition to understand and respond to queries.</a:t>
            </a:r>
          </a:p>
        </p:txBody>
      </p:sp>
    </p:spTree>
    <p:extLst>
      <p:ext uri="{BB962C8B-B14F-4D97-AF65-F5344CB8AC3E}">
        <p14:creationId xmlns:p14="http://schemas.microsoft.com/office/powerpoint/2010/main" val="404959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3FB52D-E7E3-A05A-C0CA-68DCA213D28B}"/>
              </a:ext>
            </a:extLst>
          </p:cNvPr>
          <p:cNvSpPr>
            <a:spLocks noGrp="1"/>
          </p:cNvSpPr>
          <p:nvPr>
            <p:ph type="title"/>
          </p:nvPr>
        </p:nvSpPr>
        <p:spPr>
          <a:xfrm>
            <a:off x="27998" y="624179"/>
            <a:ext cx="3780055" cy="3387497"/>
          </a:xfrm>
        </p:spPr>
        <p:txBody>
          <a:bodyPr anchor="b">
            <a:normAutofit/>
          </a:bodyPr>
          <a:lstStyle/>
          <a:p>
            <a:pPr algn="r"/>
            <a:r>
              <a:rPr lang="en-US" sz="4000" b="1" dirty="0">
                <a:solidFill>
                  <a:srgbClr val="FFFFFF"/>
                </a:solidFill>
                <a:latin typeface="Ginto"/>
              </a:rPr>
              <a:t>Popular virtual assistants include:</a:t>
            </a:r>
          </a:p>
        </p:txBody>
      </p:sp>
      <p:sp>
        <p:nvSpPr>
          <p:cNvPr id="3" name="Content Placeholder 2">
            <a:extLst>
              <a:ext uri="{FF2B5EF4-FFF2-40B4-BE49-F238E27FC236}">
                <a16:creationId xmlns:a16="http://schemas.microsoft.com/office/drawing/2014/main" xmlns="" id="{583AB6D7-D51C-1A42-45CD-9E08F875D21B}"/>
              </a:ext>
            </a:extLst>
          </p:cNvPr>
          <p:cNvSpPr>
            <a:spLocks noGrp="1"/>
          </p:cNvSpPr>
          <p:nvPr>
            <p:ph idx="1"/>
          </p:nvPr>
        </p:nvSpPr>
        <p:spPr>
          <a:xfrm>
            <a:off x="4234543" y="185058"/>
            <a:ext cx="7576457" cy="6466114"/>
          </a:xfrm>
        </p:spPr>
        <p:txBody>
          <a:bodyPr anchor="ctr">
            <a:normAutofit/>
          </a:bodyPr>
          <a:lstStyle/>
          <a:p>
            <a:pPr algn="just"/>
            <a:r>
              <a:rPr lang="en-US" sz="2400" dirty="0"/>
              <a:t>Apple </a:t>
            </a:r>
            <a:r>
              <a:rPr lang="en-US" sz="2400" dirty="0" err="1"/>
              <a:t>Siri</a:t>
            </a:r>
            <a:r>
              <a:rPr lang="en-US" sz="2400" dirty="0"/>
              <a:t> (introduced in 2011</a:t>
            </a:r>
            <a:r>
              <a:rPr lang="en-US" sz="2400" dirty="0" smtClean="0"/>
              <a:t>)</a:t>
            </a:r>
          </a:p>
          <a:p>
            <a:pPr algn="just"/>
            <a:r>
              <a:rPr lang="en-US" sz="2400" dirty="0"/>
              <a:t>Google Assistant (launched in 2016)</a:t>
            </a:r>
          </a:p>
          <a:p>
            <a:pPr algn="just"/>
            <a:r>
              <a:rPr lang="en-US" sz="2400" dirty="0"/>
              <a:t>Amazon </a:t>
            </a:r>
            <a:r>
              <a:rPr lang="en-US" sz="2400" dirty="0" err="1"/>
              <a:t>Alexa</a:t>
            </a:r>
            <a:r>
              <a:rPr lang="en-US" sz="2400" dirty="0"/>
              <a:t> (released in 2014)</a:t>
            </a:r>
          </a:p>
          <a:p>
            <a:pPr marL="0" indent="0" algn="just">
              <a:buNone/>
            </a:pPr>
            <a:endParaRPr lang="en-US" sz="2400" dirty="0" smtClean="0"/>
          </a:p>
          <a:p>
            <a:pPr marL="0" indent="0" algn="just">
              <a:buNone/>
            </a:pPr>
            <a:r>
              <a:rPr lang="en-US" sz="2400" dirty="0"/>
              <a:t>These assistants are integrated into smartphones, smart speakers, and other devices, making them accessible across various platforms.</a:t>
            </a:r>
          </a:p>
          <a:p>
            <a:pPr marL="0" indent="0" algn="just">
              <a:buNone/>
            </a:pPr>
            <a:endParaRPr lang="en-US" sz="2400" dirty="0"/>
          </a:p>
        </p:txBody>
      </p:sp>
    </p:spTree>
    <p:extLst>
      <p:ext uri="{BB962C8B-B14F-4D97-AF65-F5344CB8AC3E}">
        <p14:creationId xmlns:p14="http://schemas.microsoft.com/office/powerpoint/2010/main" val="3064892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D3FB52D-E7E3-A05A-C0CA-68DCA213D28B}"/>
              </a:ext>
            </a:extLst>
          </p:cNvPr>
          <p:cNvSpPr>
            <a:spLocks noGrp="1"/>
          </p:cNvSpPr>
          <p:nvPr>
            <p:ph type="title"/>
          </p:nvPr>
        </p:nvSpPr>
        <p:spPr>
          <a:xfrm>
            <a:off x="27998" y="624179"/>
            <a:ext cx="3780055" cy="3387497"/>
          </a:xfrm>
        </p:spPr>
        <p:txBody>
          <a:bodyPr anchor="b">
            <a:normAutofit/>
          </a:bodyPr>
          <a:lstStyle/>
          <a:p>
            <a:pPr algn="r"/>
            <a:r>
              <a:rPr lang="en-US" sz="4000" b="1" dirty="0">
                <a:solidFill>
                  <a:srgbClr val="FFFFFF"/>
                </a:solidFill>
                <a:latin typeface="Ginto"/>
              </a:rPr>
              <a:t>Popular virtual assistants </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7233" y="312052"/>
            <a:ext cx="6176865" cy="6247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0203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C118BAF-8AE0-4EAA-3E46-D7B3041D1A03}"/>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latin typeface="Ginto"/>
              </a:rPr>
              <a:t>AI Technologies Behind Virtual Assistants</a:t>
            </a:r>
          </a:p>
        </p:txBody>
      </p:sp>
      <p:sp>
        <p:nvSpPr>
          <p:cNvPr id="28" name="Content Placeholder 2">
            <a:extLst>
              <a:ext uri="{FF2B5EF4-FFF2-40B4-BE49-F238E27FC236}">
                <a16:creationId xmlns:a16="http://schemas.microsoft.com/office/drawing/2014/main" xmlns="" id="{2A64242F-305F-F45A-2B05-BC0025AAE187}"/>
              </a:ext>
            </a:extLst>
          </p:cNvPr>
          <p:cNvSpPr>
            <a:spLocks noGrp="1"/>
          </p:cNvSpPr>
          <p:nvPr>
            <p:ph idx="1"/>
          </p:nvPr>
        </p:nvSpPr>
        <p:spPr>
          <a:xfrm>
            <a:off x="5725886" y="185057"/>
            <a:ext cx="6237514" cy="6411685"/>
          </a:xfrm>
        </p:spPr>
        <p:txBody>
          <a:bodyPr anchor="ctr">
            <a:normAutofit/>
          </a:bodyPr>
          <a:lstStyle/>
          <a:p>
            <a:pPr algn="just"/>
            <a:r>
              <a:rPr lang="en-US" sz="2000" dirty="0" smtClean="0"/>
              <a:t>Natural </a:t>
            </a:r>
            <a:r>
              <a:rPr lang="en-US" sz="2000" dirty="0"/>
              <a:t>Language Processing (NLP): NLP enables virtual assistants to understand and generate human language. When you ask a question like “What’s the weather like today?” the assistant processes the language, analyzes your intent, and generates an appropriate response</a:t>
            </a:r>
            <a:r>
              <a:rPr lang="en-US" sz="2000" dirty="0" smtClean="0"/>
              <a:t>.</a:t>
            </a:r>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a:p>
          <a:p>
            <a:pPr algn="just"/>
            <a:endParaRPr lang="en-US" sz="2000" dirty="0" smtClean="0"/>
          </a:p>
          <a:p>
            <a:pPr algn="just"/>
            <a:endParaRPr lang="en-US" sz="2000" dirty="0" smtClean="0"/>
          </a:p>
          <a:p>
            <a:pPr marL="0" indent="0" algn="just">
              <a:buNone/>
            </a:pP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6281" y="2706380"/>
            <a:ext cx="5254464" cy="373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3956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xmlns="" id="{DEE2AD96-B495-4E06-9291-B71706F728C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53CF6D67-C5A8-4ADD-9E8E-1E38CA1D316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86909FA0-B515-4681-B7A8-FA281D133B9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21C9FE86-FCC3-4A31-AA1C-C882262B7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xmlns="" id="{7D96243B-ECED-4B71-8E06-AE9A285EAD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xmlns="" id="{A09989E4-EFDC-4A90-A633-E0525FB4139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xmlns="" id="{EC118BAF-8AE0-4EAA-3E46-D7B3041D1A03}"/>
              </a:ext>
            </a:extLst>
          </p:cNvPr>
          <p:cNvSpPr>
            <a:spLocks noGrp="1"/>
          </p:cNvSpPr>
          <p:nvPr>
            <p:ph type="title"/>
          </p:nvPr>
        </p:nvSpPr>
        <p:spPr>
          <a:xfrm>
            <a:off x="826396" y="586855"/>
            <a:ext cx="4230100" cy="3387497"/>
          </a:xfrm>
        </p:spPr>
        <p:txBody>
          <a:bodyPr anchor="b">
            <a:normAutofit/>
          </a:bodyPr>
          <a:lstStyle/>
          <a:p>
            <a:pPr algn="r"/>
            <a:r>
              <a:rPr lang="en-US" sz="4000" b="1" dirty="0">
                <a:solidFill>
                  <a:srgbClr val="FFFFFF"/>
                </a:solidFill>
                <a:latin typeface="Ginto"/>
              </a:rPr>
              <a:t>AI Technologies Behind Virtual Assistants</a:t>
            </a:r>
          </a:p>
        </p:txBody>
      </p:sp>
      <p:sp>
        <p:nvSpPr>
          <p:cNvPr id="28" name="Content Placeholder 2">
            <a:extLst>
              <a:ext uri="{FF2B5EF4-FFF2-40B4-BE49-F238E27FC236}">
                <a16:creationId xmlns:a16="http://schemas.microsoft.com/office/drawing/2014/main" xmlns="" id="{2A64242F-305F-F45A-2B05-BC0025AAE187}"/>
              </a:ext>
            </a:extLst>
          </p:cNvPr>
          <p:cNvSpPr>
            <a:spLocks noGrp="1"/>
          </p:cNvSpPr>
          <p:nvPr>
            <p:ph idx="1"/>
          </p:nvPr>
        </p:nvSpPr>
        <p:spPr>
          <a:xfrm>
            <a:off x="5725886" y="185057"/>
            <a:ext cx="6237514" cy="6411685"/>
          </a:xfrm>
        </p:spPr>
        <p:txBody>
          <a:bodyPr anchor="ctr">
            <a:normAutofit/>
          </a:bodyPr>
          <a:lstStyle/>
          <a:p>
            <a:pPr algn="just"/>
            <a:r>
              <a:rPr lang="en-US" sz="2000" dirty="0" smtClean="0"/>
              <a:t>Machine </a:t>
            </a:r>
            <a:r>
              <a:rPr lang="en-US" sz="2000" dirty="0"/>
              <a:t>Learning: Virtual assistants use machine learning to improve their responses over time. For example, Google Assistant can learn your preferences (such as the types of music or news sources you prefer) to provide more relevant information.</a:t>
            </a:r>
          </a:p>
          <a:p>
            <a:pPr algn="just"/>
            <a:r>
              <a:rPr lang="en-US" sz="2000" dirty="0"/>
              <a:t>Speech Recognition: Virtual assistants use advanced speech recognition to convert spoken words into text, enabling them to understand commands and queries. This process is powered by deep learning algorithms trained on vast amounts of audio data.</a:t>
            </a:r>
          </a:p>
          <a:p>
            <a:pPr marL="0" indent="0" algn="just">
              <a:buNone/>
            </a:pPr>
            <a:endParaRPr lang="en-US" sz="2000" dirty="0"/>
          </a:p>
        </p:txBody>
      </p:sp>
    </p:spTree>
    <p:extLst>
      <p:ext uri="{BB962C8B-B14F-4D97-AF65-F5344CB8AC3E}">
        <p14:creationId xmlns:p14="http://schemas.microsoft.com/office/powerpoint/2010/main" val="405809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Ginto"/>
              </a:rPr>
              <a:t>Practical Applications of Virtual Assistants</a:t>
            </a: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67201" y="283030"/>
            <a:ext cx="7652656" cy="6259284"/>
          </a:xfrm>
        </p:spPr>
        <p:txBody>
          <a:bodyPr anchor="ctr">
            <a:normAutofit/>
          </a:bodyPr>
          <a:lstStyle/>
          <a:p>
            <a:pPr algn="just"/>
            <a:r>
              <a:rPr lang="en-US" sz="2400" dirty="0"/>
              <a:t>Virtual assistants are no longer limited to basic tasks like setting reminders. Their capabilities have expanded to include a wide range of tasks</a:t>
            </a:r>
            <a:r>
              <a:rPr lang="en-US" sz="2400" dirty="0" smtClean="0"/>
              <a:t>:</a:t>
            </a:r>
          </a:p>
          <a:p>
            <a:pPr algn="just"/>
            <a:r>
              <a:rPr lang="en-US" sz="2400" dirty="0"/>
              <a:t>Scheduling and Productivity: Virtual assistants can schedule meetings, send calendar invites, and set reminders. Google Assistant, for example, can sync with your Google Calendar to manage appointments.</a:t>
            </a:r>
          </a:p>
          <a:p>
            <a:pPr algn="just"/>
            <a:r>
              <a:rPr lang="en-US" sz="2400" dirty="0"/>
              <a:t>Smart Home Integration: Devices like Amazon Echo and Google Nest allow users to control smart home appliances, such as lights, thermostats, and security systems, with voice commands. This integration is powered by AI that can adapt to your routines and preferences</a:t>
            </a:r>
            <a:r>
              <a:rPr lang="en-US" sz="2400" dirty="0" smtClean="0"/>
              <a:t>.</a:t>
            </a:r>
            <a:endParaRPr lang="en-US" sz="2400" dirty="0"/>
          </a:p>
        </p:txBody>
      </p:sp>
    </p:spTree>
    <p:extLst>
      <p:ext uri="{BB962C8B-B14F-4D97-AF65-F5344CB8AC3E}">
        <p14:creationId xmlns:p14="http://schemas.microsoft.com/office/powerpoint/2010/main" val="3897708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466722" y="586855"/>
            <a:ext cx="3201366" cy="3387497"/>
          </a:xfrm>
        </p:spPr>
        <p:txBody>
          <a:bodyPr anchor="b">
            <a:normAutofit/>
          </a:bodyPr>
          <a:lstStyle/>
          <a:p>
            <a:pPr algn="r"/>
            <a:r>
              <a:rPr lang="en-US" sz="4000" b="1" dirty="0">
                <a:solidFill>
                  <a:srgbClr val="FFFFFF"/>
                </a:solidFill>
                <a:latin typeface="Ginto"/>
              </a:rPr>
              <a:t>Practical Applications of Virtual Assistants</a:t>
            </a:r>
            <a:endParaRPr lang="en-US" sz="4000" b="0" i="0" dirty="0">
              <a:solidFill>
                <a:srgbClr val="FFFFFF"/>
              </a:solidFill>
              <a:effectLst/>
              <a:latin typeface="Ginto"/>
            </a:endParaRP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56315" y="217714"/>
            <a:ext cx="7685314" cy="6346372"/>
          </a:xfrm>
        </p:spPr>
        <p:txBody>
          <a:bodyPr anchor="ctr">
            <a:normAutofit/>
          </a:bodyPr>
          <a:lstStyle/>
          <a:p>
            <a:pPr algn="just"/>
            <a:r>
              <a:rPr lang="en-US" dirty="0"/>
              <a:t>Entertainment: Virtual assistants can play music, control streaming services (like Netflix and YouTube), and even suggest new movies or shows based on your viewing history. </a:t>
            </a:r>
            <a:r>
              <a:rPr lang="en-US" dirty="0" err="1"/>
              <a:t>Siri</a:t>
            </a:r>
            <a:r>
              <a:rPr lang="en-US" dirty="0"/>
              <a:t> and Google Assistant also integrate with smart TVs for hands-free control</a:t>
            </a:r>
            <a:r>
              <a:rPr lang="en-US" dirty="0" smtClean="0"/>
              <a:t>.</a:t>
            </a:r>
          </a:p>
          <a:p>
            <a:pPr algn="just"/>
            <a:r>
              <a:rPr lang="en-US" dirty="0"/>
              <a:t>Shopping and Transactions: Amazon's </a:t>
            </a:r>
            <a:r>
              <a:rPr lang="en-US" dirty="0" err="1"/>
              <a:t>Alexa</a:t>
            </a:r>
            <a:r>
              <a:rPr lang="en-US" dirty="0"/>
              <a:t> can help users order products from Amazon, check prices, and track deliveries, making the virtual assistant a powerful tool for e-commerce</a:t>
            </a:r>
            <a:r>
              <a:rPr lang="en-US" dirty="0" smtClean="0"/>
              <a:t>.</a:t>
            </a:r>
            <a:endParaRPr lang="en-US" dirty="0"/>
          </a:p>
        </p:txBody>
      </p:sp>
    </p:spTree>
    <p:extLst>
      <p:ext uri="{BB962C8B-B14F-4D97-AF65-F5344CB8AC3E}">
        <p14:creationId xmlns:p14="http://schemas.microsoft.com/office/powerpoint/2010/main" val="4189464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AD241A-6ABC-49EA-6D3F-88907E19056C}"/>
              </a:ext>
            </a:extLst>
          </p:cNvPr>
          <p:cNvSpPr>
            <a:spLocks noGrp="1"/>
          </p:cNvSpPr>
          <p:nvPr>
            <p:ph type="title"/>
          </p:nvPr>
        </p:nvSpPr>
        <p:spPr>
          <a:xfrm>
            <a:off x="1371599" y="294538"/>
            <a:ext cx="9895951" cy="1033669"/>
          </a:xfrm>
        </p:spPr>
        <p:txBody>
          <a:bodyPr>
            <a:normAutofit/>
          </a:bodyPr>
          <a:lstStyle/>
          <a:p>
            <a:pPr algn="ctr"/>
            <a:r>
              <a:rPr lang="en-US" sz="2800" dirty="0" smtClean="0">
                <a:solidFill>
                  <a:srgbClr val="FFFFFF"/>
                </a:solidFill>
                <a:latin typeface="Ginto"/>
              </a:rPr>
              <a:t> </a:t>
            </a:r>
            <a:r>
              <a:rPr lang="en-US" sz="2800" dirty="0">
                <a:solidFill>
                  <a:srgbClr val="FFFFFF"/>
                </a:solidFill>
                <a:latin typeface="Ginto"/>
              </a:rPr>
              <a:t>Challenges and Concerns</a:t>
            </a:r>
          </a:p>
        </p:txBody>
      </p:sp>
      <p:sp>
        <p:nvSpPr>
          <p:cNvPr id="3" name="Content Placeholder 2">
            <a:extLst>
              <a:ext uri="{FF2B5EF4-FFF2-40B4-BE49-F238E27FC236}">
                <a16:creationId xmlns:a16="http://schemas.microsoft.com/office/drawing/2014/main" xmlns="" id="{61852C5E-B9C2-C1FE-D150-195856B05BCB}"/>
              </a:ext>
            </a:extLst>
          </p:cNvPr>
          <p:cNvSpPr>
            <a:spLocks noGrp="1"/>
          </p:cNvSpPr>
          <p:nvPr>
            <p:ph idx="1"/>
          </p:nvPr>
        </p:nvSpPr>
        <p:spPr>
          <a:xfrm>
            <a:off x="206829" y="1752600"/>
            <a:ext cx="11732646" cy="4810862"/>
          </a:xfrm>
        </p:spPr>
        <p:txBody>
          <a:bodyPr anchor="ctr">
            <a:normAutofit/>
          </a:bodyPr>
          <a:lstStyle/>
          <a:p>
            <a:pPr algn="just"/>
            <a:r>
              <a:rPr lang="en-US" dirty="0"/>
              <a:t>While AI-powered smartphones and virtual assistants offer many benefits, they also raise some concerns that we need to address.</a:t>
            </a:r>
          </a:p>
        </p:txBody>
      </p:sp>
    </p:spTree>
    <p:extLst>
      <p:ext uri="{BB962C8B-B14F-4D97-AF65-F5344CB8AC3E}">
        <p14:creationId xmlns:p14="http://schemas.microsoft.com/office/powerpoint/2010/main" val="1477201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466722" y="586855"/>
            <a:ext cx="3201366" cy="3387497"/>
          </a:xfrm>
        </p:spPr>
        <p:txBody>
          <a:bodyPr anchor="b">
            <a:normAutofit/>
          </a:bodyPr>
          <a:lstStyle/>
          <a:p>
            <a:pPr algn="r"/>
            <a:r>
              <a:rPr lang="en-US" sz="4000" b="1" dirty="0" smtClean="0">
                <a:solidFill>
                  <a:srgbClr val="FFFFFF"/>
                </a:solidFill>
                <a:latin typeface="Ginto"/>
              </a:rPr>
              <a:t> Privacy and </a:t>
            </a:r>
            <a:r>
              <a:rPr lang="en-US" sz="4000" b="1" dirty="0">
                <a:solidFill>
                  <a:srgbClr val="FFFFFF"/>
                </a:solidFill>
                <a:latin typeface="Ginto"/>
              </a:rPr>
              <a:t>Security</a:t>
            </a: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56315" y="217714"/>
            <a:ext cx="7685314" cy="6346372"/>
          </a:xfrm>
        </p:spPr>
        <p:txBody>
          <a:bodyPr anchor="ctr">
            <a:normAutofit/>
          </a:bodyPr>
          <a:lstStyle/>
          <a:p>
            <a:pPr algn="just"/>
            <a:r>
              <a:rPr lang="en-US" dirty="0"/>
              <a:t>Data Privacy: AI systems rely heavily on user data to function effectively. For example, virtual assistants must process voice commands to understand and respond, which raises questions about how this data is stored and used. Both Apple and Google have faced scrutiny over how they handle data collected from their assistants</a:t>
            </a:r>
            <a:r>
              <a:rPr lang="en-US" dirty="0" smtClean="0"/>
              <a:t>.</a:t>
            </a:r>
          </a:p>
          <a:p>
            <a:pPr algn="just"/>
            <a:r>
              <a:rPr lang="en-US" dirty="0"/>
              <a:t>Security Risks: The more integrated AI becomes in our lives, the more potential there is for security breaches. Malicious actors may exploit vulnerabilities in AI systems to access sensitive information or control smart devices.</a:t>
            </a:r>
          </a:p>
          <a:p>
            <a:pPr algn="just"/>
            <a:endParaRPr lang="en-US" dirty="0"/>
          </a:p>
        </p:txBody>
      </p:sp>
    </p:spTree>
    <p:extLst>
      <p:ext uri="{BB962C8B-B14F-4D97-AF65-F5344CB8AC3E}">
        <p14:creationId xmlns:p14="http://schemas.microsoft.com/office/powerpoint/2010/main" val="707669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ABF365F-22BD-8599-7E29-58F69FA92E35}"/>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714" b="4286"/>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xmlns="" id="{37C89E4B-3C9F-44B9-8B86-D9E3D112D8E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1EE62F-C12B-C168-A185-5E1ED81DCF3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b="1" i="0">
                <a:solidFill>
                  <a:schemeClr val="tx1">
                    <a:lumMod val="85000"/>
                    <a:lumOff val="15000"/>
                  </a:schemeClr>
                </a:solidFill>
                <a:effectLst/>
              </a:rPr>
              <a:t>Introduction</a:t>
            </a:r>
            <a:endParaRPr lang="en-US" sz="3600">
              <a:solidFill>
                <a:schemeClr val="tx1">
                  <a:lumMod val="85000"/>
                  <a:lumOff val="15000"/>
                </a:schemeClr>
              </a:solidFill>
            </a:endParaRPr>
          </a:p>
        </p:txBody>
      </p:sp>
      <p:cxnSp>
        <p:nvCxnSpPr>
          <p:cNvPr id="12" name="Straight Connector 11">
            <a:extLst>
              <a:ext uri="{FF2B5EF4-FFF2-40B4-BE49-F238E27FC236}">
                <a16:creationId xmlns:a16="http://schemas.microsoft.com/office/drawing/2014/main" xmlns="" id="{AA2EAA10-076F-46BD-8F0F-B9A2FB77A85C}"/>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D891E407-403B-4764-86C9-33A56D3BCAA3}"/>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94709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466722" y="586855"/>
            <a:ext cx="3201366" cy="3387497"/>
          </a:xfrm>
        </p:spPr>
        <p:txBody>
          <a:bodyPr anchor="b">
            <a:normAutofit/>
          </a:bodyPr>
          <a:lstStyle/>
          <a:p>
            <a:pPr algn="r"/>
            <a:r>
              <a:rPr lang="en-US" sz="4000" b="1" dirty="0" smtClean="0">
                <a:solidFill>
                  <a:srgbClr val="FFFFFF"/>
                </a:solidFill>
                <a:latin typeface="Ginto"/>
              </a:rPr>
              <a:t>Dependence </a:t>
            </a:r>
            <a:r>
              <a:rPr lang="en-US" sz="4000" b="1" dirty="0">
                <a:solidFill>
                  <a:srgbClr val="FFFFFF"/>
                </a:solidFill>
                <a:latin typeface="Ginto"/>
              </a:rPr>
              <a:t>on Technology</a:t>
            </a: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56315" y="217714"/>
            <a:ext cx="7685314" cy="6346372"/>
          </a:xfrm>
        </p:spPr>
        <p:txBody>
          <a:bodyPr anchor="ctr">
            <a:normAutofit/>
          </a:bodyPr>
          <a:lstStyle/>
          <a:p>
            <a:pPr algn="just"/>
            <a:r>
              <a:rPr lang="en-US" dirty="0"/>
              <a:t>Over-reliance on AI: As virtual assistants become more capable, there is a risk that people may become too dependent on them for basic tasks, potentially reducing critical thinking and problem-solving abilities</a:t>
            </a:r>
            <a:r>
              <a:rPr lang="en-US" dirty="0" smtClean="0"/>
              <a:t>.</a:t>
            </a:r>
          </a:p>
          <a:p>
            <a:pPr marL="0" indent="0" algn="just">
              <a:buNone/>
            </a:pPr>
            <a:endParaRPr lang="en-US" dirty="0"/>
          </a:p>
        </p:txBody>
      </p:sp>
    </p:spTree>
    <p:extLst>
      <p:ext uri="{BB962C8B-B14F-4D97-AF65-F5344CB8AC3E}">
        <p14:creationId xmlns:p14="http://schemas.microsoft.com/office/powerpoint/2010/main" val="3657614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130629" y="586855"/>
            <a:ext cx="3770343" cy="3387497"/>
          </a:xfrm>
        </p:spPr>
        <p:txBody>
          <a:bodyPr anchor="b">
            <a:normAutofit/>
          </a:bodyPr>
          <a:lstStyle/>
          <a:p>
            <a:pPr algn="r"/>
            <a:r>
              <a:rPr lang="en-US" sz="4000" b="1" dirty="0">
                <a:solidFill>
                  <a:srgbClr val="FFFFFF"/>
                </a:solidFill>
                <a:latin typeface="Ginto"/>
              </a:rPr>
              <a:t>Ethical Issues</a:t>
            </a: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56315" y="217714"/>
            <a:ext cx="7685314" cy="6346372"/>
          </a:xfrm>
        </p:spPr>
        <p:txBody>
          <a:bodyPr anchor="ctr">
            <a:normAutofit/>
          </a:bodyPr>
          <a:lstStyle/>
          <a:p>
            <a:pPr algn="just"/>
            <a:r>
              <a:rPr lang="en-US" dirty="0"/>
              <a:t>Bias in AI Algorithms: AI systems, including virtual assistants, can unintentionally reflect biases present in their training data. For example, voice recognition systems have been shown to have higher error rates when processing voices from minority groups, which raises concerns about fairness and inclusivity.</a:t>
            </a:r>
          </a:p>
        </p:txBody>
      </p:sp>
    </p:spTree>
    <p:extLst>
      <p:ext uri="{BB962C8B-B14F-4D97-AF65-F5344CB8AC3E}">
        <p14:creationId xmlns:p14="http://schemas.microsoft.com/office/powerpoint/2010/main" val="2714363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09588DA8-065E-4F6F-8EFD-43104AB2E0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xmlns="" id="{C4285719-470E-454C-AF62-8323075F1F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CD9FE4EF-C4D8-49A0-B2FF-81D8DB7D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4300840D-0A0B-4512-BACA-B439D5B9C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D2B78728-A580-49A7-84F9-6EF6F583ADE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xmlns="" id="{38FAA1A1-D861-433F-88FA-1E9D6FD31D1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xmlns="" id="{8D71EDA1-87BF-4D5D-AB79-F346FD19278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827E77D9-96FB-622C-C902-B709CF90B9F4}"/>
              </a:ext>
            </a:extLst>
          </p:cNvPr>
          <p:cNvSpPr>
            <a:spLocks noGrp="1"/>
          </p:cNvSpPr>
          <p:nvPr>
            <p:ph type="title"/>
          </p:nvPr>
        </p:nvSpPr>
        <p:spPr>
          <a:xfrm>
            <a:off x="130629" y="586855"/>
            <a:ext cx="3770343" cy="3387497"/>
          </a:xfrm>
        </p:spPr>
        <p:txBody>
          <a:bodyPr anchor="b">
            <a:normAutofit/>
          </a:bodyPr>
          <a:lstStyle/>
          <a:p>
            <a:pPr algn="r"/>
            <a:r>
              <a:rPr lang="en-US" sz="4000" b="1" dirty="0" smtClean="0">
                <a:solidFill>
                  <a:srgbClr val="FFFFFF"/>
                </a:solidFill>
                <a:latin typeface="Ginto"/>
              </a:rPr>
              <a:t>References </a:t>
            </a:r>
            <a:endParaRPr lang="en-US" sz="4000" b="1" dirty="0">
              <a:solidFill>
                <a:srgbClr val="FFFFFF"/>
              </a:solidFill>
              <a:latin typeface="Ginto"/>
            </a:endParaRPr>
          </a:p>
        </p:txBody>
      </p:sp>
      <p:sp>
        <p:nvSpPr>
          <p:cNvPr id="3" name="Content Placeholder 2">
            <a:extLst>
              <a:ext uri="{FF2B5EF4-FFF2-40B4-BE49-F238E27FC236}">
                <a16:creationId xmlns:a16="http://schemas.microsoft.com/office/drawing/2014/main" xmlns="" id="{079540A4-AA28-3520-41C1-0E4A56F159C0}"/>
              </a:ext>
            </a:extLst>
          </p:cNvPr>
          <p:cNvSpPr>
            <a:spLocks noGrp="1"/>
          </p:cNvSpPr>
          <p:nvPr>
            <p:ph idx="1"/>
          </p:nvPr>
        </p:nvSpPr>
        <p:spPr>
          <a:xfrm>
            <a:off x="4256315" y="217714"/>
            <a:ext cx="7685314" cy="6346372"/>
          </a:xfrm>
        </p:spPr>
        <p:txBody>
          <a:bodyPr anchor="ctr">
            <a:normAutofit/>
          </a:bodyPr>
          <a:lstStyle/>
          <a:p>
            <a:pPr algn="just"/>
            <a:r>
              <a:rPr lang="en-US" dirty="0" err="1"/>
              <a:t>mit</a:t>
            </a:r>
            <a:r>
              <a:rPr lang="en-US" dirty="0"/>
              <a:t> technology review. (2022). how </a:t>
            </a:r>
            <a:r>
              <a:rPr lang="en-US" dirty="0" err="1"/>
              <a:t>ai</a:t>
            </a:r>
            <a:r>
              <a:rPr lang="en-US" dirty="0"/>
              <a:t>-powered facial recognition is reshaping smartphone security</a:t>
            </a:r>
            <a:r>
              <a:rPr lang="en-US" dirty="0" smtClean="0"/>
              <a:t>.</a:t>
            </a:r>
          </a:p>
          <a:p>
            <a:pPr algn="just"/>
            <a:r>
              <a:rPr lang="en-US" dirty="0" err="1"/>
              <a:t>google</a:t>
            </a:r>
            <a:r>
              <a:rPr lang="en-US" dirty="0"/>
              <a:t> </a:t>
            </a:r>
            <a:r>
              <a:rPr lang="en-US" dirty="0" err="1"/>
              <a:t>ai</a:t>
            </a:r>
            <a:r>
              <a:rPr lang="en-US" dirty="0"/>
              <a:t> blog. (2023). how </a:t>
            </a:r>
            <a:r>
              <a:rPr lang="en-US" dirty="0" err="1"/>
              <a:t>ai</a:t>
            </a:r>
            <a:r>
              <a:rPr lang="en-US" dirty="0"/>
              <a:t> is improving keyboard typing</a:t>
            </a:r>
            <a:r>
              <a:rPr lang="en-US" dirty="0" smtClean="0"/>
              <a:t>.</a:t>
            </a:r>
          </a:p>
          <a:p>
            <a:pPr algn="just"/>
            <a:r>
              <a:rPr lang="en-US" dirty="0"/>
              <a:t>amazon </a:t>
            </a:r>
            <a:r>
              <a:rPr lang="en-US" dirty="0" err="1"/>
              <a:t>alexa</a:t>
            </a:r>
            <a:r>
              <a:rPr lang="en-US" dirty="0"/>
              <a:t> blog. (2024). how </a:t>
            </a:r>
            <a:r>
              <a:rPr lang="en-US" dirty="0" err="1"/>
              <a:t>alexa</a:t>
            </a:r>
            <a:r>
              <a:rPr lang="en-US" dirty="0"/>
              <a:t> is transforming the smart home</a:t>
            </a:r>
            <a:r>
              <a:rPr lang="en-US" dirty="0" smtClean="0"/>
              <a:t>.</a:t>
            </a:r>
          </a:p>
          <a:p>
            <a:pPr algn="just"/>
            <a:r>
              <a:rPr lang="en-US" dirty="0"/>
              <a:t>Stanford AI Research. (2023). "Advances in Natural Language Processing and Speech Recognition."</a:t>
            </a:r>
          </a:p>
        </p:txBody>
      </p:sp>
    </p:spTree>
    <p:extLst>
      <p:ext uri="{BB962C8B-B14F-4D97-AF65-F5344CB8AC3E}">
        <p14:creationId xmlns:p14="http://schemas.microsoft.com/office/powerpoint/2010/main" val="1823714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1EE62F-C12B-C168-A185-5E1ED81DCF37}"/>
              </a:ext>
            </a:extLst>
          </p:cNvPr>
          <p:cNvSpPr>
            <a:spLocks noGrp="1"/>
          </p:cNvSpPr>
          <p:nvPr>
            <p:ph type="title"/>
          </p:nvPr>
        </p:nvSpPr>
        <p:spPr>
          <a:xfrm>
            <a:off x="401216" y="1153572"/>
            <a:ext cx="3486018" cy="4461163"/>
          </a:xfrm>
        </p:spPr>
        <p:txBody>
          <a:bodyPr>
            <a:normAutofit/>
          </a:bodyPr>
          <a:lstStyle/>
          <a:p>
            <a:r>
              <a:rPr lang="en-US" b="1" i="0" dirty="0">
                <a:solidFill>
                  <a:srgbClr val="FFFFFF"/>
                </a:solidFill>
                <a:effectLst/>
                <a:latin typeface="Ginto"/>
              </a:rPr>
              <a:t>Introduction</a:t>
            </a:r>
            <a:endParaRPr lang="en-US" dirty="0">
              <a:solidFill>
                <a:srgbClr val="FFFFFF"/>
              </a:solidFill>
            </a:endParaRPr>
          </a:p>
        </p:txBody>
      </p:sp>
      <p:sp>
        <p:nvSpPr>
          <p:cNvPr id="20" name="Arc 19">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BCF8C571-CD29-3E9B-A313-0DFBC6B99B79}"/>
              </a:ext>
            </a:extLst>
          </p:cNvPr>
          <p:cNvSpPr>
            <a:spLocks noGrp="1"/>
          </p:cNvSpPr>
          <p:nvPr>
            <p:ph idx="1"/>
          </p:nvPr>
        </p:nvSpPr>
        <p:spPr>
          <a:xfrm>
            <a:off x="4447308" y="591344"/>
            <a:ext cx="6906491" cy="5585619"/>
          </a:xfrm>
        </p:spPr>
        <p:txBody>
          <a:bodyPr anchor="ctr">
            <a:normAutofit/>
          </a:bodyPr>
          <a:lstStyle/>
          <a:p>
            <a:pPr algn="just"/>
            <a:r>
              <a:rPr lang="en-US" sz="2600" dirty="0"/>
              <a:t>Artificial Intelligence (AI) has become an integral part of our daily lives, influencing how we interact with the world around us. From social media algorithms to the way we shop online, AI is embedded in many of the tools and devices we use every day. Among the most noticeable and widely used applications of AI are smartphones and virtual assistants like </a:t>
            </a:r>
            <a:r>
              <a:rPr lang="en-US" sz="2600" dirty="0" err="1"/>
              <a:t>Siri</a:t>
            </a:r>
            <a:r>
              <a:rPr lang="en-US" sz="2600" dirty="0"/>
              <a:t>, Google Assistant, and </a:t>
            </a:r>
            <a:r>
              <a:rPr lang="en-US" sz="2600" dirty="0" err="1"/>
              <a:t>Alexa</a:t>
            </a:r>
            <a:r>
              <a:rPr lang="en-US" sz="2600" dirty="0"/>
              <a:t>. These AI-powered systems have changed the way we perform tasks, communicate, and manage our time.</a:t>
            </a:r>
          </a:p>
        </p:txBody>
      </p:sp>
    </p:spTree>
    <p:extLst>
      <p:ext uri="{BB962C8B-B14F-4D97-AF65-F5344CB8AC3E}">
        <p14:creationId xmlns:p14="http://schemas.microsoft.com/office/powerpoint/2010/main" val="369666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xmlns=""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41EE62F-C12B-C168-A185-5E1ED81DCF37}"/>
              </a:ext>
            </a:extLst>
          </p:cNvPr>
          <p:cNvSpPr>
            <a:spLocks noGrp="1"/>
          </p:cNvSpPr>
          <p:nvPr>
            <p:ph type="title"/>
          </p:nvPr>
        </p:nvSpPr>
        <p:spPr>
          <a:xfrm>
            <a:off x="363894" y="1153572"/>
            <a:ext cx="3523340" cy="4461163"/>
          </a:xfrm>
        </p:spPr>
        <p:txBody>
          <a:bodyPr>
            <a:normAutofit/>
          </a:bodyPr>
          <a:lstStyle/>
          <a:p>
            <a:r>
              <a:rPr lang="en-US" b="1" i="0" dirty="0">
                <a:solidFill>
                  <a:srgbClr val="FFFFFF"/>
                </a:solidFill>
                <a:effectLst/>
                <a:latin typeface="Ginto"/>
              </a:rPr>
              <a:t>Introduction</a:t>
            </a:r>
            <a:endParaRPr lang="en-US" dirty="0">
              <a:solidFill>
                <a:srgbClr val="FFFFFF"/>
              </a:solidFill>
            </a:endParaRPr>
          </a:p>
        </p:txBody>
      </p:sp>
      <p:sp>
        <p:nvSpPr>
          <p:cNvPr id="12" name="Arc 11">
            <a:extLst>
              <a:ext uri="{FF2B5EF4-FFF2-40B4-BE49-F238E27FC236}">
                <a16:creationId xmlns:a16="http://schemas.microsoft.com/office/drawing/2014/main" xmlns=""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xmlns="" id="{BCF8C571-CD29-3E9B-A313-0DFBC6B99B79}"/>
              </a:ext>
            </a:extLst>
          </p:cNvPr>
          <p:cNvSpPr>
            <a:spLocks noGrp="1"/>
          </p:cNvSpPr>
          <p:nvPr>
            <p:ph idx="1"/>
          </p:nvPr>
        </p:nvSpPr>
        <p:spPr>
          <a:xfrm>
            <a:off x="4447308" y="591344"/>
            <a:ext cx="7057858" cy="5585619"/>
          </a:xfrm>
        </p:spPr>
        <p:txBody>
          <a:bodyPr anchor="ctr">
            <a:normAutofit/>
          </a:bodyPr>
          <a:lstStyle/>
          <a:p>
            <a:pPr algn="just"/>
            <a:r>
              <a:rPr lang="en-US" dirty="0"/>
              <a:t>In this lecture, we will explore the role of AI in </a:t>
            </a:r>
            <a:r>
              <a:rPr lang="en-US" dirty="0" smtClean="0"/>
              <a:t>smartphones and </a:t>
            </a:r>
            <a:r>
              <a:rPr lang="en-US" dirty="0"/>
              <a:t>virtual assistants, highlighting how they work, their benefits, and their impact on our lives.</a:t>
            </a:r>
          </a:p>
        </p:txBody>
      </p:sp>
    </p:spTree>
    <p:extLst>
      <p:ext uri="{BB962C8B-B14F-4D97-AF65-F5344CB8AC3E}">
        <p14:creationId xmlns:p14="http://schemas.microsoft.com/office/powerpoint/2010/main" val="2274670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38A0A4-589F-B203-F682-7C2787515A65}"/>
              </a:ext>
            </a:extLst>
          </p:cNvPr>
          <p:cNvSpPr>
            <a:spLocks noGrp="1"/>
          </p:cNvSpPr>
          <p:nvPr>
            <p:ph type="title"/>
          </p:nvPr>
        </p:nvSpPr>
        <p:spPr>
          <a:xfrm>
            <a:off x="1371599" y="294538"/>
            <a:ext cx="9895951" cy="1033669"/>
          </a:xfrm>
        </p:spPr>
        <p:txBody>
          <a:bodyPr>
            <a:normAutofit/>
          </a:bodyPr>
          <a:lstStyle/>
          <a:p>
            <a:pPr algn="ctr"/>
            <a:r>
              <a:rPr lang="en-US" sz="2800" dirty="0">
                <a:solidFill>
                  <a:srgbClr val="FFFFFF"/>
                </a:solidFill>
                <a:latin typeface="Ginto"/>
              </a:rPr>
              <a:t>AI in Smartphones</a:t>
            </a:r>
            <a:endParaRPr lang="en-US" sz="2800" dirty="0">
              <a:solidFill>
                <a:srgbClr val="FFFFFF"/>
              </a:solidFill>
            </a:endParaRPr>
          </a:p>
        </p:txBody>
      </p:sp>
      <p:sp>
        <p:nvSpPr>
          <p:cNvPr id="3" name="Content Placeholder 2">
            <a:extLst>
              <a:ext uri="{FF2B5EF4-FFF2-40B4-BE49-F238E27FC236}">
                <a16:creationId xmlns:a16="http://schemas.microsoft.com/office/drawing/2014/main" xmlns="" id="{6FE1CC1F-41A1-97F0-726E-904311E42EE3}"/>
              </a:ext>
            </a:extLst>
          </p:cNvPr>
          <p:cNvSpPr>
            <a:spLocks noGrp="1"/>
          </p:cNvSpPr>
          <p:nvPr>
            <p:ph idx="1"/>
          </p:nvPr>
        </p:nvSpPr>
        <p:spPr>
          <a:xfrm>
            <a:off x="283029" y="1709056"/>
            <a:ext cx="11615057" cy="4854405"/>
          </a:xfrm>
        </p:spPr>
        <p:txBody>
          <a:bodyPr anchor="ctr">
            <a:normAutofit/>
          </a:bodyPr>
          <a:lstStyle/>
          <a:p>
            <a:pPr algn="just"/>
            <a:r>
              <a:rPr lang="en-US" dirty="0" smtClean="0"/>
              <a:t>Smartphones are one of the most pervasive technologies in modern society, with nearly every person owning one. The AI embedded in smartphones is responsible for many features we now take for granted.</a:t>
            </a:r>
          </a:p>
          <a:p>
            <a:pPr algn="just"/>
            <a:endParaRPr lang="en-US" dirty="0"/>
          </a:p>
          <a:p>
            <a:pPr algn="just"/>
            <a:endParaRPr lang="en-US" dirty="0" smtClean="0"/>
          </a:p>
          <a:p>
            <a:pPr marL="0" indent="0" algn="just">
              <a:buNone/>
            </a:pPr>
            <a:endParaRPr lang="en-US" dirty="0"/>
          </a:p>
          <a:p>
            <a:pPr algn="just"/>
            <a:endParaRPr lang="en-US" dirty="0" smtClean="0"/>
          </a:p>
          <a:p>
            <a:pPr algn="just"/>
            <a:endParaRPr lang="en-US" dirty="0"/>
          </a:p>
          <a:p>
            <a:pPr marL="0" indent="0" algn="just">
              <a:buNone/>
            </a:pP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4310" y="3343860"/>
            <a:ext cx="5063380" cy="3075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969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3038A0A4-589F-B203-F682-7C2787515A65}"/>
              </a:ext>
            </a:extLst>
          </p:cNvPr>
          <p:cNvSpPr>
            <a:spLocks noGrp="1"/>
          </p:cNvSpPr>
          <p:nvPr>
            <p:ph type="title"/>
          </p:nvPr>
        </p:nvSpPr>
        <p:spPr>
          <a:xfrm>
            <a:off x="1371599" y="294538"/>
            <a:ext cx="9895951" cy="1033669"/>
          </a:xfrm>
        </p:spPr>
        <p:txBody>
          <a:bodyPr>
            <a:normAutofit/>
          </a:bodyPr>
          <a:lstStyle/>
          <a:p>
            <a:pPr algn="ctr"/>
            <a:r>
              <a:rPr lang="en-US" sz="2800" dirty="0" smtClean="0">
                <a:solidFill>
                  <a:srgbClr val="FFFFFF"/>
                </a:solidFill>
                <a:latin typeface="Ginto"/>
              </a:rPr>
              <a:t>AI </a:t>
            </a:r>
            <a:r>
              <a:rPr lang="en-US" sz="2800" dirty="0">
                <a:solidFill>
                  <a:srgbClr val="FFFFFF"/>
                </a:solidFill>
                <a:latin typeface="Ginto"/>
              </a:rPr>
              <a:t>for User Experience and Personalization</a:t>
            </a:r>
          </a:p>
        </p:txBody>
      </p:sp>
      <p:sp>
        <p:nvSpPr>
          <p:cNvPr id="3" name="Content Placeholder 2">
            <a:extLst>
              <a:ext uri="{FF2B5EF4-FFF2-40B4-BE49-F238E27FC236}">
                <a16:creationId xmlns:a16="http://schemas.microsoft.com/office/drawing/2014/main" xmlns="" id="{6FE1CC1F-41A1-97F0-726E-904311E42EE3}"/>
              </a:ext>
            </a:extLst>
          </p:cNvPr>
          <p:cNvSpPr>
            <a:spLocks noGrp="1"/>
          </p:cNvSpPr>
          <p:nvPr>
            <p:ph idx="1"/>
          </p:nvPr>
        </p:nvSpPr>
        <p:spPr>
          <a:xfrm>
            <a:off x="348343" y="1885278"/>
            <a:ext cx="11495314" cy="4678183"/>
          </a:xfrm>
        </p:spPr>
        <p:txBody>
          <a:bodyPr anchor="ctr">
            <a:normAutofit/>
          </a:bodyPr>
          <a:lstStyle/>
          <a:p>
            <a:pPr algn="just"/>
            <a:r>
              <a:rPr lang="en-US" dirty="0"/>
              <a:t>AI in smartphones is primarily used to personalize the user experience. Machine learning algorithms gather data on how we use our phones and adjust the system to make our interactions smoother and more intuitive</a:t>
            </a:r>
            <a:r>
              <a:rPr lang="en-US" dirty="0" smtClean="0"/>
              <a:t>.</a:t>
            </a:r>
          </a:p>
          <a:p>
            <a:pPr algn="just"/>
            <a:r>
              <a:rPr lang="en-US" dirty="0"/>
              <a:t>Predictive Text and Autocorrect: Smartphones use AI-driven language models to predict what we want to type next, correcting spelling errors or suggesting phrases. This is particularly useful when composing messages or emails. For example, Google Keyboard (</a:t>
            </a:r>
            <a:r>
              <a:rPr lang="en-US" dirty="0" err="1"/>
              <a:t>Gboard</a:t>
            </a:r>
            <a:r>
              <a:rPr lang="en-US" dirty="0"/>
              <a:t>) uses AI to predict the next word or </a:t>
            </a:r>
            <a:r>
              <a:rPr lang="en-US" dirty="0" err="1"/>
              <a:t>emoji</a:t>
            </a:r>
            <a:r>
              <a:rPr lang="en-US" dirty="0"/>
              <a:t> you might use based on your typing history</a:t>
            </a:r>
            <a:r>
              <a:rPr lang="en-US" dirty="0" smtClean="0"/>
              <a:t>.</a:t>
            </a:r>
          </a:p>
          <a:p>
            <a:pPr algn="just"/>
            <a:endParaRPr lang="en-US" dirty="0"/>
          </a:p>
        </p:txBody>
      </p:sp>
    </p:spTree>
    <p:extLst>
      <p:ext uri="{BB962C8B-B14F-4D97-AF65-F5344CB8AC3E}">
        <p14:creationId xmlns:p14="http://schemas.microsoft.com/office/powerpoint/2010/main" val="212014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CCF843-2C1D-BE81-EAC7-B72D56AF7026}"/>
              </a:ext>
            </a:extLst>
          </p:cNvPr>
          <p:cNvSpPr>
            <a:spLocks noGrp="1"/>
          </p:cNvSpPr>
          <p:nvPr>
            <p:ph type="title"/>
          </p:nvPr>
        </p:nvSpPr>
        <p:spPr>
          <a:xfrm>
            <a:off x="1371599" y="294538"/>
            <a:ext cx="9895951" cy="1033669"/>
          </a:xfrm>
        </p:spPr>
        <p:txBody>
          <a:bodyPr>
            <a:normAutofit/>
          </a:bodyPr>
          <a:lstStyle/>
          <a:p>
            <a:pPr algn="ctr"/>
            <a:r>
              <a:rPr lang="en-US" sz="2800" dirty="0">
                <a:solidFill>
                  <a:srgbClr val="FFFFFF"/>
                </a:solidFill>
                <a:latin typeface="Ginto"/>
              </a:rPr>
              <a:t>AI for User Experience and Personalization</a:t>
            </a:r>
            <a:endParaRPr lang="en-US" sz="2800" dirty="0">
              <a:solidFill>
                <a:srgbClr val="FFFFFF"/>
              </a:solidFill>
            </a:endParaRPr>
          </a:p>
        </p:txBody>
      </p:sp>
      <p:sp>
        <p:nvSpPr>
          <p:cNvPr id="3" name="Content Placeholder 2">
            <a:extLst>
              <a:ext uri="{FF2B5EF4-FFF2-40B4-BE49-F238E27FC236}">
                <a16:creationId xmlns:a16="http://schemas.microsoft.com/office/drawing/2014/main" xmlns="" id="{2E1A3910-7BA9-5BC4-4466-B5DA47173430}"/>
              </a:ext>
            </a:extLst>
          </p:cNvPr>
          <p:cNvSpPr>
            <a:spLocks noGrp="1"/>
          </p:cNvSpPr>
          <p:nvPr>
            <p:ph idx="1"/>
          </p:nvPr>
        </p:nvSpPr>
        <p:spPr>
          <a:xfrm>
            <a:off x="283029" y="1807028"/>
            <a:ext cx="11604171" cy="4756433"/>
          </a:xfrm>
        </p:spPr>
        <p:txBody>
          <a:bodyPr anchor="ctr">
            <a:normAutofit/>
          </a:bodyPr>
          <a:lstStyle/>
          <a:p>
            <a:pPr algn="just"/>
            <a:r>
              <a:rPr lang="en-US" dirty="0"/>
              <a:t>App Recommendations: The App Store (</a:t>
            </a:r>
            <a:r>
              <a:rPr lang="en-US" dirty="0" err="1"/>
              <a:t>iOS</a:t>
            </a:r>
            <a:r>
              <a:rPr lang="en-US" dirty="0"/>
              <a:t>) and Google Play Store (Android) use AI to analyze your usage patterns and recommend apps that you might like, based on previous downloads and interests.</a:t>
            </a:r>
          </a:p>
        </p:txBody>
      </p:sp>
    </p:spTree>
    <p:extLst>
      <p:ext uri="{BB962C8B-B14F-4D97-AF65-F5344CB8AC3E}">
        <p14:creationId xmlns:p14="http://schemas.microsoft.com/office/powerpoint/2010/main" val="1419826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97CCF843-2C1D-BE81-EAC7-B72D56AF7026}"/>
              </a:ext>
            </a:extLst>
          </p:cNvPr>
          <p:cNvSpPr>
            <a:spLocks noGrp="1"/>
          </p:cNvSpPr>
          <p:nvPr>
            <p:ph type="title"/>
          </p:nvPr>
        </p:nvSpPr>
        <p:spPr>
          <a:xfrm>
            <a:off x="1371599" y="294538"/>
            <a:ext cx="9895951" cy="1033669"/>
          </a:xfrm>
        </p:spPr>
        <p:txBody>
          <a:bodyPr>
            <a:normAutofit/>
          </a:bodyPr>
          <a:lstStyle/>
          <a:p>
            <a:pPr algn="ctr"/>
            <a:r>
              <a:rPr lang="en-US" sz="2800" dirty="0">
                <a:solidFill>
                  <a:srgbClr val="FFFFFF"/>
                </a:solidFill>
                <a:latin typeface="Ginto"/>
              </a:rPr>
              <a:t>Facial Recognition and Security</a:t>
            </a:r>
          </a:p>
        </p:txBody>
      </p:sp>
      <p:sp>
        <p:nvSpPr>
          <p:cNvPr id="3" name="Content Placeholder 2">
            <a:extLst>
              <a:ext uri="{FF2B5EF4-FFF2-40B4-BE49-F238E27FC236}">
                <a16:creationId xmlns:a16="http://schemas.microsoft.com/office/drawing/2014/main" xmlns="" id="{2E1A3910-7BA9-5BC4-4466-B5DA47173430}"/>
              </a:ext>
            </a:extLst>
          </p:cNvPr>
          <p:cNvSpPr>
            <a:spLocks noGrp="1"/>
          </p:cNvSpPr>
          <p:nvPr>
            <p:ph idx="1"/>
          </p:nvPr>
        </p:nvSpPr>
        <p:spPr>
          <a:xfrm>
            <a:off x="272143" y="1796142"/>
            <a:ext cx="11560628" cy="4767319"/>
          </a:xfrm>
        </p:spPr>
        <p:txBody>
          <a:bodyPr anchor="ctr">
            <a:normAutofit/>
          </a:bodyPr>
          <a:lstStyle/>
          <a:p>
            <a:pPr algn="just"/>
            <a:r>
              <a:rPr lang="en-US" dirty="0"/>
              <a:t>AI plays a crucial role in enhancing the security of smartphones through biometric authentication</a:t>
            </a:r>
            <a:r>
              <a:rPr lang="en-US" dirty="0" smtClean="0"/>
              <a:t>.</a:t>
            </a:r>
          </a:p>
          <a:p>
            <a:pPr algn="just"/>
            <a:r>
              <a:rPr lang="en-US" dirty="0"/>
              <a:t>Face Unlock: Apple's Face ID and Android's facial recognition technology use AI to map your face in 3D and compare it to stored data, allowing you to unlock your phone securely. This technology is powered by convolutional neural networks (CNNs), which are highly efficient in processing visual data.</a:t>
            </a:r>
          </a:p>
          <a:p>
            <a:pPr algn="just"/>
            <a:r>
              <a:rPr lang="en-US" dirty="0"/>
              <a:t>Fingerprint Scanning: Many phones now include fingerprint scanners, which use AI to improve accuracy by learning the subtle details of your fingerprint with each scan.</a:t>
            </a:r>
          </a:p>
          <a:p>
            <a:pPr marL="0" indent="0" algn="just">
              <a:buNone/>
            </a:pPr>
            <a:endParaRPr lang="en-US" dirty="0"/>
          </a:p>
        </p:txBody>
      </p:sp>
    </p:spTree>
    <p:extLst>
      <p:ext uri="{BB962C8B-B14F-4D97-AF65-F5344CB8AC3E}">
        <p14:creationId xmlns:p14="http://schemas.microsoft.com/office/powerpoint/2010/main" val="1317691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xmlns="" id="{1B15ED52-F352-441B-82BF-E0EA34836D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3B2E3793-BFE6-45A2-9B7B-E18844431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BC4C4868-CB8F-4AF9-9CDB-8108F2C19B6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375E0459-6403-40CD-989D-56A4407CA12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53E5B1A8-3AC9-4BD1-9BBC-78CA94F2D1B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7DAD241A-6ABC-49EA-6D3F-88907E19056C}"/>
              </a:ext>
            </a:extLst>
          </p:cNvPr>
          <p:cNvSpPr>
            <a:spLocks noGrp="1"/>
          </p:cNvSpPr>
          <p:nvPr>
            <p:ph type="title"/>
          </p:nvPr>
        </p:nvSpPr>
        <p:spPr>
          <a:xfrm>
            <a:off x="1371599" y="294538"/>
            <a:ext cx="9895951" cy="1033669"/>
          </a:xfrm>
        </p:spPr>
        <p:txBody>
          <a:bodyPr>
            <a:normAutofit/>
          </a:bodyPr>
          <a:lstStyle/>
          <a:p>
            <a:pPr algn="ctr"/>
            <a:r>
              <a:rPr lang="en-US" sz="2800" dirty="0">
                <a:solidFill>
                  <a:srgbClr val="FFFFFF"/>
                </a:solidFill>
                <a:latin typeface="Ginto"/>
              </a:rPr>
              <a:t>Voice and Gesture Control</a:t>
            </a:r>
          </a:p>
        </p:txBody>
      </p:sp>
      <p:sp>
        <p:nvSpPr>
          <p:cNvPr id="3" name="Content Placeholder 2">
            <a:extLst>
              <a:ext uri="{FF2B5EF4-FFF2-40B4-BE49-F238E27FC236}">
                <a16:creationId xmlns:a16="http://schemas.microsoft.com/office/drawing/2014/main" xmlns="" id="{61852C5E-B9C2-C1FE-D150-195856B05BCB}"/>
              </a:ext>
            </a:extLst>
          </p:cNvPr>
          <p:cNvSpPr>
            <a:spLocks noGrp="1"/>
          </p:cNvSpPr>
          <p:nvPr>
            <p:ph idx="1"/>
          </p:nvPr>
        </p:nvSpPr>
        <p:spPr>
          <a:xfrm>
            <a:off x="272144" y="1796143"/>
            <a:ext cx="11473542" cy="4767319"/>
          </a:xfrm>
        </p:spPr>
        <p:txBody>
          <a:bodyPr anchor="ctr">
            <a:normAutofit/>
          </a:bodyPr>
          <a:lstStyle/>
          <a:p>
            <a:pPr algn="just"/>
            <a:r>
              <a:rPr lang="en-US" dirty="0"/>
              <a:t>AI-powered voice recognition systems enable us to interact with our smartphones hands-free</a:t>
            </a:r>
            <a:r>
              <a:rPr lang="en-US" dirty="0" smtClean="0"/>
              <a:t>.</a:t>
            </a:r>
          </a:p>
          <a:p>
            <a:pPr algn="just"/>
            <a:r>
              <a:rPr lang="en-US" dirty="0"/>
              <a:t>Voice Assistants: Virtual assistants like </a:t>
            </a:r>
            <a:r>
              <a:rPr lang="en-US" dirty="0" err="1"/>
              <a:t>Siri</a:t>
            </a:r>
            <a:r>
              <a:rPr lang="en-US" dirty="0"/>
              <a:t>, Google Assistant, and Samsung's Bixby rely on AI to process natural language commands. This allows users to perform tasks like sending messages, setting reminders, or asking for directions simply by speaking to their phone.</a:t>
            </a:r>
          </a:p>
          <a:p>
            <a:pPr algn="just"/>
            <a:r>
              <a:rPr lang="en-US" dirty="0"/>
              <a:t>Gesture Recognition: Some smartphones, such as the Google Pixel, use AI to interpret gestures like swiping, tapping, or hovering over the screen, enabling users to interact without touching the device.</a:t>
            </a:r>
          </a:p>
          <a:p>
            <a:pPr marL="0" indent="0" algn="just">
              <a:buNone/>
            </a:pPr>
            <a:endParaRPr lang="en-US" dirty="0"/>
          </a:p>
        </p:txBody>
      </p:sp>
    </p:spTree>
    <p:extLst>
      <p:ext uri="{BB962C8B-B14F-4D97-AF65-F5344CB8AC3E}">
        <p14:creationId xmlns:p14="http://schemas.microsoft.com/office/powerpoint/2010/main" val="17640550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TotalTime>
  <Words>1295</Words>
  <Application>Microsoft Office PowerPoint</Application>
  <PresentationFormat>Custom</PresentationFormat>
  <Paragraphs>73</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AI in Our Daily Lives </vt:lpstr>
      <vt:lpstr>Introduction</vt:lpstr>
      <vt:lpstr>Introduction</vt:lpstr>
      <vt:lpstr>Introduction</vt:lpstr>
      <vt:lpstr>AI in Smartphones</vt:lpstr>
      <vt:lpstr>AI for User Experience and Personalization</vt:lpstr>
      <vt:lpstr>AI for User Experience and Personalization</vt:lpstr>
      <vt:lpstr>Facial Recognition and Security</vt:lpstr>
      <vt:lpstr>Voice and Gesture Control</vt:lpstr>
      <vt:lpstr>Virtual Assistants – Siri, Google Assistant, and Alexa</vt:lpstr>
      <vt:lpstr> What are Virtual Assistants?</vt:lpstr>
      <vt:lpstr>Popular virtual assistants include:</vt:lpstr>
      <vt:lpstr>Popular virtual assistants </vt:lpstr>
      <vt:lpstr>AI Technologies Behind Virtual Assistants</vt:lpstr>
      <vt:lpstr>AI Technologies Behind Virtual Assistants</vt:lpstr>
      <vt:lpstr>Practical Applications of Virtual Assistants</vt:lpstr>
      <vt:lpstr>Practical Applications of Virtual Assistants</vt:lpstr>
      <vt:lpstr> Challenges and Concerns</vt:lpstr>
      <vt:lpstr> Privacy and Security</vt:lpstr>
      <vt:lpstr>Dependence on Technology</vt:lpstr>
      <vt:lpstr>Ethical Issues</vt:lpstr>
      <vt:lpstr>References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Artificial Intelligence in Medicine: Transforming Healthcare</dc:title>
  <dc:creator>Mohammad Baker</dc:creator>
  <cp:lastModifiedBy>Maher</cp:lastModifiedBy>
  <cp:revision>58</cp:revision>
  <cp:lastPrinted>2024-11-02T10:40:20Z</cp:lastPrinted>
  <dcterms:created xsi:type="dcterms:W3CDTF">2024-10-26T17:59:52Z</dcterms:created>
  <dcterms:modified xsi:type="dcterms:W3CDTF">2025-03-20T08:13:22Z</dcterms:modified>
</cp:coreProperties>
</file>