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62" r:id="rId3"/>
    <p:sldId id="263" r:id="rId4"/>
    <p:sldId id="264" r:id="rId5"/>
    <p:sldId id="265" r:id="rId6"/>
    <p:sldId id="269" r:id="rId7"/>
    <p:sldId id="266" r:id="rId8"/>
    <p:sldId id="270" r:id="rId9"/>
    <p:sldId id="267" r:id="rId10"/>
    <p:sldId id="271" r:id="rId11"/>
    <p:sldId id="268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04" autoAdjust="0"/>
    <p:restoredTop sz="94660"/>
  </p:normalViewPr>
  <p:slideViewPr>
    <p:cSldViewPr snapToGrid="0" snapToObjects="1">
      <p:cViewPr varScale="1">
        <p:scale>
          <a:sx n="78" d="100"/>
          <a:sy n="78" d="100"/>
        </p:scale>
        <p:origin x="1613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03735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28223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1673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434317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5797418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597981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612936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13426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41596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55501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5/23/2025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32004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5/23/2025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0049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5/23/2025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85486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5/23/2025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19058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5/23/2025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5872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5/23/2025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45891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5/23/2025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5373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b="1" dirty="0"/>
              <a:t>Methods of Drug </a:t>
            </a:r>
            <a:r>
              <a:rPr b="1"/>
              <a:t>Administration</a:t>
            </a:r>
            <a:r>
              <a:rPr lang="en-US" b="1"/>
              <a:t> part 2</a:t>
            </a:r>
            <a:endParaRPr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pPr algn="l"/>
            <a:r>
              <a:rPr lang="en-US" dirty="0"/>
              <a:t>By: prof. Dr. Fadhil Sahib .</a:t>
            </a:r>
          </a:p>
          <a:p>
            <a:pPr algn="l"/>
            <a:r>
              <a:rPr dirty="0"/>
              <a:t>Department of Radiology Technologies</a:t>
            </a:r>
          </a:p>
          <a:p>
            <a:pPr algn="l"/>
            <a:r>
              <a:rPr dirty="0"/>
              <a:t>Al-</a:t>
            </a:r>
            <a:r>
              <a:rPr dirty="0" err="1"/>
              <a:t>Mustaqbal</a:t>
            </a:r>
            <a:r>
              <a:rPr dirty="0"/>
              <a:t> University College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ED1BBF-B4EA-4DA9-94B0-A0A6383571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marR="0" lvl="0" indent="-342900" algn="just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90C226"/>
              </a:buClr>
              <a:buSzPct val="80000"/>
              <a:buFont typeface="Wingdings 3" charset="2"/>
              <a:buChar char=""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Used for drugs like morphine, metoclopramide.</a:t>
            </a:r>
          </a:p>
          <a:p>
            <a:pPr marL="342900" marR="0" lvl="0" indent="-342900" algn="just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90C226"/>
              </a:buClr>
              <a:buSzPct val="80000"/>
              <a:buFont typeface="Wingdings 3" charset="2"/>
              <a:buChar char=""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Better absorption in solutions than suppositories.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2E6247D4-5900-714A-6194-59BE833B2B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609600"/>
            <a:ext cx="6348413" cy="1320800"/>
          </a:xfrm>
        </p:spPr>
        <p:txBody>
          <a:bodyPr/>
          <a:lstStyle/>
          <a:p>
            <a:r>
              <a:rPr dirty="0"/>
              <a:t>7. Rectal Route</a:t>
            </a:r>
          </a:p>
        </p:txBody>
      </p:sp>
    </p:spTree>
    <p:extLst>
      <p:ext uri="{BB962C8B-B14F-4D97-AF65-F5344CB8AC3E}">
        <p14:creationId xmlns:p14="http://schemas.microsoft.com/office/powerpoint/2010/main" val="8704295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98EBCBA6-4C33-538C-7DE7-31F3356F7C3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>
                        <a14:foregroundMark x1="34150" y1="37931" x2="29085" y2="53103"/>
                        <a14:foregroundMark x1="61928" y1="38966" x2="65850" y2="51034"/>
                        <a14:foregroundMark x1="65850" y1="51034" x2="69118" y2="37931"/>
                        <a14:foregroundMark x1="69118" y1="37931" x2="64869" y2="64483"/>
                        <a14:foregroundMark x1="64869" y1="64483" x2="65033" y2="66207"/>
                        <a14:foregroundMark x1="70915" y1="42414" x2="69935" y2="56552"/>
                        <a14:foregroundMark x1="69935" y1="56552" x2="73693" y2="63448"/>
                        <a14:foregroundMark x1="73693" y1="63448" x2="76471" y2="50000"/>
                        <a14:foregroundMark x1="76471" y1="50000" x2="72222" y2="40345"/>
                        <a14:foregroundMark x1="72222" y1="40345" x2="69608" y2="43103"/>
                        <a14:foregroundMark x1="88399" y1="40690" x2="88399" y2="56552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609599" y="1120877"/>
            <a:ext cx="7455664" cy="4395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26108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Intrathecal and Intra-arterial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sz="2800" b="1" dirty="0"/>
              <a:t>IT: Direct to cerebrospinal fluid for CNS effects.</a:t>
            </a:r>
          </a:p>
          <a:p>
            <a:pPr algn="just"/>
            <a:r>
              <a:rPr sz="2800" b="1" dirty="0"/>
              <a:t>Intra-arterial: Delivers drugs to specific organs (e.g., chemotherapy), but risky.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3. Transdermal and Topical Routes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sz="3200" b="1" dirty="0"/>
              <a:t>Topical: Localized effect on skin.</a:t>
            </a:r>
          </a:p>
          <a:p>
            <a:pPr algn="just"/>
            <a:r>
              <a:rPr sz="3200" b="1" dirty="0"/>
              <a:t>Transdermal: Patches deliver drugs systemically over time (e.g., nicotine, scopolamine).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4. Intraperitoneal Route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sz="2800" b="1" dirty="0"/>
              <a:t>Used in preclinical testing or for peritoneal cancers.</a:t>
            </a:r>
          </a:p>
          <a:p>
            <a:pPr algn="just"/>
            <a:r>
              <a:rPr sz="2800" b="1" dirty="0"/>
              <a:t>May cause peritonitis in dialysis patients.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dirty="0"/>
              <a:t>5. Intranasal Route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sz="2800" b="1" dirty="0"/>
              <a:t>Used for local/systemic effects (e.g., rhinitis).</a:t>
            </a:r>
            <a:endParaRPr lang="en-US" sz="2800" b="1" dirty="0"/>
          </a:p>
          <a:p>
            <a:pPr algn="just"/>
            <a:r>
              <a:rPr lang="en-US" sz="2800" b="1" dirty="0"/>
              <a:t>Good absorption due to nasal mucosa.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9D6D90-FF10-4ED9-F84D-00CE1FC8D5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marR="0" lvl="0" indent="-342900" algn="just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90C226"/>
              </a:buClr>
              <a:buSzPct val="80000"/>
              <a:buFont typeface="Wingdings 3" charset="2"/>
              <a:buChar char=""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Good absorption due to nasal mucosa.</a:t>
            </a:r>
          </a:p>
          <a:p>
            <a:pPr marL="342900" marR="0" lvl="0" indent="-342900" algn="just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90C226"/>
              </a:buClr>
              <a:buSzPct val="80000"/>
              <a:buFont typeface="Wingdings 3" charset="2"/>
              <a:buChar char=""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Tested with insulin and small peptides</a:t>
            </a:r>
            <a:endParaRPr lang="en-US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2D7E079E-A729-3349-4FE5-E73BEE4EDE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609600"/>
            <a:ext cx="6348413" cy="1320800"/>
          </a:xfrm>
        </p:spPr>
        <p:txBody>
          <a:bodyPr/>
          <a:lstStyle/>
          <a:p>
            <a:r>
              <a:rPr dirty="0"/>
              <a:t>5. Intranasal Route</a:t>
            </a:r>
          </a:p>
        </p:txBody>
      </p:sp>
    </p:spTree>
    <p:extLst>
      <p:ext uri="{BB962C8B-B14F-4D97-AF65-F5344CB8AC3E}">
        <p14:creationId xmlns:p14="http://schemas.microsoft.com/office/powerpoint/2010/main" val="6157040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dirty="0"/>
              <a:t>6. Inhalation Route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sz="3200" b="1" dirty="0"/>
              <a:t>Targets lungs for drug delivery.</a:t>
            </a:r>
          </a:p>
          <a:p>
            <a:pPr algn="just"/>
            <a:r>
              <a:rPr sz="3200" b="1" dirty="0"/>
              <a:t>Large surface area (~70 m²).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8763FA-633D-C7E3-C8D6-095F5B23BA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marR="0" lvl="0" indent="-342900" algn="just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90C226"/>
              </a:buClr>
              <a:buSzPct val="80000"/>
              <a:buFont typeface="Wingdings 3" charset="2"/>
              <a:buChar char=""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High absorption if drug reaches alveoli.</a:t>
            </a:r>
          </a:p>
          <a:p>
            <a:pPr marL="342900" marR="0" lvl="0" indent="-342900" algn="just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90C226"/>
              </a:buClr>
              <a:buSzPct val="80000"/>
              <a:buFont typeface="Wingdings 3" charset="2"/>
              <a:buChar char=""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Used with inhalers and nebulizers.</a:t>
            </a:r>
          </a:p>
          <a:p>
            <a:endParaRPr lang="en-US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09E6F7D5-BF29-3ED6-37FF-26FFA944A0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609600"/>
            <a:ext cx="6348413" cy="1320800"/>
          </a:xfrm>
        </p:spPr>
        <p:txBody>
          <a:bodyPr/>
          <a:lstStyle/>
          <a:p>
            <a:r>
              <a:rPr dirty="0"/>
              <a:t>6. Inhalation Route</a:t>
            </a:r>
          </a:p>
        </p:txBody>
      </p:sp>
    </p:spTree>
    <p:extLst>
      <p:ext uri="{BB962C8B-B14F-4D97-AF65-F5344CB8AC3E}">
        <p14:creationId xmlns:p14="http://schemas.microsoft.com/office/powerpoint/2010/main" val="2214832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dirty="0"/>
              <a:t>7. Rectal Route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sz="2800" b="1" dirty="0"/>
              <a:t>Alternative when oral is not suitable.</a:t>
            </a:r>
          </a:p>
          <a:p>
            <a:pPr algn="just"/>
            <a:r>
              <a:rPr sz="2800" b="1" dirty="0"/>
              <a:t>Bypasses liver metabolism.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7</TotalTime>
  <Words>211</Words>
  <Application>Microsoft Office PowerPoint</Application>
  <PresentationFormat>On-screen Show (4:3)</PresentationFormat>
  <Paragraphs>31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Trebuchet MS</vt:lpstr>
      <vt:lpstr>Wingdings 3</vt:lpstr>
      <vt:lpstr>Facet</vt:lpstr>
      <vt:lpstr>Methods of Drug Administration part 2</vt:lpstr>
      <vt:lpstr>Intrathecal and Intra-arterial</vt:lpstr>
      <vt:lpstr>3. Transdermal and Topical Routes</vt:lpstr>
      <vt:lpstr>4. Intraperitoneal Route</vt:lpstr>
      <vt:lpstr>5. Intranasal Route</vt:lpstr>
      <vt:lpstr>5. Intranasal Route</vt:lpstr>
      <vt:lpstr>6. Inhalation Route</vt:lpstr>
      <vt:lpstr>6. Inhalation Route</vt:lpstr>
      <vt:lpstr>7. Rectal Route</vt:lpstr>
      <vt:lpstr>7. Rectal Route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Methods of Drug Administration</dc:title>
  <dc:subject/>
  <dc:creator>alnaseem</dc:creator>
  <cp:keywords/>
  <dc:description>generated using python-pptx</dc:description>
  <cp:lastModifiedBy>fffadhilsssahib@gmail.com</cp:lastModifiedBy>
  <cp:revision>3</cp:revision>
  <dcterms:created xsi:type="dcterms:W3CDTF">2013-01-27T09:14:16Z</dcterms:created>
  <dcterms:modified xsi:type="dcterms:W3CDTF">2025-05-23T16:28:07Z</dcterms:modified>
  <cp:category/>
</cp:coreProperties>
</file>