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82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3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87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23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4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Wounds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and Bleeding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Al-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Mustaqbal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University College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Radiology Technologies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: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Prof. Dr. Fadhil Sahib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F8F7-0650-8AB4-92BD-72B951C7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wound </a:t>
            </a:r>
          </a:p>
        </p:txBody>
      </p:sp>
      <p:pic>
        <p:nvPicPr>
          <p:cNvPr id="1026" name="Picture 2" descr="Hematoma Definition, Types &amp; Treatment">
            <a:extLst>
              <a:ext uri="{FF2B5EF4-FFF2-40B4-BE49-F238E27FC236}">
                <a16:creationId xmlns:a16="http://schemas.microsoft.com/office/drawing/2014/main" id="{146BFE24-B49A-C6AD-5A25-90EA50834D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4" b="96615" l="1125" r="99000">
                        <a14:foregroundMark x1="25750" y1="29231" x2="35250" y2="27077"/>
                        <a14:foregroundMark x1="35250" y1="27077" x2="26250" y2="43231"/>
                        <a14:foregroundMark x1="26250" y1="43231" x2="20250" y2="22308"/>
                        <a14:foregroundMark x1="20250" y1="22308" x2="10500" y2="7692"/>
                        <a14:foregroundMark x1="10500" y1="7692" x2="23625" y2="22000"/>
                        <a14:foregroundMark x1="23625" y1="22000" x2="40000" y2="19692"/>
                        <a14:foregroundMark x1="40000" y1="19692" x2="39125" y2="3692"/>
                        <a14:foregroundMark x1="39125" y1="3692" x2="41500" y2="26154"/>
                        <a14:foregroundMark x1="41500" y1="26154" x2="28125" y2="41538"/>
                        <a14:foregroundMark x1="28125" y1="41538" x2="8250" y2="27846"/>
                        <a14:foregroundMark x1="8250" y1="27846" x2="17500" y2="45846"/>
                        <a14:foregroundMark x1="17500" y1="45846" x2="17500" y2="62923"/>
                        <a14:foregroundMark x1="17500" y1="62923" x2="44500" y2="98154"/>
                        <a14:foregroundMark x1="44500" y1="98154" x2="81250" y2="89077"/>
                        <a14:foregroundMark x1="81250" y1="89077" x2="92000" y2="12462"/>
                        <a14:foregroundMark x1="92000" y1="12462" x2="94250" y2="5077"/>
                        <a14:foregroundMark x1="87750" y1="11692" x2="96125" y2="74000"/>
                        <a14:foregroundMark x1="96500" y1="50308" x2="97875" y2="30462"/>
                        <a14:foregroundMark x1="97875" y1="30462" x2="93250" y2="10923"/>
                        <a14:foregroundMark x1="93250" y1="10923" x2="88000" y2="4154"/>
                        <a14:foregroundMark x1="89500" y1="29692" x2="95500" y2="95692"/>
                        <a14:foregroundMark x1="95500" y1="95692" x2="95125" y2="94000"/>
                        <a14:foregroundMark x1="87750" y1="95385" x2="58125" y2="93231"/>
                        <a14:foregroundMark x1="58125" y1="93231" x2="95875" y2="95385"/>
                        <a14:foregroundMark x1="95875" y1="95385" x2="91375" y2="83846"/>
                        <a14:foregroundMark x1="91375" y1="83846" x2="95000" y2="56154"/>
                        <a14:foregroundMark x1="95000" y1="56154" x2="97250" y2="54462"/>
                        <a14:foregroundMark x1="97625" y1="55692" x2="98375" y2="86923"/>
                        <a14:foregroundMark x1="98375" y1="86923" x2="91875" y2="96000"/>
                        <a14:foregroundMark x1="91875" y1="96000" x2="64625" y2="93077"/>
                        <a14:foregroundMark x1="64625" y1="93077" x2="62125" y2="91692"/>
                        <a14:foregroundMark x1="82750" y1="97846" x2="94000" y2="96308"/>
                        <a14:foregroundMark x1="94000" y1="96308" x2="82125" y2="95231"/>
                        <a14:foregroundMark x1="82125" y1="95231" x2="95750" y2="97385"/>
                        <a14:foregroundMark x1="95750" y1="97385" x2="97500" y2="83846"/>
                        <a14:foregroundMark x1="97500" y1="83846" x2="95000" y2="63538"/>
                        <a14:foregroundMark x1="98125" y1="49692" x2="99000" y2="95077"/>
                        <a14:foregroundMark x1="99000" y1="95077" x2="53750" y2="96769"/>
                        <a14:foregroundMark x1="27000" y1="91846" x2="19250" y2="78769"/>
                        <a14:foregroundMark x1="19250" y1="78769" x2="2000" y2="59231"/>
                        <a14:foregroundMark x1="2000" y1="59231" x2="15250" y2="48923"/>
                        <a14:foregroundMark x1="15250" y1="48923" x2="6625" y2="35846"/>
                        <a14:foregroundMark x1="6625" y1="35846" x2="1125" y2="31846"/>
                        <a14:foregroundMark x1="19750" y1="27846" x2="2625" y2="10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0" y="1571680"/>
            <a:ext cx="5218654" cy="4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4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First Aid for Closed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/>
              <a:t>Elevate the affected limb.</a:t>
            </a:r>
          </a:p>
          <a:p>
            <a:r>
              <a:rPr sz="2400" b="1" dirty="0"/>
              <a:t>Apply cold compress or ice.</a:t>
            </a:r>
          </a:p>
          <a:p>
            <a:r>
              <a:rPr sz="2400" b="1" dirty="0"/>
              <a:t>Check for fractures or internal injuries.</a:t>
            </a:r>
          </a:p>
          <a:p>
            <a:r>
              <a:rPr sz="2400" b="1" dirty="0"/>
              <a:t>Refer to a doctor immediately if suspected.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    Types and Causes of Open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Abrasions: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Superficial wounds like scratches.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Usually minor bleeding but risk of infection.</a:t>
            </a:r>
          </a:p>
          <a:p>
            <a:endParaRPr dirty="0"/>
          </a:p>
        </p:txBody>
      </p:sp>
      <p:pic>
        <p:nvPicPr>
          <p:cNvPr id="2050" name="Picture 2" descr="San Diego Pediatricians | Children's Primary Care Medical Group » Archive »  Cuts and Scrapes: Wise Advice and Urban Legends">
            <a:extLst>
              <a:ext uri="{FF2B5EF4-FFF2-40B4-BE49-F238E27FC236}">
                <a16:creationId xmlns:a16="http://schemas.microsoft.com/office/drawing/2014/main" id="{12250ED2-E762-1C3A-ACD0-107FB010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45" y="4182198"/>
            <a:ext cx="3146322" cy="20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    First Aid for Minor Open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/>
              <a:t>Wash wound with water and soap.</a:t>
            </a:r>
          </a:p>
          <a:p>
            <a:r>
              <a:rPr sz="2800" b="1" dirty="0"/>
              <a:t>Apply antiseptic like Betadine.</a:t>
            </a:r>
          </a:p>
          <a:p>
            <a:r>
              <a:rPr lang="en-US" sz="2800" b="1" dirty="0"/>
              <a:t>Cover with sterile gauze if necessary.</a:t>
            </a:r>
          </a:p>
          <a:p>
            <a:r>
              <a:rPr lang="en-US" sz="2800" b="1" dirty="0"/>
              <a:t>Make sure bleeding has stopped.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Incised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/>
              <a:t>Clean cut through tissues, often caused by sharp objects like glass or knives.</a:t>
            </a:r>
          </a:p>
        </p:txBody>
      </p:sp>
      <p:pic>
        <p:nvPicPr>
          <p:cNvPr id="3074" name="Picture 2" descr="New specialist wound unit spells hope for those previously scarred for life">
            <a:extLst>
              <a:ext uri="{FF2B5EF4-FFF2-40B4-BE49-F238E27FC236}">
                <a16:creationId xmlns:a16="http://schemas.microsoft.com/office/drawing/2014/main" id="{53C9E680-691C-C464-3D74-160FE9BAC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" b="56076"/>
          <a:stretch/>
        </p:blipFill>
        <p:spPr bwMode="auto">
          <a:xfrm>
            <a:off x="2064775" y="3274143"/>
            <a:ext cx="4808888" cy="23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How to Stop Bleeding:</a:t>
            </a:r>
          </a:p>
        </p:txBody>
      </p:sp>
      <p:pic>
        <p:nvPicPr>
          <p:cNvPr id="1026" name="Picture 2" descr="How to stop bleeding from a skin wound">
            <a:extLst>
              <a:ext uri="{FF2B5EF4-FFF2-40B4-BE49-F238E27FC236}">
                <a16:creationId xmlns:a16="http://schemas.microsoft.com/office/drawing/2014/main" id="{FA361364-8EC9-BF62-3DB1-5152317B7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15" y="1582994"/>
            <a:ext cx="5594555" cy="39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Important Notes: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/>
              <a:t>Always make sure to apply pressure bandage.</a:t>
            </a:r>
          </a:p>
          <a:p>
            <a:r>
              <a:rPr sz="2400" b="1" dirty="0"/>
              <a:t>Keep hands and feet warm and mobile.</a:t>
            </a:r>
          </a:p>
          <a:p>
            <a:r>
              <a:rPr sz="2400" b="1" dirty="0"/>
              <a:t>If extremities are cold and pale, loosen the bandage and transfer the patient to hospital immediately.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Avulsion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/>
              <a:t>Tearing away of part of the body like finger or ear.</a:t>
            </a:r>
          </a:p>
          <a:p>
            <a:r>
              <a:rPr sz="2800" b="1" dirty="0"/>
              <a:t>Usually due to accidents, bites, or explosives.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First Aid for Avulsion: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/>
              <a:t>Place the avulsed part in a clean plastic bag.</a:t>
            </a:r>
          </a:p>
          <a:p>
            <a:r>
              <a:rPr sz="2400" b="1" dirty="0"/>
              <a:t>Put the bag in another bag filled with ice water.</a:t>
            </a:r>
          </a:p>
          <a:p>
            <a:r>
              <a:rPr sz="2400" b="1" dirty="0"/>
              <a:t>Transport immediately to a large hospital for possible reattachment.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Puncture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/>
              <a:t>Caused by sharp objects like nails or shrapnel.</a:t>
            </a:r>
          </a:p>
          <a:p>
            <a:r>
              <a:rPr sz="2800" b="1" dirty="0"/>
              <a:t>May appear small externally but deep inside.</a:t>
            </a:r>
          </a:p>
          <a:p>
            <a:r>
              <a:rPr sz="2800" b="1" dirty="0"/>
              <a:t>Risk of infection is high and bleeding might be internal.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800" dirty="0"/>
              <a:t>    </a:t>
            </a:r>
            <a:r>
              <a:rPr sz="2800" b="1" dirty="0"/>
              <a:t>Definition of Bleeding:</a:t>
            </a:r>
          </a:p>
          <a:p>
            <a:pPr algn="just"/>
            <a:r>
              <a:rPr sz="2800" b="1" dirty="0"/>
              <a:t>    Loss of a large amount of blood from blood vessels outside the body.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D25C-0B6A-79BA-A6EE-73C50CE6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Puncture wound </a:t>
            </a:r>
          </a:p>
        </p:txBody>
      </p:sp>
      <p:pic>
        <p:nvPicPr>
          <p:cNvPr id="4098" name="Picture 2" descr="How Can You Assess the Severity of a Deep Puncture Wound? - First Choice  Immediate Care">
            <a:extLst>
              <a:ext uri="{FF2B5EF4-FFF2-40B4-BE49-F238E27FC236}">
                <a16:creationId xmlns:a16="http://schemas.microsoft.com/office/drawing/2014/main" id="{362E4D68-C8C4-6F81-C5DF-FD9F5C2AD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" y="2160588"/>
            <a:ext cx="621029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5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    First Aid for Puncture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/>
              <a:t>Stabilize any embedded object to prevent further injury.</a:t>
            </a:r>
          </a:p>
          <a:p>
            <a:r>
              <a:rPr sz="2400" b="1" dirty="0"/>
              <a:t>Prevent air from entering, contamination, bleeding, and tissue damage.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0854FE-E0F1-6A44-79D1-90582A49C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150" y1="37931" x2="29085" y2="53103"/>
                        <a14:foregroundMark x1="61928" y1="38966" x2="65850" y2="51034"/>
                        <a14:foregroundMark x1="65850" y1="51034" x2="69118" y2="37931"/>
                        <a14:foregroundMark x1="69118" y1="37931" x2="64869" y2="64483"/>
                        <a14:foregroundMark x1="64869" y1="64483" x2="65033" y2="66207"/>
                        <a14:foregroundMark x1="70915" y1="42414" x2="69935" y2="56552"/>
                        <a14:foregroundMark x1="69935" y1="56552" x2="73693" y2="63448"/>
                        <a14:foregroundMark x1="73693" y1="63448" x2="76471" y2="50000"/>
                        <a14:foregroundMark x1="76471" y1="50000" x2="72222" y2="40345"/>
                        <a14:foregroundMark x1="72222" y1="40345" x2="69608" y2="43103"/>
                        <a14:foregroundMark x1="88399" y1="40690" x2="88399" y2="565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302" y="1017638"/>
            <a:ext cx="7455664" cy="43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Causes of Bleeding: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sz="2400" b="1" dirty="0"/>
              <a:t>Trauma such as injuries that affect coagulation.</a:t>
            </a:r>
          </a:p>
          <a:p>
            <a:pPr algn="just"/>
            <a:r>
              <a:rPr sz="2400" b="1" dirty="0"/>
              <a:t>Rupture of a blood vessel due to diseases like tuberculosis, ulcers.</a:t>
            </a:r>
          </a:p>
          <a:p>
            <a:pPr algn="just"/>
            <a:r>
              <a:rPr sz="2400" b="1" dirty="0"/>
              <a:t>During or after surgical operations.</a:t>
            </a:r>
          </a:p>
          <a:p>
            <a:pPr algn="just"/>
            <a:r>
              <a:rPr sz="2400" b="1" dirty="0"/>
              <a:t>Penetrating injuries.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Complications of Bleeding: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sz="2800" b="1" dirty="0"/>
              <a:t>    1. Loss of blood.</a:t>
            </a:r>
          </a:p>
          <a:p>
            <a:pPr algn="just"/>
            <a:r>
              <a:rPr sz="2800" b="1" dirty="0"/>
              <a:t>    2. Shock.</a:t>
            </a:r>
          </a:p>
          <a:p>
            <a:pPr algn="just"/>
            <a:r>
              <a:rPr sz="2800" b="1" dirty="0"/>
              <a:t>    3. Pain.</a:t>
            </a:r>
          </a:p>
          <a:p>
            <a:pPr algn="just"/>
            <a:r>
              <a:rPr sz="2800" b="1" dirty="0"/>
              <a:t>    4. Infection by microbes.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    Importance of preventing these complications: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b="1" dirty="0"/>
              <a:t>    Loss of large amount of blood + Shock + Infection = Death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Types of Bleeding: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b="1" dirty="0"/>
              <a:t>External bleeding.</a:t>
            </a:r>
          </a:p>
          <a:p>
            <a:r>
              <a:rPr sz="2800" b="1" dirty="0"/>
              <a:t>Internal bleeding.</a:t>
            </a:r>
          </a:p>
          <a:p>
            <a:r>
              <a:rPr sz="2800" b="1" dirty="0"/>
              <a:t>Bleeding from one of the body's openings.</a:t>
            </a:r>
            <a:endParaRPr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External Bleeding: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/>
              <a:t>    Loss of blood through the skin injury.</a:t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Definition of wound :</a:t>
            </a:r>
          </a:p>
          <a:p>
            <a:r>
              <a:rPr lang="en-US" sz="2800" b="1" dirty="0"/>
              <a:t>Tear in body tissues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Types of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/>
              <a:t>Closed wounds: skin remains intact but internal tissues may be injured.</a:t>
            </a:r>
          </a:p>
          <a:p>
            <a:r>
              <a:rPr sz="2800" b="1" dirty="0"/>
              <a:t>Open wounds: skin is cut and bleeding is visible.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   Closed Wounds: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/>
              <a:t>Usually caused by blunt force.</a:t>
            </a:r>
          </a:p>
          <a:p>
            <a:r>
              <a:rPr sz="2400" b="1" dirty="0"/>
              <a:t>Skin appears normal but underlying tissue may have damage, swelling, bruising, and pain.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0000"/>
      </a:accent1>
      <a:accent2>
        <a:srgbClr val="54A021"/>
      </a:accent2>
      <a:accent3>
        <a:srgbClr val="FF0000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35</TotalTime>
  <Words>504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    </vt:lpstr>
      <vt:lpstr>Definition </vt:lpstr>
      <vt:lpstr>    Causes of Bleeding:</vt:lpstr>
      <vt:lpstr>    Complications of Bleeding:</vt:lpstr>
      <vt:lpstr>    Importance of preventing these complications:</vt:lpstr>
      <vt:lpstr>    Types of Bleeding:</vt:lpstr>
      <vt:lpstr>    External Bleeding:</vt:lpstr>
      <vt:lpstr>    Types of Wounds:</vt:lpstr>
      <vt:lpstr>    Closed Wounds:</vt:lpstr>
      <vt:lpstr>Closed wound </vt:lpstr>
      <vt:lpstr>    First Aid for Closed Wounds:</vt:lpstr>
      <vt:lpstr>    Types and Causes of Open Wounds:</vt:lpstr>
      <vt:lpstr>    First Aid for Minor Open Wounds:</vt:lpstr>
      <vt:lpstr>    Incised Wounds:</vt:lpstr>
      <vt:lpstr>    How to Stop Bleeding:</vt:lpstr>
      <vt:lpstr>    Important Notes:</vt:lpstr>
      <vt:lpstr>    Avulsion Wounds:</vt:lpstr>
      <vt:lpstr>    First Aid for Avulsion:</vt:lpstr>
      <vt:lpstr>    Puncture Wounds:</vt:lpstr>
      <vt:lpstr>Puncture wound </vt:lpstr>
      <vt:lpstr>    First Aid for Puncture Wounds: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subject/>
  <dc:creator>alnaseem</dc:creator>
  <cp:keywords/>
  <dc:description>generated using python-pptx</dc:description>
  <cp:lastModifiedBy>fffadhilsssahib@gmail.com</cp:lastModifiedBy>
  <cp:revision>6</cp:revision>
  <dcterms:created xsi:type="dcterms:W3CDTF">2013-01-27T09:14:16Z</dcterms:created>
  <dcterms:modified xsi:type="dcterms:W3CDTF">2025-05-23T16:33:28Z</dcterms:modified>
  <cp:category/>
</cp:coreProperties>
</file>