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6" r:id="rId8"/>
    <p:sldId id="260" r:id="rId9"/>
    <p:sldId id="261" r:id="rId10"/>
    <p:sldId id="265" r:id="rId11"/>
    <p:sldId id="262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3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0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4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4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4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5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41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0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3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00DD4-FCA8-4BC8-8702-43A8E10E851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6DDB3-F589-4113-A81D-C51BC48EF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35339" y="1852856"/>
            <a:ext cx="41213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RADIATION EFFECT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7694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9843" y="-97709"/>
            <a:ext cx="1123784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600" b="1" i="0" u="none" strike="noStrike" baseline="0" dirty="0" smtClean="0">
                <a:latin typeface="Times New Roman" panose="02020603050405020304" pitchFamily="18" charset="0"/>
              </a:rPr>
              <a:t>Chromosome aberrations </a:t>
            </a:r>
            <a:endParaRPr lang="en-US" sz="36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b="0" i="0" u="none" strike="noStrike" baseline="0" dirty="0" smtClean="0">
                <a:latin typeface="Times New Roman" panose="02020603050405020304" pitchFamily="18" charset="0"/>
              </a:rPr>
              <a:t>•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Damage to DNA may result in </a:t>
            </a:r>
            <a:r>
              <a:rPr lang="en-US" sz="2800" b="0" i="1" u="none" strike="noStrike" baseline="0" dirty="0" smtClean="0">
                <a:latin typeface="Times New Roman" panose="02020603050405020304" pitchFamily="18" charset="0"/>
              </a:rPr>
              <a:t>lethal damage 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or repair efforts modulated by specific enzymes may result in </a:t>
            </a:r>
            <a:r>
              <a:rPr lang="en-US" sz="2800" b="0" i="1" u="none" strike="noStrike" baseline="0" dirty="0" smtClean="0">
                <a:latin typeface="Times New Roman" panose="02020603050405020304" pitchFamily="18" charset="0"/>
              </a:rPr>
              <a:t>mutations 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which can be perpetuated in subsequent cellular divisions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•Mutations are mostly characterized by deletions (where part of the genetic message is lost) or translocations where a segment of a chromosome is lost from its proper location and recombines with another chromosome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39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1061" y="0"/>
            <a:ext cx="1142337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4000" b="1" i="0" u="none" strike="noStrike" baseline="0" dirty="0" smtClean="0">
                <a:latin typeface="Times New Roman" panose="02020603050405020304" pitchFamily="18" charset="0"/>
              </a:rPr>
              <a:t>Radiation-induced aberrations</a:t>
            </a:r>
          </a:p>
          <a:p>
            <a:r>
              <a:rPr lang="en-US" sz="4000" b="1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en-US" sz="2800" b="1" i="0" u="none" strike="noStrike" baseline="0" dirty="0" smtClean="0">
                <a:latin typeface="Times New Roman" panose="02020603050405020304" pitchFamily="18" charset="0"/>
              </a:rPr>
              <a:t>A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: Symmetric translocation: radiation produces breaks in two different pre-replication chromosomes. The broken pieces are exchanged between the two chromosomes, and the “sticky” ends rejoin.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B: Deletion: radiation produces two breaks in the same arm of the same chromosome 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123" y="3669515"/>
            <a:ext cx="3404346" cy="318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184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8051" y="0"/>
            <a:ext cx="1178118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600" b="1" i="0" u="none" strike="noStrike" baseline="0" dirty="0" smtClean="0">
                <a:latin typeface="Times New Roman" panose="02020603050405020304" pitchFamily="18" charset="0"/>
              </a:rPr>
              <a:t>Mutations </a:t>
            </a:r>
            <a:endParaRPr lang="en-US" sz="36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•If occur in the germ cells (sperm and ova) they can be passed on as genetic abnormalities in offspring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•If they occur in the somatic cells (the cells that make up an organism) they can lead to the development of diseases including cancer - this is called carcinogenesis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•There are genes called oncogenes that affect cancer incidence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•If an inhibitory oncogene is lost due to a deletion the patient is at higher risk for cancer formation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288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835" y="-147691"/>
            <a:ext cx="1113182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4000" b="1" i="0" u="none" strike="noStrike" baseline="0" dirty="0" smtClean="0">
                <a:latin typeface="Times New Roman" panose="02020603050405020304" pitchFamily="18" charset="0"/>
              </a:rPr>
              <a:t>Mechanisms of cell death after irradiation </a:t>
            </a:r>
            <a:endParaRPr lang="en-US" sz="40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b="0" i="0" u="none" strike="noStrike" baseline="0" dirty="0" smtClean="0">
                <a:latin typeface="Times New Roman" panose="02020603050405020304" pitchFamily="18" charset="0"/>
              </a:rPr>
              <a:t>• 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The main target of radiation is cell’s DNA: single breaks are often reparable, double breaks lethal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</a:t>
            </a:r>
            <a:r>
              <a:rPr lang="en-US" sz="2800" b="0" i="1" u="none" strike="noStrike" baseline="0" dirty="0" smtClean="0">
                <a:latin typeface="Times New Roman" panose="02020603050405020304" pitchFamily="18" charset="0"/>
              </a:rPr>
              <a:t>Mitotic death 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– cells die attempting to divide, primarily due to asymmetric chromosome aberrations; most common mechanism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</a:t>
            </a:r>
            <a:r>
              <a:rPr lang="en-US" sz="2800" b="0" i="1" u="none" strike="noStrike" baseline="0" dirty="0" smtClean="0">
                <a:latin typeface="Times New Roman" panose="02020603050405020304" pitchFamily="18" charset="0"/>
              </a:rPr>
              <a:t>Apoptosis 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– programmed cell death; characterized by a predefined sequence of events resulting in cell separation in apoptotic bodies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</a:t>
            </a:r>
            <a:r>
              <a:rPr lang="en-US" sz="2800" b="0" i="1" u="none" strike="noStrike" baseline="0" dirty="0" smtClean="0">
                <a:latin typeface="Times New Roman" panose="02020603050405020304" pitchFamily="18" charset="0"/>
              </a:rPr>
              <a:t>Bystander effect 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– cells directly affected by radiation release cytotoxic molecules inducing death in neighboring cells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15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322" y="358411"/>
            <a:ext cx="115824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4000" b="1" i="0" u="none" strike="noStrike" baseline="0" dirty="0" smtClean="0">
                <a:latin typeface="Times New Roman" panose="02020603050405020304" pitchFamily="18" charset="0"/>
              </a:rPr>
              <a:t>Response to radiation damage </a:t>
            </a:r>
            <a:endParaRPr lang="en-US" sz="40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•In tissues with a rapid turnover rate, damage becomes evident quickly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•In tissues in which cells divide rarely, radiation damage to cells may remain latent for a long period of time and be expressed very slowly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•Radiation damage to cells that are already on the path to differentiation (and would not have divided many times anyway) is of little consequence - they appear more </a:t>
            </a:r>
            <a:r>
              <a:rPr lang="en-US" sz="2400" b="0" i="1" u="none" strike="noStrike" baseline="0" dirty="0" err="1" smtClean="0">
                <a:latin typeface="Times New Roman" panose="02020603050405020304" pitchFamily="18" charset="0"/>
              </a:rPr>
              <a:t>radioresistant</a:t>
            </a:r>
            <a:r>
              <a:rPr lang="en-US" sz="2400" b="0" i="1" u="none" strike="noStrike" baseline="0" dirty="0" smtClean="0">
                <a:latin typeface="Times New Roman" panose="02020603050405020304" pitchFamily="18" charset="0"/>
              </a:rPr>
              <a:t> </a:t>
            </a:r>
            <a:endParaRPr lang="en-US" sz="24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•Stem cells appear more </a:t>
            </a:r>
            <a:r>
              <a:rPr lang="en-US" sz="2400" b="0" i="1" u="none" strike="noStrike" baseline="0" dirty="0" smtClean="0">
                <a:latin typeface="Times New Roman" panose="02020603050405020304" pitchFamily="18" charset="0"/>
              </a:rPr>
              <a:t>radiosensitive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since loss of their reproductive integrity results in loss of their potential descendants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•At a cell level survival curves may be identical, but tissue </a:t>
            </a:r>
            <a:r>
              <a:rPr lang="en-US" sz="2400" b="0" i="1" u="none" strike="noStrike" baseline="0" dirty="0" err="1" smtClean="0">
                <a:latin typeface="Times New Roman" panose="02020603050405020304" pitchFamily="18" charset="0"/>
              </a:rPr>
              <a:t>radioresponse</a:t>
            </a:r>
            <a:r>
              <a:rPr lang="en-US" sz="2400" b="0" i="1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may be very different </a:t>
            </a:r>
            <a:endParaRPr lang="en-US" sz="24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236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523" y="463826"/>
            <a:ext cx="901147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600" b="1" i="0" u="none" strike="noStrike" baseline="0" dirty="0" smtClean="0">
                <a:latin typeface="Times New Roman" panose="02020603050405020304" pitchFamily="18" charset="0"/>
              </a:rPr>
              <a:t>Early and late responding tissues </a:t>
            </a:r>
            <a:endParaRPr lang="en-US" sz="36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3200" b="0" i="0" u="none" strike="noStrike" baseline="0" dirty="0" smtClean="0">
                <a:latin typeface="Times New Roman" panose="02020603050405020304" pitchFamily="18" charset="0"/>
              </a:rPr>
              <a:t>•Rapidly dividing self-renewing tissues respond early to the effects of radiation; examples: skin, intestinal epithelium, bone-marrow </a:t>
            </a:r>
          </a:p>
          <a:p>
            <a:r>
              <a:rPr lang="en-US" sz="3200" b="0" i="0" u="none" strike="noStrike" baseline="0" dirty="0" smtClean="0">
                <a:latin typeface="Times New Roman" panose="02020603050405020304" pitchFamily="18" charset="0"/>
              </a:rPr>
              <a:t>•Late-responding tissues: spinal cord, lung, kidney </a:t>
            </a:r>
          </a:p>
          <a:p>
            <a:r>
              <a:rPr lang="en-US" sz="3200" b="0" i="0" u="none" strike="noStrike" baseline="0" dirty="0" smtClean="0">
                <a:latin typeface="Times New Roman" panose="02020603050405020304" pitchFamily="18" charset="0"/>
              </a:rPr>
              <a:t>•Early or late radiation response reflects different cell turnover rates </a:t>
            </a:r>
            <a:endParaRPr lang="en-US" sz="32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78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5617" y="0"/>
            <a:ext cx="6096000" cy="557075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36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4000" b="1" i="0" u="none" strike="noStrike" baseline="0" dirty="0" err="1" smtClean="0">
                <a:latin typeface="Times New Roman" panose="02020603050405020304" pitchFamily="18" charset="0"/>
              </a:rPr>
              <a:t>Radiosensitivity</a:t>
            </a:r>
            <a:r>
              <a:rPr lang="en-US" sz="4000" b="1" i="0" u="none" strike="noStrike" baseline="0" dirty="0" smtClean="0">
                <a:latin typeface="Times New Roman" panose="02020603050405020304" pitchFamily="18" charset="0"/>
              </a:rPr>
              <a:t> of specific tissues and organs </a:t>
            </a:r>
            <a:endParaRPr lang="en-US" sz="40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•Each organ has established tolerance for whole and partial organ irradiation (volume fraction)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•Organs are classified as: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–Class I - fatal or severe morbidity (bone marrow, heart, brain, spinal cord, kidneys, lungs)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–Class II - moderate to mild morbidity (skin, esophagus, eye, bladder, rectum)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–Class III - low morbidity (muscle, cartilage, breasts) </a:t>
            </a:r>
            <a:endParaRPr lang="en-US" sz="24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14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5617" y="-530087"/>
            <a:ext cx="842838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36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3600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en-US" sz="4000" b="1" i="0" u="none" strike="noStrike" baseline="0" dirty="0" smtClean="0">
                <a:latin typeface="Times New Roman" panose="02020603050405020304" pitchFamily="18" charset="0"/>
              </a:rPr>
              <a:t>Radiation biology </a:t>
            </a:r>
            <a:endParaRPr lang="en-US" sz="40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•</a:t>
            </a:r>
            <a:r>
              <a:rPr lang="en-US" sz="2400" b="1" i="0" u="none" strike="noStrike" baseline="0" dirty="0" smtClean="0">
                <a:latin typeface="Times New Roman" panose="02020603050405020304" pitchFamily="18" charset="0"/>
              </a:rPr>
              <a:t>Radiation biology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is the study of the action of ionizing radiation on living organisms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•The action is very complex, involving physics, chemistry, and biology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–Different types of ionizing radiation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–Energy absorption at the atomic and molecular level leads to biological damage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–Repair of damage in living organisms 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•Basic principles are used in radiation therapy with the objective to treat cancer with minimal damage to the normal tissues </a:t>
            </a:r>
            <a:endParaRPr lang="en-US" sz="24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64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7322" y="927652"/>
            <a:ext cx="1147638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600" b="1" i="0" u="none" strike="noStrike" baseline="0" dirty="0" smtClean="0">
                <a:latin typeface="Times New Roman" panose="02020603050405020304" pitchFamily="18" charset="0"/>
              </a:rPr>
              <a:t>Absorption of radiation </a:t>
            </a:r>
            <a:endParaRPr lang="en-US" sz="36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Biological systems are very sensitive to radiation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Absorption of 4 </a:t>
            </a:r>
            <a:r>
              <a:rPr lang="en-US" sz="2800" b="0" i="0" u="none" strike="noStrike" baseline="0" dirty="0" err="1" smtClean="0">
                <a:latin typeface="Times New Roman" panose="02020603050405020304" pitchFamily="18" charset="0"/>
              </a:rPr>
              <a:t>Gy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 in water produces the rise in temperature ~10-3 </a:t>
            </a:r>
            <a:r>
              <a:rPr lang="en-US" sz="2800" b="0" i="0" u="none" strike="noStrike" baseline="0" dirty="0" err="1" smtClean="0">
                <a:latin typeface="Times New Roman" panose="02020603050405020304" pitchFamily="18" charset="0"/>
              </a:rPr>
              <a:t>oC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 (~67 </a:t>
            </a:r>
            <a:r>
              <a:rPr lang="en-US" sz="2800" b="0" i="0" u="none" strike="noStrike" baseline="0" dirty="0" err="1" smtClean="0">
                <a:latin typeface="Times New Roman" panose="02020603050405020304" pitchFamily="18" charset="0"/>
              </a:rPr>
              <a:t>cal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 in 70-kg person)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Whole body dose of 4 </a:t>
            </a:r>
            <a:r>
              <a:rPr lang="en-US" sz="2800" b="0" i="0" u="none" strike="noStrike" baseline="0" dirty="0" err="1" smtClean="0">
                <a:latin typeface="Times New Roman" panose="02020603050405020304" pitchFamily="18" charset="0"/>
              </a:rPr>
              <a:t>Gy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 given to human is lethal in 50% of cases (LD50)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The potency of radiation is in its concentration and the damage done to the genetic material of each cell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513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330" y="0"/>
            <a:ext cx="1199321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600" b="1" i="0" u="none" strike="noStrike" baseline="0" dirty="0" smtClean="0">
                <a:latin typeface="Times New Roman" panose="02020603050405020304" pitchFamily="18" charset="0"/>
              </a:rPr>
              <a:t>Biological effect </a:t>
            </a:r>
            <a:endParaRPr lang="en-US" sz="36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The biological effect is expressed in cell killing, or cell transformation (carcinogenesis and mutations)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The </a:t>
            </a:r>
            <a:r>
              <a:rPr lang="en-US" sz="2800" b="0" i="1" u="none" strike="noStrike" baseline="0" dirty="0" smtClean="0">
                <a:latin typeface="Times New Roman" panose="02020603050405020304" pitchFamily="18" charset="0"/>
              </a:rPr>
              <a:t>primary target 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of radiation is DNA molecule, suffering breaks in chemical bonds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Depending on the extent of the damage, it can be repaired through several repair mechanisms in place in a living organism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76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7" y="0"/>
            <a:ext cx="1160890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36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b="0" i="0" u="none" strike="noStrike" baseline="0" dirty="0" smtClean="0">
                <a:latin typeface="Times New Roman" panose="02020603050405020304" pitchFamily="18" charset="0"/>
              </a:rPr>
              <a:t>• 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DNA molecule has many </a:t>
            </a:r>
            <a:r>
              <a:rPr lang="en-US" sz="2800" b="0" i="0" u="none" strike="noStrike" baseline="0" dirty="0" err="1" smtClean="0">
                <a:latin typeface="Times New Roman" panose="02020603050405020304" pitchFamily="18" charset="0"/>
              </a:rPr>
              <a:t>deoxyribo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-nucleotides (bases) linked in a chain-like arrangement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Bases are held by hydrogen bonds and are paired complimentary (adenine with thymine; cytosine with guanine)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Each half is a template for reconstruction of the other half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0573" y="0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32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3200" b="1" i="0" u="none" strike="noStrike" baseline="0" dirty="0" smtClean="0">
                <a:latin typeface="Times New Roman" panose="02020603050405020304" pitchFamily="18" charset="0"/>
              </a:rPr>
              <a:t>The structure of DNA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85529" y="2308324"/>
            <a:ext cx="116089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36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During cell division each strand is self-replicated resulting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 in identical molecules </a:t>
            </a:r>
            <a:endParaRPr lang="en-US" sz="2400" b="0" i="0" u="none" strike="noStrike" baseline="0" dirty="0" smtClean="0">
              <a:latin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7058" y="3544999"/>
            <a:ext cx="2794612" cy="301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6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0817" y="318052"/>
            <a:ext cx="873318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4000" b="1" i="0" u="none" strike="noStrike" baseline="0" dirty="0" smtClean="0">
                <a:latin typeface="Times New Roman" panose="02020603050405020304" pitchFamily="18" charset="0"/>
              </a:rPr>
              <a:t>DNA as a target </a:t>
            </a:r>
            <a:endParaRPr lang="en-US" sz="40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3200" b="0" i="0" u="none" strike="noStrike" baseline="0" dirty="0" smtClean="0">
                <a:latin typeface="Times New Roman" panose="02020603050405020304" pitchFamily="18" charset="0"/>
              </a:rPr>
              <a:t>• </a:t>
            </a:r>
            <a:r>
              <a:rPr lang="en-US" sz="3200" b="1" i="0" u="none" strike="noStrike" baseline="0" dirty="0" smtClean="0">
                <a:latin typeface="Times New Roman" panose="02020603050405020304" pitchFamily="18" charset="0"/>
              </a:rPr>
              <a:t>Single-strand breaks </a:t>
            </a:r>
            <a:r>
              <a:rPr lang="en-US" sz="3200" b="0" i="0" u="none" strike="noStrike" baseline="0" dirty="0" smtClean="0">
                <a:latin typeface="Times New Roman" panose="02020603050405020304" pitchFamily="18" charset="0"/>
              </a:rPr>
              <a:t>are of little biologic consequence because they are repaired readily using the opposite strand as a template </a:t>
            </a:r>
          </a:p>
          <a:p>
            <a:r>
              <a:rPr lang="en-US" sz="3200" b="0" i="0" u="none" strike="noStrike" baseline="0" dirty="0" smtClean="0">
                <a:latin typeface="Times New Roman" panose="02020603050405020304" pitchFamily="18" charset="0"/>
              </a:rPr>
              <a:t>• </a:t>
            </a:r>
            <a:r>
              <a:rPr lang="en-US" sz="3200" b="1" i="0" u="none" strike="noStrike" baseline="0" dirty="0" smtClean="0">
                <a:latin typeface="Times New Roman" panose="02020603050405020304" pitchFamily="18" charset="0"/>
              </a:rPr>
              <a:t>Double-strand breaks </a:t>
            </a:r>
            <a:r>
              <a:rPr lang="en-US" sz="3200" b="0" i="0" u="none" strike="noStrike" baseline="0" dirty="0" smtClean="0">
                <a:latin typeface="Times New Roman" panose="02020603050405020304" pitchFamily="18" charset="0"/>
              </a:rPr>
              <a:t>are believed to be the most important lesions produced in chromosomes by radiation; the interaction of two double-strand breaks may result in cell killing, carcinogenesis, or mutation </a:t>
            </a:r>
            <a:endParaRPr lang="en-US" sz="32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183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330" y="1466367"/>
            <a:ext cx="5326543" cy="392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246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026" y="-172278"/>
            <a:ext cx="898497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4000" b="1" i="0" u="none" strike="noStrike" baseline="0" dirty="0" smtClean="0">
                <a:latin typeface="Times New Roman" panose="02020603050405020304" pitchFamily="18" charset="0"/>
              </a:rPr>
              <a:t>Direct and indirect actions </a:t>
            </a:r>
            <a:endParaRPr lang="en-US" sz="40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800" b="0" i="0" u="none" strike="noStrike" baseline="0" dirty="0" smtClean="0">
                <a:latin typeface="Arial" panose="020B0604020202020204" pitchFamily="34" charset="0"/>
              </a:rPr>
              <a:t>• In direct action, a secondary electron resulting from absorption of an x-ray photon interacts with the DNA to produce an effect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800" b="0" i="0" u="none" strike="noStrike" baseline="0" dirty="0" smtClean="0">
                <a:latin typeface="Arial" panose="020B0604020202020204" pitchFamily="34" charset="0"/>
              </a:rPr>
              <a:t>• In indirect action, the secondary electron interacts with, for example, a water molecule to produce a hydroxyl radical (OH-), which in turn produces the damage to the DNA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800" b="0" i="0" u="none" strike="noStrike" baseline="0" dirty="0" smtClean="0">
                <a:latin typeface="Arial" panose="020B0604020202020204" pitchFamily="34" charset="0"/>
              </a:rPr>
              <a:t>• The DNA helix has a diameter of ~ 2 nm; free radicals produced in a cylinder with a diameter ~ 4 nm can affect the DNA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800" b="0" i="0" u="none" strike="noStrike" baseline="0" dirty="0" smtClean="0">
                <a:latin typeface="Arial" panose="020B0604020202020204" pitchFamily="34" charset="0"/>
              </a:rPr>
              <a:t>• Indirect action is dominant for sparsely ionizing radiation (x-rays)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51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1304" y="0"/>
            <a:ext cx="881269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4000" b="1" i="0" u="none" strike="noStrike" baseline="0" dirty="0" smtClean="0">
                <a:latin typeface="Times New Roman" panose="02020603050405020304" pitchFamily="18" charset="0"/>
              </a:rPr>
              <a:t>Free radicals </a:t>
            </a:r>
            <a:endParaRPr lang="en-US" sz="40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</a:t>
            </a:r>
            <a:r>
              <a:rPr lang="en-US" sz="2800" b="1" i="0" u="none" strike="noStrike" baseline="0" dirty="0" smtClean="0">
                <a:latin typeface="Times New Roman" panose="02020603050405020304" pitchFamily="18" charset="0"/>
              </a:rPr>
              <a:t>A free radical </a:t>
            </a:r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is an atom or molecule carrying an unpaired orbital electron in the outer shell. This state is associated with a high degree of chemical reactivity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Since 80% of a cell is composed of water, as a result of the interaction with a photon or a charged particle, the water molecule may become ionized: </a:t>
            </a: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H2O+ is an ion radical with a lifetime of ~10-10 s; it decays to form highly reactive hydroxyl free radical </a:t>
            </a:r>
            <a:r>
              <a:rPr lang="en-US" sz="2800" b="0" i="1" u="none" strike="noStrike" baseline="0" dirty="0" smtClean="0">
                <a:latin typeface="Times New Roman" panose="02020603050405020304" pitchFamily="18" charset="0"/>
              </a:rPr>
              <a:t>OH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  <a:p>
            <a:r>
              <a:rPr lang="en-US" sz="2800" b="0" i="0" u="none" strike="noStrike" baseline="0" dirty="0" smtClean="0">
                <a:latin typeface="Times New Roman" panose="02020603050405020304" pitchFamily="18" charset="0"/>
              </a:rPr>
              <a:t>• About 2/3 of the x-ray damage to DNA in mammalian cells is caused by the hydroxyl radical (lifetime of ~10-3 s) </a:t>
            </a:r>
            <a:endParaRPr lang="en-US" sz="2800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027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1075</Words>
  <Application>Microsoft Office PowerPoint</Application>
  <PresentationFormat>Widescreen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5</cp:revision>
  <dcterms:created xsi:type="dcterms:W3CDTF">2021-01-26T13:51:46Z</dcterms:created>
  <dcterms:modified xsi:type="dcterms:W3CDTF">2021-01-26T14:20:03Z</dcterms:modified>
</cp:coreProperties>
</file>