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2"/>
    <p:sldId id="279" r:id="rId3"/>
    <p:sldId id="284" r:id="rId4"/>
    <p:sldId id="290" r:id="rId5"/>
    <p:sldId id="291" r:id="rId6"/>
    <p:sldId id="292" r:id="rId7"/>
    <p:sldId id="293" r:id="rId8"/>
    <p:sldId id="294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</p:sldIdLst>
  <p:sldSz cx="9144000" cy="9144000"/>
  <p:notesSz cx="9144000" cy="9144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46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6558" y="1987042"/>
            <a:ext cx="6710680" cy="1720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C3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C3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C3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0362" y="2375654"/>
            <a:ext cx="3886200" cy="3716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01361" y="2373909"/>
            <a:ext cx="3886200" cy="3909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C3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350520"/>
            <a:ext cx="8229600" cy="1127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C3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549" y="1626234"/>
            <a:ext cx="7915909" cy="3917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81" y="0"/>
            <a:ext cx="9145905" cy="6858000"/>
            <a:chOff x="-881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881" y="0"/>
              <a:ext cx="9145643" cy="102740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4500" y="784606"/>
            <a:ext cx="574548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dirty="0">
                <a:solidFill>
                  <a:srgbClr val="04607A"/>
                </a:solidFill>
                <a:latin typeface="Calibri"/>
                <a:cs typeface="Calibri"/>
              </a:rPr>
              <a:t>Chronic</a:t>
            </a:r>
            <a:r>
              <a:rPr sz="5000" b="1" spc="-130" dirty="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b="1" spc="-10" dirty="0">
                <a:solidFill>
                  <a:srgbClr val="04607A"/>
                </a:solidFill>
                <a:latin typeface="Calibri"/>
                <a:cs typeface="Calibri"/>
              </a:rPr>
              <a:t>Inflammation</a:t>
            </a:r>
            <a:endParaRPr sz="5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985833"/>
            <a:ext cx="7994650" cy="40779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85115" indent="-281305">
              <a:lnSpc>
                <a:spcPct val="100000"/>
              </a:lnSpc>
              <a:spcBef>
                <a:spcPts val="505"/>
              </a:spcBef>
              <a:buClr>
                <a:srgbClr val="0AD0D9"/>
              </a:buClr>
              <a:buSzPct val="89285"/>
              <a:buFont typeface="Segoe UI Symbol"/>
              <a:buChar char="⚫"/>
              <a:tabLst>
                <a:tab pos="285115" algn="l"/>
              </a:tabLst>
            </a:pPr>
            <a:r>
              <a:rPr sz="2800" b="1" spc="-10" dirty="0">
                <a:latin typeface="Constantia"/>
                <a:cs typeface="Constantia"/>
              </a:rPr>
              <a:t>Definition:</a:t>
            </a:r>
            <a:endParaRPr sz="2800">
              <a:latin typeface="Constantia"/>
              <a:cs typeface="Constantia"/>
            </a:endParaRPr>
          </a:p>
          <a:p>
            <a:pPr marL="652780" marR="5080" lvl="1" indent="-247650">
              <a:lnSpc>
                <a:spcPts val="2160"/>
              </a:lnSpc>
              <a:spcBef>
                <a:spcPts val="565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dirty="0">
                <a:latin typeface="Constantia"/>
                <a:cs typeface="Constantia"/>
              </a:rPr>
              <a:t>Inflammation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-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prolonged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duration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which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active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inflammation, </a:t>
            </a:r>
            <a:r>
              <a:rPr sz="2000" dirty="0">
                <a:latin typeface="Constantia"/>
                <a:cs typeface="Constantia"/>
              </a:rPr>
              <a:t>tissue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injury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and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the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healing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proceed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simultaneously</a:t>
            </a:r>
            <a:endParaRPr sz="2000">
              <a:latin typeface="Constantia"/>
              <a:cs typeface="Constantia"/>
            </a:endParaRPr>
          </a:p>
          <a:p>
            <a:pPr marL="285115" indent="-281305">
              <a:lnSpc>
                <a:spcPct val="100000"/>
              </a:lnSpc>
              <a:spcBef>
                <a:spcPts val="250"/>
              </a:spcBef>
              <a:buClr>
                <a:srgbClr val="0AD0D9"/>
              </a:buClr>
              <a:buSzPct val="89285"/>
              <a:buFont typeface="Segoe UI Symbol"/>
              <a:buChar char="⚫"/>
              <a:tabLst>
                <a:tab pos="285115" algn="l"/>
              </a:tabLst>
            </a:pPr>
            <a:r>
              <a:rPr sz="2800" b="1" spc="-10" dirty="0">
                <a:latin typeface="Constantia"/>
                <a:cs typeface="Constantia"/>
              </a:rPr>
              <a:t>Causes:</a:t>
            </a:r>
            <a:endParaRPr sz="2800">
              <a:latin typeface="Constantia"/>
              <a:cs typeface="Constantia"/>
            </a:endParaRPr>
          </a:p>
          <a:p>
            <a:pPr marL="284480" indent="-27178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4480" algn="l"/>
              </a:tabLst>
            </a:pPr>
            <a:r>
              <a:rPr sz="2400" spc="-20" dirty="0">
                <a:latin typeface="Constantia"/>
                <a:cs typeface="Constantia"/>
              </a:rPr>
              <a:t>Persistent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Infections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270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dirty="0">
                <a:latin typeface="Constantia"/>
                <a:cs typeface="Constantia"/>
              </a:rPr>
              <a:t>Ex.</a:t>
            </a:r>
            <a:r>
              <a:rPr sz="2000" spc="459" dirty="0">
                <a:latin typeface="Constantia"/>
                <a:cs typeface="Constantia"/>
              </a:rPr>
              <a:t> </a:t>
            </a:r>
            <a:r>
              <a:rPr sz="2000" i="1" spc="-20" dirty="0">
                <a:latin typeface="Constantia"/>
                <a:cs typeface="Constantia"/>
              </a:rPr>
              <a:t>Treponema</a:t>
            </a:r>
            <a:r>
              <a:rPr sz="2000" i="1" spc="-10" dirty="0">
                <a:latin typeface="Constantia"/>
                <a:cs typeface="Constantia"/>
              </a:rPr>
              <a:t> </a:t>
            </a:r>
            <a:r>
              <a:rPr sz="2000" i="1" dirty="0">
                <a:latin typeface="Constantia"/>
                <a:cs typeface="Constantia"/>
              </a:rPr>
              <a:t>palladium</a:t>
            </a:r>
            <a:r>
              <a:rPr sz="2000" i="1" spc="-2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(causative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organism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-1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syphilis)</a:t>
            </a:r>
            <a:endParaRPr sz="2000">
              <a:latin typeface="Constantia"/>
              <a:cs typeface="Constantia"/>
            </a:endParaRPr>
          </a:p>
          <a:p>
            <a:pPr marL="652780" marR="43815" lvl="1" indent="-247650">
              <a:lnSpc>
                <a:spcPts val="2160"/>
              </a:lnSpc>
              <a:spcBef>
                <a:spcPts val="509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spc="-10" dirty="0">
                <a:latin typeface="Constantia"/>
                <a:cs typeface="Constantia"/>
              </a:rPr>
              <a:t>Organism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low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toxicity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and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evoke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immune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reaction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=</a:t>
            </a:r>
            <a:r>
              <a:rPr sz="2000" spc="-10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delayed hypersensitivity</a:t>
            </a:r>
            <a:endParaRPr sz="2000">
              <a:latin typeface="Constantia"/>
              <a:cs typeface="Constantia"/>
            </a:endParaRPr>
          </a:p>
          <a:p>
            <a:pPr marL="284480" indent="-271780">
              <a:lnSpc>
                <a:spcPct val="100000"/>
              </a:lnSpc>
              <a:spcBef>
                <a:spcPts val="229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4480" algn="l"/>
              </a:tabLst>
            </a:pPr>
            <a:r>
              <a:rPr sz="2400" spc="-10" dirty="0">
                <a:latin typeface="Constantia"/>
                <a:cs typeface="Constantia"/>
              </a:rPr>
              <a:t>Prolonged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Exposure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to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toxic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Agents</a:t>
            </a:r>
            <a:endParaRPr sz="2400">
              <a:latin typeface="Constantia"/>
              <a:cs typeface="Constantia"/>
            </a:endParaRPr>
          </a:p>
          <a:p>
            <a:pPr marL="284480" indent="-271780">
              <a:lnSpc>
                <a:spcPct val="100000"/>
              </a:lnSpc>
              <a:spcBef>
                <a:spcPts val="29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4480" algn="l"/>
              </a:tabLst>
            </a:pPr>
            <a:r>
              <a:rPr sz="2400" spc="-10" dirty="0">
                <a:latin typeface="Constantia"/>
                <a:cs typeface="Constantia"/>
              </a:rPr>
              <a:t>Autoimmunity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270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dirty="0">
                <a:latin typeface="Constantia"/>
                <a:cs typeface="Constantia"/>
              </a:rPr>
              <a:t>Ex.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Autoimmune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diseases</a:t>
            </a:r>
            <a:endParaRPr sz="2000">
              <a:latin typeface="Constantia"/>
              <a:cs typeface="Constanti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60"/>
              </a:spcBef>
              <a:tabLst>
                <a:tab pos="2630805" algn="l"/>
              </a:tabLst>
            </a:pPr>
            <a:r>
              <a:rPr sz="4400" b="1" spc="415" dirty="0">
                <a:solidFill>
                  <a:srgbClr val="565F6C"/>
                </a:solidFill>
                <a:latin typeface="Cambria"/>
                <a:cs typeface="Cambria"/>
              </a:rPr>
              <a:t>TISSUE</a:t>
            </a:r>
            <a:r>
              <a:rPr sz="4400" b="1" dirty="0">
                <a:solidFill>
                  <a:srgbClr val="565F6C"/>
                </a:solidFill>
                <a:latin typeface="Cambria"/>
                <a:cs typeface="Cambria"/>
              </a:rPr>
              <a:t>	</a:t>
            </a:r>
            <a:r>
              <a:rPr sz="4400" b="1" spc="375" dirty="0">
                <a:solidFill>
                  <a:srgbClr val="565F6C"/>
                </a:solidFill>
                <a:latin typeface="Cambria"/>
                <a:cs typeface="Cambria"/>
              </a:rPr>
              <a:t>REPAIR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1617929"/>
            <a:ext cx="7506334" cy="18408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105"/>
              </a:spcBef>
            </a:pPr>
            <a:r>
              <a:rPr sz="2900" b="1" u="sng" spc="-1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11.</a:t>
            </a:r>
            <a:r>
              <a:rPr sz="2900" b="1" u="sng" spc="-3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9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Repair</a:t>
            </a:r>
            <a:r>
              <a:rPr sz="2900" b="1" u="sng" spc="-1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900" b="1" u="sng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by</a:t>
            </a:r>
            <a:r>
              <a:rPr sz="2900" b="1" u="sng" spc="-8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900" b="1" u="sng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connective</a:t>
            </a:r>
            <a:r>
              <a:rPr sz="2900" b="1" u="sng" spc="-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900" b="1" u="sng" spc="-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tissue,</a:t>
            </a:r>
            <a:r>
              <a:rPr sz="2900" b="1" u="sng" spc="-37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900" b="1" u="sng" spc="-8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fibrosis,</a:t>
            </a:r>
            <a:r>
              <a:rPr sz="2900" b="1" u="sng" spc="-38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900" b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scar</a:t>
            </a:r>
            <a:r>
              <a:rPr sz="2900" b="1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9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formation</a:t>
            </a:r>
            <a:endParaRPr sz="2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75"/>
              </a:spcBef>
            </a:pPr>
            <a:endParaRPr sz="2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750" dirty="0">
                <a:solidFill>
                  <a:srgbClr val="7597D9"/>
                </a:solidFill>
                <a:latin typeface="Wingdings"/>
                <a:cs typeface="Wingdings"/>
              </a:rPr>
              <a:t></a:t>
            </a:r>
            <a:r>
              <a:rPr sz="1750" spc="35" dirty="0">
                <a:solidFill>
                  <a:srgbClr val="7597D9"/>
                </a:solidFill>
                <a:latin typeface="Times New Roman"/>
                <a:cs typeface="Times New Roman"/>
              </a:rPr>
              <a:t>  </a:t>
            </a:r>
            <a:r>
              <a:rPr sz="2900" spc="-100" dirty="0">
                <a:latin typeface="Trebuchet MS"/>
                <a:cs typeface="Trebuchet MS"/>
              </a:rPr>
              <a:t>Three </a:t>
            </a:r>
            <a:r>
              <a:rPr sz="2900" spc="-20" dirty="0">
                <a:latin typeface="Trebuchet MS"/>
                <a:cs typeface="Trebuchet MS"/>
              </a:rPr>
              <a:t>components</a:t>
            </a:r>
            <a:endParaRPr sz="29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7452" y="3984117"/>
            <a:ext cx="7228840" cy="2159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650" spc="25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rebuchet MS"/>
                <a:cs typeface="Trebuchet MS"/>
              </a:rPr>
              <a:t>Granulation</a:t>
            </a:r>
            <a:r>
              <a:rPr sz="2400" b="1" spc="-3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b="1" spc="-10" dirty="0">
                <a:solidFill>
                  <a:srgbClr val="006FC0"/>
                </a:solidFill>
                <a:latin typeface="Trebuchet MS"/>
                <a:cs typeface="Trebuchet MS"/>
              </a:rPr>
              <a:t>tissue</a:t>
            </a:r>
            <a:r>
              <a:rPr sz="2400" b="1" spc="1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30" dirty="0">
                <a:latin typeface="Trebuchet MS"/>
                <a:cs typeface="Trebuchet MS"/>
              </a:rPr>
              <a:t>(Angiogenesis)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290"/>
              </a:spcBef>
            </a:pP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6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650" spc="235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400" b="1" spc="-10" dirty="0">
                <a:solidFill>
                  <a:srgbClr val="006FC0"/>
                </a:solidFill>
                <a:latin typeface="Trebuchet MS"/>
                <a:cs typeface="Trebuchet MS"/>
              </a:rPr>
              <a:t>Fibrosis</a:t>
            </a:r>
            <a:r>
              <a:rPr sz="2400" b="1" spc="-4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(Migration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210" dirty="0">
                <a:latin typeface="Trebuchet MS"/>
                <a:cs typeface="Trebuchet MS"/>
              </a:rPr>
              <a:t>&amp;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proliferation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of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fibroblast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50" dirty="0">
                <a:latin typeface="Trebuchet MS"/>
                <a:cs typeface="Trebuchet MS"/>
              </a:rPr>
              <a:t>)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650" spc="27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rebuchet MS"/>
                <a:cs typeface="Trebuchet MS"/>
              </a:rPr>
              <a:t>Remodeling</a:t>
            </a:r>
            <a:r>
              <a:rPr sz="2400" b="1" spc="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(fibrous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tissue</a:t>
            </a:r>
            <a:r>
              <a:rPr sz="2400" spc="5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maturation</a:t>
            </a:r>
            <a:r>
              <a:rPr sz="2400" spc="5" dirty="0">
                <a:latin typeface="Trebuchet MS"/>
                <a:cs typeface="Trebuchet MS"/>
              </a:rPr>
              <a:t> </a:t>
            </a:r>
            <a:r>
              <a:rPr sz="2400" spc="-210" dirty="0">
                <a:latin typeface="Trebuchet MS"/>
                <a:cs typeface="Trebuchet MS"/>
              </a:rPr>
              <a:t>&amp;</a:t>
            </a:r>
            <a:r>
              <a:rPr sz="2400" spc="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organization)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60"/>
              </a:spcBef>
              <a:tabLst>
                <a:tab pos="2630805" algn="l"/>
              </a:tabLst>
            </a:pPr>
            <a:r>
              <a:rPr sz="4400" b="1" spc="415" dirty="0">
                <a:solidFill>
                  <a:srgbClr val="565F6C"/>
                </a:solidFill>
                <a:latin typeface="Cambria"/>
                <a:cs typeface="Cambria"/>
              </a:rPr>
              <a:t>TISSUE</a:t>
            </a:r>
            <a:r>
              <a:rPr sz="4400" b="1" dirty="0">
                <a:solidFill>
                  <a:srgbClr val="565F6C"/>
                </a:solidFill>
                <a:latin typeface="Cambria"/>
                <a:cs typeface="Cambria"/>
              </a:rPr>
              <a:t>	</a:t>
            </a:r>
            <a:r>
              <a:rPr sz="4400" b="1" spc="375" dirty="0">
                <a:solidFill>
                  <a:srgbClr val="565F6C"/>
                </a:solidFill>
                <a:latin typeface="Cambria"/>
                <a:cs typeface="Cambria"/>
              </a:rPr>
              <a:t>REPAIR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1630409"/>
            <a:ext cx="7894955" cy="463994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402590" indent="-389890">
              <a:lnSpc>
                <a:spcPct val="100000"/>
              </a:lnSpc>
              <a:spcBef>
                <a:spcPts val="295"/>
              </a:spcBef>
              <a:buClr>
                <a:srgbClr val="7597D9"/>
              </a:buClr>
              <a:buSzPct val="60000"/>
              <a:buFont typeface="Wingdings"/>
              <a:buChar char=""/>
              <a:tabLst>
                <a:tab pos="402590" algn="l"/>
              </a:tabLst>
            </a:pPr>
            <a:r>
              <a:rPr sz="2000" b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Granulation</a:t>
            </a:r>
            <a:r>
              <a:rPr sz="2000" b="1" u="sng" spc="9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b="1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tissue</a:t>
            </a:r>
            <a:r>
              <a:rPr sz="2000" b="1" spc="-10" dirty="0">
                <a:solidFill>
                  <a:srgbClr val="006FC0"/>
                </a:solidFill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75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145" dirty="0">
                <a:latin typeface="Trebuchet MS"/>
                <a:cs typeface="Trebuchet MS"/>
              </a:rPr>
              <a:t>“the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hallmark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of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healing”</a:t>
            </a:r>
            <a:endParaRPr sz="1800">
              <a:latin typeface="Trebuchet MS"/>
              <a:cs typeface="Trebuchet MS"/>
            </a:endParaRPr>
          </a:p>
          <a:p>
            <a:pPr marL="652780" marR="934085" indent="-274320">
              <a:lnSpc>
                <a:spcPct val="80000"/>
              </a:lnSpc>
              <a:spcBef>
                <a:spcPts val="605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90" dirty="0">
                <a:latin typeface="Trebuchet MS"/>
                <a:cs typeface="Trebuchet MS"/>
              </a:rPr>
              <a:t>Highly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vascular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tissue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composed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of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newly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formed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blood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vessels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(i.e., </a:t>
            </a:r>
            <a:r>
              <a:rPr sz="1800" spc="-100" dirty="0">
                <a:latin typeface="Trebuchet MS"/>
                <a:cs typeface="Trebuchet MS"/>
              </a:rPr>
              <a:t>angiogenesis)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and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activated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fibroblasts</a:t>
            </a:r>
            <a:endParaRPr sz="1800">
              <a:latin typeface="Trebuchet MS"/>
              <a:cs typeface="Trebuchet MS"/>
            </a:endParaRPr>
          </a:p>
          <a:p>
            <a:pPr marL="926465" lvl="1" indent="-227965">
              <a:lnSpc>
                <a:spcPct val="100000"/>
              </a:lnSpc>
              <a:spcBef>
                <a:spcPts val="114"/>
              </a:spcBef>
              <a:buClr>
                <a:srgbClr val="7597D9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sz="1600" spc="-105" dirty="0">
                <a:solidFill>
                  <a:srgbClr val="FF0000"/>
                </a:solidFill>
                <a:latin typeface="Trebuchet MS"/>
                <a:cs typeface="Trebuchet MS"/>
              </a:rPr>
              <a:t>Essential</a:t>
            </a:r>
            <a:r>
              <a:rPr sz="1600" spc="-2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00" spc="-50" dirty="0">
                <a:solidFill>
                  <a:srgbClr val="FF0000"/>
                </a:solidFill>
                <a:latin typeface="Trebuchet MS"/>
                <a:cs typeface="Trebuchet MS"/>
              </a:rPr>
              <a:t>for</a:t>
            </a:r>
            <a:r>
              <a:rPr sz="1600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00" spc="-75" dirty="0">
                <a:solidFill>
                  <a:srgbClr val="FF0000"/>
                </a:solidFill>
                <a:latin typeface="Trebuchet MS"/>
                <a:cs typeface="Trebuchet MS"/>
              </a:rPr>
              <a:t>normal</a:t>
            </a:r>
            <a:r>
              <a:rPr sz="1600" spc="-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00" spc="-60" dirty="0">
                <a:solidFill>
                  <a:srgbClr val="FF0000"/>
                </a:solidFill>
                <a:latin typeface="Trebuchet MS"/>
                <a:cs typeface="Trebuchet MS"/>
              </a:rPr>
              <a:t>wound</a:t>
            </a:r>
            <a:r>
              <a:rPr sz="1600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rebuchet MS"/>
                <a:cs typeface="Trebuchet MS"/>
              </a:rPr>
              <a:t>healing</a:t>
            </a:r>
            <a:endParaRPr sz="1600">
              <a:latin typeface="Trebuchet MS"/>
              <a:cs typeface="Trebuchet MS"/>
            </a:endParaRPr>
          </a:p>
          <a:p>
            <a:pPr marL="926465" lvl="1" indent="-227965">
              <a:lnSpc>
                <a:spcPct val="100000"/>
              </a:lnSpc>
              <a:spcBef>
                <a:spcPts val="120"/>
              </a:spcBef>
              <a:buClr>
                <a:srgbClr val="7597D9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sz="1600" spc="-45" dirty="0">
                <a:solidFill>
                  <a:srgbClr val="FF0000"/>
                </a:solidFill>
                <a:latin typeface="Trebuchet MS"/>
                <a:cs typeface="Trebuchet MS"/>
              </a:rPr>
              <a:t>Converted</a:t>
            </a:r>
            <a:r>
              <a:rPr sz="1600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00" spc="-65" dirty="0">
                <a:solidFill>
                  <a:srgbClr val="FF0000"/>
                </a:solidFill>
                <a:latin typeface="Trebuchet MS"/>
                <a:cs typeface="Trebuchet MS"/>
              </a:rPr>
              <a:t>into</a:t>
            </a:r>
            <a:r>
              <a:rPr sz="1600" spc="-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00" spc="-70" dirty="0">
                <a:solidFill>
                  <a:srgbClr val="FF0000"/>
                </a:solidFill>
                <a:latin typeface="Trebuchet MS"/>
                <a:cs typeface="Trebuchet MS"/>
              </a:rPr>
              <a:t>scar</a:t>
            </a:r>
            <a:r>
              <a:rPr sz="1600" spc="-5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rebuchet MS"/>
                <a:cs typeface="Trebuchet MS"/>
              </a:rPr>
              <a:t>tissue</a:t>
            </a:r>
            <a:endParaRPr sz="16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60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25" dirty="0">
                <a:latin typeface="Trebuchet MS"/>
                <a:cs typeface="Trebuchet MS"/>
              </a:rPr>
              <a:t>Growth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factors:</a:t>
            </a:r>
            <a:r>
              <a:rPr sz="1800" spc="-24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FGF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&amp;</a:t>
            </a:r>
            <a:r>
              <a:rPr sz="1800" spc="110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VEGF</a:t>
            </a:r>
            <a:endParaRPr sz="1800">
              <a:latin typeface="Trebuchet MS"/>
              <a:cs typeface="Trebuchet MS"/>
            </a:endParaRPr>
          </a:p>
          <a:p>
            <a:pPr marL="332740" indent="-320040">
              <a:lnSpc>
                <a:spcPct val="100000"/>
              </a:lnSpc>
              <a:spcBef>
                <a:spcPts val="210"/>
              </a:spcBef>
              <a:buClr>
                <a:srgbClr val="7597D9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sz="2000" b="1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Fibrosis:</a:t>
            </a:r>
            <a:endParaRPr sz="20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75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100" dirty="0">
                <a:latin typeface="Trebuchet MS"/>
                <a:cs typeface="Trebuchet MS"/>
              </a:rPr>
              <a:t>Fibroblast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migration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&amp;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proliferation</a:t>
            </a:r>
            <a:endParaRPr sz="18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70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85" dirty="0">
                <a:latin typeface="Trebuchet MS"/>
                <a:cs typeface="Trebuchet MS"/>
              </a:rPr>
              <a:t>ECM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deposition</a:t>
            </a:r>
            <a:endParaRPr sz="18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65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25" dirty="0">
                <a:latin typeface="Trebuchet MS"/>
                <a:cs typeface="Trebuchet MS"/>
              </a:rPr>
              <a:t>Growth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factors:</a:t>
            </a:r>
            <a:r>
              <a:rPr sz="1800" spc="-229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PDGF,</a:t>
            </a:r>
            <a:r>
              <a:rPr sz="1800" spc="-210" dirty="0">
                <a:latin typeface="Trebuchet MS"/>
                <a:cs typeface="Trebuchet MS"/>
              </a:rPr>
              <a:t> </a:t>
            </a:r>
            <a:r>
              <a:rPr sz="1800" spc="-170" dirty="0">
                <a:latin typeface="Trebuchet MS"/>
                <a:cs typeface="Trebuchet MS"/>
              </a:rPr>
              <a:t>FGF,</a:t>
            </a:r>
            <a:r>
              <a:rPr sz="1800" spc="-405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TGF-</a:t>
            </a:r>
            <a:r>
              <a:rPr sz="1800" spc="-150" dirty="0">
                <a:latin typeface="Trebuchet MS"/>
                <a:cs typeface="Trebuchet MS"/>
              </a:rPr>
              <a:t>Beta,</a:t>
            </a:r>
            <a:r>
              <a:rPr sz="1800" spc="-19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IL-</a:t>
            </a:r>
            <a:r>
              <a:rPr sz="1800" dirty="0">
                <a:latin typeface="Trebuchet MS"/>
                <a:cs typeface="Trebuchet MS"/>
              </a:rPr>
              <a:t>1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&amp;</a:t>
            </a:r>
            <a:r>
              <a:rPr sz="1800" spc="-265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TNF</a:t>
            </a:r>
            <a:endParaRPr sz="1800">
              <a:latin typeface="Trebuchet MS"/>
              <a:cs typeface="Trebuchet MS"/>
            </a:endParaRPr>
          </a:p>
          <a:p>
            <a:pPr marL="332740" indent="-320040">
              <a:lnSpc>
                <a:spcPct val="100000"/>
              </a:lnSpc>
              <a:spcBef>
                <a:spcPts val="220"/>
              </a:spcBef>
              <a:buClr>
                <a:srgbClr val="7597D9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sz="2000" b="1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Remodeling:</a:t>
            </a:r>
            <a:endParaRPr sz="20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80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100" dirty="0">
                <a:latin typeface="Trebuchet MS"/>
                <a:cs typeface="Trebuchet MS"/>
              </a:rPr>
              <a:t>Remodeling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increases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the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tensile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strength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of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scar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tissue.</a:t>
            </a:r>
            <a:endParaRPr sz="18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70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70" dirty="0">
                <a:latin typeface="Trebuchet MS"/>
                <a:cs typeface="Trebuchet MS"/>
              </a:rPr>
              <a:t>Fibrous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tissue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maturation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&amp;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organization</a:t>
            </a:r>
            <a:endParaRPr sz="1800">
              <a:latin typeface="Trebuchet MS"/>
              <a:cs typeface="Trebuchet MS"/>
            </a:endParaRPr>
          </a:p>
          <a:p>
            <a:pPr marL="652780" marR="5080" indent="-274320">
              <a:lnSpc>
                <a:spcPct val="80000"/>
              </a:lnSpc>
              <a:spcBef>
                <a:spcPts val="600"/>
              </a:spcBef>
              <a:tabLst>
                <a:tab pos="652780" algn="l"/>
              </a:tabLst>
            </a:pPr>
            <a:r>
              <a:rPr sz="1250" spc="-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250" dirty="0">
                <a:solidFill>
                  <a:srgbClr val="FD8537"/>
                </a:solidFill>
                <a:latin typeface="Segoe UI Symbol"/>
                <a:cs typeface="Segoe UI Symbol"/>
              </a:rPr>
              <a:t>	</a:t>
            </a:r>
            <a:r>
              <a:rPr sz="1800" spc="-90" dirty="0">
                <a:latin typeface="Trebuchet MS"/>
                <a:cs typeface="Trebuchet MS"/>
              </a:rPr>
              <a:t>Metalloproteinases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(collagenases)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replace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type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III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collagen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with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type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collagen, </a:t>
            </a:r>
            <a:r>
              <a:rPr sz="1800" spc="-114" dirty="0">
                <a:latin typeface="Trebuchet MS"/>
                <a:cs typeface="Trebuchet MS"/>
              </a:rPr>
              <a:t>increasing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tensile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strength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to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approximately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80%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of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the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original.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2000" y="6096000"/>
              <a:ext cx="609600" cy="6096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2000" y="6096000"/>
              <a:ext cx="609600" cy="6096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2044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10"/>
              </a:spcBef>
              <a:tabLst>
                <a:tab pos="1647825" algn="l"/>
                <a:tab pos="2260600" algn="l"/>
                <a:tab pos="3432810" algn="l"/>
                <a:tab pos="5143500" algn="l"/>
              </a:tabLst>
            </a:pPr>
            <a:r>
              <a:rPr sz="3600" b="1" spc="200" dirty="0">
                <a:solidFill>
                  <a:srgbClr val="C00000"/>
                </a:solidFill>
                <a:latin typeface="Cambria"/>
                <a:cs typeface="Cambria"/>
              </a:rPr>
              <a:t>Types</a:t>
            </a:r>
            <a:r>
              <a:rPr sz="3600" b="1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sz="3600" b="1" spc="150" dirty="0">
                <a:solidFill>
                  <a:srgbClr val="C00000"/>
                </a:solidFill>
                <a:latin typeface="Cambria"/>
                <a:cs typeface="Cambria"/>
              </a:rPr>
              <a:t>of</a:t>
            </a:r>
            <a:r>
              <a:rPr sz="3600" b="1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sz="3600" b="1" spc="185" dirty="0">
                <a:solidFill>
                  <a:srgbClr val="C00000"/>
                </a:solidFill>
                <a:latin typeface="Cambria"/>
                <a:cs typeface="Cambria"/>
              </a:rPr>
              <a:t>skin</a:t>
            </a:r>
            <a:r>
              <a:rPr sz="3600" b="1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sz="3600" b="1" spc="145" dirty="0">
                <a:solidFill>
                  <a:srgbClr val="C00000"/>
                </a:solidFill>
                <a:latin typeface="Cambria"/>
                <a:cs typeface="Cambria"/>
              </a:rPr>
              <a:t>wound</a:t>
            </a:r>
            <a:r>
              <a:rPr sz="3600" b="1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sz="3600" b="1" spc="175" dirty="0">
                <a:solidFill>
                  <a:srgbClr val="C00000"/>
                </a:solidFill>
                <a:latin typeface="Cambria"/>
                <a:cs typeface="Cambria"/>
              </a:rPr>
              <a:t>healing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2033142"/>
            <a:ext cx="7900670" cy="4324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95"/>
              </a:spcBef>
              <a:buClr>
                <a:srgbClr val="7597D9"/>
              </a:buClr>
              <a:buSzPct val="60000"/>
              <a:buFont typeface="Wingdings"/>
              <a:buChar char=""/>
              <a:tabLst>
                <a:tab pos="332740" algn="l"/>
                <a:tab pos="739140" algn="l"/>
              </a:tabLst>
            </a:pPr>
            <a:r>
              <a:rPr sz="2500" b="1" spc="-25" dirty="0">
                <a:solidFill>
                  <a:srgbClr val="C00000"/>
                </a:solidFill>
                <a:latin typeface="Trebuchet MS"/>
                <a:cs typeface="Trebuchet MS"/>
              </a:rPr>
              <a:t>1.</a:t>
            </a:r>
            <a:r>
              <a:rPr sz="2500" b="1" dirty="0">
                <a:solidFill>
                  <a:srgbClr val="C00000"/>
                </a:solidFill>
                <a:latin typeface="Trebuchet MS"/>
                <a:cs typeface="Trebuchet MS"/>
              </a:rPr>
              <a:t>	Healing</a:t>
            </a:r>
            <a:r>
              <a:rPr sz="2500" b="1" spc="3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C00000"/>
                </a:solidFill>
                <a:latin typeface="Trebuchet MS"/>
                <a:cs typeface="Trebuchet MS"/>
              </a:rPr>
              <a:t>by</a:t>
            </a:r>
            <a:r>
              <a:rPr sz="2500" b="1" spc="2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C00000"/>
                </a:solidFill>
                <a:latin typeface="Trebuchet MS"/>
                <a:cs typeface="Trebuchet MS"/>
              </a:rPr>
              <a:t>primary</a:t>
            </a:r>
            <a:r>
              <a:rPr sz="2500" b="1" spc="7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Trebuchet MS"/>
                <a:cs typeface="Trebuchet MS"/>
              </a:rPr>
              <a:t>intention</a:t>
            </a:r>
            <a:r>
              <a:rPr sz="2500" b="1" spc="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C00000"/>
                </a:solidFill>
                <a:latin typeface="Trebuchet MS"/>
                <a:cs typeface="Trebuchet MS"/>
              </a:rPr>
              <a:t>(primary</a:t>
            </a:r>
            <a:r>
              <a:rPr sz="2500" b="1" spc="7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Trebuchet MS"/>
                <a:cs typeface="Trebuchet MS"/>
              </a:rPr>
              <a:t>union):</a:t>
            </a:r>
            <a:endParaRPr sz="25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5"/>
              </a:spcBef>
            </a:pPr>
            <a:r>
              <a:rPr sz="15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500" spc="375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200" dirty="0">
                <a:latin typeface="Trebuchet MS"/>
                <a:cs typeface="Trebuchet MS"/>
              </a:rPr>
              <a:t>Wound</a:t>
            </a:r>
            <a:r>
              <a:rPr sz="2200" spc="-65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edges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spc="-145" dirty="0">
                <a:latin typeface="Trebuchet MS"/>
                <a:cs typeface="Trebuchet MS"/>
              </a:rPr>
              <a:t>are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spc="-120" dirty="0">
                <a:latin typeface="Trebuchet MS"/>
                <a:cs typeface="Trebuchet MS"/>
              </a:rPr>
              <a:t>closely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spc="-65" dirty="0">
                <a:latin typeface="Trebuchet MS"/>
                <a:cs typeface="Trebuchet MS"/>
              </a:rPr>
              <a:t>opposed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400" spc="-165" dirty="0">
                <a:latin typeface="Trebuchet MS"/>
                <a:cs typeface="Trebuchet MS"/>
              </a:rPr>
              <a:t>by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sutures</a:t>
            </a:r>
            <a:endParaRPr sz="24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25"/>
              </a:spcBef>
            </a:pPr>
            <a:r>
              <a:rPr sz="16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650" spc="21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Used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for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180" dirty="0">
                <a:latin typeface="Trebuchet MS"/>
                <a:cs typeface="Trebuchet MS"/>
              </a:rPr>
              <a:t>clean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surgical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wounds</a:t>
            </a:r>
            <a:endParaRPr sz="24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80"/>
              </a:spcBef>
            </a:pPr>
            <a:r>
              <a:rPr sz="15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500" spc="335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200" spc="-80" dirty="0">
                <a:latin typeface="Trebuchet MS"/>
                <a:cs typeface="Trebuchet MS"/>
              </a:rPr>
              <a:t>Heals</a:t>
            </a:r>
            <a:r>
              <a:rPr sz="2200" spc="-70" dirty="0">
                <a:latin typeface="Trebuchet MS"/>
                <a:cs typeface="Trebuchet MS"/>
              </a:rPr>
              <a:t> </a:t>
            </a:r>
            <a:r>
              <a:rPr sz="2200" spc="-135" dirty="0">
                <a:latin typeface="Trebuchet MS"/>
                <a:cs typeface="Trebuchet MS"/>
              </a:rPr>
              <a:t>in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spc="-30" dirty="0">
                <a:latin typeface="Trebuchet MS"/>
                <a:cs typeface="Trebuchet MS"/>
              </a:rPr>
              <a:t>short</a:t>
            </a:r>
            <a:r>
              <a:rPr sz="2200" spc="-6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duration</a:t>
            </a:r>
            <a:endParaRPr sz="2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770"/>
              </a:spcBef>
            </a:pPr>
            <a:endParaRPr sz="2200">
              <a:latin typeface="Trebuchet MS"/>
              <a:cs typeface="Trebuchet MS"/>
            </a:endParaRPr>
          </a:p>
          <a:p>
            <a:pPr marL="332740" marR="834390" indent="-320675">
              <a:lnSpc>
                <a:spcPts val="2400"/>
              </a:lnSpc>
              <a:spcBef>
                <a:spcPts val="5"/>
              </a:spcBef>
              <a:buClr>
                <a:srgbClr val="7597D9"/>
              </a:buClr>
              <a:buSzPct val="60000"/>
              <a:buFont typeface="Wingdings"/>
              <a:buChar char=""/>
              <a:tabLst>
                <a:tab pos="332740" algn="l"/>
                <a:tab pos="739140" algn="l"/>
              </a:tabLst>
            </a:pPr>
            <a:r>
              <a:rPr sz="2500" b="1" spc="-25" dirty="0">
                <a:solidFill>
                  <a:srgbClr val="C00000"/>
                </a:solidFill>
                <a:latin typeface="Trebuchet MS"/>
                <a:cs typeface="Trebuchet MS"/>
              </a:rPr>
              <a:t>2.</a:t>
            </a:r>
            <a:r>
              <a:rPr sz="2500" b="1" dirty="0">
                <a:solidFill>
                  <a:srgbClr val="C00000"/>
                </a:solidFill>
                <a:latin typeface="Trebuchet MS"/>
                <a:cs typeface="Trebuchet MS"/>
              </a:rPr>
              <a:t>	Healing</a:t>
            </a:r>
            <a:r>
              <a:rPr sz="2500" b="1" spc="-7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C00000"/>
                </a:solidFill>
                <a:latin typeface="Trebuchet MS"/>
                <a:cs typeface="Trebuchet MS"/>
              </a:rPr>
              <a:t>by</a:t>
            </a:r>
            <a:r>
              <a:rPr sz="2500" b="1" spc="-9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dirty="0">
                <a:solidFill>
                  <a:srgbClr val="C00000"/>
                </a:solidFill>
                <a:latin typeface="Trebuchet MS"/>
                <a:cs typeface="Trebuchet MS"/>
              </a:rPr>
              <a:t>secondary</a:t>
            </a:r>
            <a:r>
              <a:rPr sz="2500" b="1" spc="-6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Trebuchet MS"/>
                <a:cs typeface="Trebuchet MS"/>
              </a:rPr>
              <a:t>intention</a:t>
            </a:r>
            <a:r>
              <a:rPr sz="2500" b="1" spc="-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Trebuchet MS"/>
                <a:cs typeface="Trebuchet MS"/>
              </a:rPr>
              <a:t>(secondary union):</a:t>
            </a:r>
            <a:endParaRPr sz="25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90"/>
              </a:spcBef>
            </a:pPr>
            <a:r>
              <a:rPr sz="15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500" spc="35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200" dirty="0">
                <a:latin typeface="Trebuchet MS"/>
                <a:cs typeface="Trebuchet MS"/>
              </a:rPr>
              <a:t>Wound</a:t>
            </a:r>
            <a:r>
              <a:rPr sz="2200" spc="-75" dirty="0">
                <a:latin typeface="Trebuchet MS"/>
                <a:cs typeface="Trebuchet MS"/>
              </a:rPr>
              <a:t> </a:t>
            </a:r>
            <a:r>
              <a:rPr sz="2200" spc="-80" dirty="0">
                <a:latin typeface="Trebuchet MS"/>
                <a:cs typeface="Trebuchet MS"/>
              </a:rPr>
              <a:t>is</a:t>
            </a:r>
            <a:r>
              <a:rPr sz="2200" spc="-50" dirty="0">
                <a:latin typeface="Trebuchet MS"/>
                <a:cs typeface="Trebuchet MS"/>
              </a:rPr>
              <a:t> </a:t>
            </a:r>
            <a:r>
              <a:rPr sz="2200" spc="-195" dirty="0">
                <a:latin typeface="Trebuchet MS"/>
                <a:cs typeface="Trebuchet MS"/>
              </a:rPr>
              <a:t>left</a:t>
            </a:r>
            <a:r>
              <a:rPr sz="2200" spc="-55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open</a:t>
            </a:r>
            <a:endParaRPr sz="2200">
              <a:latin typeface="Trebuchet MS"/>
              <a:cs typeface="Trebuchet MS"/>
            </a:endParaRPr>
          </a:p>
          <a:p>
            <a:pPr marL="652780" marR="5080" indent="-274320">
              <a:lnSpc>
                <a:spcPts val="2300"/>
              </a:lnSpc>
              <a:spcBef>
                <a:spcPts val="580"/>
              </a:spcBef>
            </a:pPr>
            <a:r>
              <a:rPr sz="16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650" spc="235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Used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for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80" dirty="0">
                <a:latin typeface="Trebuchet MS"/>
                <a:cs typeface="Trebuchet MS"/>
              </a:rPr>
              <a:t>gaping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(edges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60" dirty="0">
                <a:latin typeface="Trebuchet MS"/>
                <a:cs typeface="Trebuchet MS"/>
              </a:rPr>
              <a:t>are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155" dirty="0">
                <a:latin typeface="Trebuchet MS"/>
                <a:cs typeface="Trebuchet MS"/>
              </a:rPr>
              <a:t>widely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-150" dirty="0">
                <a:latin typeface="Trebuchet MS"/>
                <a:cs typeface="Trebuchet MS"/>
              </a:rPr>
              <a:t>separated)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or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80" dirty="0">
                <a:latin typeface="Trebuchet MS"/>
                <a:cs typeface="Trebuchet MS"/>
              </a:rPr>
              <a:t>infected</a:t>
            </a:r>
            <a:r>
              <a:rPr sz="2400" spc="-50" dirty="0">
                <a:latin typeface="Trebuchet MS"/>
                <a:cs typeface="Trebuchet MS"/>
              </a:rPr>
              <a:t> &amp; </a:t>
            </a:r>
            <a:r>
              <a:rPr sz="2400" spc="-155" dirty="0">
                <a:latin typeface="Trebuchet MS"/>
                <a:cs typeface="Trebuchet MS"/>
              </a:rPr>
              <a:t>contaminated</a:t>
            </a:r>
            <a:r>
              <a:rPr sz="2400" spc="1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wounds</a:t>
            </a:r>
            <a:endParaRPr sz="24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500" spc="33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200" dirty="0">
                <a:latin typeface="Trebuchet MS"/>
                <a:cs typeface="Trebuchet MS"/>
              </a:rPr>
              <a:t>Wound</a:t>
            </a:r>
            <a:r>
              <a:rPr sz="2200" spc="-85" dirty="0">
                <a:latin typeface="Trebuchet MS"/>
                <a:cs typeface="Trebuchet MS"/>
              </a:rPr>
              <a:t> </a:t>
            </a:r>
            <a:r>
              <a:rPr sz="2200" spc="-150" dirty="0">
                <a:latin typeface="Trebuchet MS"/>
                <a:cs typeface="Trebuchet MS"/>
              </a:rPr>
              <a:t>takes</a:t>
            </a:r>
            <a:r>
              <a:rPr sz="2200" spc="-55" dirty="0">
                <a:latin typeface="Trebuchet MS"/>
                <a:cs typeface="Trebuchet MS"/>
              </a:rPr>
              <a:t> </a:t>
            </a:r>
            <a:r>
              <a:rPr sz="2200" spc="-95" dirty="0">
                <a:latin typeface="Trebuchet MS"/>
                <a:cs typeface="Trebuchet MS"/>
              </a:rPr>
              <a:t>longer</a:t>
            </a:r>
            <a:r>
              <a:rPr sz="2200" spc="-7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to</a:t>
            </a:r>
            <a:r>
              <a:rPr sz="2200" spc="-60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heal</a:t>
            </a:r>
            <a:endParaRPr sz="22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72795"/>
            <a:ext cx="8153400" cy="870585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7493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590"/>
              </a:spcBef>
              <a:tabLst>
                <a:tab pos="2360930" algn="l"/>
              </a:tabLst>
            </a:pPr>
            <a:r>
              <a:rPr sz="4400" b="1" spc="190" dirty="0">
                <a:solidFill>
                  <a:srgbClr val="565F6C"/>
                </a:solidFill>
                <a:latin typeface="Cambria"/>
                <a:cs typeface="Cambria"/>
              </a:rPr>
              <a:t>wound</a:t>
            </a:r>
            <a:r>
              <a:rPr sz="4400" b="1" dirty="0">
                <a:solidFill>
                  <a:srgbClr val="565F6C"/>
                </a:solidFill>
                <a:latin typeface="Cambria"/>
                <a:cs typeface="Cambria"/>
              </a:rPr>
              <a:t>	</a:t>
            </a:r>
            <a:r>
              <a:rPr sz="4400" b="1" spc="220" dirty="0">
                <a:solidFill>
                  <a:srgbClr val="565F6C"/>
                </a:solidFill>
                <a:latin typeface="Cambria"/>
                <a:cs typeface="Cambria"/>
              </a:rPr>
              <a:t>healing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362" y="2439161"/>
            <a:ext cx="3886200" cy="3581400"/>
          </a:xfrm>
          <a:prstGeom prst="rect">
            <a:avLst/>
          </a:prstGeom>
          <a:ln w="28955">
            <a:solidFill>
              <a:srgbClr val="FD8537"/>
            </a:solidFill>
          </a:ln>
        </p:spPr>
        <p:txBody>
          <a:bodyPr vert="horz" wrap="square" lIns="0" tIns="952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</a:pPr>
            <a:endParaRPr sz="2200">
              <a:latin typeface="Times New Roman"/>
              <a:cs typeface="Times New Roman"/>
            </a:endParaRPr>
          </a:p>
          <a:p>
            <a:pPr marL="410845" indent="-320675">
              <a:lnSpc>
                <a:spcPct val="100000"/>
              </a:lnSpc>
              <a:buClr>
                <a:srgbClr val="7597D9"/>
              </a:buClr>
              <a:buSzPct val="59090"/>
              <a:buFont typeface="Wingdings"/>
              <a:buChar char=""/>
              <a:tabLst>
                <a:tab pos="410845" algn="l"/>
              </a:tabLst>
            </a:pPr>
            <a:r>
              <a:rPr sz="2200" spc="-235" dirty="0">
                <a:latin typeface="Trebuchet MS"/>
                <a:cs typeface="Trebuchet MS"/>
              </a:rPr>
              <a:t>E.g,</a:t>
            </a:r>
            <a:r>
              <a:rPr sz="2200" spc="-245" dirty="0">
                <a:latin typeface="Trebuchet MS"/>
                <a:cs typeface="Trebuchet MS"/>
              </a:rPr>
              <a:t> </a:t>
            </a:r>
            <a:r>
              <a:rPr sz="2200" spc="-130" dirty="0">
                <a:latin typeface="Trebuchet MS"/>
                <a:cs typeface="Trebuchet MS"/>
              </a:rPr>
              <a:t>surgical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wound</a:t>
            </a:r>
            <a:endParaRPr sz="2200">
              <a:latin typeface="Trebuchet MS"/>
              <a:cs typeface="Trebuchet MS"/>
            </a:endParaRPr>
          </a:p>
          <a:p>
            <a:pPr marL="410845" marR="757555" indent="-320675">
              <a:lnSpc>
                <a:spcPts val="2110"/>
              </a:lnSpc>
              <a:spcBef>
                <a:spcPts val="695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0845" algn="l"/>
              </a:tabLst>
            </a:pPr>
            <a:r>
              <a:rPr sz="2200" dirty="0">
                <a:latin typeface="Trebuchet MS"/>
                <a:cs typeface="Trebuchet MS"/>
              </a:rPr>
              <a:t>Narrow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incisional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120" dirty="0">
                <a:latin typeface="Trebuchet MS"/>
                <a:cs typeface="Trebuchet MS"/>
              </a:rPr>
              <a:t>space </a:t>
            </a:r>
            <a:r>
              <a:rPr sz="2200" spc="-130" dirty="0">
                <a:latin typeface="Trebuchet MS"/>
                <a:cs typeface="Trebuchet MS"/>
              </a:rPr>
              <a:t>resulting</a:t>
            </a:r>
            <a:r>
              <a:rPr sz="2200" spc="-5" dirty="0">
                <a:latin typeface="Trebuchet MS"/>
                <a:cs typeface="Trebuchet MS"/>
              </a:rPr>
              <a:t> </a:t>
            </a:r>
            <a:r>
              <a:rPr sz="2200" spc="-130" dirty="0">
                <a:latin typeface="Trebuchet MS"/>
                <a:cs typeface="Trebuchet MS"/>
              </a:rPr>
              <a:t>in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spc="-220" dirty="0">
                <a:latin typeface="Trebuchet MS"/>
                <a:cs typeface="Trebuchet MS"/>
              </a:rPr>
              <a:t>a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limited </a:t>
            </a:r>
            <a:r>
              <a:rPr sz="2200" spc="-135" dirty="0">
                <a:latin typeface="Trebuchet MS"/>
                <a:cs typeface="Trebuchet MS"/>
              </a:rPr>
              <a:t>inflammatory</a:t>
            </a:r>
            <a:r>
              <a:rPr sz="2200" spc="5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reaction</a:t>
            </a:r>
            <a:endParaRPr sz="2200">
              <a:latin typeface="Trebuchet MS"/>
              <a:cs typeface="Trebuchet MS"/>
            </a:endParaRPr>
          </a:p>
          <a:p>
            <a:pPr marL="410845" marR="310515" indent="-320675">
              <a:lnSpc>
                <a:spcPts val="2110"/>
              </a:lnSpc>
              <a:spcBef>
                <a:spcPts val="705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0845" algn="l"/>
              </a:tabLst>
            </a:pPr>
            <a:r>
              <a:rPr sz="2200" spc="-160" dirty="0">
                <a:latin typeface="Trebuchet MS"/>
                <a:cs typeface="Trebuchet MS"/>
              </a:rPr>
              <a:t>Small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114" dirty="0">
                <a:latin typeface="Trebuchet MS"/>
                <a:cs typeface="Trebuchet MS"/>
              </a:rPr>
              <a:t>amount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of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granulation </a:t>
            </a:r>
            <a:r>
              <a:rPr sz="2200" spc="-110" dirty="0">
                <a:latin typeface="Trebuchet MS"/>
                <a:cs typeface="Trebuchet MS"/>
              </a:rPr>
              <a:t>tissue</a:t>
            </a:r>
            <a:r>
              <a:rPr sz="2200" spc="-20" dirty="0">
                <a:latin typeface="Trebuchet MS"/>
                <a:cs typeface="Trebuchet MS"/>
              </a:rPr>
              <a:t> </a:t>
            </a:r>
            <a:r>
              <a:rPr sz="2200" spc="-135" dirty="0">
                <a:latin typeface="Trebuchet MS"/>
                <a:cs typeface="Trebuchet MS"/>
              </a:rPr>
              <a:t>in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incisional</a:t>
            </a:r>
            <a:r>
              <a:rPr sz="2200" spc="-10" dirty="0">
                <a:latin typeface="Trebuchet MS"/>
                <a:cs typeface="Trebuchet MS"/>
              </a:rPr>
              <a:t> space</a:t>
            </a:r>
            <a:endParaRPr sz="2200">
              <a:latin typeface="Trebuchet MS"/>
              <a:cs typeface="Trebuchet MS"/>
            </a:endParaRPr>
          </a:p>
          <a:p>
            <a:pPr marL="410845" indent="-320675">
              <a:lnSpc>
                <a:spcPts val="2375"/>
              </a:lnSpc>
              <a:spcBef>
                <a:spcPts val="185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0845" algn="l"/>
              </a:tabLst>
            </a:pPr>
            <a:r>
              <a:rPr sz="2200" spc="-130" dirty="0">
                <a:latin typeface="Trebuchet MS"/>
                <a:cs typeface="Trebuchet MS"/>
              </a:rPr>
              <a:t>Limited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114" dirty="0">
                <a:latin typeface="Trebuchet MS"/>
                <a:cs typeface="Trebuchet MS"/>
              </a:rPr>
              <a:t>amount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of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wound</a:t>
            </a:r>
            <a:endParaRPr sz="2200">
              <a:latin typeface="Trebuchet MS"/>
              <a:cs typeface="Trebuchet MS"/>
            </a:endParaRPr>
          </a:p>
          <a:p>
            <a:pPr marL="410845">
              <a:lnSpc>
                <a:spcPts val="2375"/>
              </a:lnSpc>
            </a:pPr>
            <a:r>
              <a:rPr sz="2200" spc="-10" dirty="0">
                <a:latin typeface="Trebuchet MS"/>
                <a:cs typeface="Trebuchet MS"/>
              </a:rPr>
              <a:t>contraction</a:t>
            </a:r>
            <a:endParaRPr sz="2200">
              <a:latin typeface="Trebuchet MS"/>
              <a:cs typeface="Trebuchet MS"/>
            </a:endParaRPr>
          </a:p>
          <a:p>
            <a:pPr marL="410845" indent="-320675">
              <a:lnSpc>
                <a:spcPct val="100000"/>
              </a:lnSpc>
              <a:spcBef>
                <a:spcPts val="185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0845" algn="l"/>
              </a:tabLst>
            </a:pPr>
            <a:r>
              <a:rPr sz="2200" spc="-120" dirty="0">
                <a:latin typeface="Trebuchet MS"/>
                <a:cs typeface="Trebuchet MS"/>
              </a:rPr>
              <a:t>Healing</a:t>
            </a:r>
            <a:r>
              <a:rPr sz="2200" spc="-50" dirty="0">
                <a:latin typeface="Trebuchet MS"/>
                <a:cs typeface="Trebuchet MS"/>
              </a:rPr>
              <a:t> </a:t>
            </a:r>
            <a:r>
              <a:rPr sz="2200" spc="-135" dirty="0">
                <a:latin typeface="Trebuchet MS"/>
                <a:cs typeface="Trebuchet MS"/>
              </a:rPr>
              <a:t>in</a:t>
            </a:r>
            <a:r>
              <a:rPr sz="2200" spc="-50" dirty="0">
                <a:latin typeface="Trebuchet MS"/>
                <a:cs typeface="Trebuchet MS"/>
              </a:rPr>
              <a:t> </a:t>
            </a:r>
            <a:r>
              <a:rPr sz="2200" spc="-30" dirty="0">
                <a:latin typeface="Trebuchet MS"/>
                <a:cs typeface="Trebuchet MS"/>
              </a:rPr>
              <a:t>short</a:t>
            </a:r>
            <a:r>
              <a:rPr sz="2200" spc="-70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time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1361" y="2439161"/>
            <a:ext cx="3886200" cy="3581400"/>
          </a:xfrm>
          <a:prstGeom prst="rect">
            <a:avLst/>
          </a:prstGeom>
          <a:ln w="28955">
            <a:solidFill>
              <a:srgbClr val="FD8537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200">
              <a:latin typeface="Times New Roman"/>
              <a:cs typeface="Times New Roman"/>
            </a:endParaRPr>
          </a:p>
          <a:p>
            <a:pPr marL="411480" indent="-320675">
              <a:lnSpc>
                <a:spcPct val="100000"/>
              </a:lnSpc>
              <a:buClr>
                <a:srgbClr val="7597D9"/>
              </a:buClr>
              <a:buSzPct val="59090"/>
              <a:buFont typeface="Wingdings"/>
              <a:buChar char=""/>
              <a:tabLst>
                <a:tab pos="411480" algn="l"/>
              </a:tabLst>
            </a:pPr>
            <a:r>
              <a:rPr sz="2200" spc="-245" dirty="0">
                <a:latin typeface="Trebuchet MS"/>
                <a:cs typeface="Trebuchet MS"/>
              </a:rPr>
              <a:t>E.g.</a:t>
            </a:r>
            <a:r>
              <a:rPr sz="2200" spc="-225" dirty="0">
                <a:latin typeface="Trebuchet MS"/>
                <a:cs typeface="Trebuchet MS"/>
              </a:rPr>
              <a:t> </a:t>
            </a:r>
            <a:r>
              <a:rPr sz="2200" spc="-145" dirty="0">
                <a:latin typeface="Trebuchet MS"/>
                <a:cs typeface="Trebuchet MS"/>
              </a:rPr>
              <a:t>traumatic</a:t>
            </a:r>
            <a:r>
              <a:rPr sz="2200" spc="25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wound</a:t>
            </a:r>
            <a:endParaRPr sz="2200">
              <a:latin typeface="Trebuchet MS"/>
              <a:cs typeface="Trebuchet MS"/>
            </a:endParaRPr>
          </a:p>
          <a:p>
            <a:pPr marL="411480" marR="318770" indent="-320675">
              <a:lnSpc>
                <a:spcPts val="2110"/>
              </a:lnSpc>
              <a:spcBef>
                <a:spcPts val="680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1480" algn="l"/>
              </a:tabLst>
            </a:pPr>
            <a:r>
              <a:rPr sz="2200" spc="-110" dirty="0">
                <a:latin typeface="Trebuchet MS"/>
                <a:cs typeface="Trebuchet MS"/>
              </a:rPr>
              <a:t>Large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spc="-110" dirty="0">
                <a:latin typeface="Trebuchet MS"/>
                <a:cs typeface="Trebuchet MS"/>
              </a:rPr>
              <a:t>tissue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spc="-170" dirty="0">
                <a:latin typeface="Trebuchet MS"/>
                <a:cs typeface="Trebuchet MS"/>
              </a:rPr>
              <a:t>defect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spc="-120" dirty="0">
                <a:latin typeface="Trebuchet MS"/>
                <a:cs typeface="Trebuchet MS"/>
              </a:rPr>
              <a:t>resulting </a:t>
            </a:r>
            <a:r>
              <a:rPr sz="2200" spc="-130" dirty="0">
                <a:latin typeface="Trebuchet MS"/>
                <a:cs typeface="Trebuchet MS"/>
              </a:rPr>
              <a:t>in</a:t>
            </a:r>
            <a:r>
              <a:rPr sz="2200" spc="-55" dirty="0">
                <a:latin typeface="Trebuchet MS"/>
                <a:cs typeface="Trebuchet MS"/>
              </a:rPr>
              <a:t> </a:t>
            </a:r>
            <a:r>
              <a:rPr sz="2200" spc="-220" dirty="0">
                <a:latin typeface="Trebuchet MS"/>
                <a:cs typeface="Trebuchet MS"/>
              </a:rPr>
              <a:t>a</a:t>
            </a:r>
            <a:r>
              <a:rPr sz="2200" spc="-55" dirty="0">
                <a:latin typeface="Trebuchet MS"/>
                <a:cs typeface="Trebuchet MS"/>
              </a:rPr>
              <a:t> more</a:t>
            </a:r>
            <a:r>
              <a:rPr sz="2200" spc="-1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intense </a:t>
            </a:r>
            <a:r>
              <a:rPr sz="2200" spc="-135" dirty="0">
                <a:latin typeface="Trebuchet MS"/>
                <a:cs typeface="Trebuchet MS"/>
              </a:rPr>
              <a:t>inflammatory</a:t>
            </a:r>
            <a:r>
              <a:rPr sz="2200" spc="5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reaction</a:t>
            </a:r>
            <a:endParaRPr sz="2200">
              <a:latin typeface="Trebuchet MS"/>
              <a:cs typeface="Trebuchet MS"/>
            </a:endParaRPr>
          </a:p>
          <a:p>
            <a:pPr marL="411480" marR="277495" indent="-320675">
              <a:lnSpc>
                <a:spcPct val="80000"/>
              </a:lnSpc>
              <a:spcBef>
                <a:spcPts val="720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1480" algn="l"/>
              </a:tabLst>
            </a:pPr>
            <a:r>
              <a:rPr sz="2200" spc="-110" dirty="0">
                <a:latin typeface="Trebuchet MS"/>
                <a:cs typeface="Trebuchet MS"/>
              </a:rPr>
              <a:t>Large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spc="-114" dirty="0">
                <a:latin typeface="Trebuchet MS"/>
                <a:cs typeface="Trebuchet MS"/>
              </a:rPr>
              <a:t>amount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of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granulation </a:t>
            </a:r>
            <a:r>
              <a:rPr sz="2200" spc="-10" dirty="0">
                <a:latin typeface="Trebuchet MS"/>
                <a:cs typeface="Trebuchet MS"/>
              </a:rPr>
              <a:t>tissue</a:t>
            </a:r>
            <a:endParaRPr sz="2200">
              <a:latin typeface="Trebuchet MS"/>
              <a:cs typeface="Trebuchet MS"/>
            </a:endParaRPr>
          </a:p>
          <a:p>
            <a:pPr marL="411480" indent="-320675">
              <a:lnSpc>
                <a:spcPts val="2375"/>
              </a:lnSpc>
              <a:spcBef>
                <a:spcPts val="180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1480" algn="l"/>
              </a:tabLst>
            </a:pPr>
            <a:r>
              <a:rPr sz="2200" dirty="0">
                <a:latin typeface="Trebuchet MS"/>
                <a:cs typeface="Trebuchet MS"/>
              </a:rPr>
              <a:t>More</a:t>
            </a:r>
            <a:r>
              <a:rPr sz="2200" spc="-40" dirty="0">
                <a:latin typeface="Trebuchet MS"/>
                <a:cs typeface="Trebuchet MS"/>
              </a:rPr>
              <a:t> </a:t>
            </a:r>
            <a:r>
              <a:rPr sz="2200" spc="-114" dirty="0">
                <a:latin typeface="Trebuchet MS"/>
                <a:cs typeface="Trebuchet MS"/>
              </a:rPr>
              <a:t>amount</a:t>
            </a:r>
            <a:r>
              <a:rPr sz="2200" spc="-55" dirty="0">
                <a:latin typeface="Trebuchet MS"/>
                <a:cs typeface="Trebuchet MS"/>
              </a:rPr>
              <a:t> </a:t>
            </a:r>
            <a:r>
              <a:rPr sz="2200" spc="-125" dirty="0">
                <a:latin typeface="Trebuchet MS"/>
                <a:cs typeface="Trebuchet MS"/>
              </a:rPr>
              <a:t>of</a:t>
            </a:r>
            <a:r>
              <a:rPr sz="2200" spc="-55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wound</a:t>
            </a:r>
            <a:endParaRPr sz="2200">
              <a:latin typeface="Trebuchet MS"/>
              <a:cs typeface="Trebuchet MS"/>
            </a:endParaRPr>
          </a:p>
          <a:p>
            <a:pPr marL="411480">
              <a:lnSpc>
                <a:spcPts val="2375"/>
              </a:lnSpc>
            </a:pPr>
            <a:r>
              <a:rPr sz="2200" spc="-10" dirty="0">
                <a:latin typeface="Trebuchet MS"/>
                <a:cs typeface="Trebuchet MS"/>
              </a:rPr>
              <a:t>contraction</a:t>
            </a:r>
            <a:endParaRPr sz="2200">
              <a:latin typeface="Trebuchet MS"/>
              <a:cs typeface="Trebuchet MS"/>
            </a:endParaRPr>
          </a:p>
          <a:p>
            <a:pPr marL="411480" indent="-320675">
              <a:lnSpc>
                <a:spcPct val="100000"/>
              </a:lnSpc>
              <a:spcBef>
                <a:spcPts val="175"/>
              </a:spcBef>
              <a:buClr>
                <a:srgbClr val="7597D9"/>
              </a:buClr>
              <a:buSzPct val="59090"/>
              <a:buFont typeface="Wingdings"/>
              <a:buChar char=""/>
              <a:tabLst>
                <a:tab pos="411480" algn="l"/>
              </a:tabLst>
            </a:pPr>
            <a:r>
              <a:rPr sz="2200" spc="-120" dirty="0">
                <a:latin typeface="Trebuchet MS"/>
                <a:cs typeface="Trebuchet MS"/>
              </a:rPr>
              <a:t>Healing</a:t>
            </a:r>
            <a:r>
              <a:rPr sz="2200" spc="-35" dirty="0">
                <a:latin typeface="Trebuchet MS"/>
                <a:cs typeface="Trebuchet MS"/>
              </a:rPr>
              <a:t> </a:t>
            </a:r>
            <a:r>
              <a:rPr sz="2200" spc="-170" dirty="0">
                <a:latin typeface="Trebuchet MS"/>
                <a:cs typeface="Trebuchet MS"/>
              </a:rPr>
              <a:t>take</a:t>
            </a:r>
            <a:r>
              <a:rPr sz="2200" spc="-45" dirty="0">
                <a:latin typeface="Trebuchet MS"/>
                <a:cs typeface="Trebuchet MS"/>
              </a:rPr>
              <a:t> </a:t>
            </a:r>
            <a:r>
              <a:rPr sz="2200" spc="-100" dirty="0">
                <a:latin typeface="Trebuchet MS"/>
                <a:cs typeface="Trebuchet MS"/>
              </a:rPr>
              <a:t>long</a:t>
            </a:r>
            <a:r>
              <a:rPr sz="2200" spc="-30" dirty="0">
                <a:latin typeface="Trebuchet MS"/>
                <a:cs typeface="Trebuchet MS"/>
              </a:rPr>
              <a:t> </a:t>
            </a:r>
            <a:r>
              <a:rPr sz="2200" spc="-20" dirty="0">
                <a:latin typeface="Trebuchet MS"/>
                <a:cs typeface="Trebuchet MS"/>
              </a:rPr>
              <a:t>time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82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5"/>
              </a:spcBef>
            </a:pPr>
            <a:r>
              <a:rPr sz="1700" b="1" dirty="0">
                <a:solidFill>
                  <a:srgbClr val="FF0000"/>
                </a:solidFill>
                <a:latin typeface="Trebuchet MS"/>
                <a:cs typeface="Trebuchet MS"/>
              </a:rPr>
              <a:t>Primary</a:t>
            </a:r>
            <a:r>
              <a:rPr sz="1700" b="1" spc="204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700" b="1" spc="-20" dirty="0">
                <a:solidFill>
                  <a:srgbClr val="FF0000"/>
                </a:solidFill>
                <a:latin typeface="Trebuchet MS"/>
                <a:cs typeface="Trebuchet MS"/>
              </a:rPr>
              <a:t>Union</a:t>
            </a:r>
            <a:endParaRPr sz="1700">
              <a:latin typeface="Trebuchet MS"/>
              <a:cs typeface="Trebuchet MS"/>
            </a:endParaRPr>
          </a:p>
          <a:p>
            <a:pPr marL="91440">
              <a:lnSpc>
                <a:spcPct val="100000"/>
              </a:lnSpc>
              <a:spcBef>
                <a:spcPts val="300"/>
              </a:spcBef>
            </a:pPr>
            <a:r>
              <a:rPr sz="1700" b="1" dirty="0">
                <a:solidFill>
                  <a:srgbClr val="FF0000"/>
                </a:solidFill>
                <a:latin typeface="Trebuchet MS"/>
                <a:cs typeface="Trebuchet MS"/>
              </a:rPr>
              <a:t>(Healing</a:t>
            </a:r>
            <a:r>
              <a:rPr sz="1700" b="1" spc="-20" dirty="0">
                <a:solidFill>
                  <a:srgbClr val="FF0000"/>
                </a:solidFill>
                <a:latin typeface="Trebuchet MS"/>
                <a:cs typeface="Trebuchet MS"/>
              </a:rPr>
              <a:t> by</a:t>
            </a:r>
            <a:r>
              <a:rPr sz="1700" b="1" spc="-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700" b="1" dirty="0">
                <a:solidFill>
                  <a:srgbClr val="FF0000"/>
                </a:solidFill>
                <a:latin typeface="Trebuchet MS"/>
                <a:cs typeface="Trebuchet MS"/>
              </a:rPr>
              <a:t>1st</a:t>
            </a:r>
            <a:r>
              <a:rPr sz="1700" b="1" spc="-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700" b="1" spc="-10" dirty="0">
                <a:solidFill>
                  <a:srgbClr val="FF0000"/>
                </a:solidFill>
                <a:latin typeface="Trebuchet MS"/>
                <a:cs typeface="Trebuchet MS"/>
              </a:rPr>
              <a:t>intention)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rgbClr val="F5CD2C"/>
          </a:solidFill>
        </p:spPr>
        <p:txBody>
          <a:bodyPr vert="horz" wrap="square" lIns="0" tIns="82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65"/>
              </a:spcBef>
            </a:pPr>
            <a:r>
              <a:rPr sz="1700" b="1" dirty="0">
                <a:solidFill>
                  <a:srgbClr val="FF0000"/>
                </a:solidFill>
                <a:latin typeface="Trebuchet MS"/>
                <a:cs typeface="Trebuchet MS"/>
              </a:rPr>
              <a:t>Secondary</a:t>
            </a:r>
            <a:r>
              <a:rPr sz="1700" b="1" spc="6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700" b="1" spc="-20" dirty="0">
                <a:solidFill>
                  <a:srgbClr val="FF0000"/>
                </a:solidFill>
                <a:latin typeface="Trebuchet MS"/>
                <a:cs typeface="Trebuchet MS"/>
              </a:rPr>
              <a:t>Union</a:t>
            </a:r>
            <a:endParaRPr sz="1700">
              <a:latin typeface="Trebuchet MS"/>
              <a:cs typeface="Trebuchet MS"/>
            </a:endParaRPr>
          </a:p>
          <a:p>
            <a:pPr marL="92075">
              <a:lnSpc>
                <a:spcPct val="100000"/>
              </a:lnSpc>
              <a:spcBef>
                <a:spcPts val="300"/>
              </a:spcBef>
            </a:pPr>
            <a:r>
              <a:rPr sz="1700" b="1" dirty="0">
                <a:solidFill>
                  <a:srgbClr val="FF0000"/>
                </a:solidFill>
                <a:latin typeface="Trebuchet MS"/>
                <a:cs typeface="Trebuchet MS"/>
              </a:rPr>
              <a:t>(Healing</a:t>
            </a:r>
            <a:r>
              <a:rPr sz="1700" b="1" spc="-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700" b="1" spc="-20" dirty="0">
                <a:solidFill>
                  <a:srgbClr val="FF0000"/>
                </a:solidFill>
                <a:latin typeface="Trebuchet MS"/>
                <a:cs typeface="Trebuchet MS"/>
              </a:rPr>
              <a:t>by</a:t>
            </a:r>
            <a:r>
              <a:rPr sz="1700" b="1" spc="-1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700" b="1" dirty="0">
                <a:solidFill>
                  <a:srgbClr val="FF0000"/>
                </a:solidFill>
                <a:latin typeface="Trebuchet MS"/>
                <a:cs typeface="Trebuchet MS"/>
              </a:rPr>
              <a:t>2ry </a:t>
            </a:r>
            <a:r>
              <a:rPr sz="1700" b="1" spc="-10" dirty="0">
                <a:solidFill>
                  <a:srgbClr val="FF0000"/>
                </a:solidFill>
                <a:latin typeface="Trebuchet MS"/>
                <a:cs typeface="Trebuchet MS"/>
              </a:rPr>
              <a:t>intention)</a:t>
            </a:r>
            <a:endParaRPr sz="17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115352"/>
            <a:ext cx="609600" cy="59024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228600"/>
            <a:ext cx="8150859" cy="990600"/>
          </a:xfrm>
          <a:custGeom>
            <a:avLst/>
            <a:gdLst/>
            <a:ahLst/>
            <a:cxnLst/>
            <a:rect l="l" t="t" r="r" b="b"/>
            <a:pathLst>
              <a:path w="8150859" h="990600">
                <a:moveTo>
                  <a:pt x="8150352" y="0"/>
                </a:moveTo>
                <a:lnTo>
                  <a:pt x="0" y="0"/>
                </a:lnTo>
                <a:lnTo>
                  <a:pt x="0" y="990600"/>
                </a:lnTo>
                <a:lnTo>
                  <a:pt x="8150352" y="990600"/>
                </a:lnTo>
                <a:lnTo>
                  <a:pt x="8150352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44372" y="350265"/>
            <a:ext cx="46570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72360" algn="l"/>
              </a:tabLst>
            </a:pPr>
            <a:r>
              <a:rPr sz="4400" b="1" spc="415" dirty="0">
                <a:solidFill>
                  <a:srgbClr val="565F6C"/>
                </a:solidFill>
                <a:latin typeface="Cambria"/>
                <a:cs typeface="Cambria"/>
              </a:rPr>
              <a:t>TISSUE</a:t>
            </a:r>
            <a:r>
              <a:rPr sz="4400" b="1" dirty="0">
                <a:solidFill>
                  <a:srgbClr val="565F6C"/>
                </a:solidFill>
                <a:latin typeface="Cambria"/>
                <a:cs typeface="Cambria"/>
              </a:rPr>
              <a:t>	</a:t>
            </a:r>
            <a:r>
              <a:rPr sz="4400" b="1" spc="375" dirty="0">
                <a:solidFill>
                  <a:srgbClr val="565F6C"/>
                </a:solidFill>
                <a:latin typeface="Cambria"/>
                <a:cs typeface="Cambria"/>
              </a:rPr>
              <a:t>REPAIR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1387" y="1860245"/>
            <a:ext cx="222885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spc="-50" dirty="0">
                <a:solidFill>
                  <a:srgbClr val="7597D9"/>
                </a:solidFill>
                <a:latin typeface="Wingdings"/>
                <a:cs typeface="Wingdings"/>
              </a:rPr>
              <a:t></a:t>
            </a:r>
            <a:endParaRPr sz="1750">
              <a:latin typeface="Wingdings"/>
              <a:cs typeface="Wingding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257300" y="1257300"/>
            <a:ext cx="7734300" cy="5486400"/>
            <a:chOff x="1257300" y="1257300"/>
            <a:chExt cx="7734300" cy="548640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95400" y="1295400"/>
              <a:ext cx="6245352" cy="541020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276350" y="1276350"/>
              <a:ext cx="6283960" cy="5448300"/>
            </a:xfrm>
            <a:custGeom>
              <a:avLst/>
              <a:gdLst/>
              <a:ahLst/>
              <a:cxnLst/>
              <a:rect l="l" t="t" r="r" b="b"/>
              <a:pathLst>
                <a:path w="6283959" h="5448300">
                  <a:moveTo>
                    <a:pt x="0" y="5448300"/>
                  </a:moveTo>
                  <a:lnTo>
                    <a:pt x="6283452" y="5448300"/>
                  </a:lnTo>
                  <a:lnTo>
                    <a:pt x="6283452" y="0"/>
                  </a:lnTo>
                  <a:lnTo>
                    <a:pt x="0" y="0"/>
                  </a:lnTo>
                  <a:lnTo>
                    <a:pt x="0" y="5448300"/>
                  </a:lnTo>
                  <a:close/>
                </a:path>
              </a:pathLst>
            </a:custGeom>
            <a:ln w="38100">
              <a:solidFill>
                <a:srgbClr val="FD853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2000" y="6096000"/>
              <a:ext cx="609600" cy="6096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60"/>
              </a:spcBef>
              <a:tabLst>
                <a:tab pos="2666365" algn="l"/>
                <a:tab pos="3416300" algn="l"/>
                <a:tab pos="4993640" algn="l"/>
              </a:tabLst>
            </a:pPr>
            <a:r>
              <a:rPr sz="4400" b="1" spc="229" dirty="0">
                <a:solidFill>
                  <a:srgbClr val="C00000"/>
                </a:solidFill>
                <a:latin typeface="Cambria"/>
                <a:cs typeface="Cambria"/>
              </a:rPr>
              <a:t>Healing</a:t>
            </a:r>
            <a:r>
              <a:rPr sz="4400" b="1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sz="4400" b="1" spc="190" dirty="0">
                <a:solidFill>
                  <a:srgbClr val="C00000"/>
                </a:solidFill>
                <a:latin typeface="Cambria"/>
                <a:cs typeface="Cambria"/>
              </a:rPr>
              <a:t>of</a:t>
            </a:r>
            <a:r>
              <a:rPr sz="4400" b="1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sz="4400" b="1" spc="175" dirty="0">
                <a:solidFill>
                  <a:srgbClr val="C00000"/>
                </a:solidFill>
                <a:latin typeface="Cambria"/>
                <a:cs typeface="Cambria"/>
              </a:rPr>
              <a:t>bone</a:t>
            </a:r>
            <a:r>
              <a:rPr sz="4400" b="1" dirty="0">
                <a:solidFill>
                  <a:srgbClr val="C00000"/>
                </a:solidFill>
                <a:latin typeface="Cambria"/>
                <a:cs typeface="Cambria"/>
              </a:rPr>
              <a:t>	</a:t>
            </a:r>
            <a:r>
              <a:rPr sz="4400" b="1" spc="215" dirty="0">
                <a:solidFill>
                  <a:srgbClr val="C00000"/>
                </a:solidFill>
                <a:latin typeface="Cambria"/>
                <a:cs typeface="Cambria"/>
              </a:rPr>
              <a:t>fractures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1672793"/>
            <a:ext cx="7894320" cy="47028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32740" marR="638175" indent="-320675">
              <a:lnSpc>
                <a:spcPts val="2810"/>
              </a:lnSpc>
              <a:spcBef>
                <a:spcPts val="455"/>
              </a:spcBef>
              <a:buClr>
                <a:srgbClr val="7597D9"/>
              </a:buClr>
              <a:buSzPct val="59615"/>
              <a:buFont typeface="Wingdings"/>
              <a:buChar char=""/>
              <a:tabLst>
                <a:tab pos="332740" algn="l"/>
              </a:tabLst>
            </a:pPr>
            <a:r>
              <a:rPr sz="2600" spc="-235" dirty="0">
                <a:solidFill>
                  <a:srgbClr val="FF0000"/>
                </a:solidFill>
                <a:latin typeface="Trebuchet MS"/>
                <a:cs typeface="Trebuchet MS"/>
              </a:rPr>
              <a:t>I.</a:t>
            </a:r>
            <a:r>
              <a:rPr sz="2600" spc="-30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FF0000"/>
                </a:solidFill>
                <a:latin typeface="Trebuchet MS"/>
                <a:cs typeface="Trebuchet MS"/>
              </a:rPr>
              <a:t>Healing</a:t>
            </a:r>
            <a:r>
              <a:rPr sz="2600" spc="-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FF0000"/>
                </a:solidFill>
                <a:latin typeface="Trebuchet MS"/>
                <a:cs typeface="Trebuchet MS"/>
              </a:rPr>
              <a:t>by</a:t>
            </a:r>
            <a:r>
              <a:rPr sz="2600" spc="-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FF0000"/>
                </a:solidFill>
                <a:latin typeface="Trebuchet MS"/>
                <a:cs typeface="Trebuchet MS"/>
              </a:rPr>
              <a:t>primary</a:t>
            </a:r>
            <a:r>
              <a:rPr sz="2600" spc="-6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60" dirty="0">
                <a:solidFill>
                  <a:srgbClr val="FF0000"/>
                </a:solidFill>
                <a:latin typeface="Trebuchet MS"/>
                <a:cs typeface="Trebuchet MS"/>
              </a:rPr>
              <a:t>union:</a:t>
            </a:r>
            <a:r>
              <a:rPr sz="2600" spc="-3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20" dirty="0">
                <a:latin typeface="Trebuchet MS"/>
                <a:cs typeface="Trebuchet MS"/>
              </a:rPr>
              <a:t>rare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spc="-275" dirty="0">
                <a:latin typeface="Trebuchet MS"/>
                <a:cs typeface="Trebuchet MS"/>
              </a:rPr>
              <a:t>e.g.</a:t>
            </a:r>
            <a:r>
              <a:rPr sz="2600" spc="-300" dirty="0">
                <a:latin typeface="Trebuchet MS"/>
                <a:cs typeface="Trebuchet MS"/>
              </a:rPr>
              <a:t> </a:t>
            </a:r>
            <a:r>
              <a:rPr sz="2600" spc="-155" dirty="0">
                <a:latin typeface="Trebuchet MS"/>
                <a:cs typeface="Trebuchet MS"/>
              </a:rPr>
              <a:t>in</a:t>
            </a:r>
            <a:r>
              <a:rPr sz="2600" spc="-40" dirty="0">
                <a:latin typeface="Trebuchet MS"/>
                <a:cs typeface="Trebuchet MS"/>
              </a:rPr>
              <a:t> </a:t>
            </a:r>
            <a:r>
              <a:rPr sz="2600" spc="-75" dirty="0">
                <a:latin typeface="Trebuchet MS"/>
                <a:cs typeface="Trebuchet MS"/>
              </a:rPr>
              <a:t>compression </a:t>
            </a:r>
            <a:r>
              <a:rPr sz="2600" spc="-35" dirty="0">
                <a:latin typeface="Trebuchet MS"/>
                <a:cs typeface="Trebuchet MS"/>
              </a:rPr>
              <a:t>fractures</a:t>
            </a:r>
            <a:endParaRPr sz="2600">
              <a:latin typeface="Trebuchet MS"/>
              <a:cs typeface="Trebuchet MS"/>
            </a:endParaRPr>
          </a:p>
          <a:p>
            <a:pPr marL="332740" marR="460375" indent="-320675">
              <a:lnSpc>
                <a:spcPts val="2810"/>
              </a:lnSpc>
              <a:spcBef>
                <a:spcPts val="710"/>
              </a:spcBef>
              <a:buClr>
                <a:srgbClr val="7597D9"/>
              </a:buClr>
              <a:buSzPct val="59615"/>
              <a:buFont typeface="Wingdings"/>
              <a:buChar char=""/>
              <a:tabLst>
                <a:tab pos="332740" algn="l"/>
              </a:tabLst>
            </a:pPr>
            <a:r>
              <a:rPr sz="2600" spc="-185" dirty="0">
                <a:solidFill>
                  <a:srgbClr val="FF0000"/>
                </a:solidFill>
                <a:latin typeface="Trebuchet MS"/>
                <a:cs typeface="Trebuchet MS"/>
              </a:rPr>
              <a:t>II.</a:t>
            </a:r>
            <a:r>
              <a:rPr sz="2600" spc="-3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FF0000"/>
                </a:solidFill>
                <a:latin typeface="Trebuchet MS"/>
                <a:cs typeface="Trebuchet MS"/>
              </a:rPr>
              <a:t>Healing</a:t>
            </a:r>
            <a:r>
              <a:rPr sz="2600" spc="-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FF0000"/>
                </a:solidFill>
                <a:latin typeface="Trebuchet MS"/>
                <a:cs typeface="Trebuchet MS"/>
              </a:rPr>
              <a:t>by</a:t>
            </a:r>
            <a:r>
              <a:rPr sz="2600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FF0000"/>
                </a:solidFill>
                <a:latin typeface="Trebuchet MS"/>
                <a:cs typeface="Trebuchet MS"/>
              </a:rPr>
              <a:t>formation</a:t>
            </a:r>
            <a:r>
              <a:rPr sz="2600" spc="-6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FF0000"/>
                </a:solidFill>
                <a:latin typeface="Trebuchet MS"/>
                <a:cs typeface="Trebuchet MS"/>
              </a:rPr>
              <a:t>of</a:t>
            </a:r>
            <a:r>
              <a:rPr sz="2600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204" dirty="0">
                <a:solidFill>
                  <a:srgbClr val="FF0000"/>
                </a:solidFill>
                <a:latin typeface="Trebuchet MS"/>
                <a:cs typeface="Trebuchet MS"/>
              </a:rPr>
              <a:t>callus.</a:t>
            </a:r>
            <a:r>
              <a:rPr sz="2600" spc="-29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latin typeface="Trebuchet MS"/>
                <a:cs typeface="Trebuchet MS"/>
              </a:rPr>
              <a:t>Similar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to</a:t>
            </a:r>
            <a:r>
              <a:rPr sz="2600" spc="-40" dirty="0">
                <a:latin typeface="Trebuchet MS"/>
                <a:cs typeface="Trebuchet MS"/>
              </a:rPr>
              <a:t> </a:t>
            </a:r>
            <a:r>
              <a:rPr sz="2600" spc="-185" dirty="0">
                <a:latin typeface="Trebuchet MS"/>
                <a:cs typeface="Trebuchet MS"/>
              </a:rPr>
              <a:t>healing</a:t>
            </a:r>
            <a:r>
              <a:rPr sz="2600" spc="-65" dirty="0">
                <a:latin typeface="Trebuchet MS"/>
                <a:cs typeface="Trebuchet MS"/>
              </a:rPr>
              <a:t> </a:t>
            </a:r>
            <a:r>
              <a:rPr sz="2600" spc="-25" dirty="0">
                <a:latin typeface="Trebuchet MS"/>
                <a:cs typeface="Trebuchet MS"/>
              </a:rPr>
              <a:t>by </a:t>
            </a:r>
            <a:r>
              <a:rPr sz="2600" spc="-105" dirty="0">
                <a:latin typeface="Trebuchet MS"/>
                <a:cs typeface="Trebuchet MS"/>
              </a:rPr>
              <a:t>secondary</a:t>
            </a:r>
            <a:r>
              <a:rPr sz="2600" spc="-65" dirty="0">
                <a:latin typeface="Trebuchet MS"/>
                <a:cs typeface="Trebuchet MS"/>
              </a:rPr>
              <a:t> </a:t>
            </a:r>
            <a:r>
              <a:rPr sz="2600" spc="-105" dirty="0">
                <a:latin typeface="Trebuchet MS"/>
                <a:cs typeface="Trebuchet MS"/>
              </a:rPr>
              <a:t>union</a:t>
            </a:r>
            <a:r>
              <a:rPr sz="2600" spc="-70" dirty="0">
                <a:latin typeface="Trebuchet MS"/>
                <a:cs typeface="Trebuchet MS"/>
              </a:rPr>
              <a:t> </a:t>
            </a:r>
            <a:r>
              <a:rPr sz="2600" spc="-130" dirty="0">
                <a:latin typeface="Trebuchet MS"/>
                <a:cs typeface="Trebuchet MS"/>
              </a:rPr>
              <a:t>which</a:t>
            </a:r>
            <a:r>
              <a:rPr sz="2600" spc="-55" dirty="0">
                <a:latin typeface="Trebuchet MS"/>
                <a:cs typeface="Trebuchet MS"/>
              </a:rPr>
              <a:t> includes:</a:t>
            </a:r>
            <a:endParaRPr sz="2600">
              <a:latin typeface="Trebuchet MS"/>
              <a:cs typeface="Trebuchet MS"/>
            </a:endParaRPr>
          </a:p>
          <a:p>
            <a:pPr marL="652780" lvl="1" indent="-274320">
              <a:lnSpc>
                <a:spcPct val="100000"/>
              </a:lnSpc>
              <a:spcBef>
                <a:spcPts val="275"/>
              </a:spcBef>
              <a:buClr>
                <a:srgbClr val="565F6C"/>
              </a:buClr>
              <a:buSzPct val="68750"/>
              <a:buFont typeface="Arial"/>
              <a:buChar char="•"/>
              <a:tabLst>
                <a:tab pos="652780" algn="l"/>
              </a:tabLst>
            </a:pPr>
            <a:r>
              <a:rPr sz="2400" spc="-130" dirty="0">
                <a:latin typeface="Trebuchet MS"/>
                <a:cs typeface="Trebuchet MS"/>
              </a:rPr>
              <a:t>Injury-</a:t>
            </a:r>
            <a:r>
              <a:rPr sz="2400" spc="-125" dirty="0">
                <a:latin typeface="Trebuchet MS"/>
                <a:cs typeface="Trebuchet MS"/>
              </a:rPr>
              <a:t>---</a:t>
            </a:r>
            <a:r>
              <a:rPr sz="2400" spc="135" dirty="0">
                <a:latin typeface="Trebuchet MS"/>
                <a:cs typeface="Trebuchet MS"/>
              </a:rPr>
              <a:t>&gt;</a:t>
            </a:r>
            <a:r>
              <a:rPr sz="2400" spc="-65" dirty="0"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Fracture-</a:t>
            </a:r>
            <a:r>
              <a:rPr sz="2400" spc="-125" dirty="0">
                <a:latin typeface="Trebuchet MS"/>
                <a:cs typeface="Trebuchet MS"/>
              </a:rPr>
              <a:t>---</a:t>
            </a:r>
            <a:r>
              <a:rPr sz="2400" spc="135" dirty="0">
                <a:latin typeface="Trebuchet MS"/>
                <a:cs typeface="Trebuchet MS"/>
              </a:rPr>
              <a:t>&gt;</a:t>
            </a:r>
            <a:r>
              <a:rPr sz="2400" spc="-65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formation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of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C00000"/>
                </a:solidFill>
                <a:latin typeface="Trebuchet MS"/>
                <a:cs typeface="Trebuchet MS"/>
              </a:rPr>
              <a:t>blood</a:t>
            </a:r>
            <a:r>
              <a:rPr sz="2400" spc="-1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C00000"/>
                </a:solidFill>
                <a:latin typeface="Trebuchet MS"/>
                <a:cs typeface="Trebuchet MS"/>
              </a:rPr>
              <a:t>clot</a:t>
            </a:r>
            <a:endParaRPr sz="2400">
              <a:latin typeface="Trebuchet MS"/>
              <a:cs typeface="Trebuchet MS"/>
            </a:endParaRPr>
          </a:p>
          <a:p>
            <a:pPr marL="652780" lvl="1" indent="-274320">
              <a:lnSpc>
                <a:spcPct val="100000"/>
              </a:lnSpc>
              <a:spcBef>
                <a:spcPts val="315"/>
              </a:spcBef>
              <a:buClr>
                <a:srgbClr val="565F6C"/>
              </a:buClr>
              <a:buSzPct val="68750"/>
              <a:buFont typeface="Arial"/>
              <a:buChar char="•"/>
              <a:tabLst>
                <a:tab pos="652780" algn="l"/>
              </a:tabLst>
            </a:pPr>
            <a:r>
              <a:rPr sz="2400" spc="-160" dirty="0">
                <a:latin typeface="Trebuchet MS"/>
                <a:cs typeface="Trebuchet MS"/>
              </a:rPr>
              <a:t>Inflammation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start-</a:t>
            </a:r>
            <a:r>
              <a:rPr sz="2400" spc="-125" dirty="0">
                <a:latin typeface="Trebuchet MS"/>
                <a:cs typeface="Trebuchet MS"/>
              </a:rPr>
              <a:t>----</a:t>
            </a:r>
            <a:r>
              <a:rPr sz="2400" spc="135" dirty="0">
                <a:latin typeface="Trebuchet MS"/>
                <a:cs typeface="Trebuchet MS"/>
              </a:rPr>
              <a:t>&gt;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40" dirty="0">
                <a:latin typeface="Trebuchet MS"/>
                <a:cs typeface="Trebuchet MS"/>
              </a:rPr>
              <a:t>removal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of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blood</a:t>
            </a:r>
            <a:r>
              <a:rPr sz="2400" spc="-20" dirty="0">
                <a:latin typeface="Trebuchet MS"/>
                <a:cs typeface="Trebuchet MS"/>
              </a:rPr>
              <a:t> clot</a:t>
            </a:r>
            <a:endParaRPr sz="2400">
              <a:latin typeface="Trebuchet MS"/>
              <a:cs typeface="Trebuchet MS"/>
            </a:endParaRPr>
          </a:p>
          <a:p>
            <a:pPr marL="652780" marR="325120" lvl="1" indent="-274320">
              <a:lnSpc>
                <a:spcPts val="2590"/>
              </a:lnSpc>
              <a:spcBef>
                <a:spcPts val="640"/>
              </a:spcBef>
              <a:buClr>
                <a:srgbClr val="565F6C"/>
              </a:buClr>
              <a:buSzPct val="68750"/>
              <a:buFont typeface="Arial"/>
              <a:buChar char="•"/>
              <a:tabLst>
                <a:tab pos="652780" algn="l"/>
              </a:tabLst>
            </a:pPr>
            <a:r>
              <a:rPr sz="2400" spc="-155" dirty="0">
                <a:latin typeface="Trebuchet MS"/>
                <a:cs typeface="Trebuchet MS"/>
              </a:rPr>
              <a:t>Replacement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165" dirty="0">
                <a:latin typeface="Trebuchet MS"/>
                <a:cs typeface="Trebuchet MS"/>
              </a:rPr>
              <a:t>by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150" dirty="0">
                <a:latin typeface="Trebuchet MS"/>
                <a:cs typeface="Trebuchet MS"/>
              </a:rPr>
              <a:t>granulation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tissue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consisting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of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capillary </a:t>
            </a:r>
            <a:r>
              <a:rPr sz="2400" spc="-160" dirty="0">
                <a:latin typeface="Trebuchet MS"/>
                <a:cs typeface="Trebuchet MS"/>
              </a:rPr>
              <a:t>and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65" dirty="0">
                <a:latin typeface="Trebuchet MS"/>
                <a:cs typeface="Trebuchet MS"/>
              </a:rPr>
              <a:t>mesenchymal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160" dirty="0">
                <a:latin typeface="Trebuchet MS"/>
                <a:cs typeface="Trebuchet MS"/>
              </a:rPr>
              <a:t>cells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(Osteoblast)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C00000"/>
                </a:solidFill>
                <a:latin typeface="Trebuchet MS"/>
                <a:cs typeface="Trebuchet MS"/>
              </a:rPr>
              <a:t>(procallus)</a:t>
            </a:r>
            <a:endParaRPr sz="2200">
              <a:latin typeface="Trebuchet MS"/>
              <a:cs typeface="Trebuchet MS"/>
            </a:endParaRPr>
          </a:p>
          <a:p>
            <a:pPr marL="652780" lvl="1" indent="-274320">
              <a:lnSpc>
                <a:spcPts val="2820"/>
              </a:lnSpc>
              <a:spcBef>
                <a:spcPts val="275"/>
              </a:spcBef>
              <a:buClr>
                <a:srgbClr val="565F6C"/>
              </a:buClr>
              <a:buSzPct val="68750"/>
              <a:buFont typeface="Arial"/>
              <a:buChar char="•"/>
              <a:tabLst>
                <a:tab pos="652780" algn="l"/>
              </a:tabLst>
            </a:pPr>
            <a:r>
              <a:rPr sz="2400" spc="-110" dirty="0">
                <a:latin typeface="Trebuchet MS"/>
                <a:cs typeface="Trebuchet MS"/>
              </a:rPr>
              <a:t>Formation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of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155" dirty="0">
                <a:latin typeface="Trebuchet MS"/>
                <a:cs typeface="Trebuchet MS"/>
              </a:rPr>
              <a:t>collagen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40" dirty="0">
                <a:latin typeface="Trebuchet MS"/>
                <a:cs typeface="Trebuchet MS"/>
              </a:rPr>
              <a:t>fibers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-165" dirty="0">
                <a:latin typeface="Trebuchet MS"/>
                <a:cs typeface="Trebuchet MS"/>
              </a:rPr>
              <a:t>and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Osteomucin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(Osteoid</a:t>
            </a:r>
            <a:endParaRPr sz="2400">
              <a:latin typeface="Trebuchet MS"/>
              <a:cs typeface="Trebuchet MS"/>
            </a:endParaRPr>
          </a:p>
          <a:p>
            <a:pPr marL="652780">
              <a:lnSpc>
                <a:spcPts val="2820"/>
              </a:lnSpc>
            </a:pPr>
            <a:r>
              <a:rPr sz="2400" spc="-125" dirty="0">
                <a:latin typeface="Trebuchet MS"/>
                <a:cs typeface="Trebuchet MS"/>
              </a:rPr>
              <a:t>tissue)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Trebuchet MS"/>
                <a:cs typeface="Trebuchet MS"/>
              </a:rPr>
              <a:t>(callus)</a:t>
            </a:r>
            <a:endParaRPr sz="2400">
              <a:latin typeface="Trebuchet MS"/>
              <a:cs typeface="Trebuchet MS"/>
            </a:endParaRPr>
          </a:p>
          <a:p>
            <a:pPr marL="652780" lvl="1" indent="-274320">
              <a:lnSpc>
                <a:spcPct val="100000"/>
              </a:lnSpc>
              <a:spcBef>
                <a:spcPts val="360"/>
              </a:spcBef>
              <a:buClr>
                <a:srgbClr val="565F6C"/>
              </a:buClr>
              <a:buSzPct val="68750"/>
              <a:buFont typeface="Arial"/>
              <a:buChar char="•"/>
              <a:tabLst>
                <a:tab pos="652780" algn="l"/>
              </a:tabLst>
            </a:pPr>
            <a:r>
              <a:rPr sz="2400" spc="-140" dirty="0">
                <a:latin typeface="Trebuchet MS"/>
                <a:cs typeface="Trebuchet MS"/>
              </a:rPr>
              <a:t>Calcification-</a:t>
            </a:r>
            <a:r>
              <a:rPr sz="2400" spc="-120" dirty="0">
                <a:latin typeface="Trebuchet MS"/>
                <a:cs typeface="Trebuchet MS"/>
              </a:rPr>
              <a:t>-</a:t>
            </a:r>
            <a:r>
              <a:rPr sz="2400" spc="-130" dirty="0">
                <a:latin typeface="Trebuchet MS"/>
                <a:cs typeface="Trebuchet MS"/>
              </a:rPr>
              <a:t>-</a:t>
            </a:r>
            <a:r>
              <a:rPr sz="2400" spc="-120" dirty="0">
                <a:latin typeface="Trebuchet MS"/>
                <a:cs typeface="Trebuchet MS"/>
              </a:rPr>
              <a:t>-</a:t>
            </a:r>
            <a:r>
              <a:rPr sz="2400" spc="-130" dirty="0">
                <a:latin typeface="Trebuchet MS"/>
                <a:cs typeface="Trebuchet MS"/>
              </a:rPr>
              <a:t>-----</a:t>
            </a:r>
            <a:r>
              <a:rPr sz="2400" spc="-125" dirty="0">
                <a:latin typeface="Trebuchet MS"/>
                <a:cs typeface="Trebuchet MS"/>
              </a:rPr>
              <a:t>-</a:t>
            </a:r>
            <a:r>
              <a:rPr sz="2400" spc="135" dirty="0">
                <a:latin typeface="Trebuchet MS"/>
                <a:cs typeface="Trebuchet MS"/>
              </a:rPr>
              <a:t>&gt;</a:t>
            </a:r>
            <a:r>
              <a:rPr sz="2400" spc="-365" dirty="0">
                <a:latin typeface="Trebuchet MS"/>
                <a:cs typeface="Trebuchet MS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Trebuchet MS"/>
                <a:cs typeface="Trebuchet MS"/>
              </a:rPr>
              <a:t>Woven</a:t>
            </a:r>
            <a:r>
              <a:rPr sz="2400" spc="1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C00000"/>
                </a:solidFill>
                <a:latin typeface="Trebuchet MS"/>
                <a:cs typeface="Trebuchet MS"/>
              </a:rPr>
              <a:t>bone</a:t>
            </a:r>
            <a:endParaRPr sz="2400">
              <a:latin typeface="Trebuchet MS"/>
              <a:cs typeface="Trebuchet MS"/>
            </a:endParaRPr>
          </a:p>
          <a:p>
            <a:pPr marL="652780" lvl="1" indent="-274320">
              <a:lnSpc>
                <a:spcPct val="100000"/>
              </a:lnSpc>
              <a:spcBef>
                <a:spcPts val="310"/>
              </a:spcBef>
              <a:buClr>
                <a:srgbClr val="565F6C"/>
              </a:buClr>
              <a:buSzPct val="68750"/>
              <a:buFont typeface="Arial"/>
              <a:buChar char="•"/>
              <a:tabLst>
                <a:tab pos="652780" algn="l"/>
              </a:tabLst>
            </a:pPr>
            <a:r>
              <a:rPr sz="2400" spc="-125" dirty="0">
                <a:latin typeface="Trebuchet MS"/>
                <a:cs typeface="Trebuchet MS"/>
              </a:rPr>
              <a:t>Removal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of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woven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bone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170" dirty="0">
                <a:latin typeface="Trebuchet MS"/>
                <a:cs typeface="Trebuchet MS"/>
              </a:rPr>
              <a:t>and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165" dirty="0">
                <a:latin typeface="Trebuchet MS"/>
                <a:cs typeface="Trebuchet MS"/>
              </a:rPr>
              <a:t>replacement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65" dirty="0">
                <a:latin typeface="Trebuchet MS"/>
                <a:cs typeface="Trebuchet MS"/>
              </a:rPr>
              <a:t>by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175" dirty="0">
                <a:solidFill>
                  <a:srgbClr val="C00000"/>
                </a:solidFill>
                <a:latin typeface="Trebuchet MS"/>
                <a:cs typeface="Trebuchet MS"/>
              </a:rPr>
              <a:t>lamellar</a:t>
            </a:r>
            <a:r>
              <a:rPr sz="2400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C00000"/>
                </a:solidFill>
                <a:latin typeface="Trebuchet MS"/>
                <a:cs typeface="Trebuchet MS"/>
              </a:rPr>
              <a:t>bone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60"/>
              </a:spcBef>
              <a:tabLst>
                <a:tab pos="4362450" algn="l"/>
                <a:tab pos="5111750" algn="l"/>
              </a:tabLst>
            </a:pPr>
            <a:r>
              <a:rPr sz="4400" b="1" u="sng" spc="295" dirty="0">
                <a:solidFill>
                  <a:srgbClr val="565F6C"/>
                </a:solidFill>
                <a:uFill>
                  <a:solidFill>
                    <a:srgbClr val="565F6C"/>
                  </a:solidFill>
                </a:uFill>
                <a:latin typeface="Cambria"/>
                <a:cs typeface="Cambria"/>
              </a:rPr>
              <a:t>Complication</a:t>
            </a:r>
            <a:r>
              <a:rPr sz="4400" b="1" u="sng" dirty="0">
                <a:solidFill>
                  <a:srgbClr val="565F6C"/>
                </a:solidFill>
                <a:uFill>
                  <a:solidFill>
                    <a:srgbClr val="565F6C"/>
                  </a:solidFill>
                </a:uFill>
                <a:latin typeface="Cambria"/>
                <a:cs typeface="Cambria"/>
              </a:rPr>
              <a:t>	</a:t>
            </a:r>
            <a:r>
              <a:rPr sz="4400" b="1" u="sng" spc="200" dirty="0">
                <a:solidFill>
                  <a:srgbClr val="565F6C"/>
                </a:solidFill>
                <a:uFill>
                  <a:solidFill>
                    <a:srgbClr val="565F6C"/>
                  </a:solidFill>
                </a:uFill>
                <a:latin typeface="Cambria"/>
                <a:cs typeface="Cambria"/>
              </a:rPr>
              <a:t>of</a:t>
            </a:r>
            <a:r>
              <a:rPr sz="4400" b="1" u="sng" dirty="0">
                <a:solidFill>
                  <a:srgbClr val="565F6C"/>
                </a:solidFill>
                <a:uFill>
                  <a:solidFill>
                    <a:srgbClr val="565F6C"/>
                  </a:solidFill>
                </a:uFill>
                <a:latin typeface="Cambria"/>
                <a:cs typeface="Cambria"/>
              </a:rPr>
              <a:t>	</a:t>
            </a:r>
            <a:r>
              <a:rPr sz="4400" b="1" u="sng" spc="229" dirty="0">
                <a:solidFill>
                  <a:srgbClr val="565F6C"/>
                </a:solidFill>
                <a:uFill>
                  <a:solidFill>
                    <a:srgbClr val="565F6C"/>
                  </a:solidFill>
                </a:uFill>
                <a:latin typeface="Cambria"/>
                <a:cs typeface="Cambria"/>
              </a:rPr>
              <a:t>healing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1622137"/>
            <a:ext cx="5175885" cy="462089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258445" indent="-255270">
              <a:lnSpc>
                <a:spcPct val="100000"/>
              </a:lnSpc>
              <a:spcBef>
                <a:spcPts val="489"/>
              </a:spcBef>
              <a:buSzPct val="79629"/>
              <a:buAutoNum type="arabicPeriod"/>
              <a:tabLst>
                <a:tab pos="258445" algn="l"/>
              </a:tabLst>
            </a:pPr>
            <a:r>
              <a:rPr sz="2700" spc="-150" dirty="0">
                <a:latin typeface="Trebuchet MS"/>
                <a:cs typeface="Trebuchet MS"/>
              </a:rPr>
              <a:t>Infections</a:t>
            </a:r>
            <a:r>
              <a:rPr sz="2700" spc="-85" dirty="0">
                <a:latin typeface="Trebuchet MS"/>
                <a:cs typeface="Trebuchet MS"/>
              </a:rPr>
              <a:t> </a:t>
            </a:r>
            <a:r>
              <a:rPr sz="2700" spc="-120" dirty="0">
                <a:latin typeface="Trebuchet MS"/>
                <a:cs typeface="Trebuchet MS"/>
              </a:rPr>
              <a:t>(</a:t>
            </a:r>
            <a:r>
              <a:rPr sz="2700" spc="-85" dirty="0">
                <a:latin typeface="Trebuchet MS"/>
                <a:cs typeface="Trebuchet MS"/>
              </a:rPr>
              <a:t> </a:t>
            </a:r>
            <a:r>
              <a:rPr sz="2700" i="1" dirty="0">
                <a:latin typeface="Trebuchet MS"/>
                <a:cs typeface="Trebuchet MS"/>
              </a:rPr>
              <a:t>S</a:t>
            </a:r>
            <a:r>
              <a:rPr sz="2700" i="1" spc="-60" dirty="0">
                <a:latin typeface="Trebuchet MS"/>
                <a:cs typeface="Trebuchet MS"/>
              </a:rPr>
              <a:t> </a:t>
            </a:r>
            <a:r>
              <a:rPr sz="2700" i="1" spc="-65" dirty="0">
                <a:latin typeface="Trebuchet MS"/>
                <a:cs typeface="Trebuchet MS"/>
              </a:rPr>
              <a:t>aureus</a:t>
            </a:r>
            <a:r>
              <a:rPr sz="2700" spc="-65" dirty="0">
                <a:latin typeface="Trebuchet MS"/>
                <a:cs typeface="Trebuchet MS"/>
              </a:rPr>
              <a:t>)</a:t>
            </a:r>
            <a:endParaRPr sz="2700">
              <a:latin typeface="Trebuchet MS"/>
              <a:cs typeface="Trebuchet MS"/>
            </a:endParaRPr>
          </a:p>
          <a:p>
            <a:pPr marL="12700" marR="1910714" indent="-9525">
              <a:lnSpc>
                <a:spcPct val="111500"/>
              </a:lnSpc>
              <a:spcBef>
                <a:spcPts val="10"/>
              </a:spcBef>
              <a:buSzPct val="79629"/>
              <a:buAutoNum type="arabicPeriod"/>
              <a:tabLst>
                <a:tab pos="259079" algn="l"/>
              </a:tabLst>
            </a:pPr>
            <a:r>
              <a:rPr sz="2700" dirty="0">
                <a:latin typeface="Trebuchet MS"/>
                <a:cs typeface="Trebuchet MS"/>
              </a:rPr>
              <a:t>	Wound</a:t>
            </a:r>
            <a:r>
              <a:rPr sz="2700" spc="-170" dirty="0">
                <a:latin typeface="Trebuchet MS"/>
                <a:cs typeface="Trebuchet MS"/>
              </a:rPr>
              <a:t> </a:t>
            </a:r>
            <a:r>
              <a:rPr sz="2700" spc="-55" dirty="0">
                <a:latin typeface="Trebuchet MS"/>
                <a:cs typeface="Trebuchet MS"/>
              </a:rPr>
              <a:t>dehiscence </a:t>
            </a:r>
            <a:r>
              <a:rPr sz="2700" spc="-175" dirty="0">
                <a:latin typeface="Trebuchet MS"/>
                <a:cs typeface="Trebuchet MS"/>
              </a:rPr>
              <a:t>3.Implantation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-110" dirty="0">
                <a:latin typeface="Trebuchet MS"/>
                <a:cs typeface="Trebuchet MS"/>
              </a:rPr>
              <a:t>dermoid</a:t>
            </a:r>
            <a:endParaRPr sz="2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700" spc="-140" dirty="0">
                <a:latin typeface="Trebuchet MS"/>
                <a:cs typeface="Trebuchet MS"/>
              </a:rPr>
              <a:t>4.Keloid</a:t>
            </a:r>
            <a:r>
              <a:rPr sz="2700" spc="-70" dirty="0">
                <a:latin typeface="Trebuchet MS"/>
                <a:cs typeface="Trebuchet MS"/>
              </a:rPr>
              <a:t> </a:t>
            </a:r>
            <a:r>
              <a:rPr sz="2700" spc="-235" dirty="0">
                <a:latin typeface="Trebuchet MS"/>
                <a:cs typeface="Trebuchet MS"/>
              </a:rPr>
              <a:t>&amp;</a:t>
            </a:r>
            <a:r>
              <a:rPr sz="2700" spc="-30" dirty="0">
                <a:latin typeface="Trebuchet MS"/>
                <a:cs typeface="Trebuchet MS"/>
              </a:rPr>
              <a:t> </a:t>
            </a:r>
            <a:r>
              <a:rPr sz="2700" spc="-130" dirty="0">
                <a:latin typeface="Trebuchet MS"/>
                <a:cs typeface="Trebuchet MS"/>
              </a:rPr>
              <a:t>hypertrophic</a:t>
            </a:r>
            <a:r>
              <a:rPr sz="2700" spc="-30" dirty="0">
                <a:latin typeface="Trebuchet MS"/>
                <a:cs typeface="Trebuchet MS"/>
              </a:rPr>
              <a:t> </a:t>
            </a:r>
            <a:r>
              <a:rPr sz="2700" spc="-10" dirty="0">
                <a:latin typeface="Trebuchet MS"/>
                <a:cs typeface="Trebuchet MS"/>
              </a:rPr>
              <a:t>scars</a:t>
            </a:r>
            <a:endParaRPr sz="2700">
              <a:latin typeface="Trebuchet MS"/>
              <a:cs typeface="Trebuchet MS"/>
            </a:endParaRPr>
          </a:p>
          <a:p>
            <a:pPr marL="12700" marR="2760980">
              <a:lnSpc>
                <a:spcPct val="111500"/>
              </a:lnSpc>
              <a:spcBef>
                <a:spcPts val="15"/>
              </a:spcBef>
            </a:pPr>
            <a:r>
              <a:rPr sz="2700" spc="-210" dirty="0">
                <a:latin typeface="Trebuchet MS"/>
                <a:cs typeface="Trebuchet MS"/>
              </a:rPr>
              <a:t>5.Painful</a:t>
            </a:r>
            <a:r>
              <a:rPr sz="2700" spc="-40" dirty="0">
                <a:latin typeface="Trebuchet MS"/>
                <a:cs typeface="Trebuchet MS"/>
              </a:rPr>
              <a:t> </a:t>
            </a:r>
            <a:r>
              <a:rPr sz="2700" spc="-35" dirty="0">
                <a:latin typeface="Trebuchet MS"/>
                <a:cs typeface="Trebuchet MS"/>
              </a:rPr>
              <a:t>scar. </a:t>
            </a:r>
            <a:r>
              <a:rPr sz="2700" spc="-180" dirty="0">
                <a:latin typeface="Trebuchet MS"/>
                <a:cs typeface="Trebuchet MS"/>
              </a:rPr>
              <a:t>6.Pigmented</a:t>
            </a:r>
            <a:r>
              <a:rPr sz="2700" spc="-30" dirty="0">
                <a:latin typeface="Trebuchet MS"/>
                <a:cs typeface="Trebuchet MS"/>
              </a:rPr>
              <a:t> </a:t>
            </a:r>
            <a:r>
              <a:rPr sz="2700" spc="-235" dirty="0">
                <a:latin typeface="Trebuchet MS"/>
                <a:cs typeface="Trebuchet MS"/>
              </a:rPr>
              <a:t>scar.</a:t>
            </a:r>
            <a:endParaRPr sz="2700">
              <a:latin typeface="Trebuchet MS"/>
              <a:cs typeface="Trebuchet MS"/>
            </a:endParaRPr>
          </a:p>
          <a:p>
            <a:pPr marL="12700" marR="810895">
              <a:lnSpc>
                <a:spcPts val="3620"/>
              </a:lnSpc>
              <a:spcBef>
                <a:spcPts val="175"/>
              </a:spcBef>
            </a:pPr>
            <a:r>
              <a:rPr sz="2700" spc="-135" dirty="0">
                <a:latin typeface="Trebuchet MS"/>
                <a:cs typeface="Trebuchet MS"/>
              </a:rPr>
              <a:t>7.Weak</a:t>
            </a:r>
            <a:r>
              <a:rPr sz="2700" spc="-75" dirty="0">
                <a:latin typeface="Trebuchet MS"/>
                <a:cs typeface="Trebuchet MS"/>
              </a:rPr>
              <a:t> </a:t>
            </a:r>
            <a:r>
              <a:rPr sz="2700" spc="-240" dirty="0">
                <a:latin typeface="Trebuchet MS"/>
                <a:cs typeface="Trebuchet MS"/>
              </a:rPr>
              <a:t>scar.</a:t>
            </a:r>
            <a:r>
              <a:rPr sz="2700" spc="-345" dirty="0">
                <a:latin typeface="Trebuchet MS"/>
                <a:cs typeface="Trebuchet MS"/>
              </a:rPr>
              <a:t> </a:t>
            </a:r>
            <a:r>
              <a:rPr sz="2700" dirty="0">
                <a:latin typeface="Trebuchet MS"/>
                <a:cs typeface="Trebuchet MS"/>
              </a:rPr>
              <a:t>(</a:t>
            </a:r>
            <a:r>
              <a:rPr sz="2700" spc="-50" dirty="0">
                <a:latin typeface="Trebuchet MS"/>
                <a:cs typeface="Trebuchet MS"/>
              </a:rPr>
              <a:t> </a:t>
            </a:r>
            <a:r>
              <a:rPr sz="2700" spc="-155" dirty="0">
                <a:latin typeface="Trebuchet MS"/>
                <a:cs typeface="Trebuchet MS"/>
              </a:rPr>
              <a:t>incisional</a:t>
            </a:r>
            <a:r>
              <a:rPr sz="2700" spc="-75" dirty="0">
                <a:latin typeface="Trebuchet MS"/>
                <a:cs typeface="Trebuchet MS"/>
              </a:rPr>
              <a:t> </a:t>
            </a:r>
            <a:r>
              <a:rPr sz="2700" spc="-120" dirty="0">
                <a:latin typeface="Trebuchet MS"/>
                <a:cs typeface="Trebuchet MS"/>
              </a:rPr>
              <a:t>hernia) </a:t>
            </a:r>
            <a:r>
              <a:rPr sz="2700" spc="-70" dirty="0">
                <a:latin typeface="Trebuchet MS"/>
                <a:cs typeface="Trebuchet MS"/>
              </a:rPr>
              <a:t>8.Cicatrisation</a:t>
            </a:r>
            <a:endParaRPr sz="2700">
              <a:latin typeface="Trebuchet MS"/>
              <a:cs typeface="Trebuchet MS"/>
            </a:endParaRPr>
          </a:p>
          <a:p>
            <a:pPr marL="12700" marR="5080">
              <a:lnSpc>
                <a:spcPts val="3610"/>
              </a:lnSpc>
            </a:pPr>
            <a:r>
              <a:rPr sz="2700" spc="-135" dirty="0">
                <a:latin typeface="Trebuchet MS"/>
                <a:cs typeface="Trebuchet MS"/>
              </a:rPr>
              <a:t>9.Neoplastic</a:t>
            </a:r>
            <a:r>
              <a:rPr sz="2700" spc="-25" dirty="0">
                <a:latin typeface="Trebuchet MS"/>
                <a:cs typeface="Trebuchet MS"/>
              </a:rPr>
              <a:t> </a:t>
            </a:r>
            <a:r>
              <a:rPr sz="2700" spc="-165" dirty="0">
                <a:latin typeface="Trebuchet MS"/>
                <a:cs typeface="Trebuchet MS"/>
              </a:rPr>
              <a:t>changes</a:t>
            </a:r>
            <a:r>
              <a:rPr sz="2700" spc="-15" dirty="0">
                <a:latin typeface="Trebuchet MS"/>
                <a:cs typeface="Trebuchet MS"/>
              </a:rPr>
              <a:t> </a:t>
            </a:r>
            <a:r>
              <a:rPr sz="2700" spc="-165" dirty="0">
                <a:latin typeface="Trebuchet MS"/>
                <a:cs typeface="Trebuchet MS"/>
              </a:rPr>
              <a:t>(marjolin</a:t>
            </a:r>
            <a:r>
              <a:rPr sz="2700" spc="25" dirty="0">
                <a:latin typeface="Trebuchet MS"/>
                <a:cs typeface="Trebuchet MS"/>
              </a:rPr>
              <a:t> </a:t>
            </a:r>
            <a:r>
              <a:rPr sz="2700" spc="-100" dirty="0">
                <a:latin typeface="Trebuchet MS"/>
                <a:cs typeface="Trebuchet MS"/>
              </a:rPr>
              <a:t>ulcer) </a:t>
            </a:r>
            <a:r>
              <a:rPr sz="2700" spc="-150" dirty="0">
                <a:latin typeface="Trebuchet MS"/>
                <a:cs typeface="Trebuchet MS"/>
              </a:rPr>
              <a:t>10.Exuberant</a:t>
            </a:r>
            <a:r>
              <a:rPr sz="2700" spc="10" dirty="0">
                <a:latin typeface="Trebuchet MS"/>
                <a:cs typeface="Trebuchet MS"/>
              </a:rPr>
              <a:t> </a:t>
            </a:r>
            <a:r>
              <a:rPr sz="2700" spc="-165" dirty="0">
                <a:latin typeface="Trebuchet MS"/>
                <a:cs typeface="Trebuchet MS"/>
              </a:rPr>
              <a:t>granulation</a:t>
            </a:r>
            <a:r>
              <a:rPr sz="2700" spc="10" dirty="0">
                <a:latin typeface="Trebuchet MS"/>
                <a:cs typeface="Trebuchet MS"/>
              </a:rPr>
              <a:t> </a:t>
            </a:r>
            <a:r>
              <a:rPr sz="2700" spc="-10" dirty="0">
                <a:latin typeface="Trebuchet MS"/>
                <a:cs typeface="Trebuchet MS"/>
              </a:rPr>
              <a:t>tissue</a:t>
            </a:r>
            <a:endParaRPr sz="27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72795"/>
            <a:ext cx="8153400" cy="870585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2413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900"/>
              </a:spcBef>
            </a:pPr>
            <a:r>
              <a:rPr sz="2400" b="1" spc="155" dirty="0">
                <a:solidFill>
                  <a:srgbClr val="565F6C"/>
                </a:solidFill>
                <a:latin typeface="Cambria"/>
                <a:cs typeface="Cambria"/>
              </a:rPr>
              <a:t>Factors</a:t>
            </a:r>
            <a:r>
              <a:rPr sz="2400" b="1" spc="285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400" b="1" spc="160" dirty="0">
                <a:solidFill>
                  <a:srgbClr val="565F6C"/>
                </a:solidFill>
                <a:latin typeface="Cambria"/>
                <a:cs typeface="Cambria"/>
              </a:rPr>
              <a:t>That</a:t>
            </a:r>
            <a:r>
              <a:rPr sz="2400" b="1" spc="290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400" b="1" spc="114" dirty="0">
                <a:solidFill>
                  <a:srgbClr val="565F6C"/>
                </a:solidFill>
                <a:latin typeface="Cambria"/>
                <a:cs typeface="Cambria"/>
              </a:rPr>
              <a:t>Adversely</a:t>
            </a:r>
            <a:r>
              <a:rPr sz="2400" b="1" spc="280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400" b="1" spc="165" dirty="0">
                <a:solidFill>
                  <a:srgbClr val="565F6C"/>
                </a:solidFill>
                <a:latin typeface="Cambria"/>
                <a:cs typeface="Cambria"/>
              </a:rPr>
              <a:t>Affect</a:t>
            </a:r>
            <a:r>
              <a:rPr sz="2400" b="1" spc="290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400" b="1" spc="90" dirty="0">
                <a:solidFill>
                  <a:srgbClr val="565F6C"/>
                </a:solidFill>
                <a:latin typeface="Cambria"/>
                <a:cs typeface="Cambria"/>
              </a:rPr>
              <a:t>Wound</a:t>
            </a:r>
            <a:r>
              <a:rPr sz="2400" b="1" spc="300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2400" b="1" spc="130" dirty="0">
                <a:solidFill>
                  <a:srgbClr val="565F6C"/>
                </a:solidFill>
                <a:latin typeface="Cambria"/>
                <a:cs typeface="Cambria"/>
              </a:rPr>
              <a:t>Healing.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9600" y="2438400"/>
            <a:ext cx="3886200" cy="4114800"/>
          </a:xfrm>
          <a:custGeom>
            <a:avLst/>
            <a:gdLst/>
            <a:ahLst/>
            <a:cxnLst/>
            <a:rect l="l" t="t" r="r" b="b"/>
            <a:pathLst>
              <a:path w="3886200" h="4114800">
                <a:moveTo>
                  <a:pt x="0" y="4114800"/>
                </a:moveTo>
                <a:lnTo>
                  <a:pt x="3886200" y="4114800"/>
                </a:lnTo>
                <a:lnTo>
                  <a:pt x="3886200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1040" y="2375654"/>
            <a:ext cx="3517265" cy="371665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514984" indent="-514984">
              <a:lnSpc>
                <a:spcPct val="100000"/>
              </a:lnSpc>
              <a:spcBef>
                <a:spcPts val="300"/>
              </a:spcBef>
              <a:buClr>
                <a:srgbClr val="7597D9"/>
              </a:buClr>
              <a:buSzPct val="60000"/>
              <a:buAutoNum type="arabicPeriod"/>
              <a:tabLst>
                <a:tab pos="514984" algn="l"/>
              </a:tabLst>
            </a:pPr>
            <a:r>
              <a:rPr sz="2000" spc="-10" dirty="0">
                <a:latin typeface="Trebuchet MS"/>
                <a:cs typeface="Trebuchet MS"/>
              </a:rPr>
              <a:t>Infection</a:t>
            </a:r>
            <a:endParaRPr sz="2000">
              <a:latin typeface="Trebuchet MS"/>
              <a:cs typeface="Trebuchet MS"/>
            </a:endParaRPr>
          </a:p>
          <a:p>
            <a:pPr marL="822960" marR="494665" lvl="1" indent="-457200">
              <a:lnSpc>
                <a:spcPct val="80000"/>
              </a:lnSpc>
              <a:spcBef>
                <a:spcPts val="605"/>
              </a:spcBef>
              <a:buClr>
                <a:srgbClr val="FD8537"/>
              </a:buClr>
              <a:buSzPct val="69444"/>
              <a:buAutoNum type="arabicPeriod"/>
              <a:tabLst>
                <a:tab pos="822960" algn="l"/>
              </a:tabLst>
            </a:pPr>
            <a:r>
              <a:rPr sz="1800" dirty="0">
                <a:latin typeface="Trebuchet MS"/>
                <a:cs typeface="Trebuchet MS"/>
              </a:rPr>
              <a:t>Most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common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cause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of </a:t>
            </a:r>
            <a:r>
              <a:rPr sz="1800" spc="-120" dirty="0">
                <a:latin typeface="Trebuchet MS"/>
                <a:cs typeface="Trebuchet MS"/>
              </a:rPr>
              <a:t>impaired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wound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healing</a:t>
            </a:r>
            <a:endParaRPr sz="1800">
              <a:latin typeface="Trebuchet MS"/>
              <a:cs typeface="Trebuchet MS"/>
            </a:endParaRPr>
          </a:p>
          <a:p>
            <a:pPr marL="822960" lvl="1" indent="-457200">
              <a:lnSpc>
                <a:spcPts val="1945"/>
              </a:lnSpc>
              <a:spcBef>
                <a:spcPts val="170"/>
              </a:spcBef>
              <a:buClr>
                <a:srgbClr val="FD8537"/>
              </a:buClr>
              <a:buSzPct val="69444"/>
              <a:buAutoNum type="arabicPeriod"/>
              <a:tabLst>
                <a:tab pos="822960" algn="l"/>
              </a:tabLst>
            </a:pPr>
            <a:r>
              <a:rPr sz="1800" i="1" spc="-165" dirty="0">
                <a:latin typeface="Trebuchet MS"/>
                <a:cs typeface="Trebuchet MS"/>
              </a:rPr>
              <a:t>Staphylococcus</a:t>
            </a:r>
            <a:r>
              <a:rPr sz="1800" i="1" spc="45" dirty="0">
                <a:latin typeface="Trebuchet MS"/>
                <a:cs typeface="Trebuchet MS"/>
              </a:rPr>
              <a:t> </a:t>
            </a:r>
            <a:r>
              <a:rPr sz="1800" i="1" spc="-160" dirty="0">
                <a:latin typeface="Trebuchet MS"/>
                <a:cs typeface="Trebuchet MS"/>
              </a:rPr>
              <a:t>aureus</a:t>
            </a:r>
            <a:r>
              <a:rPr sz="1800" i="1" spc="45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most</a:t>
            </a:r>
            <a:endParaRPr sz="1800">
              <a:latin typeface="Trebuchet MS"/>
              <a:cs typeface="Trebuchet MS"/>
            </a:endParaRPr>
          </a:p>
          <a:p>
            <a:pPr marL="822960">
              <a:lnSpc>
                <a:spcPts val="1945"/>
              </a:lnSpc>
            </a:pPr>
            <a:r>
              <a:rPr sz="1800" spc="-10" dirty="0">
                <a:latin typeface="Trebuchet MS"/>
                <a:cs typeface="Trebuchet MS"/>
              </a:rPr>
              <a:t>common.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endParaRPr sz="1800">
              <a:latin typeface="Trebuchet MS"/>
              <a:cs typeface="Trebuchet MS"/>
            </a:endParaRPr>
          </a:p>
          <a:p>
            <a:pPr marL="514984" indent="-514984">
              <a:lnSpc>
                <a:spcPct val="100000"/>
              </a:lnSpc>
              <a:buClr>
                <a:srgbClr val="7597D9"/>
              </a:buClr>
              <a:buSzPct val="60000"/>
              <a:buAutoNum type="arabicPeriod" startAt="2"/>
              <a:tabLst>
                <a:tab pos="514984" algn="l"/>
              </a:tabLst>
            </a:pPr>
            <a:r>
              <a:rPr sz="2000" spc="-10" dirty="0">
                <a:latin typeface="Trebuchet MS"/>
                <a:cs typeface="Trebuchet MS"/>
              </a:rPr>
              <a:t>Poor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blood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supply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(ischemia)</a:t>
            </a:r>
            <a:endParaRPr sz="2000">
              <a:latin typeface="Trebuchet MS"/>
              <a:cs typeface="Trebuchet MS"/>
            </a:endParaRPr>
          </a:p>
          <a:p>
            <a:pPr marL="514984" indent="-514984">
              <a:lnSpc>
                <a:spcPct val="100000"/>
              </a:lnSpc>
              <a:spcBef>
                <a:spcPts val="219"/>
              </a:spcBef>
              <a:buClr>
                <a:srgbClr val="7597D9"/>
              </a:buClr>
              <a:buSzPct val="60000"/>
              <a:buAutoNum type="arabicPeriod" startAt="2"/>
              <a:tabLst>
                <a:tab pos="514984" algn="l"/>
              </a:tabLst>
            </a:pPr>
            <a:r>
              <a:rPr sz="2000" spc="-105" dirty="0">
                <a:latin typeface="Trebuchet MS"/>
                <a:cs typeface="Trebuchet MS"/>
              </a:rPr>
              <a:t>Presence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of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foreign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material</a:t>
            </a:r>
            <a:endParaRPr sz="2000">
              <a:latin typeface="Trebuchet MS"/>
              <a:cs typeface="Trebuchet MS"/>
            </a:endParaRPr>
          </a:p>
          <a:p>
            <a:pPr marL="514984" indent="-514984">
              <a:lnSpc>
                <a:spcPct val="100000"/>
              </a:lnSpc>
              <a:spcBef>
                <a:spcPts val="225"/>
              </a:spcBef>
              <a:buClr>
                <a:srgbClr val="7597D9"/>
              </a:buClr>
              <a:buSzPct val="60000"/>
              <a:buAutoNum type="arabicPeriod" startAt="2"/>
              <a:tabLst>
                <a:tab pos="514984" algn="l"/>
              </a:tabLst>
            </a:pPr>
            <a:r>
              <a:rPr sz="2000" spc="-105" dirty="0">
                <a:latin typeface="Trebuchet MS"/>
                <a:cs typeface="Trebuchet MS"/>
              </a:rPr>
              <a:t>Presence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of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necrotic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tissue</a:t>
            </a:r>
            <a:endParaRPr sz="2000">
              <a:latin typeface="Trebuchet MS"/>
              <a:cs typeface="Trebuchet MS"/>
            </a:endParaRPr>
          </a:p>
          <a:p>
            <a:pPr marL="514984" indent="-514984">
              <a:lnSpc>
                <a:spcPct val="100000"/>
              </a:lnSpc>
              <a:spcBef>
                <a:spcPts val="215"/>
              </a:spcBef>
              <a:buClr>
                <a:srgbClr val="7597D9"/>
              </a:buClr>
              <a:buSzPct val="60000"/>
              <a:buAutoNum type="arabicPeriod" startAt="2"/>
              <a:tabLst>
                <a:tab pos="514984" algn="l"/>
              </a:tabLst>
            </a:pPr>
            <a:r>
              <a:rPr sz="2000" spc="-90" dirty="0">
                <a:latin typeface="Trebuchet MS"/>
                <a:cs typeface="Trebuchet MS"/>
              </a:rPr>
              <a:t>Movement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in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injured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area</a:t>
            </a:r>
            <a:endParaRPr sz="2000">
              <a:latin typeface="Trebuchet MS"/>
              <a:cs typeface="Trebuchet MS"/>
            </a:endParaRPr>
          </a:p>
          <a:p>
            <a:pPr marL="514984" indent="-514984">
              <a:lnSpc>
                <a:spcPct val="100000"/>
              </a:lnSpc>
              <a:spcBef>
                <a:spcPts val="220"/>
              </a:spcBef>
              <a:buClr>
                <a:srgbClr val="7597D9"/>
              </a:buClr>
              <a:buSzPct val="60000"/>
              <a:buAutoNum type="arabicPeriod" startAt="2"/>
              <a:tabLst>
                <a:tab pos="514984" algn="l"/>
              </a:tabLst>
            </a:pPr>
            <a:r>
              <a:rPr sz="2000" spc="-10" dirty="0">
                <a:latin typeface="Trebuchet MS"/>
                <a:cs typeface="Trebuchet MS"/>
              </a:rPr>
              <a:t>Irradiation</a:t>
            </a:r>
            <a:endParaRPr sz="2000">
              <a:latin typeface="Trebuchet MS"/>
              <a:cs typeface="Trebuchet MS"/>
            </a:endParaRPr>
          </a:p>
          <a:p>
            <a:pPr marL="514984" indent="-514984">
              <a:lnSpc>
                <a:spcPct val="100000"/>
              </a:lnSpc>
              <a:spcBef>
                <a:spcPts val="229"/>
              </a:spcBef>
              <a:buClr>
                <a:srgbClr val="7597D9"/>
              </a:buClr>
              <a:buSzPct val="60000"/>
              <a:buAutoNum type="arabicPeriod" startAt="2"/>
              <a:tabLst>
                <a:tab pos="514984" algn="l"/>
              </a:tabLst>
            </a:pPr>
            <a:r>
              <a:rPr sz="2000" spc="-110" dirty="0">
                <a:latin typeface="Trebuchet MS"/>
                <a:cs typeface="Trebuchet MS"/>
              </a:rPr>
              <a:t>Tension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in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injured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area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00600" y="2438400"/>
            <a:ext cx="3886200" cy="4114800"/>
          </a:xfrm>
          <a:custGeom>
            <a:avLst/>
            <a:gdLst/>
            <a:ahLst/>
            <a:cxnLst/>
            <a:rect l="l" t="t" r="r" b="b"/>
            <a:pathLst>
              <a:path w="3886200" h="4114800">
                <a:moveTo>
                  <a:pt x="0" y="4114800"/>
                </a:moveTo>
                <a:lnTo>
                  <a:pt x="3886200" y="4114800"/>
                </a:lnTo>
                <a:lnTo>
                  <a:pt x="3886200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879975" y="2373909"/>
            <a:ext cx="3632835" cy="390969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1.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70" dirty="0">
                <a:latin typeface="Trebuchet MS"/>
                <a:cs typeface="Trebuchet MS"/>
              </a:rPr>
              <a:t>Advanced</a:t>
            </a:r>
            <a:r>
              <a:rPr sz="1600" spc="-50" dirty="0">
                <a:latin typeface="Trebuchet MS"/>
                <a:cs typeface="Trebuchet MS"/>
              </a:rPr>
              <a:t> </a:t>
            </a:r>
            <a:r>
              <a:rPr sz="1600" spc="-25" dirty="0">
                <a:latin typeface="Trebuchet MS"/>
                <a:cs typeface="Trebuchet MS"/>
              </a:rPr>
              <a:t>age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2.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80" dirty="0">
                <a:latin typeface="Trebuchet MS"/>
                <a:cs typeface="Trebuchet MS"/>
              </a:rPr>
              <a:t>Protein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malnutrition</a:t>
            </a:r>
            <a:endParaRPr sz="1600">
              <a:latin typeface="Trebuchet MS"/>
              <a:cs typeface="Trebuchet MS"/>
            </a:endParaRPr>
          </a:p>
          <a:p>
            <a:pPr marL="355600" marR="95250" indent="-343535">
              <a:lnSpc>
                <a:spcPct val="100000"/>
              </a:lnSpc>
              <a:spcBef>
                <a:spcPts val="695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3.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100" dirty="0">
                <a:latin typeface="Trebuchet MS"/>
                <a:cs typeface="Trebuchet MS"/>
              </a:rPr>
              <a:t>Vitamin</a:t>
            </a:r>
            <a:r>
              <a:rPr sz="1600" spc="35" dirty="0">
                <a:latin typeface="Trebuchet MS"/>
                <a:cs typeface="Trebuchet MS"/>
              </a:rPr>
              <a:t> </a:t>
            </a:r>
            <a:r>
              <a:rPr sz="1600" spc="160" dirty="0">
                <a:latin typeface="Trebuchet MS"/>
                <a:cs typeface="Trebuchet MS"/>
              </a:rPr>
              <a:t>C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deficiency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114" dirty="0">
                <a:latin typeface="Trebuchet MS"/>
                <a:cs typeface="Trebuchet MS"/>
              </a:rPr>
              <a:t>:decreased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25" dirty="0">
                <a:latin typeface="Trebuchet MS"/>
                <a:cs typeface="Trebuchet MS"/>
              </a:rPr>
              <a:t>cross- </a:t>
            </a:r>
            <a:r>
              <a:rPr sz="1600" spc="-105" dirty="0">
                <a:latin typeface="Trebuchet MS"/>
                <a:cs typeface="Trebuchet MS"/>
              </a:rPr>
              <a:t>linking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in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collagen.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4.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20" dirty="0">
                <a:latin typeface="Trebuchet MS"/>
                <a:cs typeface="Trebuchet MS"/>
              </a:rPr>
              <a:t>Zinc </a:t>
            </a:r>
            <a:r>
              <a:rPr sz="1600" spc="-120" dirty="0">
                <a:latin typeface="Trebuchet MS"/>
                <a:cs typeface="Trebuchet MS"/>
              </a:rPr>
              <a:t>deficiency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50" dirty="0">
                <a:latin typeface="Trebuchet MS"/>
                <a:cs typeface="Trebuchet MS"/>
              </a:rPr>
              <a:t>:</a:t>
            </a:r>
            <a:endParaRPr sz="16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spcBef>
                <a:spcPts val="705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1.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40" dirty="0">
                <a:latin typeface="Trebuchet MS"/>
                <a:cs typeface="Trebuchet MS"/>
              </a:rPr>
              <a:t>Corticosteroid</a:t>
            </a:r>
            <a:r>
              <a:rPr sz="1600" spc="35" dirty="0">
                <a:latin typeface="Trebuchet MS"/>
                <a:cs typeface="Trebuchet MS"/>
              </a:rPr>
              <a:t> </a:t>
            </a:r>
            <a:r>
              <a:rPr sz="1600" spc="-114" dirty="0">
                <a:latin typeface="Trebuchet MS"/>
                <a:cs typeface="Trebuchet MS"/>
              </a:rPr>
              <a:t>:Interfere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with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25" dirty="0">
                <a:latin typeface="Trebuchet MS"/>
                <a:cs typeface="Trebuchet MS"/>
              </a:rPr>
              <a:t>collagen </a:t>
            </a:r>
            <a:r>
              <a:rPr sz="1600" spc="-85" dirty="0">
                <a:latin typeface="Trebuchet MS"/>
                <a:cs typeface="Trebuchet MS"/>
              </a:rPr>
              <a:t>formation</a:t>
            </a:r>
            <a:r>
              <a:rPr sz="1600" spc="5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and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decrease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tensile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strength</a:t>
            </a:r>
            <a:endParaRPr sz="1600">
              <a:latin typeface="Trebuchet MS"/>
              <a:cs typeface="Trebuchet MS"/>
            </a:endParaRPr>
          </a:p>
          <a:p>
            <a:pPr marL="355600" marR="54610" indent="-343535">
              <a:lnSpc>
                <a:spcPct val="100000"/>
              </a:lnSpc>
              <a:spcBef>
                <a:spcPts val="700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2.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70" dirty="0">
                <a:latin typeface="Trebuchet MS"/>
                <a:cs typeface="Trebuchet MS"/>
              </a:rPr>
              <a:t>Diabetes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mellitus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:increases </a:t>
            </a:r>
            <a:r>
              <a:rPr sz="1600" spc="-100" dirty="0">
                <a:latin typeface="Trebuchet MS"/>
                <a:cs typeface="Trebuchet MS"/>
              </a:rPr>
              <a:t>susceptibility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to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infection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by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decreasing </a:t>
            </a:r>
            <a:r>
              <a:rPr sz="1600" spc="-50" dirty="0">
                <a:latin typeface="Trebuchet MS"/>
                <a:cs typeface="Trebuchet MS"/>
              </a:rPr>
              <a:t>blood</a:t>
            </a:r>
            <a:r>
              <a:rPr sz="1600" spc="-7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flow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to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tissue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and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increasing </a:t>
            </a:r>
            <a:r>
              <a:rPr sz="1600" spc="-85" dirty="0">
                <a:latin typeface="Trebuchet MS"/>
                <a:cs typeface="Trebuchet MS"/>
              </a:rPr>
              <a:t>tissue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levels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of</a:t>
            </a:r>
            <a:r>
              <a:rPr sz="1600" spc="-10" dirty="0">
                <a:latin typeface="Trebuchet MS"/>
                <a:cs typeface="Trebuchet MS"/>
              </a:rPr>
              <a:t> glucose.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5.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35" dirty="0">
                <a:latin typeface="Trebuchet MS"/>
                <a:cs typeface="Trebuchet MS"/>
              </a:rPr>
              <a:t>Cytotoxic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(anticancer)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20" dirty="0">
                <a:latin typeface="Trebuchet MS"/>
                <a:cs typeface="Trebuchet MS"/>
              </a:rPr>
              <a:t>drugs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  <a:tabLst>
                <a:tab pos="355600" algn="l"/>
              </a:tabLst>
            </a:pPr>
            <a:r>
              <a:rPr sz="950" spc="-25" dirty="0">
                <a:solidFill>
                  <a:srgbClr val="7597D9"/>
                </a:solidFill>
                <a:latin typeface="Trebuchet MS"/>
                <a:cs typeface="Trebuchet MS"/>
              </a:rPr>
              <a:t>6.</a:t>
            </a:r>
            <a:r>
              <a:rPr sz="950" dirty="0">
                <a:solidFill>
                  <a:srgbClr val="7597D9"/>
                </a:solidFill>
                <a:latin typeface="Trebuchet MS"/>
                <a:cs typeface="Trebuchet MS"/>
              </a:rPr>
              <a:t>	</a:t>
            </a:r>
            <a:r>
              <a:rPr sz="1600" spc="-100" dirty="0">
                <a:latin typeface="Trebuchet MS"/>
                <a:cs typeface="Trebuchet MS"/>
              </a:rPr>
              <a:t>Severe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anemia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57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240"/>
              </a:spcBef>
            </a:pPr>
            <a:r>
              <a:rPr sz="2000" b="1" spc="-10" dirty="0">
                <a:solidFill>
                  <a:srgbClr val="FFFFFF"/>
                </a:solidFill>
                <a:latin typeface="Trebuchet MS"/>
                <a:cs typeface="Trebuchet MS"/>
              </a:rPr>
              <a:t>Local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rgbClr val="F5CD2C"/>
          </a:solidFill>
        </p:spPr>
        <p:txBody>
          <a:bodyPr vert="horz" wrap="square" lIns="0" tIns="1574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240"/>
              </a:spcBef>
            </a:pPr>
            <a:r>
              <a:rPr sz="2000" b="1" spc="-10" dirty="0">
                <a:solidFill>
                  <a:srgbClr val="FFFFFF"/>
                </a:solidFill>
                <a:latin typeface="Trebuchet MS"/>
                <a:cs typeface="Trebuchet MS"/>
              </a:rPr>
              <a:t>Systemic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81" y="0"/>
            <a:ext cx="9145905" cy="6858000"/>
            <a:chOff x="-881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881" y="0"/>
              <a:ext cx="9145643" cy="102740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9052" y="357632"/>
            <a:ext cx="574484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dirty="0">
                <a:solidFill>
                  <a:srgbClr val="04607A"/>
                </a:solidFill>
                <a:latin typeface="Calibri"/>
                <a:cs typeface="Calibri"/>
              </a:rPr>
              <a:t>Chronic</a:t>
            </a:r>
            <a:r>
              <a:rPr sz="5000" b="1" spc="-130" dirty="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b="1" spc="-10" dirty="0">
                <a:solidFill>
                  <a:srgbClr val="04607A"/>
                </a:solidFill>
                <a:latin typeface="Calibri"/>
                <a:cs typeface="Calibri"/>
              </a:rPr>
              <a:t>Inflammation</a:t>
            </a:r>
            <a:endParaRPr sz="5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491" y="1531363"/>
            <a:ext cx="7241540" cy="334264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85750" indent="-274955">
              <a:lnSpc>
                <a:spcPct val="100000"/>
              </a:lnSpc>
              <a:spcBef>
                <a:spcPts val="74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5750" algn="l"/>
              </a:tabLst>
            </a:pPr>
            <a:r>
              <a:rPr sz="2600" b="1" spc="-10" dirty="0">
                <a:latin typeface="Constantia"/>
                <a:cs typeface="Constantia"/>
              </a:rPr>
              <a:t>Morphologic</a:t>
            </a:r>
            <a:r>
              <a:rPr sz="2600" b="1" spc="-65" dirty="0">
                <a:latin typeface="Constantia"/>
                <a:cs typeface="Constantia"/>
              </a:rPr>
              <a:t> </a:t>
            </a:r>
            <a:r>
              <a:rPr sz="2600" b="1" spc="-10" dirty="0">
                <a:latin typeface="Constantia"/>
                <a:cs typeface="Constantia"/>
              </a:rPr>
              <a:t>Features:</a:t>
            </a:r>
            <a:endParaRPr sz="2600">
              <a:latin typeface="Constantia"/>
              <a:cs typeface="Constantia"/>
            </a:endParaRPr>
          </a:p>
          <a:p>
            <a:pPr marL="652780" marR="5080" lvl="1" indent="-247015">
              <a:lnSpc>
                <a:spcPct val="100000"/>
              </a:lnSpc>
              <a:spcBef>
                <a:spcPts val="585"/>
              </a:spcBef>
              <a:buClr>
                <a:srgbClr val="0E6EC5"/>
              </a:buClr>
              <a:buSzPct val="85416"/>
              <a:buFont typeface="Segoe UI Symbol"/>
              <a:buChar char="⚫"/>
              <a:tabLst>
                <a:tab pos="652780" algn="l"/>
              </a:tabLst>
            </a:pPr>
            <a:r>
              <a:rPr sz="2400" spc="-10" dirty="0">
                <a:latin typeface="Constantia"/>
                <a:cs typeface="Constantia"/>
              </a:rPr>
              <a:t>Infiltration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with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mononuclear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cells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(macrophages, </a:t>
            </a:r>
            <a:r>
              <a:rPr sz="2400" dirty="0">
                <a:latin typeface="Constantia"/>
                <a:cs typeface="Constantia"/>
              </a:rPr>
              <a:t>lymphocytes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&amp;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plasma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cells)</a:t>
            </a:r>
            <a:endParaRPr sz="2400">
              <a:latin typeface="Constantia"/>
              <a:cs typeface="Constantia"/>
            </a:endParaRPr>
          </a:p>
          <a:p>
            <a:pPr marL="926465" lvl="2" indent="-246379">
              <a:lnSpc>
                <a:spcPct val="100000"/>
              </a:lnSpc>
              <a:spcBef>
                <a:spcPts val="530"/>
              </a:spcBef>
              <a:buClr>
                <a:srgbClr val="009DD9"/>
              </a:buClr>
              <a:buSzPct val="69047"/>
              <a:buFont typeface="Segoe UI Symbol"/>
              <a:buChar char="⚫"/>
              <a:tabLst>
                <a:tab pos="926465" algn="l"/>
              </a:tabLst>
            </a:pPr>
            <a:r>
              <a:rPr sz="2100" spc="-10" dirty="0">
                <a:latin typeface="Constantia"/>
                <a:cs typeface="Constantia"/>
              </a:rPr>
              <a:t>indicates</a:t>
            </a:r>
            <a:r>
              <a:rPr sz="2100" spc="-100" dirty="0">
                <a:latin typeface="Constantia"/>
                <a:cs typeface="Constantia"/>
              </a:rPr>
              <a:t> </a:t>
            </a:r>
            <a:r>
              <a:rPr sz="2100" spc="-10" dirty="0">
                <a:latin typeface="Constantia"/>
                <a:cs typeface="Constantia"/>
              </a:rPr>
              <a:t>persistent</a:t>
            </a:r>
            <a:r>
              <a:rPr sz="2100" spc="-120" dirty="0">
                <a:latin typeface="Constantia"/>
                <a:cs typeface="Constantia"/>
              </a:rPr>
              <a:t> </a:t>
            </a:r>
            <a:r>
              <a:rPr sz="2100" spc="-10" dirty="0">
                <a:latin typeface="Constantia"/>
                <a:cs typeface="Constantia"/>
              </a:rPr>
              <a:t>reaction</a:t>
            </a:r>
            <a:r>
              <a:rPr sz="2100" spc="-75" dirty="0">
                <a:latin typeface="Constantia"/>
                <a:cs typeface="Constantia"/>
              </a:rPr>
              <a:t> </a:t>
            </a:r>
            <a:r>
              <a:rPr sz="2100" dirty="0">
                <a:latin typeface="Constantia"/>
                <a:cs typeface="Constantia"/>
              </a:rPr>
              <a:t>to</a:t>
            </a:r>
            <a:r>
              <a:rPr sz="2100" spc="-75" dirty="0">
                <a:latin typeface="Constantia"/>
                <a:cs typeface="Constantia"/>
              </a:rPr>
              <a:t> </a:t>
            </a:r>
            <a:r>
              <a:rPr sz="2100" spc="-10" dirty="0">
                <a:latin typeface="Constantia"/>
                <a:cs typeface="Constantia"/>
              </a:rPr>
              <a:t>injury</a:t>
            </a:r>
            <a:endParaRPr sz="2100">
              <a:latin typeface="Constantia"/>
              <a:cs typeface="Constantia"/>
            </a:endParaRPr>
          </a:p>
          <a:p>
            <a:pPr marL="652145" lvl="1" indent="-246379">
              <a:lnSpc>
                <a:spcPct val="100000"/>
              </a:lnSpc>
              <a:spcBef>
                <a:spcPts val="550"/>
              </a:spcBef>
              <a:buClr>
                <a:srgbClr val="0E6EC5"/>
              </a:buClr>
              <a:buSzPct val="85416"/>
              <a:buFont typeface="Segoe UI Symbol"/>
              <a:buChar char="⚫"/>
              <a:tabLst>
                <a:tab pos="652145" algn="l"/>
              </a:tabLst>
            </a:pPr>
            <a:r>
              <a:rPr sz="2400" dirty="0">
                <a:latin typeface="Constantia"/>
                <a:cs typeface="Constantia"/>
              </a:rPr>
              <a:t>Tissue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destruction</a:t>
            </a:r>
            <a:endParaRPr sz="2400">
              <a:latin typeface="Constantia"/>
              <a:cs typeface="Constantia"/>
            </a:endParaRPr>
          </a:p>
          <a:p>
            <a:pPr marL="926465" lvl="2" indent="-246379">
              <a:lnSpc>
                <a:spcPct val="100000"/>
              </a:lnSpc>
              <a:spcBef>
                <a:spcPts val="530"/>
              </a:spcBef>
              <a:buClr>
                <a:srgbClr val="009DD9"/>
              </a:buClr>
              <a:buSzPct val="69047"/>
              <a:buFont typeface="Segoe UI Symbol"/>
              <a:buChar char="⚫"/>
              <a:tabLst>
                <a:tab pos="926465" algn="l"/>
              </a:tabLst>
            </a:pPr>
            <a:r>
              <a:rPr sz="2100" dirty="0">
                <a:latin typeface="Constantia"/>
                <a:cs typeface="Constantia"/>
              </a:rPr>
              <a:t>Done</a:t>
            </a:r>
            <a:r>
              <a:rPr sz="2100" spc="-55" dirty="0">
                <a:latin typeface="Constantia"/>
                <a:cs typeface="Constantia"/>
              </a:rPr>
              <a:t> </a:t>
            </a:r>
            <a:r>
              <a:rPr sz="2100" spc="-20" dirty="0">
                <a:latin typeface="Constantia"/>
                <a:cs typeface="Constantia"/>
              </a:rPr>
              <a:t>by</a:t>
            </a:r>
            <a:r>
              <a:rPr sz="2100" spc="-95" dirty="0">
                <a:latin typeface="Constantia"/>
                <a:cs typeface="Constantia"/>
              </a:rPr>
              <a:t> </a:t>
            </a:r>
            <a:r>
              <a:rPr sz="2100" spc="-40" dirty="0">
                <a:latin typeface="Constantia"/>
                <a:cs typeface="Constantia"/>
              </a:rPr>
              <a:t>way</a:t>
            </a:r>
            <a:r>
              <a:rPr sz="2100" spc="-95" dirty="0">
                <a:latin typeface="Constantia"/>
                <a:cs typeface="Constantia"/>
              </a:rPr>
              <a:t> </a:t>
            </a:r>
            <a:r>
              <a:rPr sz="2100" dirty="0">
                <a:latin typeface="Constantia"/>
                <a:cs typeface="Constantia"/>
              </a:rPr>
              <a:t>of</a:t>
            </a:r>
            <a:r>
              <a:rPr sz="2100" spc="50" dirty="0">
                <a:latin typeface="Constantia"/>
                <a:cs typeface="Constantia"/>
              </a:rPr>
              <a:t> </a:t>
            </a:r>
            <a:r>
              <a:rPr sz="2100" dirty="0">
                <a:latin typeface="Constantia"/>
                <a:cs typeface="Constantia"/>
              </a:rPr>
              <a:t>Inflammatory</a:t>
            </a:r>
            <a:r>
              <a:rPr sz="2100" spc="-110" dirty="0">
                <a:latin typeface="Constantia"/>
                <a:cs typeface="Constantia"/>
              </a:rPr>
              <a:t> </a:t>
            </a:r>
            <a:r>
              <a:rPr sz="2100" spc="-10" dirty="0">
                <a:latin typeface="Constantia"/>
                <a:cs typeface="Constantia"/>
              </a:rPr>
              <a:t>cells</a:t>
            </a:r>
            <a:endParaRPr sz="2100">
              <a:latin typeface="Constantia"/>
              <a:cs typeface="Constantia"/>
            </a:endParaRPr>
          </a:p>
          <a:p>
            <a:pPr marL="652145" lvl="1" indent="-246379">
              <a:lnSpc>
                <a:spcPct val="100000"/>
              </a:lnSpc>
              <a:spcBef>
                <a:spcPts val="555"/>
              </a:spcBef>
              <a:buClr>
                <a:srgbClr val="0E6EC5"/>
              </a:buClr>
              <a:buSzPct val="85416"/>
              <a:buFont typeface="Segoe UI Symbol"/>
              <a:buChar char="⚫"/>
              <a:tabLst>
                <a:tab pos="652145" algn="l"/>
              </a:tabLst>
            </a:pPr>
            <a:r>
              <a:rPr sz="2400" dirty="0">
                <a:latin typeface="Constantia"/>
                <a:cs typeface="Constantia"/>
              </a:rPr>
              <a:t>Repair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involving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angiogenesis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and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fibrosis</a:t>
            </a:r>
            <a:endParaRPr sz="2400">
              <a:latin typeface="Constantia"/>
              <a:cs typeface="Constantia"/>
            </a:endParaRPr>
          </a:p>
          <a:p>
            <a:pPr marL="926465" lvl="2" indent="-246379">
              <a:lnSpc>
                <a:spcPct val="100000"/>
              </a:lnSpc>
              <a:spcBef>
                <a:spcPts val="525"/>
              </a:spcBef>
              <a:buClr>
                <a:srgbClr val="009DD9"/>
              </a:buClr>
              <a:buSzPct val="69047"/>
              <a:buFont typeface="Segoe UI Symbol"/>
              <a:buChar char="⚫"/>
              <a:tabLst>
                <a:tab pos="926465" algn="l"/>
              </a:tabLst>
            </a:pPr>
            <a:r>
              <a:rPr sz="2100" spc="-20" dirty="0">
                <a:latin typeface="Constantia"/>
                <a:cs typeface="Constantia"/>
              </a:rPr>
              <a:t>Attempt</a:t>
            </a:r>
            <a:r>
              <a:rPr sz="2100" spc="-105" dirty="0">
                <a:latin typeface="Constantia"/>
                <a:cs typeface="Constantia"/>
              </a:rPr>
              <a:t> </a:t>
            </a:r>
            <a:r>
              <a:rPr sz="2100" dirty="0">
                <a:latin typeface="Constantia"/>
                <a:cs typeface="Constantia"/>
              </a:rPr>
              <a:t>to</a:t>
            </a:r>
            <a:r>
              <a:rPr sz="2100" spc="-85" dirty="0">
                <a:latin typeface="Constantia"/>
                <a:cs typeface="Constantia"/>
              </a:rPr>
              <a:t> </a:t>
            </a:r>
            <a:r>
              <a:rPr sz="2100" spc="-20" dirty="0">
                <a:latin typeface="Constantia"/>
                <a:cs typeface="Constantia"/>
              </a:rPr>
              <a:t>replace</a:t>
            </a:r>
            <a:r>
              <a:rPr sz="2100" spc="-75" dirty="0">
                <a:latin typeface="Constantia"/>
                <a:cs typeface="Constantia"/>
              </a:rPr>
              <a:t> </a:t>
            </a:r>
            <a:r>
              <a:rPr sz="2100" dirty="0">
                <a:latin typeface="Constantia"/>
                <a:cs typeface="Constantia"/>
              </a:rPr>
              <a:t>lost</a:t>
            </a:r>
            <a:r>
              <a:rPr sz="2100" spc="420" dirty="0">
                <a:latin typeface="Constantia"/>
                <a:cs typeface="Constantia"/>
              </a:rPr>
              <a:t> </a:t>
            </a:r>
            <a:r>
              <a:rPr sz="2100" spc="-10" dirty="0">
                <a:latin typeface="Constantia"/>
                <a:cs typeface="Constantia"/>
              </a:rPr>
              <a:t>tissue</a:t>
            </a:r>
            <a:endParaRPr sz="2100">
              <a:latin typeface="Constantia"/>
              <a:cs typeface="Constanti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752600"/>
            <a:ext cx="3886200" cy="640080"/>
          </a:xfrm>
          <a:custGeom>
            <a:avLst/>
            <a:gdLst/>
            <a:ahLst/>
            <a:cxnLst/>
            <a:rect l="l" t="t" r="r" b="b"/>
            <a:pathLst>
              <a:path w="3886200" h="640080">
                <a:moveTo>
                  <a:pt x="3886200" y="0"/>
                </a:moveTo>
                <a:lnTo>
                  <a:pt x="0" y="0"/>
                </a:lnTo>
                <a:lnTo>
                  <a:pt x="0" y="640079"/>
                </a:lnTo>
                <a:lnTo>
                  <a:pt x="3886200" y="640079"/>
                </a:lnTo>
                <a:lnTo>
                  <a:pt x="38862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object 6"/>
            <p:cNvSpPr/>
            <p:nvPr/>
          </p:nvSpPr>
          <p:spPr>
            <a:xfrm>
              <a:off x="4800600" y="1752600"/>
              <a:ext cx="3886200" cy="640080"/>
            </a:xfrm>
            <a:custGeom>
              <a:avLst/>
              <a:gdLst/>
              <a:ahLst/>
              <a:cxnLst/>
              <a:rect l="l" t="t" r="r" b="b"/>
              <a:pathLst>
                <a:path w="3886200" h="640080">
                  <a:moveTo>
                    <a:pt x="3886200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3886200" y="640079"/>
                  </a:lnTo>
                  <a:lnTo>
                    <a:pt x="3886200" y="0"/>
                  </a:lnTo>
                  <a:close/>
                </a:path>
              </a:pathLst>
            </a:custGeom>
            <a:solidFill>
              <a:srgbClr val="F5CD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2000" y="6096000"/>
              <a:ext cx="609600" cy="6096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752600"/>
            <a:ext cx="3886200" cy="640080"/>
          </a:xfrm>
          <a:custGeom>
            <a:avLst/>
            <a:gdLst/>
            <a:ahLst/>
            <a:cxnLst/>
            <a:rect l="l" t="t" r="r" b="b"/>
            <a:pathLst>
              <a:path w="3886200" h="640080">
                <a:moveTo>
                  <a:pt x="3886200" y="0"/>
                </a:moveTo>
                <a:lnTo>
                  <a:pt x="0" y="0"/>
                </a:lnTo>
                <a:lnTo>
                  <a:pt x="0" y="640079"/>
                </a:lnTo>
                <a:lnTo>
                  <a:pt x="3886200" y="640079"/>
                </a:lnTo>
                <a:lnTo>
                  <a:pt x="38862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0772" y="0"/>
            <a:ext cx="9063355" cy="6858000"/>
            <a:chOff x="80772" y="0"/>
            <a:chExt cx="9063355" cy="6858000"/>
          </a:xfrm>
        </p:grpSpPr>
        <p:sp>
          <p:nvSpPr>
            <p:cNvPr id="6" name="object 6"/>
            <p:cNvSpPr/>
            <p:nvPr/>
          </p:nvSpPr>
          <p:spPr>
            <a:xfrm>
              <a:off x="4800600" y="1752600"/>
              <a:ext cx="3886200" cy="640080"/>
            </a:xfrm>
            <a:custGeom>
              <a:avLst/>
              <a:gdLst/>
              <a:ahLst/>
              <a:cxnLst/>
              <a:rect l="l" t="t" r="r" b="b"/>
              <a:pathLst>
                <a:path w="3886200" h="640080">
                  <a:moveTo>
                    <a:pt x="3886200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3886200" y="640079"/>
                  </a:lnTo>
                  <a:lnTo>
                    <a:pt x="3886200" y="0"/>
                  </a:lnTo>
                  <a:close/>
                </a:path>
              </a:pathLst>
            </a:custGeom>
            <a:solidFill>
              <a:srgbClr val="F5CD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772" y="0"/>
              <a:ext cx="9063228" cy="685799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2000" y="6096000"/>
              <a:ext cx="609600" cy="6096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5216" y="1728469"/>
            <a:ext cx="1651000" cy="4392930"/>
          </a:xfrm>
          <a:custGeom>
            <a:avLst/>
            <a:gdLst/>
            <a:ahLst/>
            <a:cxnLst/>
            <a:rect l="l" t="t" r="r" b="b"/>
            <a:pathLst>
              <a:path w="1651000" h="4392930">
                <a:moveTo>
                  <a:pt x="1625346" y="24892"/>
                </a:moveTo>
                <a:lnTo>
                  <a:pt x="25146" y="24892"/>
                </a:lnTo>
                <a:lnTo>
                  <a:pt x="25146" y="4368292"/>
                </a:lnTo>
                <a:lnTo>
                  <a:pt x="1625346" y="4368292"/>
                </a:lnTo>
                <a:lnTo>
                  <a:pt x="1625346" y="24892"/>
                </a:lnTo>
                <a:close/>
              </a:path>
              <a:path w="1651000" h="4392930">
                <a:moveTo>
                  <a:pt x="1650492" y="16510"/>
                </a:moveTo>
                <a:lnTo>
                  <a:pt x="1650479" y="0"/>
                </a:lnTo>
                <a:lnTo>
                  <a:pt x="1633728" y="0"/>
                </a:lnTo>
                <a:lnTo>
                  <a:pt x="1633728" y="16510"/>
                </a:lnTo>
                <a:lnTo>
                  <a:pt x="1633728" y="4376420"/>
                </a:lnTo>
                <a:lnTo>
                  <a:pt x="16764" y="4376420"/>
                </a:lnTo>
                <a:lnTo>
                  <a:pt x="16764" y="16510"/>
                </a:lnTo>
                <a:lnTo>
                  <a:pt x="1633728" y="16510"/>
                </a:lnTo>
                <a:lnTo>
                  <a:pt x="1633728" y="0"/>
                </a:lnTo>
                <a:lnTo>
                  <a:pt x="0" y="0"/>
                </a:lnTo>
                <a:lnTo>
                  <a:pt x="0" y="16510"/>
                </a:lnTo>
                <a:lnTo>
                  <a:pt x="0" y="4376420"/>
                </a:lnTo>
                <a:lnTo>
                  <a:pt x="0" y="4392930"/>
                </a:lnTo>
                <a:lnTo>
                  <a:pt x="1650479" y="4392930"/>
                </a:lnTo>
                <a:lnTo>
                  <a:pt x="1650479" y="4376674"/>
                </a:lnTo>
                <a:lnTo>
                  <a:pt x="1650492" y="1651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835908" y="2802610"/>
            <a:ext cx="2814955" cy="664210"/>
            <a:chOff x="3835908" y="2802610"/>
            <a:chExt cx="2814955" cy="66421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35908" y="2802610"/>
              <a:ext cx="2814447" cy="66398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5819" y="2846704"/>
              <a:ext cx="2745134" cy="593217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82000" y="6115352"/>
            <a:ext cx="609600" cy="5902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81" y="0"/>
            <a:ext cx="9145905" cy="6858000"/>
            <a:chOff x="-881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881" y="0"/>
              <a:ext cx="9145643" cy="102740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4500" y="388365"/>
            <a:ext cx="60756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4607A"/>
                </a:solidFill>
                <a:latin typeface="Calibri"/>
                <a:cs typeface="Calibri"/>
              </a:rPr>
              <a:t>Other</a:t>
            </a:r>
            <a:r>
              <a:rPr sz="3200" b="1" spc="-70" dirty="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4607A"/>
                </a:solidFill>
                <a:latin typeface="Calibri"/>
                <a:cs typeface="Calibri"/>
              </a:rPr>
              <a:t>Cells</a:t>
            </a:r>
            <a:r>
              <a:rPr sz="3200" b="1" spc="-40" dirty="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4607A"/>
                </a:solidFill>
                <a:latin typeface="Calibri"/>
                <a:cs typeface="Calibri"/>
              </a:rPr>
              <a:t>of</a:t>
            </a:r>
            <a:r>
              <a:rPr sz="3200" b="1" spc="-40" dirty="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4607A"/>
                </a:solidFill>
                <a:latin typeface="Calibri"/>
                <a:cs typeface="Calibri"/>
              </a:rPr>
              <a:t>Chronic</a:t>
            </a:r>
            <a:r>
              <a:rPr sz="3200" b="1" spc="-45" dirty="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04607A"/>
                </a:solidFill>
                <a:latin typeface="Calibri"/>
                <a:cs typeface="Calibri"/>
              </a:rPr>
              <a:t>Inflammation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304290"/>
            <a:ext cx="8007984" cy="50152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3845" marR="182245" indent="-271780">
              <a:lnSpc>
                <a:spcPct val="80000"/>
              </a:lnSpc>
              <a:spcBef>
                <a:spcPts val="67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5115" algn="l"/>
              </a:tabLst>
            </a:pPr>
            <a:r>
              <a:rPr sz="2400" b="1" i="1" dirty="0">
                <a:latin typeface="Constantia"/>
                <a:cs typeface="Constantia"/>
              </a:rPr>
              <a:t>Infiltration</a:t>
            </a:r>
            <a:r>
              <a:rPr sz="2400" b="1" i="1" spc="-85" dirty="0">
                <a:latin typeface="Constantia"/>
                <a:cs typeface="Constantia"/>
              </a:rPr>
              <a:t> </a:t>
            </a:r>
            <a:r>
              <a:rPr sz="2400" b="1" i="1" dirty="0">
                <a:latin typeface="Constantia"/>
                <a:cs typeface="Constantia"/>
              </a:rPr>
              <a:t>with</a:t>
            </a:r>
            <a:r>
              <a:rPr sz="2400" b="1" i="1" spc="-60" dirty="0">
                <a:latin typeface="Constantia"/>
                <a:cs typeface="Constantia"/>
              </a:rPr>
              <a:t> </a:t>
            </a:r>
            <a:r>
              <a:rPr sz="2400" b="1" i="1" dirty="0">
                <a:latin typeface="Constantia"/>
                <a:cs typeface="Constantia"/>
              </a:rPr>
              <a:t>mast</a:t>
            </a:r>
            <a:r>
              <a:rPr sz="2400" b="1" i="1" spc="-70" dirty="0">
                <a:latin typeface="Constantia"/>
                <a:cs typeface="Constantia"/>
              </a:rPr>
              <a:t> </a:t>
            </a:r>
            <a:r>
              <a:rPr sz="2400" b="1" i="1" dirty="0">
                <a:latin typeface="Constantia"/>
                <a:cs typeface="Constantia"/>
              </a:rPr>
              <a:t>cells,</a:t>
            </a:r>
            <a:r>
              <a:rPr sz="2400" b="1" i="1" spc="-70" dirty="0">
                <a:latin typeface="Constantia"/>
                <a:cs typeface="Constantia"/>
              </a:rPr>
              <a:t> </a:t>
            </a:r>
            <a:r>
              <a:rPr sz="2400" b="1" i="1" dirty="0">
                <a:latin typeface="Constantia"/>
                <a:cs typeface="Constantia"/>
              </a:rPr>
              <a:t>lymphocytes</a:t>
            </a:r>
            <a:r>
              <a:rPr sz="2400" b="1" i="1" spc="-60" dirty="0">
                <a:latin typeface="Constantia"/>
                <a:cs typeface="Constantia"/>
              </a:rPr>
              <a:t> </a:t>
            </a:r>
            <a:r>
              <a:rPr sz="2400" b="1" i="1" dirty="0">
                <a:latin typeface="Constantia"/>
                <a:cs typeface="Constantia"/>
              </a:rPr>
              <a:t>and</a:t>
            </a:r>
            <a:r>
              <a:rPr sz="2400" b="1" i="1" spc="-60" dirty="0">
                <a:latin typeface="Constantia"/>
                <a:cs typeface="Constantia"/>
              </a:rPr>
              <a:t> </a:t>
            </a:r>
            <a:r>
              <a:rPr sz="2400" b="1" i="1" spc="-10" dirty="0">
                <a:latin typeface="Constantia"/>
                <a:cs typeface="Constantia"/>
              </a:rPr>
              <a:t>plasma 	cells</a:t>
            </a:r>
            <a:endParaRPr sz="2400">
              <a:latin typeface="Constantia"/>
              <a:cs typeface="Constantia"/>
            </a:endParaRPr>
          </a:p>
          <a:p>
            <a:pPr marL="284480" indent="-271780">
              <a:lnSpc>
                <a:spcPct val="100000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4480" algn="l"/>
              </a:tabLst>
            </a:pPr>
            <a:r>
              <a:rPr sz="2400" b="1" spc="-10" dirty="0">
                <a:latin typeface="Constantia"/>
                <a:cs typeface="Constantia"/>
              </a:rPr>
              <a:t>Lymphocytes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ts val="2390"/>
              </a:lnSpc>
              <a:spcBef>
                <a:spcPts val="20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spc="-10" dirty="0">
                <a:latin typeface="Constantia"/>
                <a:cs typeface="Constantia"/>
              </a:rPr>
              <a:t>Mobilization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antibody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mediated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response</a:t>
            </a:r>
            <a:endParaRPr sz="2000">
              <a:latin typeface="Constantia"/>
              <a:cs typeface="Constantia"/>
            </a:endParaRPr>
          </a:p>
          <a:p>
            <a:pPr marL="284480" indent="-271780">
              <a:lnSpc>
                <a:spcPts val="2870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4480" algn="l"/>
              </a:tabLst>
            </a:pPr>
            <a:r>
              <a:rPr sz="2400" b="1" dirty="0">
                <a:latin typeface="Constantia"/>
                <a:cs typeface="Constantia"/>
              </a:rPr>
              <a:t>Mast</a:t>
            </a:r>
            <a:r>
              <a:rPr sz="2400" b="1" spc="-130" dirty="0">
                <a:latin typeface="Constantia"/>
                <a:cs typeface="Constantia"/>
              </a:rPr>
              <a:t> </a:t>
            </a:r>
            <a:r>
              <a:rPr sz="2400" b="1" spc="-10" dirty="0">
                <a:latin typeface="Constantia"/>
                <a:cs typeface="Constantia"/>
              </a:rPr>
              <a:t>Cells</a:t>
            </a:r>
            <a:endParaRPr sz="2400">
              <a:latin typeface="Constantia"/>
              <a:cs typeface="Constantia"/>
            </a:endParaRPr>
          </a:p>
          <a:p>
            <a:pPr marL="652780" marR="422909" lvl="1" indent="-247650">
              <a:lnSpc>
                <a:spcPts val="1920"/>
              </a:lnSpc>
              <a:spcBef>
                <a:spcPts val="480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spc="-10" dirty="0">
                <a:latin typeface="Constantia"/>
                <a:cs typeface="Constantia"/>
              </a:rPr>
              <a:t>Widely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distributed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connective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tissues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and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participate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both </a:t>
            </a:r>
            <a:r>
              <a:rPr sz="2000" spc="-10" dirty="0">
                <a:latin typeface="Constantia"/>
                <a:cs typeface="Constantia"/>
              </a:rPr>
              <a:t>acute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and</a:t>
            </a:r>
            <a:r>
              <a:rPr sz="2000" spc="-10" dirty="0">
                <a:latin typeface="Constantia"/>
                <a:cs typeface="Constantia"/>
              </a:rPr>
              <a:t> persistent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inflammatory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reactions</a:t>
            </a:r>
            <a:endParaRPr sz="2000">
              <a:latin typeface="Constantia"/>
              <a:cs typeface="Constantia"/>
            </a:endParaRPr>
          </a:p>
          <a:p>
            <a:pPr marL="652780" lvl="1" indent="-247015">
              <a:lnSpc>
                <a:spcPts val="2395"/>
              </a:lnSpc>
              <a:spcBef>
                <a:spcPts val="15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dirty="0">
                <a:latin typeface="Constantia"/>
                <a:cs typeface="Constantia"/>
              </a:rPr>
              <a:t>Binds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the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Fc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portion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of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the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IgE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antibody</a:t>
            </a:r>
            <a:endParaRPr sz="2000">
              <a:latin typeface="Constantia"/>
              <a:cs typeface="Constantia"/>
            </a:endParaRPr>
          </a:p>
          <a:p>
            <a:pPr marL="284480" indent="-271780">
              <a:lnSpc>
                <a:spcPts val="2875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4480" algn="l"/>
              </a:tabLst>
            </a:pPr>
            <a:r>
              <a:rPr sz="2400" b="1" dirty="0">
                <a:latin typeface="Constantia"/>
                <a:cs typeface="Constantia"/>
              </a:rPr>
              <a:t>Plasma</a:t>
            </a:r>
            <a:r>
              <a:rPr sz="2400" b="1" spc="-135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Cells</a:t>
            </a:r>
            <a:endParaRPr sz="2400">
              <a:latin typeface="Constantia"/>
              <a:cs typeface="Constantia"/>
            </a:endParaRPr>
          </a:p>
          <a:p>
            <a:pPr marL="652780" marR="5080" lvl="1" indent="-247650">
              <a:lnSpc>
                <a:spcPct val="80000"/>
              </a:lnSpc>
              <a:spcBef>
                <a:spcPts val="495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spc="-20" dirty="0">
                <a:latin typeface="Constantia"/>
                <a:cs typeface="Constantia"/>
              </a:rPr>
              <a:t>Produce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antibody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directed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either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against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persistent</a:t>
            </a:r>
            <a:r>
              <a:rPr sz="2000" b="1" spc="-12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antigen</a:t>
            </a:r>
            <a:r>
              <a:rPr sz="2000" b="1" spc="-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in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the </a:t>
            </a:r>
            <a:r>
              <a:rPr sz="2000" dirty="0">
                <a:latin typeface="Constantia"/>
                <a:cs typeface="Constantia"/>
              </a:rPr>
              <a:t>inflammatory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site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or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against</a:t>
            </a:r>
            <a:r>
              <a:rPr sz="2000" b="1" spc="-90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altered</a:t>
            </a:r>
            <a:r>
              <a:rPr sz="2000" b="1" spc="5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tissue</a:t>
            </a:r>
            <a:r>
              <a:rPr sz="2000" b="1" spc="-100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components</a:t>
            </a:r>
            <a:endParaRPr sz="2000">
              <a:latin typeface="Constantia"/>
              <a:cs typeface="Constantia"/>
            </a:endParaRPr>
          </a:p>
          <a:p>
            <a:pPr marL="284480" indent="-271780">
              <a:lnSpc>
                <a:spcPts val="2865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4480" algn="l"/>
              </a:tabLst>
            </a:pPr>
            <a:r>
              <a:rPr sz="2400" b="1" spc="-10" dirty="0">
                <a:latin typeface="Constantia"/>
                <a:cs typeface="Constantia"/>
              </a:rPr>
              <a:t>Eosinophils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20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spc="-10" dirty="0">
                <a:latin typeface="Constantia"/>
                <a:cs typeface="Constantia"/>
              </a:rPr>
              <a:t>parasitic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infections</a:t>
            </a:r>
            <a:endParaRPr sz="20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spc="-10" dirty="0">
                <a:latin typeface="Constantia"/>
                <a:cs typeface="Constantia"/>
              </a:rPr>
              <a:t>Mediated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by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IgE</a:t>
            </a:r>
            <a:endParaRPr sz="2000">
              <a:latin typeface="Constantia"/>
              <a:cs typeface="Constantia"/>
            </a:endParaRPr>
          </a:p>
          <a:p>
            <a:pPr marL="652780" marR="123825" lvl="1" indent="-247650">
              <a:lnSpc>
                <a:spcPts val="1920"/>
              </a:lnSpc>
              <a:spcBef>
                <a:spcPts val="464"/>
              </a:spcBef>
              <a:buClr>
                <a:srgbClr val="0E6EC5"/>
              </a:buClr>
              <a:buSzPct val="85000"/>
              <a:buFont typeface="Segoe UI Symbol"/>
              <a:buChar char="⚫"/>
              <a:tabLst>
                <a:tab pos="652780" algn="l"/>
              </a:tabLst>
            </a:pPr>
            <a:r>
              <a:rPr sz="2000" dirty="0">
                <a:latin typeface="Constantia"/>
                <a:cs typeface="Constantia"/>
              </a:rPr>
              <a:t>Eotaxin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chemokine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that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has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the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ability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to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prime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eosinophils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for </a:t>
            </a:r>
            <a:r>
              <a:rPr sz="2000" spc="-10" dirty="0">
                <a:latin typeface="Constantia"/>
                <a:cs typeface="Constantia"/>
              </a:rPr>
              <a:t>chemotaxis</a:t>
            </a:r>
            <a:endParaRPr sz="2000">
              <a:latin typeface="Constantia"/>
              <a:cs typeface="Constanti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5971540"/>
            </a:xfrm>
            <a:custGeom>
              <a:avLst/>
              <a:gdLst/>
              <a:ahLst/>
              <a:cxnLst/>
              <a:rect l="l" t="t" r="r" b="b"/>
              <a:pathLst>
                <a:path w="9144000" h="5971540">
                  <a:moveTo>
                    <a:pt x="0" y="5971032"/>
                  </a:moveTo>
                  <a:lnTo>
                    <a:pt x="9144000" y="5971032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5971032"/>
                  </a:lnTo>
                  <a:close/>
                </a:path>
              </a:pathLst>
            </a:custGeom>
            <a:solidFill>
              <a:srgbClr val="565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971032"/>
              <a:ext cx="9144000" cy="887094"/>
            </a:xfrm>
            <a:custGeom>
              <a:avLst/>
              <a:gdLst/>
              <a:ahLst/>
              <a:cxnLst/>
              <a:rect l="l" t="t" r="r" b="b"/>
              <a:pathLst>
                <a:path w="9144000" h="887095">
                  <a:moveTo>
                    <a:pt x="9144000" y="0"/>
                  </a:moveTo>
                  <a:lnTo>
                    <a:pt x="0" y="0"/>
                  </a:lnTo>
                  <a:lnTo>
                    <a:pt x="0" y="886968"/>
                  </a:lnTo>
                  <a:lnTo>
                    <a:pt x="9144000" y="88696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053328"/>
              <a:ext cx="2240280" cy="713740"/>
            </a:xfrm>
            <a:custGeom>
              <a:avLst/>
              <a:gdLst/>
              <a:ahLst/>
              <a:cxnLst/>
              <a:rect l="l" t="t" r="r" b="b"/>
              <a:pathLst>
                <a:path w="2240280" h="713740">
                  <a:moveTo>
                    <a:pt x="2240280" y="0"/>
                  </a:moveTo>
                  <a:lnTo>
                    <a:pt x="0" y="0"/>
                  </a:lnTo>
                  <a:lnTo>
                    <a:pt x="0" y="713232"/>
                  </a:lnTo>
                  <a:lnTo>
                    <a:pt x="2240280" y="713232"/>
                  </a:lnTo>
                  <a:lnTo>
                    <a:pt x="2240280" y="0"/>
                  </a:lnTo>
                  <a:close/>
                </a:path>
              </a:pathLst>
            </a:custGeom>
            <a:solidFill>
              <a:srgbClr val="7597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59151" y="6044184"/>
              <a:ext cx="6784975" cy="713740"/>
            </a:xfrm>
            <a:custGeom>
              <a:avLst/>
              <a:gdLst/>
              <a:ahLst/>
              <a:cxnLst/>
              <a:rect l="l" t="t" r="r" b="b"/>
              <a:pathLst>
                <a:path w="6784975" h="713740">
                  <a:moveTo>
                    <a:pt x="6784848" y="0"/>
                  </a:moveTo>
                  <a:lnTo>
                    <a:pt x="0" y="0"/>
                  </a:lnTo>
                  <a:lnTo>
                    <a:pt x="0" y="713231"/>
                  </a:lnTo>
                  <a:lnTo>
                    <a:pt x="6784848" y="713231"/>
                  </a:lnTo>
                  <a:lnTo>
                    <a:pt x="6784848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441194" y="5113731"/>
            <a:ext cx="55746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405" dirty="0">
                <a:solidFill>
                  <a:srgbClr val="FFF39D"/>
                </a:solidFill>
                <a:latin typeface="Cambria"/>
                <a:cs typeface="Cambria"/>
              </a:rPr>
              <a:t>HEALING</a:t>
            </a:r>
            <a:r>
              <a:rPr sz="4400" spc="445" dirty="0">
                <a:solidFill>
                  <a:srgbClr val="FFF39D"/>
                </a:solidFill>
                <a:latin typeface="Cambria"/>
                <a:cs typeface="Cambria"/>
              </a:rPr>
              <a:t> </a:t>
            </a:r>
            <a:r>
              <a:rPr sz="4400" spc="480" dirty="0">
                <a:solidFill>
                  <a:srgbClr val="FFF39D"/>
                </a:solidFill>
                <a:latin typeface="Cambria"/>
                <a:cs typeface="Cambria"/>
              </a:rPr>
              <a:t>&amp;</a:t>
            </a:r>
            <a:r>
              <a:rPr sz="4400" spc="445" dirty="0">
                <a:solidFill>
                  <a:srgbClr val="FFF39D"/>
                </a:solidFill>
                <a:latin typeface="Cambria"/>
                <a:cs typeface="Cambria"/>
              </a:rPr>
              <a:t> </a:t>
            </a:r>
            <a:r>
              <a:rPr sz="4400" spc="325" dirty="0">
                <a:solidFill>
                  <a:srgbClr val="FFF39D"/>
                </a:solidFill>
                <a:latin typeface="Cambria"/>
                <a:cs typeface="Cambria"/>
              </a:rPr>
              <a:t>REPAIR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41194" y="6053328"/>
            <a:ext cx="4950206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180" dirty="0" err="1">
                <a:solidFill>
                  <a:srgbClr val="FFFFFF"/>
                </a:solidFill>
                <a:latin typeface="Trebuchet MS"/>
                <a:cs typeface="Trebuchet MS"/>
              </a:rPr>
              <a:t>Dr</a:t>
            </a:r>
            <a:r>
              <a:rPr sz="26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600" spc="-140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athmer</a:t>
            </a:r>
            <a:r>
              <a:rPr lang="en-US" sz="2600" spc="-14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600" spc="-140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mohamed</a:t>
            </a:r>
            <a:endParaRPr sz="2600" dirty="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3505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2760"/>
              </a:spcBef>
            </a:pPr>
            <a:r>
              <a:rPr sz="2700" b="1" spc="170" dirty="0">
                <a:solidFill>
                  <a:srgbClr val="FF0000"/>
                </a:solidFill>
                <a:latin typeface="Cambria"/>
                <a:cs typeface="Cambria"/>
              </a:rPr>
              <a:t>Cell</a:t>
            </a:r>
            <a:r>
              <a:rPr sz="2700" b="1" spc="34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700" b="1" spc="170" dirty="0">
                <a:solidFill>
                  <a:srgbClr val="FF0000"/>
                </a:solidFill>
                <a:latin typeface="Cambria"/>
                <a:cs typeface="Cambria"/>
              </a:rPr>
              <a:t>types</a:t>
            </a:r>
            <a:r>
              <a:rPr sz="2700" b="1" spc="3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700" b="1" spc="160" dirty="0">
                <a:solidFill>
                  <a:srgbClr val="FF0000"/>
                </a:solidFill>
                <a:latin typeface="Cambria"/>
                <a:cs typeface="Cambria"/>
              </a:rPr>
              <a:t>according</a:t>
            </a:r>
            <a:r>
              <a:rPr sz="2700" b="1" spc="30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700" b="1" spc="185" dirty="0">
                <a:solidFill>
                  <a:srgbClr val="FF0000"/>
                </a:solidFill>
                <a:latin typeface="Cambria"/>
                <a:cs typeface="Cambria"/>
              </a:rPr>
              <a:t>to</a:t>
            </a:r>
            <a:r>
              <a:rPr sz="2700" b="1" spc="34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700" b="1" spc="140" dirty="0">
                <a:solidFill>
                  <a:srgbClr val="FF0000"/>
                </a:solidFill>
                <a:latin typeface="Cambria"/>
                <a:cs typeface="Cambria"/>
              </a:rPr>
              <a:t>healing</a:t>
            </a:r>
            <a:r>
              <a:rPr sz="2700" b="1" spc="32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700" b="1" spc="114" dirty="0">
                <a:solidFill>
                  <a:srgbClr val="FF0000"/>
                </a:solidFill>
                <a:latin typeface="Cambria"/>
                <a:cs typeface="Cambria"/>
              </a:rPr>
              <a:t>ability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2103" y="2264664"/>
            <a:ext cx="2386965" cy="683260"/>
          </a:xfrm>
          <a:prstGeom prst="rect">
            <a:avLst/>
          </a:prstGeom>
          <a:solidFill>
            <a:srgbClr val="FD8537"/>
          </a:solidFill>
        </p:spPr>
        <p:txBody>
          <a:bodyPr vert="horz" wrap="square" lIns="0" tIns="134620" rIns="0" bIns="0" rtlCol="0">
            <a:spAutoFit/>
          </a:bodyPr>
          <a:lstStyle/>
          <a:p>
            <a:pPr marL="627380">
              <a:lnSpc>
                <a:spcPct val="100000"/>
              </a:lnSpc>
              <a:spcBef>
                <a:spcPts val="1060"/>
              </a:spcBef>
            </a:pPr>
            <a:r>
              <a:rPr sz="2300" spc="-215" dirty="0">
                <a:solidFill>
                  <a:srgbClr val="FFFFFF"/>
                </a:solidFill>
                <a:latin typeface="Trebuchet MS"/>
                <a:cs typeface="Trebuchet MS"/>
              </a:rPr>
              <a:t>1.</a:t>
            </a:r>
            <a:r>
              <a:rPr sz="2300" spc="-2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rebuchet MS"/>
                <a:cs typeface="Trebuchet MS"/>
              </a:rPr>
              <a:t>LABILE</a:t>
            </a:r>
            <a:endParaRPr sz="23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31850" y="2927350"/>
            <a:ext cx="2387600" cy="2987675"/>
            <a:chOff x="831850" y="2927350"/>
            <a:chExt cx="2387600" cy="2987675"/>
          </a:xfrm>
        </p:grpSpPr>
        <p:sp>
          <p:nvSpPr>
            <p:cNvPr id="8" name="object 8"/>
            <p:cNvSpPr/>
            <p:nvPr/>
          </p:nvSpPr>
          <p:spPr>
            <a:xfrm>
              <a:off x="842010" y="2937510"/>
              <a:ext cx="2367280" cy="2967355"/>
            </a:xfrm>
            <a:custGeom>
              <a:avLst/>
              <a:gdLst/>
              <a:ahLst/>
              <a:cxnLst/>
              <a:rect l="l" t="t" r="r" b="b"/>
              <a:pathLst>
                <a:path w="2367280" h="2967354">
                  <a:moveTo>
                    <a:pt x="2366772" y="0"/>
                  </a:moveTo>
                  <a:lnTo>
                    <a:pt x="0" y="0"/>
                  </a:lnTo>
                  <a:lnTo>
                    <a:pt x="0" y="2967228"/>
                  </a:lnTo>
                  <a:lnTo>
                    <a:pt x="2366772" y="2967228"/>
                  </a:lnTo>
                  <a:lnTo>
                    <a:pt x="2366772" y="0"/>
                  </a:lnTo>
                  <a:close/>
                </a:path>
              </a:pathLst>
            </a:custGeom>
            <a:solidFill>
              <a:srgbClr val="FFD9C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42010" y="2937510"/>
              <a:ext cx="2367280" cy="2967355"/>
            </a:xfrm>
            <a:custGeom>
              <a:avLst/>
              <a:gdLst/>
              <a:ahLst/>
              <a:cxnLst/>
              <a:rect l="l" t="t" r="r" b="b"/>
              <a:pathLst>
                <a:path w="2367280" h="2967354">
                  <a:moveTo>
                    <a:pt x="0" y="2967228"/>
                  </a:moveTo>
                  <a:lnTo>
                    <a:pt x="2366772" y="2967228"/>
                  </a:lnTo>
                  <a:lnTo>
                    <a:pt x="2366772" y="0"/>
                  </a:lnTo>
                  <a:lnTo>
                    <a:pt x="0" y="0"/>
                  </a:lnTo>
                  <a:lnTo>
                    <a:pt x="0" y="2967228"/>
                  </a:lnTo>
                  <a:close/>
                </a:path>
              </a:pathLst>
            </a:custGeom>
            <a:ln w="19812">
              <a:solidFill>
                <a:srgbClr val="FFD9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63472" y="2992627"/>
            <a:ext cx="1817370" cy="681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marR="5080" indent="-227329" algn="r">
              <a:lnSpc>
                <a:spcPts val="2580"/>
              </a:lnSpc>
              <a:spcBef>
                <a:spcPts val="105"/>
              </a:spcBef>
              <a:buChar char="•"/>
              <a:tabLst>
                <a:tab pos="227329" algn="l"/>
              </a:tabLst>
            </a:pPr>
            <a:r>
              <a:rPr sz="2300" spc="-75" dirty="0">
                <a:latin typeface="Trebuchet MS"/>
                <a:cs typeface="Trebuchet MS"/>
              </a:rPr>
              <a:t>Continuously</a:t>
            </a:r>
            <a:endParaRPr sz="2300">
              <a:latin typeface="Trebuchet MS"/>
              <a:cs typeface="Trebuchet MS"/>
            </a:endParaRPr>
          </a:p>
          <a:p>
            <a:pPr marR="20320" algn="r">
              <a:lnSpc>
                <a:spcPts val="2580"/>
              </a:lnSpc>
              <a:tabLst>
                <a:tab pos="1050290" algn="l"/>
              </a:tabLst>
            </a:pPr>
            <a:r>
              <a:rPr sz="2300" spc="-10" dirty="0">
                <a:latin typeface="Trebuchet MS"/>
                <a:cs typeface="Trebuchet MS"/>
              </a:rPr>
              <a:t>dividing</a:t>
            </a:r>
            <a:r>
              <a:rPr sz="2300" dirty="0">
                <a:latin typeface="Trebuchet MS"/>
                <a:cs typeface="Trebuchet MS"/>
              </a:rPr>
              <a:t>	</a:t>
            </a:r>
            <a:r>
              <a:rPr sz="2300" spc="-20" dirty="0">
                <a:latin typeface="Trebuchet MS"/>
                <a:cs typeface="Trebuchet MS"/>
              </a:rPr>
              <a:t>cells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3472" y="4009390"/>
            <a:ext cx="1945005" cy="1698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27329">
              <a:lnSpc>
                <a:spcPct val="100000"/>
              </a:lnSpc>
              <a:spcBef>
                <a:spcPts val="100"/>
              </a:spcBef>
              <a:buChar char="•"/>
              <a:tabLst>
                <a:tab pos="227329" algn="l"/>
              </a:tabLst>
            </a:pPr>
            <a:r>
              <a:rPr sz="2300" spc="-85" dirty="0">
                <a:latin typeface="Trebuchet MS"/>
                <a:cs typeface="Trebuchet MS"/>
              </a:rPr>
              <a:t>skin</a:t>
            </a:r>
            <a:r>
              <a:rPr sz="2300" spc="-75" dirty="0">
                <a:latin typeface="Trebuchet MS"/>
                <a:cs typeface="Trebuchet MS"/>
              </a:rPr>
              <a:t> </a:t>
            </a:r>
            <a:r>
              <a:rPr sz="2300" spc="-110" dirty="0">
                <a:latin typeface="Trebuchet MS"/>
                <a:cs typeface="Trebuchet MS"/>
              </a:rPr>
              <a:t>epidermis</a:t>
            </a:r>
            <a:endParaRPr sz="2300">
              <a:latin typeface="Trebuchet MS"/>
              <a:cs typeface="Trebuchet MS"/>
            </a:endParaRPr>
          </a:p>
          <a:p>
            <a:pPr marL="309245" indent="-309245">
              <a:lnSpc>
                <a:spcPts val="2580"/>
              </a:lnSpc>
              <a:spcBef>
                <a:spcPts val="40"/>
              </a:spcBef>
              <a:buChar char="•"/>
              <a:tabLst>
                <a:tab pos="309245" algn="l"/>
              </a:tabLst>
            </a:pPr>
            <a:r>
              <a:rPr sz="2300" spc="-25" dirty="0">
                <a:latin typeface="Trebuchet MS"/>
                <a:cs typeface="Trebuchet MS"/>
              </a:rPr>
              <a:t>GIT</a:t>
            </a:r>
            <a:endParaRPr sz="2300">
              <a:latin typeface="Trebuchet MS"/>
              <a:cs typeface="Trebuchet MS"/>
            </a:endParaRPr>
          </a:p>
          <a:p>
            <a:pPr marL="228600">
              <a:lnSpc>
                <a:spcPts val="2580"/>
              </a:lnSpc>
            </a:pPr>
            <a:r>
              <a:rPr sz="2300" spc="-55" dirty="0">
                <a:latin typeface="Trebuchet MS"/>
                <a:cs typeface="Trebuchet MS"/>
              </a:rPr>
              <a:t>epithelium</a:t>
            </a:r>
            <a:endParaRPr sz="2300">
              <a:latin typeface="Trebuchet MS"/>
              <a:cs typeface="Trebuchet MS"/>
            </a:endParaRPr>
          </a:p>
          <a:p>
            <a:pPr marL="227329" marR="74295" indent="-227329">
              <a:lnSpc>
                <a:spcPts val="2410"/>
              </a:lnSpc>
              <a:spcBef>
                <a:spcPts val="409"/>
              </a:spcBef>
              <a:buChar char="•"/>
              <a:tabLst>
                <a:tab pos="228600" algn="l"/>
              </a:tabLst>
            </a:pPr>
            <a:r>
              <a:rPr sz="2300" spc="-50" dirty="0">
                <a:latin typeface="Trebuchet MS"/>
                <a:cs typeface="Trebuchet MS"/>
              </a:rPr>
              <a:t>Bone</a:t>
            </a:r>
            <a:r>
              <a:rPr sz="2300" spc="-110" dirty="0">
                <a:latin typeface="Trebuchet MS"/>
                <a:cs typeface="Trebuchet MS"/>
              </a:rPr>
              <a:t> </a:t>
            </a:r>
            <a:r>
              <a:rPr sz="2300" spc="-85" dirty="0">
                <a:latin typeface="Trebuchet MS"/>
                <a:cs typeface="Trebuchet MS"/>
              </a:rPr>
              <a:t>marrow 	</a:t>
            </a:r>
            <a:r>
              <a:rPr sz="2300" spc="-10" dirty="0">
                <a:latin typeface="Trebuchet MS"/>
                <a:cs typeface="Trebuchet MS"/>
              </a:rPr>
              <a:t>cells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31108" y="2264664"/>
            <a:ext cx="2388235" cy="683260"/>
          </a:xfrm>
          <a:prstGeom prst="rect">
            <a:avLst/>
          </a:prstGeom>
          <a:solidFill>
            <a:srgbClr val="FD8537"/>
          </a:solidFill>
        </p:spPr>
        <p:txBody>
          <a:bodyPr vert="horz" wrap="square" lIns="0" tIns="134620" rIns="0" bIns="0" rtlCol="0">
            <a:spAutoFit/>
          </a:bodyPr>
          <a:lstStyle/>
          <a:p>
            <a:pPr marL="596900">
              <a:lnSpc>
                <a:spcPct val="100000"/>
              </a:lnSpc>
              <a:spcBef>
                <a:spcPts val="1060"/>
              </a:spcBef>
            </a:pPr>
            <a:r>
              <a:rPr sz="2300" spc="-204" dirty="0">
                <a:solidFill>
                  <a:srgbClr val="FFFFFF"/>
                </a:solidFill>
                <a:latin typeface="Trebuchet MS"/>
                <a:cs typeface="Trebuchet MS"/>
              </a:rPr>
              <a:t>2.</a:t>
            </a:r>
            <a:r>
              <a:rPr sz="2300" spc="-2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rebuchet MS"/>
                <a:cs typeface="Trebuchet MS"/>
              </a:rPr>
              <a:t>STABLE</a:t>
            </a:r>
            <a:endParaRPr sz="2300">
              <a:latin typeface="Trebuchet MS"/>
              <a:cs typeface="Trebuchet M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530853" y="2939542"/>
            <a:ext cx="2388870" cy="2987675"/>
            <a:chOff x="3530853" y="2939542"/>
            <a:chExt cx="2388870" cy="2987675"/>
          </a:xfrm>
        </p:grpSpPr>
        <p:sp>
          <p:nvSpPr>
            <p:cNvPr id="14" name="object 14"/>
            <p:cNvSpPr/>
            <p:nvPr/>
          </p:nvSpPr>
          <p:spPr>
            <a:xfrm>
              <a:off x="3541013" y="2949702"/>
              <a:ext cx="2368550" cy="2967355"/>
            </a:xfrm>
            <a:custGeom>
              <a:avLst/>
              <a:gdLst/>
              <a:ahLst/>
              <a:cxnLst/>
              <a:rect l="l" t="t" r="r" b="b"/>
              <a:pathLst>
                <a:path w="2368550" h="2967354">
                  <a:moveTo>
                    <a:pt x="2368295" y="0"/>
                  </a:moveTo>
                  <a:lnTo>
                    <a:pt x="0" y="0"/>
                  </a:lnTo>
                  <a:lnTo>
                    <a:pt x="0" y="2967228"/>
                  </a:lnTo>
                  <a:lnTo>
                    <a:pt x="2368295" y="2967228"/>
                  </a:lnTo>
                  <a:lnTo>
                    <a:pt x="2368295" y="0"/>
                  </a:lnTo>
                  <a:close/>
                </a:path>
              </a:pathLst>
            </a:custGeom>
            <a:solidFill>
              <a:srgbClr val="FFD9C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41013" y="2949702"/>
              <a:ext cx="2368550" cy="2967355"/>
            </a:xfrm>
            <a:custGeom>
              <a:avLst/>
              <a:gdLst/>
              <a:ahLst/>
              <a:cxnLst/>
              <a:rect l="l" t="t" r="r" b="b"/>
              <a:pathLst>
                <a:path w="2368550" h="2967354">
                  <a:moveTo>
                    <a:pt x="0" y="2967228"/>
                  </a:moveTo>
                  <a:lnTo>
                    <a:pt x="2368295" y="2967228"/>
                  </a:lnTo>
                  <a:lnTo>
                    <a:pt x="2368295" y="0"/>
                  </a:lnTo>
                  <a:lnTo>
                    <a:pt x="0" y="0"/>
                  </a:lnTo>
                  <a:lnTo>
                    <a:pt x="0" y="2967228"/>
                  </a:lnTo>
                  <a:close/>
                </a:path>
              </a:pathLst>
            </a:custGeom>
            <a:ln w="19812">
              <a:solidFill>
                <a:srgbClr val="FFD9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663696" y="3004820"/>
            <a:ext cx="2046605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indent="-227329">
              <a:lnSpc>
                <a:spcPct val="100000"/>
              </a:lnSpc>
              <a:spcBef>
                <a:spcPts val="105"/>
              </a:spcBef>
              <a:buChar char="•"/>
              <a:tabLst>
                <a:tab pos="227329" algn="l"/>
              </a:tabLst>
            </a:pPr>
            <a:r>
              <a:rPr sz="2300" spc="-85" dirty="0">
                <a:latin typeface="Trebuchet MS"/>
                <a:cs typeface="Trebuchet MS"/>
              </a:rPr>
              <a:t>Quiescent</a:t>
            </a:r>
            <a:r>
              <a:rPr sz="2300" spc="-20" dirty="0">
                <a:latin typeface="Trebuchet MS"/>
                <a:cs typeface="Trebuchet MS"/>
              </a:rPr>
              <a:t> </a:t>
            </a:r>
            <a:r>
              <a:rPr sz="2300" spc="-105" dirty="0">
                <a:latin typeface="Trebuchet MS"/>
                <a:cs typeface="Trebuchet MS"/>
              </a:rPr>
              <a:t>cells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63696" y="3716782"/>
            <a:ext cx="2061210" cy="1443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27329">
              <a:lnSpc>
                <a:spcPct val="100000"/>
              </a:lnSpc>
              <a:spcBef>
                <a:spcPts val="100"/>
              </a:spcBef>
              <a:buChar char="•"/>
              <a:tabLst>
                <a:tab pos="227329" algn="l"/>
              </a:tabLst>
            </a:pPr>
            <a:r>
              <a:rPr sz="2300" spc="-50" dirty="0">
                <a:latin typeface="Trebuchet MS"/>
                <a:cs typeface="Trebuchet MS"/>
              </a:rPr>
              <a:t>liver,</a:t>
            </a:r>
            <a:endParaRPr sz="2300">
              <a:latin typeface="Trebuchet MS"/>
              <a:cs typeface="Trebuchet MS"/>
            </a:endParaRPr>
          </a:p>
          <a:p>
            <a:pPr marL="227329" indent="-227329">
              <a:lnSpc>
                <a:spcPct val="100000"/>
              </a:lnSpc>
              <a:spcBef>
                <a:spcPts val="40"/>
              </a:spcBef>
              <a:buChar char="•"/>
              <a:tabLst>
                <a:tab pos="227329" algn="l"/>
              </a:tabLst>
            </a:pPr>
            <a:r>
              <a:rPr sz="2300" spc="-10" dirty="0">
                <a:latin typeface="Trebuchet MS"/>
                <a:cs typeface="Trebuchet MS"/>
              </a:rPr>
              <a:t>kidney</a:t>
            </a:r>
            <a:endParaRPr sz="2300">
              <a:latin typeface="Trebuchet MS"/>
              <a:cs typeface="Trebuchet MS"/>
            </a:endParaRPr>
          </a:p>
          <a:p>
            <a:pPr marL="227329" indent="-227329">
              <a:lnSpc>
                <a:spcPct val="100000"/>
              </a:lnSpc>
              <a:spcBef>
                <a:spcPts val="35"/>
              </a:spcBef>
              <a:buChar char="•"/>
              <a:tabLst>
                <a:tab pos="227329" algn="l"/>
              </a:tabLst>
            </a:pPr>
            <a:r>
              <a:rPr sz="2300" spc="-20" dirty="0">
                <a:latin typeface="Trebuchet MS"/>
                <a:cs typeface="Trebuchet MS"/>
              </a:rPr>
              <a:t>pancreas</a:t>
            </a:r>
            <a:endParaRPr sz="2300">
              <a:latin typeface="Trebuchet MS"/>
              <a:cs typeface="Trebuchet MS"/>
            </a:endParaRPr>
          </a:p>
          <a:p>
            <a:pPr marL="227329" indent="-227329">
              <a:lnSpc>
                <a:spcPct val="100000"/>
              </a:lnSpc>
              <a:spcBef>
                <a:spcPts val="50"/>
              </a:spcBef>
              <a:buChar char="•"/>
              <a:tabLst>
                <a:tab pos="227329" algn="l"/>
              </a:tabLst>
            </a:pPr>
            <a:r>
              <a:rPr sz="2300" spc="-65" dirty="0">
                <a:latin typeface="Trebuchet MS"/>
                <a:cs typeface="Trebuchet MS"/>
              </a:rPr>
              <a:t>Smooth </a:t>
            </a:r>
            <a:r>
              <a:rPr sz="2300" spc="-120" dirty="0">
                <a:latin typeface="Trebuchet MS"/>
                <a:cs typeface="Trebuchet MS"/>
              </a:rPr>
              <a:t>muscle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33159" y="2264664"/>
            <a:ext cx="2388235" cy="672465"/>
          </a:xfrm>
          <a:prstGeom prst="rect">
            <a:avLst/>
          </a:prstGeom>
          <a:solidFill>
            <a:srgbClr val="FD8537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10820">
              <a:lnSpc>
                <a:spcPct val="100000"/>
              </a:lnSpc>
              <a:spcBef>
                <a:spcPts val="1060"/>
              </a:spcBef>
            </a:pPr>
            <a:r>
              <a:rPr sz="2300" spc="-10" dirty="0">
                <a:solidFill>
                  <a:srgbClr val="FFFFFF"/>
                </a:solidFill>
                <a:latin typeface="Trebuchet MS"/>
                <a:cs typeface="Trebuchet MS"/>
              </a:rPr>
              <a:t>3.PERMINANET</a:t>
            </a:r>
            <a:endParaRPr sz="2300">
              <a:latin typeface="Trebuchet MS"/>
              <a:cs typeface="Trebuchet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232905" y="2936494"/>
            <a:ext cx="2388870" cy="2987675"/>
            <a:chOff x="6232905" y="2936494"/>
            <a:chExt cx="2388870" cy="2987675"/>
          </a:xfrm>
        </p:grpSpPr>
        <p:sp>
          <p:nvSpPr>
            <p:cNvPr id="20" name="object 20"/>
            <p:cNvSpPr/>
            <p:nvPr/>
          </p:nvSpPr>
          <p:spPr>
            <a:xfrm>
              <a:off x="6243065" y="2946654"/>
              <a:ext cx="2368550" cy="2967355"/>
            </a:xfrm>
            <a:custGeom>
              <a:avLst/>
              <a:gdLst/>
              <a:ahLst/>
              <a:cxnLst/>
              <a:rect l="l" t="t" r="r" b="b"/>
              <a:pathLst>
                <a:path w="2368550" h="2967354">
                  <a:moveTo>
                    <a:pt x="2368295" y="0"/>
                  </a:moveTo>
                  <a:lnTo>
                    <a:pt x="0" y="0"/>
                  </a:lnTo>
                  <a:lnTo>
                    <a:pt x="0" y="2967228"/>
                  </a:lnTo>
                  <a:lnTo>
                    <a:pt x="2368295" y="2967228"/>
                  </a:lnTo>
                  <a:lnTo>
                    <a:pt x="2368295" y="0"/>
                  </a:lnTo>
                  <a:close/>
                </a:path>
              </a:pathLst>
            </a:custGeom>
            <a:solidFill>
              <a:srgbClr val="FFD9C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43065" y="2946654"/>
              <a:ext cx="2368550" cy="2967355"/>
            </a:xfrm>
            <a:custGeom>
              <a:avLst/>
              <a:gdLst/>
              <a:ahLst/>
              <a:cxnLst/>
              <a:rect l="l" t="t" r="r" b="b"/>
              <a:pathLst>
                <a:path w="2368550" h="2967354">
                  <a:moveTo>
                    <a:pt x="0" y="2967228"/>
                  </a:moveTo>
                  <a:lnTo>
                    <a:pt x="2368295" y="2967228"/>
                  </a:lnTo>
                  <a:lnTo>
                    <a:pt x="2368295" y="0"/>
                  </a:lnTo>
                  <a:lnTo>
                    <a:pt x="0" y="0"/>
                  </a:lnTo>
                  <a:lnTo>
                    <a:pt x="0" y="2967228"/>
                  </a:lnTo>
                  <a:close/>
                </a:path>
              </a:pathLst>
            </a:custGeom>
            <a:ln w="19812">
              <a:solidFill>
                <a:srgbClr val="FFD9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366002" y="3001772"/>
            <a:ext cx="1747520" cy="681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indent="-227329">
              <a:lnSpc>
                <a:spcPts val="2580"/>
              </a:lnSpc>
              <a:spcBef>
                <a:spcPts val="105"/>
              </a:spcBef>
              <a:buChar char="•"/>
              <a:tabLst>
                <a:tab pos="227329" algn="l"/>
              </a:tabLst>
            </a:pPr>
            <a:r>
              <a:rPr sz="2300" spc="75" dirty="0">
                <a:latin typeface="Trebuchet MS"/>
                <a:cs typeface="Trebuchet MS"/>
              </a:rPr>
              <a:t>Non</a:t>
            </a:r>
            <a:r>
              <a:rPr sz="2300" spc="-60" dirty="0">
                <a:latin typeface="Trebuchet MS"/>
                <a:cs typeface="Trebuchet MS"/>
              </a:rPr>
              <a:t> </a:t>
            </a:r>
            <a:r>
              <a:rPr sz="2300" spc="-130" dirty="0">
                <a:latin typeface="Trebuchet MS"/>
                <a:cs typeface="Trebuchet MS"/>
              </a:rPr>
              <a:t>dividing</a:t>
            </a:r>
            <a:endParaRPr sz="2300">
              <a:latin typeface="Trebuchet MS"/>
              <a:cs typeface="Trebuchet MS"/>
            </a:endParaRPr>
          </a:p>
          <a:p>
            <a:pPr marL="228600">
              <a:lnSpc>
                <a:spcPts val="2580"/>
              </a:lnSpc>
            </a:pPr>
            <a:r>
              <a:rPr sz="2300" spc="-10" dirty="0">
                <a:latin typeface="Trebuchet MS"/>
                <a:cs typeface="Trebuchet MS"/>
              </a:rPr>
              <a:t>cells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66002" y="4018534"/>
            <a:ext cx="2044700" cy="1087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27329">
              <a:lnSpc>
                <a:spcPct val="100000"/>
              </a:lnSpc>
              <a:spcBef>
                <a:spcPts val="100"/>
              </a:spcBef>
              <a:buChar char="•"/>
              <a:tabLst>
                <a:tab pos="227329" algn="l"/>
              </a:tabLst>
            </a:pPr>
            <a:r>
              <a:rPr sz="2300" spc="-95" dirty="0">
                <a:latin typeface="Trebuchet MS"/>
                <a:cs typeface="Trebuchet MS"/>
              </a:rPr>
              <a:t>Cardiac</a:t>
            </a:r>
            <a:r>
              <a:rPr sz="2300" spc="-50" dirty="0">
                <a:latin typeface="Trebuchet MS"/>
                <a:cs typeface="Trebuchet MS"/>
              </a:rPr>
              <a:t> </a:t>
            </a:r>
            <a:r>
              <a:rPr sz="2300" spc="-114" dirty="0">
                <a:latin typeface="Trebuchet MS"/>
                <a:cs typeface="Trebuchet MS"/>
              </a:rPr>
              <a:t>muscle</a:t>
            </a:r>
            <a:endParaRPr sz="2300">
              <a:latin typeface="Trebuchet MS"/>
              <a:cs typeface="Trebuchet MS"/>
            </a:endParaRPr>
          </a:p>
          <a:p>
            <a:pPr marL="227329" indent="-227329">
              <a:lnSpc>
                <a:spcPct val="100000"/>
              </a:lnSpc>
              <a:spcBef>
                <a:spcPts val="40"/>
              </a:spcBef>
              <a:buChar char="•"/>
              <a:tabLst>
                <a:tab pos="227329" algn="l"/>
              </a:tabLst>
            </a:pPr>
            <a:r>
              <a:rPr sz="2300" spc="-160" dirty="0">
                <a:latin typeface="Trebuchet MS"/>
                <a:cs typeface="Trebuchet MS"/>
              </a:rPr>
              <a:t>Skeletal</a:t>
            </a:r>
            <a:r>
              <a:rPr sz="2300" spc="-20" dirty="0">
                <a:latin typeface="Trebuchet MS"/>
                <a:cs typeface="Trebuchet MS"/>
              </a:rPr>
              <a:t> </a:t>
            </a:r>
            <a:r>
              <a:rPr sz="2300" spc="-95" dirty="0">
                <a:latin typeface="Trebuchet MS"/>
                <a:cs typeface="Trebuchet MS"/>
              </a:rPr>
              <a:t>muscle</a:t>
            </a:r>
            <a:endParaRPr sz="2300">
              <a:latin typeface="Trebuchet MS"/>
              <a:cs typeface="Trebuchet MS"/>
            </a:endParaRPr>
          </a:p>
          <a:p>
            <a:pPr marL="227329" indent="-227329">
              <a:lnSpc>
                <a:spcPct val="100000"/>
              </a:lnSpc>
              <a:spcBef>
                <a:spcPts val="35"/>
              </a:spcBef>
              <a:buChar char="•"/>
              <a:tabLst>
                <a:tab pos="227329" algn="l"/>
              </a:tabLst>
            </a:pPr>
            <a:r>
              <a:rPr sz="2300" spc="145" dirty="0">
                <a:latin typeface="Trebuchet MS"/>
                <a:cs typeface="Trebuchet MS"/>
              </a:rPr>
              <a:t>CNS</a:t>
            </a:r>
            <a:endParaRPr sz="2300">
              <a:latin typeface="Trebuchet MS"/>
              <a:cs typeface="Trebuchet MS"/>
            </a:endParaRPr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60"/>
              </a:spcBef>
              <a:tabLst>
                <a:tab pos="2630805" algn="l"/>
              </a:tabLst>
            </a:pPr>
            <a:r>
              <a:rPr sz="4400" b="1" spc="415" dirty="0">
                <a:solidFill>
                  <a:srgbClr val="565F6C"/>
                </a:solidFill>
                <a:latin typeface="Cambria"/>
                <a:cs typeface="Cambria"/>
              </a:rPr>
              <a:t>TISSUE</a:t>
            </a:r>
            <a:r>
              <a:rPr sz="4400" b="1" dirty="0">
                <a:solidFill>
                  <a:srgbClr val="565F6C"/>
                </a:solidFill>
                <a:latin typeface="Cambria"/>
                <a:cs typeface="Cambria"/>
              </a:rPr>
              <a:t>	</a:t>
            </a:r>
            <a:r>
              <a:rPr sz="4400" b="1" spc="375" dirty="0">
                <a:solidFill>
                  <a:srgbClr val="565F6C"/>
                </a:solidFill>
                <a:latin typeface="Cambria"/>
                <a:cs typeface="Cambria"/>
              </a:rPr>
              <a:t>REPAIR</a:t>
            </a:r>
            <a:endParaRPr sz="44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98931" y="1586483"/>
            <a:ext cx="8392795" cy="5119370"/>
            <a:chOff x="598931" y="1586483"/>
            <a:chExt cx="8392795" cy="5119370"/>
          </a:xfrm>
        </p:grpSpPr>
        <p:sp>
          <p:nvSpPr>
            <p:cNvPr id="6" name="object 6"/>
            <p:cNvSpPr/>
            <p:nvPr/>
          </p:nvSpPr>
          <p:spPr>
            <a:xfrm>
              <a:off x="613409" y="1600961"/>
              <a:ext cx="8153400" cy="4876800"/>
            </a:xfrm>
            <a:custGeom>
              <a:avLst/>
              <a:gdLst/>
              <a:ahLst/>
              <a:cxnLst/>
              <a:rect l="l" t="t" r="r" b="b"/>
              <a:pathLst>
                <a:path w="8153400" h="4876800">
                  <a:moveTo>
                    <a:pt x="0" y="4876800"/>
                  </a:moveTo>
                  <a:lnTo>
                    <a:pt x="8153400" y="4876800"/>
                  </a:lnTo>
                  <a:lnTo>
                    <a:pt x="8153400" y="0"/>
                  </a:lnTo>
                  <a:lnTo>
                    <a:pt x="0" y="0"/>
                  </a:lnTo>
                  <a:lnTo>
                    <a:pt x="0" y="4876800"/>
                  </a:lnTo>
                  <a:close/>
                </a:path>
              </a:pathLst>
            </a:custGeom>
            <a:ln w="28956">
              <a:solidFill>
                <a:srgbClr val="FD853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2000" y="6095999"/>
              <a:ext cx="609600" cy="6096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691387" y="1710893"/>
            <a:ext cx="7628890" cy="2965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1470" marR="5080" indent="-319405">
              <a:lnSpc>
                <a:spcPct val="100400"/>
              </a:lnSpc>
              <a:spcBef>
                <a:spcPts val="90"/>
              </a:spcBef>
              <a:buClr>
                <a:srgbClr val="7597D9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sz="32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rebuchet MS"/>
                <a:cs typeface="Trebuchet MS"/>
              </a:rPr>
              <a:t>Healing:</a:t>
            </a:r>
            <a:r>
              <a:rPr sz="3200" b="1" spc="-1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2900" spc="-180" dirty="0">
                <a:latin typeface="Trebuchet MS"/>
                <a:cs typeface="Trebuchet MS"/>
              </a:rPr>
              <a:t>Replacement</a:t>
            </a:r>
            <a:r>
              <a:rPr sz="2900" spc="-80" dirty="0">
                <a:latin typeface="Trebuchet MS"/>
                <a:cs typeface="Trebuchet MS"/>
              </a:rPr>
              <a:t> </a:t>
            </a:r>
            <a:r>
              <a:rPr sz="2900" spc="-165" dirty="0">
                <a:latin typeface="Trebuchet MS"/>
                <a:cs typeface="Trebuchet MS"/>
              </a:rPr>
              <a:t>of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200" dirty="0">
                <a:latin typeface="Trebuchet MS"/>
                <a:cs typeface="Trebuchet MS"/>
              </a:rPr>
              <a:t>dead</a:t>
            </a:r>
            <a:r>
              <a:rPr sz="2900" spc="-55" dirty="0">
                <a:latin typeface="Trebuchet MS"/>
                <a:cs typeface="Trebuchet MS"/>
              </a:rPr>
              <a:t> </a:t>
            </a:r>
            <a:r>
              <a:rPr sz="2900" spc="-185" dirty="0">
                <a:latin typeface="Trebuchet MS"/>
                <a:cs typeface="Trebuchet MS"/>
              </a:rPr>
              <a:t>cells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254" dirty="0">
                <a:latin typeface="Trebuchet MS"/>
                <a:cs typeface="Trebuchet MS"/>
              </a:rPr>
              <a:t>&amp;</a:t>
            </a:r>
            <a:r>
              <a:rPr sz="2900" spc="-40" dirty="0">
                <a:latin typeface="Trebuchet MS"/>
                <a:cs typeface="Trebuchet MS"/>
              </a:rPr>
              <a:t> </a:t>
            </a:r>
            <a:r>
              <a:rPr sz="2900" spc="-180" dirty="0">
                <a:latin typeface="Trebuchet MS"/>
                <a:cs typeface="Trebuchet MS"/>
              </a:rPr>
              <a:t>damaged 	</a:t>
            </a:r>
            <a:r>
              <a:rPr sz="2900" spc="120" dirty="0">
                <a:latin typeface="Trebuchet MS"/>
                <a:cs typeface="Trebuchet MS"/>
              </a:rPr>
              <a:t>ECM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180" dirty="0">
                <a:latin typeface="Trebuchet MS"/>
                <a:cs typeface="Trebuchet MS"/>
              </a:rPr>
              <a:t>by</a:t>
            </a:r>
            <a:r>
              <a:rPr sz="2900" spc="-55" dirty="0">
                <a:latin typeface="Trebuchet MS"/>
                <a:cs typeface="Trebuchet MS"/>
              </a:rPr>
              <a:t> </a:t>
            </a:r>
            <a:r>
              <a:rPr sz="2900" spc="-210" dirty="0">
                <a:latin typeface="Trebuchet MS"/>
                <a:cs typeface="Trebuchet MS"/>
              </a:rPr>
              <a:t>healthy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30" dirty="0">
                <a:latin typeface="Trebuchet MS"/>
                <a:cs typeface="Trebuchet MS"/>
              </a:rPr>
              <a:t>tissue.</a:t>
            </a:r>
            <a:endParaRPr sz="2900">
              <a:latin typeface="Trebuchet MS"/>
              <a:cs typeface="Trebuchet MS"/>
            </a:endParaRPr>
          </a:p>
          <a:p>
            <a:pPr marL="57150">
              <a:lnSpc>
                <a:spcPct val="100000"/>
              </a:lnSpc>
              <a:spcBef>
                <a:spcPts val="115"/>
              </a:spcBef>
            </a:pPr>
            <a:r>
              <a:rPr sz="1450" spc="-40" dirty="0">
                <a:solidFill>
                  <a:srgbClr val="E34234"/>
                </a:solidFill>
                <a:latin typeface="Trebuchet MS"/>
                <a:cs typeface="Trebuchet MS"/>
              </a:rPr>
              <a:t>extra</a:t>
            </a:r>
            <a:r>
              <a:rPr sz="1450" spc="-75" dirty="0">
                <a:solidFill>
                  <a:srgbClr val="E34234"/>
                </a:solidFill>
                <a:latin typeface="Trebuchet MS"/>
                <a:cs typeface="Trebuchet MS"/>
              </a:rPr>
              <a:t> </a:t>
            </a:r>
            <a:r>
              <a:rPr sz="1450" spc="-35" dirty="0">
                <a:solidFill>
                  <a:srgbClr val="E34234"/>
                </a:solidFill>
                <a:latin typeface="Trebuchet MS"/>
                <a:cs typeface="Trebuchet MS"/>
              </a:rPr>
              <a:t>cellular</a:t>
            </a:r>
            <a:r>
              <a:rPr sz="1450" spc="-100" dirty="0">
                <a:solidFill>
                  <a:srgbClr val="E34234"/>
                </a:solidFill>
                <a:latin typeface="Trebuchet MS"/>
                <a:cs typeface="Trebuchet MS"/>
              </a:rPr>
              <a:t> </a:t>
            </a:r>
            <a:r>
              <a:rPr sz="1450" spc="-10" dirty="0">
                <a:solidFill>
                  <a:srgbClr val="E34234"/>
                </a:solidFill>
                <a:latin typeface="Trebuchet MS"/>
                <a:cs typeface="Trebuchet MS"/>
              </a:rPr>
              <a:t>matrix</a:t>
            </a:r>
            <a:endParaRPr sz="14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330"/>
              </a:spcBef>
            </a:pPr>
            <a:endParaRPr sz="1450">
              <a:latin typeface="Trebuchet MS"/>
              <a:cs typeface="Trebuchet MS"/>
            </a:endParaRPr>
          </a:p>
          <a:p>
            <a:pPr marL="332740" indent="-320040">
              <a:lnSpc>
                <a:spcPct val="100000"/>
              </a:lnSpc>
              <a:spcBef>
                <a:spcPts val="5"/>
              </a:spcBef>
              <a:buClr>
                <a:srgbClr val="7597D9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Trebuchet MS"/>
                <a:cs typeface="Trebuchet MS"/>
              </a:rPr>
              <a:t>2</a:t>
            </a:r>
            <a:r>
              <a:rPr sz="2900" spc="-165" dirty="0">
                <a:latin typeface="Trebuchet MS"/>
                <a:cs typeface="Trebuchet MS"/>
              </a:rPr>
              <a:t> </a:t>
            </a:r>
            <a:r>
              <a:rPr sz="2900" spc="-10" dirty="0">
                <a:latin typeface="Trebuchet MS"/>
                <a:cs typeface="Trebuchet MS"/>
              </a:rPr>
              <a:t>processes</a:t>
            </a:r>
            <a:endParaRPr sz="29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610"/>
              </a:spcBef>
            </a:pPr>
            <a:r>
              <a:rPr sz="18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800" spc="6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600" b="1" i="1" u="sng" spc="-105" dirty="0">
                <a:solidFill>
                  <a:srgbClr val="FF0000"/>
                </a:solidFill>
                <a:uFill>
                  <a:solidFill>
                    <a:srgbClr val="00CC62"/>
                  </a:solidFill>
                </a:uFill>
                <a:latin typeface="Trebuchet MS"/>
                <a:cs typeface="Trebuchet MS"/>
              </a:rPr>
              <a:t>Re</a:t>
            </a:r>
            <a:r>
              <a:rPr sz="2600" b="1" i="1" spc="-105" dirty="0">
                <a:solidFill>
                  <a:srgbClr val="FF0000"/>
                </a:solidFill>
                <a:latin typeface="Trebuchet MS"/>
                <a:cs typeface="Trebuchet MS"/>
              </a:rPr>
              <a:t>generation</a:t>
            </a:r>
            <a:r>
              <a:rPr sz="2600" b="1" i="1" spc="-6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latin typeface="Trebuchet MS"/>
                <a:cs typeface="Trebuchet MS"/>
              </a:rPr>
              <a:t>of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170" dirty="0">
                <a:latin typeface="Trebuchet MS"/>
                <a:cs typeface="Trebuchet MS"/>
              </a:rPr>
              <a:t>specialized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160" dirty="0">
                <a:latin typeface="Trebuchet MS"/>
                <a:cs typeface="Trebuchet MS"/>
              </a:rPr>
              <a:t>cells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160" dirty="0">
                <a:latin typeface="Trebuchet MS"/>
                <a:cs typeface="Trebuchet MS"/>
              </a:rPr>
              <a:t>(same</a:t>
            </a:r>
            <a:r>
              <a:rPr sz="2600" spc="-40" dirty="0">
                <a:latin typeface="Trebuchet MS"/>
                <a:cs typeface="Trebuchet MS"/>
              </a:rPr>
              <a:t> </a:t>
            </a:r>
            <a:r>
              <a:rPr sz="2600" spc="-10" dirty="0">
                <a:latin typeface="Trebuchet MS"/>
                <a:cs typeface="Trebuchet MS"/>
              </a:rPr>
              <a:t>cells)</a:t>
            </a:r>
            <a:endParaRPr sz="26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800" spc="5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600" b="1" i="1" spc="-155" dirty="0">
                <a:solidFill>
                  <a:srgbClr val="FF0000"/>
                </a:solidFill>
                <a:latin typeface="Trebuchet MS"/>
                <a:cs typeface="Trebuchet MS"/>
              </a:rPr>
              <a:t>Repair</a:t>
            </a:r>
            <a:r>
              <a:rPr sz="2600" spc="-155" dirty="0">
                <a:latin typeface="Trebuchet MS"/>
                <a:cs typeface="Trebuchet MS"/>
              </a:rPr>
              <a:t>:</a:t>
            </a:r>
            <a:r>
              <a:rPr sz="2600" spc="-325" dirty="0">
                <a:latin typeface="Trebuchet MS"/>
                <a:cs typeface="Trebuchet MS"/>
              </a:rPr>
              <a:t> </a:t>
            </a:r>
            <a:r>
              <a:rPr sz="2600" spc="-160" dirty="0">
                <a:latin typeface="Trebuchet MS"/>
                <a:cs typeface="Trebuchet MS"/>
              </a:rPr>
              <a:t>Replacement</a:t>
            </a:r>
            <a:r>
              <a:rPr sz="2600" spc="-60" dirty="0">
                <a:latin typeface="Trebuchet MS"/>
                <a:cs typeface="Trebuchet MS"/>
              </a:rPr>
              <a:t> </a:t>
            </a:r>
            <a:r>
              <a:rPr sz="2600" spc="-175" dirty="0">
                <a:latin typeface="Trebuchet MS"/>
                <a:cs typeface="Trebuchet MS"/>
              </a:rPr>
              <a:t>by</a:t>
            </a:r>
            <a:r>
              <a:rPr sz="2600" spc="-55" dirty="0">
                <a:latin typeface="Trebuchet MS"/>
                <a:cs typeface="Trebuchet MS"/>
              </a:rPr>
              <a:t> </a:t>
            </a:r>
            <a:r>
              <a:rPr sz="2600" spc="-145" dirty="0">
                <a:latin typeface="Trebuchet MS"/>
                <a:cs typeface="Trebuchet MS"/>
              </a:rPr>
              <a:t>connective</a:t>
            </a:r>
            <a:r>
              <a:rPr sz="2600" spc="-75" dirty="0">
                <a:latin typeface="Trebuchet MS"/>
                <a:cs typeface="Trebuchet MS"/>
              </a:rPr>
              <a:t> </a:t>
            </a:r>
            <a:r>
              <a:rPr sz="2600" spc="-125" dirty="0">
                <a:latin typeface="Trebuchet MS"/>
                <a:cs typeface="Trebuchet MS"/>
              </a:rPr>
              <a:t>tissue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(</a:t>
            </a:r>
            <a:r>
              <a:rPr sz="2600" spc="-45" dirty="0">
                <a:latin typeface="Trebuchet MS"/>
                <a:cs typeface="Trebuchet MS"/>
              </a:rPr>
              <a:t> </a:t>
            </a:r>
            <a:r>
              <a:rPr sz="2600" spc="-75" dirty="0">
                <a:latin typeface="Trebuchet MS"/>
                <a:cs typeface="Trebuchet MS"/>
              </a:rPr>
              <a:t>fibrosis)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412" y="228600"/>
            <a:ext cx="8984615" cy="6648450"/>
            <a:chOff x="7412" y="228600"/>
            <a:chExt cx="8984615" cy="6648450"/>
          </a:xfrm>
        </p:grpSpPr>
        <p:sp>
          <p:nvSpPr>
            <p:cNvPr id="5" name="object 5"/>
            <p:cNvSpPr/>
            <p:nvPr/>
          </p:nvSpPr>
          <p:spPr>
            <a:xfrm>
              <a:off x="685800" y="228600"/>
              <a:ext cx="8150859" cy="990600"/>
            </a:xfrm>
            <a:custGeom>
              <a:avLst/>
              <a:gdLst/>
              <a:ahLst/>
              <a:cxnLst/>
              <a:rect l="l" t="t" r="r" b="b"/>
              <a:pathLst>
                <a:path w="8150859" h="990600">
                  <a:moveTo>
                    <a:pt x="8150352" y="0"/>
                  </a:moveTo>
                  <a:lnTo>
                    <a:pt x="0" y="0"/>
                  </a:lnTo>
                  <a:lnTo>
                    <a:pt x="0" y="990600"/>
                  </a:lnTo>
                  <a:lnTo>
                    <a:pt x="8150352" y="990600"/>
                  </a:lnTo>
                  <a:lnTo>
                    <a:pt x="8150352" y="0"/>
                  </a:lnTo>
                  <a:close/>
                </a:path>
              </a:pathLst>
            </a:custGeom>
            <a:solidFill>
              <a:srgbClr val="7597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09800" y="457196"/>
              <a:ext cx="4800600" cy="640079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190750" y="438148"/>
              <a:ext cx="4838700" cy="6419850"/>
            </a:xfrm>
            <a:custGeom>
              <a:avLst/>
              <a:gdLst/>
              <a:ahLst/>
              <a:cxnLst/>
              <a:rect l="l" t="t" r="r" b="b"/>
              <a:pathLst>
                <a:path w="4838700" h="6419850">
                  <a:moveTo>
                    <a:pt x="4838700" y="6419851"/>
                  </a:moveTo>
                  <a:lnTo>
                    <a:pt x="4838700" y="0"/>
                  </a:lnTo>
                  <a:lnTo>
                    <a:pt x="0" y="0"/>
                  </a:lnTo>
                  <a:lnTo>
                    <a:pt x="0" y="6419851"/>
                  </a:lnTo>
                </a:path>
              </a:pathLst>
            </a:custGeom>
            <a:ln w="38100">
              <a:solidFill>
                <a:srgbClr val="FD853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2000" y="6115352"/>
              <a:ext cx="609600" cy="59024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9162" y="1408785"/>
              <a:ext cx="3026410" cy="2633980"/>
            </a:xfrm>
            <a:custGeom>
              <a:avLst/>
              <a:gdLst/>
              <a:ahLst/>
              <a:cxnLst/>
              <a:rect l="l" t="t" r="r" b="b"/>
              <a:pathLst>
                <a:path w="3026410" h="2633979">
                  <a:moveTo>
                    <a:pt x="2508266" y="642200"/>
                  </a:moveTo>
                  <a:lnTo>
                    <a:pt x="2504177" y="636943"/>
                  </a:lnTo>
                  <a:lnTo>
                    <a:pt x="2501652" y="633256"/>
                  </a:lnTo>
                  <a:lnTo>
                    <a:pt x="2499365" y="627118"/>
                  </a:lnTo>
                  <a:lnTo>
                    <a:pt x="2490296" y="589813"/>
                  </a:lnTo>
                  <a:lnTo>
                    <a:pt x="2480918" y="547422"/>
                  </a:lnTo>
                  <a:lnTo>
                    <a:pt x="2473951" y="501992"/>
                  </a:lnTo>
                  <a:lnTo>
                    <a:pt x="2467828" y="456607"/>
                  </a:lnTo>
                  <a:lnTo>
                    <a:pt x="2464286" y="414527"/>
                  </a:lnTo>
                  <a:lnTo>
                    <a:pt x="2461244" y="373281"/>
                  </a:lnTo>
                  <a:lnTo>
                    <a:pt x="2458698" y="333730"/>
                  </a:lnTo>
                  <a:lnTo>
                    <a:pt x="2456074" y="284097"/>
                  </a:lnTo>
                  <a:lnTo>
                    <a:pt x="2455342" y="242917"/>
                  </a:lnTo>
                  <a:lnTo>
                    <a:pt x="2455282" y="220395"/>
                  </a:lnTo>
                  <a:lnTo>
                    <a:pt x="2455282" y="207404"/>
                  </a:lnTo>
                  <a:lnTo>
                    <a:pt x="2455282" y="198996"/>
                  </a:lnTo>
                  <a:lnTo>
                    <a:pt x="2455282" y="191502"/>
                  </a:lnTo>
                  <a:lnTo>
                    <a:pt x="2455282" y="181254"/>
                  </a:lnTo>
                  <a:lnTo>
                    <a:pt x="2455282" y="171154"/>
                  </a:lnTo>
                  <a:lnTo>
                    <a:pt x="2455282" y="164704"/>
                  </a:lnTo>
                  <a:lnTo>
                    <a:pt x="2455282" y="159128"/>
                  </a:lnTo>
                  <a:lnTo>
                    <a:pt x="2455282" y="151650"/>
                  </a:lnTo>
                  <a:lnTo>
                    <a:pt x="2455282" y="139179"/>
                  </a:lnTo>
                  <a:lnTo>
                    <a:pt x="2460108" y="127685"/>
                  </a:lnTo>
                  <a:lnTo>
                    <a:pt x="2463106" y="120842"/>
                  </a:lnTo>
                  <a:lnTo>
                    <a:pt x="2492909" y="91762"/>
                  </a:lnTo>
                  <a:lnTo>
                    <a:pt x="2530129" y="73404"/>
                  </a:lnTo>
                  <a:lnTo>
                    <a:pt x="2569036" y="61861"/>
                  </a:lnTo>
                  <a:lnTo>
                    <a:pt x="2610373" y="52631"/>
                  </a:lnTo>
                  <a:lnTo>
                    <a:pt x="2657318" y="43700"/>
                  </a:lnTo>
                  <a:lnTo>
                    <a:pt x="2695870" y="41622"/>
                  </a:lnTo>
                  <a:lnTo>
                    <a:pt x="2721702" y="41236"/>
                  </a:lnTo>
                  <a:lnTo>
                    <a:pt x="2731189" y="41236"/>
                  </a:lnTo>
                  <a:lnTo>
                    <a:pt x="2737353" y="41236"/>
                  </a:lnTo>
                  <a:lnTo>
                    <a:pt x="2742896" y="41236"/>
                  </a:lnTo>
                  <a:lnTo>
                    <a:pt x="2750519" y="41236"/>
                  </a:lnTo>
                  <a:lnTo>
                    <a:pt x="2763282" y="41236"/>
                  </a:lnTo>
                  <a:lnTo>
                    <a:pt x="2773163" y="46139"/>
                  </a:lnTo>
                  <a:lnTo>
                    <a:pt x="2783031" y="51053"/>
                  </a:lnTo>
                  <a:lnTo>
                    <a:pt x="2788822" y="56845"/>
                  </a:lnTo>
                  <a:lnTo>
                    <a:pt x="2794613" y="62636"/>
                  </a:lnTo>
                  <a:lnTo>
                    <a:pt x="2800849" y="68884"/>
                  </a:lnTo>
                  <a:lnTo>
                    <a:pt x="2807097" y="75133"/>
                  </a:lnTo>
                  <a:lnTo>
                    <a:pt x="2813206" y="81241"/>
                  </a:lnTo>
                  <a:lnTo>
                    <a:pt x="2819302" y="87350"/>
                  </a:lnTo>
                  <a:lnTo>
                    <a:pt x="2822769" y="94932"/>
                  </a:lnTo>
                  <a:lnTo>
                    <a:pt x="2826223" y="102514"/>
                  </a:lnTo>
                  <a:lnTo>
                    <a:pt x="2823874" y="117208"/>
                  </a:lnTo>
                  <a:lnTo>
                    <a:pt x="2822325" y="125995"/>
                  </a:lnTo>
                  <a:lnTo>
                    <a:pt x="2801878" y="161144"/>
                  </a:lnTo>
                  <a:lnTo>
                    <a:pt x="2772439" y="194170"/>
                  </a:lnTo>
                  <a:lnTo>
                    <a:pt x="2731750" y="235920"/>
                  </a:lnTo>
                  <a:lnTo>
                    <a:pt x="2708875" y="258825"/>
                  </a:lnTo>
                  <a:lnTo>
                    <a:pt x="2685548" y="282192"/>
                  </a:lnTo>
                  <a:lnTo>
                    <a:pt x="2668134" y="299832"/>
                  </a:lnTo>
                  <a:lnTo>
                    <a:pt x="2647957" y="320614"/>
                  </a:lnTo>
                  <a:lnTo>
                    <a:pt x="2616343" y="353402"/>
                  </a:lnTo>
                  <a:lnTo>
                    <a:pt x="2584363" y="386573"/>
                  </a:lnTo>
                  <a:lnTo>
                    <a:pt x="2561574" y="410073"/>
                  </a:lnTo>
                  <a:lnTo>
                    <a:pt x="2499909" y="472859"/>
                  </a:lnTo>
                  <a:lnTo>
                    <a:pt x="2462701" y="510606"/>
                  </a:lnTo>
                  <a:lnTo>
                    <a:pt x="2413765" y="559073"/>
                  </a:lnTo>
                  <a:lnTo>
                    <a:pt x="2379450" y="592162"/>
                  </a:lnTo>
                  <a:lnTo>
                    <a:pt x="2345377" y="624837"/>
                  </a:lnTo>
                  <a:lnTo>
                    <a:pt x="2302719" y="662510"/>
                  </a:lnTo>
                  <a:lnTo>
                    <a:pt x="2246400" y="706922"/>
                  </a:lnTo>
                  <a:lnTo>
                    <a:pt x="2209635" y="735165"/>
                  </a:lnTo>
                  <a:lnTo>
                    <a:pt x="2158681" y="773324"/>
                  </a:lnTo>
                  <a:lnTo>
                    <a:pt x="2120065" y="801763"/>
                  </a:lnTo>
                  <a:lnTo>
                    <a:pt x="2087071" y="823201"/>
                  </a:lnTo>
                  <a:lnTo>
                    <a:pt x="2074828" y="829602"/>
                  </a:lnTo>
                  <a:lnTo>
                    <a:pt x="2067805" y="833120"/>
                  </a:lnTo>
                  <a:lnTo>
                    <a:pt x="2060782" y="836625"/>
                  </a:lnTo>
                </a:path>
                <a:path w="3026410" h="2633979">
                  <a:moveTo>
                    <a:pt x="1878257" y="0"/>
                  </a:moveTo>
                  <a:lnTo>
                    <a:pt x="1886512" y="6934"/>
                  </a:lnTo>
                  <a:lnTo>
                    <a:pt x="1891723" y="11264"/>
                  </a:lnTo>
                  <a:lnTo>
                    <a:pt x="1897240" y="15621"/>
                  </a:lnTo>
                  <a:lnTo>
                    <a:pt x="1906468" y="22625"/>
                  </a:lnTo>
                  <a:lnTo>
                    <a:pt x="1922809" y="34899"/>
                  </a:lnTo>
                  <a:lnTo>
                    <a:pt x="1940128" y="47919"/>
                  </a:lnTo>
                  <a:lnTo>
                    <a:pt x="1980505" y="78680"/>
                  </a:lnTo>
                  <a:lnTo>
                    <a:pt x="2022199" y="110616"/>
                  </a:lnTo>
                  <a:lnTo>
                    <a:pt x="2064349" y="142951"/>
                  </a:lnTo>
                  <a:lnTo>
                    <a:pt x="2116582" y="184242"/>
                  </a:lnTo>
                  <a:lnTo>
                    <a:pt x="2150774" y="212255"/>
                  </a:lnTo>
                  <a:lnTo>
                    <a:pt x="2183850" y="239413"/>
                  </a:lnTo>
                  <a:lnTo>
                    <a:pt x="2207093" y="258498"/>
                  </a:lnTo>
                  <a:lnTo>
                    <a:pt x="2207987" y="259232"/>
                  </a:lnTo>
                </a:path>
                <a:path w="3026410" h="2633979">
                  <a:moveTo>
                    <a:pt x="2013677" y="925004"/>
                  </a:moveTo>
                  <a:lnTo>
                    <a:pt x="2005397" y="922058"/>
                  </a:lnTo>
                  <a:lnTo>
                    <a:pt x="1997104" y="919111"/>
                  </a:lnTo>
                  <a:lnTo>
                    <a:pt x="1988138" y="919111"/>
                  </a:lnTo>
                  <a:lnTo>
                    <a:pt x="1979171" y="919111"/>
                  </a:lnTo>
                  <a:lnTo>
                    <a:pt x="1964960" y="919111"/>
                  </a:lnTo>
                  <a:lnTo>
                    <a:pt x="1956411" y="919111"/>
                  </a:lnTo>
                  <a:lnTo>
                    <a:pt x="1949911" y="919111"/>
                  </a:lnTo>
                  <a:lnTo>
                    <a:pt x="1942171" y="919111"/>
                  </a:lnTo>
                  <a:lnTo>
                    <a:pt x="1929908" y="919111"/>
                  </a:lnTo>
                  <a:lnTo>
                    <a:pt x="1917439" y="919066"/>
                  </a:lnTo>
                  <a:lnTo>
                    <a:pt x="1908307" y="918749"/>
                  </a:lnTo>
                  <a:lnTo>
                    <a:pt x="1898034" y="917890"/>
                  </a:lnTo>
                  <a:lnTo>
                    <a:pt x="1882143" y="916216"/>
                  </a:lnTo>
                  <a:lnTo>
                    <a:pt x="1866143" y="914495"/>
                  </a:lnTo>
                  <a:lnTo>
                    <a:pt x="1855062" y="913307"/>
                  </a:lnTo>
                  <a:lnTo>
                    <a:pt x="1843726" y="912101"/>
                  </a:lnTo>
                  <a:lnTo>
                    <a:pt x="1826962" y="910323"/>
                  </a:lnTo>
                  <a:lnTo>
                    <a:pt x="1810240" y="908501"/>
                  </a:lnTo>
                  <a:lnTo>
                    <a:pt x="1760182" y="898234"/>
                  </a:lnTo>
                  <a:lnTo>
                    <a:pt x="1721601" y="886445"/>
                  </a:lnTo>
                  <a:lnTo>
                    <a:pt x="1691059" y="872591"/>
                  </a:lnTo>
                  <a:lnTo>
                    <a:pt x="1684862" y="866686"/>
                  </a:lnTo>
                  <a:lnTo>
                    <a:pt x="1678664" y="860793"/>
                  </a:lnTo>
                  <a:lnTo>
                    <a:pt x="1672543" y="854671"/>
                  </a:lnTo>
                  <a:lnTo>
                    <a:pt x="1666421" y="848550"/>
                  </a:lnTo>
                  <a:lnTo>
                    <a:pt x="1660693" y="842797"/>
                  </a:lnTo>
                  <a:lnTo>
                    <a:pt x="1654953" y="837057"/>
                  </a:lnTo>
                  <a:lnTo>
                    <a:pt x="1654737" y="825779"/>
                  </a:lnTo>
                  <a:lnTo>
                    <a:pt x="1654744" y="819026"/>
                  </a:lnTo>
                  <a:lnTo>
                    <a:pt x="1655605" y="814049"/>
                  </a:lnTo>
                  <a:lnTo>
                    <a:pt x="1684100" y="776592"/>
                  </a:lnTo>
                  <a:lnTo>
                    <a:pt x="1720214" y="753195"/>
                  </a:lnTo>
                  <a:lnTo>
                    <a:pt x="1756345" y="737712"/>
                  </a:lnTo>
                  <a:lnTo>
                    <a:pt x="1825631" y="715982"/>
                  </a:lnTo>
                  <a:lnTo>
                    <a:pt x="1876580" y="702521"/>
                  </a:lnTo>
                  <a:lnTo>
                    <a:pt x="1916116" y="693674"/>
                  </a:lnTo>
                  <a:lnTo>
                    <a:pt x="1955598" y="685014"/>
                  </a:lnTo>
                  <a:lnTo>
                    <a:pt x="2004957" y="676434"/>
                  </a:lnTo>
                  <a:lnTo>
                    <a:pt x="2069707" y="668855"/>
                  </a:lnTo>
                  <a:lnTo>
                    <a:pt x="2122694" y="663054"/>
                  </a:lnTo>
                  <a:lnTo>
                    <a:pt x="2162470" y="659879"/>
                  </a:lnTo>
                  <a:lnTo>
                    <a:pt x="2171843" y="659879"/>
                  </a:lnTo>
                  <a:lnTo>
                    <a:pt x="2176669" y="659879"/>
                  </a:lnTo>
                  <a:lnTo>
                    <a:pt x="2181482" y="659879"/>
                  </a:lnTo>
                  <a:lnTo>
                    <a:pt x="2171830" y="673950"/>
                  </a:lnTo>
                  <a:lnTo>
                    <a:pt x="2165808" y="682448"/>
                  </a:lnTo>
                  <a:lnTo>
                    <a:pt x="2133883" y="710755"/>
                  </a:lnTo>
                  <a:lnTo>
                    <a:pt x="2100367" y="736974"/>
                  </a:lnTo>
                  <a:lnTo>
                    <a:pt x="2035534" y="784186"/>
                  </a:lnTo>
                  <a:lnTo>
                    <a:pt x="1993734" y="814416"/>
                  </a:lnTo>
                  <a:lnTo>
                    <a:pt x="1931657" y="858931"/>
                  </a:lnTo>
                  <a:lnTo>
                    <a:pt x="1882728" y="893762"/>
                  </a:lnTo>
                  <a:lnTo>
                    <a:pt x="1833845" y="928683"/>
                  </a:lnTo>
                  <a:lnTo>
                    <a:pt x="1801992" y="952390"/>
                  </a:lnTo>
                  <a:lnTo>
                    <a:pt x="1773166" y="975742"/>
                  </a:lnTo>
                  <a:lnTo>
                    <a:pt x="1733363" y="1009599"/>
                  </a:lnTo>
                  <a:lnTo>
                    <a:pt x="1694021" y="1043241"/>
                  </a:lnTo>
                  <a:lnTo>
                    <a:pt x="1668377" y="1065090"/>
                  </a:lnTo>
                  <a:lnTo>
                    <a:pt x="1613068" y="1111694"/>
                  </a:lnTo>
                  <a:lnTo>
                    <a:pt x="1581987" y="1137811"/>
                  </a:lnTo>
                  <a:lnTo>
                    <a:pt x="1554420" y="1160678"/>
                  </a:lnTo>
                </a:path>
                <a:path w="3026410" h="2633979">
                  <a:moveTo>
                    <a:pt x="1625070" y="612736"/>
                  </a:moveTo>
                  <a:lnTo>
                    <a:pt x="1625070" y="612736"/>
                  </a:lnTo>
                  <a:lnTo>
                    <a:pt x="1572086" y="612736"/>
                  </a:lnTo>
                </a:path>
                <a:path w="3026410" h="2633979">
                  <a:moveTo>
                    <a:pt x="1159927" y="1166571"/>
                  </a:moveTo>
                  <a:lnTo>
                    <a:pt x="1159927" y="1166571"/>
                  </a:lnTo>
                  <a:lnTo>
                    <a:pt x="1164109" y="1166571"/>
                  </a:lnTo>
                  <a:lnTo>
                    <a:pt x="1168292" y="1166571"/>
                  </a:lnTo>
                  <a:lnTo>
                    <a:pt x="1434532" y="1166571"/>
                  </a:lnTo>
                  <a:lnTo>
                    <a:pt x="1450936" y="1166606"/>
                  </a:lnTo>
                  <a:lnTo>
                    <a:pt x="1498465" y="1170214"/>
                  </a:lnTo>
                  <a:lnTo>
                    <a:pt x="1543921" y="1180161"/>
                  </a:lnTo>
                  <a:lnTo>
                    <a:pt x="1572505" y="1188605"/>
                  </a:lnTo>
                  <a:lnTo>
                    <a:pt x="1583883" y="1192190"/>
                  </a:lnTo>
                  <a:lnTo>
                    <a:pt x="1625906" y="1200145"/>
                  </a:lnTo>
                  <a:lnTo>
                    <a:pt x="1646482" y="1201915"/>
                  </a:lnTo>
                  <a:lnTo>
                    <a:pt x="1652578" y="1201915"/>
                  </a:lnTo>
                  <a:lnTo>
                    <a:pt x="1658674" y="1201915"/>
                  </a:lnTo>
                  <a:lnTo>
                    <a:pt x="1661011" y="1201915"/>
                  </a:lnTo>
                  <a:lnTo>
                    <a:pt x="1663348" y="1201915"/>
                  </a:lnTo>
                  <a:lnTo>
                    <a:pt x="1661875" y="1206944"/>
                  </a:lnTo>
                  <a:lnTo>
                    <a:pt x="1660401" y="1211961"/>
                  </a:lnTo>
                  <a:lnTo>
                    <a:pt x="1660401" y="1217853"/>
                  </a:lnTo>
                  <a:lnTo>
                    <a:pt x="1660401" y="1223746"/>
                  </a:lnTo>
                  <a:lnTo>
                    <a:pt x="1660401" y="1232077"/>
                  </a:lnTo>
                  <a:lnTo>
                    <a:pt x="1660401" y="1240409"/>
                  </a:lnTo>
                  <a:lnTo>
                    <a:pt x="1655309" y="1251965"/>
                  </a:lnTo>
                  <a:lnTo>
                    <a:pt x="1652263" y="1258840"/>
                  </a:lnTo>
                  <a:lnTo>
                    <a:pt x="1630742" y="1295250"/>
                  </a:lnTo>
                  <a:lnTo>
                    <a:pt x="1604127" y="1328014"/>
                  </a:lnTo>
                  <a:lnTo>
                    <a:pt x="1575403" y="1356426"/>
                  </a:lnTo>
                  <a:lnTo>
                    <a:pt x="1554171" y="1374232"/>
                  </a:lnTo>
                  <a:lnTo>
                    <a:pt x="1546684" y="1380607"/>
                  </a:lnTo>
                  <a:lnTo>
                    <a:pt x="1538832" y="1387482"/>
                  </a:lnTo>
                  <a:lnTo>
                    <a:pt x="1527077" y="1397914"/>
                  </a:lnTo>
                  <a:lnTo>
                    <a:pt x="1515232" y="1408396"/>
                  </a:lnTo>
                  <a:lnTo>
                    <a:pt x="1483630" y="1433271"/>
                  </a:lnTo>
                  <a:lnTo>
                    <a:pt x="1448438" y="1458065"/>
                  </a:lnTo>
                  <a:lnTo>
                    <a:pt x="1414810" y="1478803"/>
                  </a:lnTo>
                  <a:lnTo>
                    <a:pt x="1373724" y="1503654"/>
                  </a:lnTo>
                  <a:lnTo>
                    <a:pt x="1331271" y="1528591"/>
                  </a:lnTo>
                  <a:lnTo>
                    <a:pt x="1293551" y="1549583"/>
                  </a:lnTo>
                  <a:lnTo>
                    <a:pt x="1233796" y="1576108"/>
                  </a:lnTo>
                  <a:lnTo>
                    <a:pt x="1205814" y="1587659"/>
                  </a:lnTo>
                  <a:lnTo>
                    <a:pt x="1186806" y="1595893"/>
                  </a:lnTo>
                  <a:lnTo>
                    <a:pt x="1140853" y="1618183"/>
                  </a:lnTo>
                  <a:lnTo>
                    <a:pt x="1094932" y="1640986"/>
                  </a:lnTo>
                  <a:lnTo>
                    <a:pt x="1048160" y="1664360"/>
                  </a:lnTo>
                  <a:lnTo>
                    <a:pt x="1020416" y="1678186"/>
                  </a:lnTo>
                  <a:lnTo>
                    <a:pt x="1002135" y="1686910"/>
                  </a:lnTo>
                  <a:lnTo>
                    <a:pt x="985187" y="1694237"/>
                  </a:lnTo>
                  <a:lnTo>
                    <a:pt x="961443" y="1703870"/>
                  </a:lnTo>
                  <a:lnTo>
                    <a:pt x="937871" y="1713391"/>
                  </a:lnTo>
                  <a:lnTo>
                    <a:pt x="922133" y="1719935"/>
                  </a:lnTo>
                  <a:lnTo>
                    <a:pt x="907134" y="1726537"/>
                  </a:lnTo>
                  <a:lnTo>
                    <a:pt x="885783" y="1736229"/>
                  </a:lnTo>
                  <a:lnTo>
                    <a:pt x="864639" y="1745819"/>
                  </a:lnTo>
                  <a:lnTo>
                    <a:pt x="823410" y="1761998"/>
                  </a:lnTo>
                  <a:lnTo>
                    <a:pt x="773595" y="1775371"/>
                  </a:lnTo>
                  <a:lnTo>
                    <a:pt x="734206" y="1779308"/>
                  </a:lnTo>
                  <a:lnTo>
                    <a:pt x="724630" y="1779308"/>
                  </a:lnTo>
                  <a:lnTo>
                    <a:pt x="717939" y="1779308"/>
                  </a:lnTo>
                  <a:lnTo>
                    <a:pt x="710983" y="1779308"/>
                  </a:lnTo>
                  <a:lnTo>
                    <a:pt x="700613" y="1779308"/>
                  </a:lnTo>
                  <a:lnTo>
                    <a:pt x="690258" y="1779275"/>
                  </a:lnTo>
                  <a:lnTo>
                    <a:pt x="645427" y="1772623"/>
                  </a:lnTo>
                  <a:lnTo>
                    <a:pt x="601110" y="1754962"/>
                  </a:lnTo>
                  <a:lnTo>
                    <a:pt x="569954" y="1730914"/>
                  </a:lnTo>
                  <a:lnTo>
                    <a:pt x="548960" y="1698510"/>
                  </a:lnTo>
                  <a:lnTo>
                    <a:pt x="542846" y="1658293"/>
                  </a:lnTo>
                  <a:lnTo>
                    <a:pt x="555194" y="1621777"/>
                  </a:lnTo>
                  <a:lnTo>
                    <a:pt x="596018" y="1590976"/>
                  </a:lnTo>
                  <a:lnTo>
                    <a:pt x="635850" y="1574291"/>
                  </a:lnTo>
                  <a:lnTo>
                    <a:pt x="681207" y="1561208"/>
                  </a:lnTo>
                  <a:lnTo>
                    <a:pt x="720810" y="1556955"/>
                  </a:lnTo>
                  <a:lnTo>
                    <a:pt x="734058" y="1556146"/>
                  </a:lnTo>
                  <a:lnTo>
                    <a:pt x="746746" y="1556429"/>
                  </a:lnTo>
                  <a:lnTo>
                    <a:pt x="793456" y="1560636"/>
                  </a:lnTo>
                  <a:lnTo>
                    <a:pt x="828504" y="1588782"/>
                  </a:lnTo>
                  <a:lnTo>
                    <a:pt x="833778" y="1626455"/>
                  </a:lnTo>
                  <a:lnTo>
                    <a:pt x="832708" y="1642948"/>
                  </a:lnTo>
                  <a:lnTo>
                    <a:pt x="813686" y="1703793"/>
                  </a:lnTo>
                  <a:lnTo>
                    <a:pt x="799891" y="1742625"/>
                  </a:lnTo>
                  <a:lnTo>
                    <a:pt x="768886" y="1801277"/>
                  </a:lnTo>
                  <a:lnTo>
                    <a:pt x="737367" y="1848167"/>
                  </a:lnTo>
                  <a:lnTo>
                    <a:pt x="704924" y="1895475"/>
                  </a:lnTo>
                  <a:lnTo>
                    <a:pt x="680007" y="1929068"/>
                  </a:lnTo>
                  <a:lnTo>
                    <a:pt x="649924" y="1964987"/>
                  </a:lnTo>
                  <a:lnTo>
                    <a:pt x="601982" y="2019274"/>
                  </a:lnTo>
                  <a:lnTo>
                    <a:pt x="553554" y="2073710"/>
                  </a:lnTo>
                  <a:lnTo>
                    <a:pt x="520072" y="2110668"/>
                  </a:lnTo>
                  <a:lnTo>
                    <a:pt x="485932" y="2147081"/>
                  </a:lnTo>
                  <a:lnTo>
                    <a:pt x="435527" y="2199881"/>
                  </a:lnTo>
                  <a:lnTo>
                    <a:pt x="385401" y="2252326"/>
                  </a:lnTo>
                  <a:lnTo>
                    <a:pt x="353203" y="2286260"/>
                  </a:lnTo>
                  <a:lnTo>
                    <a:pt x="324995" y="2316488"/>
                  </a:lnTo>
                  <a:lnTo>
                    <a:pt x="286835" y="2357818"/>
                  </a:lnTo>
                  <a:lnTo>
                    <a:pt x="249319" y="2398526"/>
                  </a:lnTo>
                  <a:lnTo>
                    <a:pt x="205621" y="2446699"/>
                  </a:lnTo>
                  <a:lnTo>
                    <a:pt x="179269" y="2476398"/>
                  </a:lnTo>
                  <a:lnTo>
                    <a:pt x="153299" y="2505591"/>
                  </a:lnTo>
                  <a:lnTo>
                    <a:pt x="119545" y="2540788"/>
                  </a:lnTo>
                  <a:lnTo>
                    <a:pt x="73190" y="2584716"/>
                  </a:lnTo>
                  <a:lnTo>
                    <a:pt x="36710" y="2613164"/>
                  </a:lnTo>
                  <a:lnTo>
                    <a:pt x="0" y="2633611"/>
                  </a:lnTo>
                </a:path>
                <a:path w="3026410" h="2633979">
                  <a:moveTo>
                    <a:pt x="1065720" y="2339022"/>
                  </a:moveTo>
                  <a:lnTo>
                    <a:pt x="1072743" y="2319859"/>
                  </a:lnTo>
                  <a:lnTo>
                    <a:pt x="1076349" y="2310018"/>
                  </a:lnTo>
                  <a:lnTo>
                    <a:pt x="1077678" y="2306393"/>
                  </a:lnTo>
                  <a:lnTo>
                    <a:pt x="1077868" y="2305875"/>
                  </a:lnTo>
                  <a:lnTo>
                    <a:pt x="1094916" y="2263055"/>
                  </a:lnTo>
                  <a:lnTo>
                    <a:pt x="1113921" y="2225249"/>
                  </a:lnTo>
                  <a:lnTo>
                    <a:pt x="1134789" y="2189940"/>
                  </a:lnTo>
                  <a:lnTo>
                    <a:pt x="1162269" y="2159941"/>
                  </a:lnTo>
                  <a:lnTo>
                    <a:pt x="1199775" y="2133638"/>
                  </a:lnTo>
                  <a:lnTo>
                    <a:pt x="1244605" y="2118341"/>
                  </a:lnTo>
                  <a:lnTo>
                    <a:pt x="1288585" y="2106570"/>
                  </a:lnTo>
                  <a:lnTo>
                    <a:pt x="1321921" y="2098179"/>
                  </a:lnTo>
                  <a:lnTo>
                    <a:pt x="1336060" y="2094546"/>
                  </a:lnTo>
                  <a:lnTo>
                    <a:pt x="1378394" y="2074343"/>
                  </a:lnTo>
                  <a:lnTo>
                    <a:pt x="1409700" y="2047193"/>
                  </a:lnTo>
                  <a:lnTo>
                    <a:pt x="1428944" y="2010562"/>
                  </a:lnTo>
                  <a:lnTo>
                    <a:pt x="1444639" y="1963467"/>
                  </a:lnTo>
                  <a:lnTo>
                    <a:pt x="1452985" y="1909330"/>
                  </a:lnTo>
                  <a:lnTo>
                    <a:pt x="1456470" y="1882132"/>
                  </a:lnTo>
                  <a:lnTo>
                    <a:pt x="1458624" y="1865718"/>
                  </a:lnTo>
                  <a:lnTo>
                    <a:pt x="1460339" y="1853477"/>
                  </a:lnTo>
                  <a:lnTo>
                    <a:pt x="1462510" y="1838794"/>
                  </a:lnTo>
                  <a:lnTo>
                    <a:pt x="1466104" y="1814652"/>
                  </a:lnTo>
                </a:path>
                <a:path w="3026410" h="2633979">
                  <a:moveTo>
                    <a:pt x="229629" y="1531861"/>
                  </a:moveTo>
                  <a:lnTo>
                    <a:pt x="229629" y="1531835"/>
                  </a:lnTo>
                </a:path>
                <a:path w="3026410" h="2633979">
                  <a:moveTo>
                    <a:pt x="2943978" y="553821"/>
                  </a:moveTo>
                  <a:lnTo>
                    <a:pt x="2941031" y="557491"/>
                  </a:lnTo>
                  <a:lnTo>
                    <a:pt x="2938085" y="561149"/>
                  </a:lnTo>
                  <a:lnTo>
                    <a:pt x="2938085" y="574370"/>
                  </a:lnTo>
                  <a:lnTo>
                    <a:pt x="2938001" y="582317"/>
                  </a:lnTo>
                  <a:lnTo>
                    <a:pt x="2937412" y="588368"/>
                  </a:lnTo>
                  <a:lnTo>
                    <a:pt x="2935813" y="595587"/>
                  </a:lnTo>
                  <a:lnTo>
                    <a:pt x="2932700" y="607034"/>
                  </a:lnTo>
                  <a:lnTo>
                    <a:pt x="2929492" y="618693"/>
                  </a:lnTo>
                  <a:lnTo>
                    <a:pt x="2927277" y="627391"/>
                  </a:lnTo>
                  <a:lnTo>
                    <a:pt x="2925024" y="637458"/>
                  </a:lnTo>
                  <a:lnTo>
                    <a:pt x="2921702" y="653224"/>
                  </a:lnTo>
                  <a:lnTo>
                    <a:pt x="2918287" y="669290"/>
                  </a:lnTo>
                  <a:lnTo>
                    <a:pt x="2904785" y="718616"/>
                  </a:lnTo>
                  <a:lnTo>
                    <a:pt x="2891987" y="758440"/>
                  </a:lnTo>
                  <a:lnTo>
                    <a:pt x="2870368" y="805332"/>
                  </a:lnTo>
                  <a:lnTo>
                    <a:pt x="2846826" y="852566"/>
                  </a:lnTo>
                  <a:lnTo>
                    <a:pt x="2820559" y="894791"/>
                  </a:lnTo>
                  <a:lnTo>
                    <a:pt x="2795532" y="933254"/>
                  </a:lnTo>
                  <a:lnTo>
                    <a:pt x="2767346" y="972134"/>
                  </a:lnTo>
                </a:path>
                <a:path w="3026410" h="2633979">
                  <a:moveTo>
                    <a:pt x="3026413" y="624522"/>
                  </a:moveTo>
                  <a:lnTo>
                    <a:pt x="3026413" y="624522"/>
                  </a:lnTo>
                  <a:lnTo>
                    <a:pt x="3009751" y="607860"/>
                  </a:lnTo>
                  <a:lnTo>
                    <a:pt x="3003896" y="602005"/>
                  </a:lnTo>
                  <a:lnTo>
                    <a:pt x="2997788" y="595884"/>
                  </a:lnTo>
                  <a:lnTo>
                    <a:pt x="2991679" y="589775"/>
                  </a:lnTo>
                  <a:lnTo>
                    <a:pt x="2986358" y="584441"/>
                  </a:lnTo>
                  <a:lnTo>
                    <a:pt x="2981024" y="579107"/>
                  </a:lnTo>
                  <a:lnTo>
                    <a:pt x="2974724" y="572808"/>
                  </a:lnTo>
                  <a:lnTo>
                    <a:pt x="2968425" y="566508"/>
                  </a:lnTo>
                  <a:lnTo>
                    <a:pt x="2962532" y="560603"/>
                  </a:lnTo>
                  <a:lnTo>
                    <a:pt x="2956640" y="554710"/>
                  </a:lnTo>
                  <a:lnTo>
                    <a:pt x="2948613" y="546684"/>
                  </a:lnTo>
                  <a:lnTo>
                    <a:pt x="2943768" y="541865"/>
                  </a:lnTo>
                  <a:lnTo>
                    <a:pt x="2939902" y="538230"/>
                  </a:lnTo>
                  <a:lnTo>
                    <a:pt x="2934992" y="533955"/>
                  </a:lnTo>
                  <a:lnTo>
                    <a:pt x="2927010" y="527215"/>
                  </a:lnTo>
                  <a:lnTo>
                    <a:pt x="2918834" y="520322"/>
                  </a:lnTo>
                  <a:lnTo>
                    <a:pt x="2912510" y="514985"/>
                  </a:lnTo>
                  <a:lnTo>
                    <a:pt x="2904800" y="508466"/>
                  </a:lnTo>
                  <a:lnTo>
                    <a:pt x="2892466" y="498030"/>
                  </a:lnTo>
                  <a:lnTo>
                    <a:pt x="2880028" y="487503"/>
                  </a:lnTo>
                  <a:lnTo>
                    <a:pt x="2871540" y="480345"/>
                  </a:lnTo>
                  <a:lnTo>
                    <a:pt x="2838642" y="452896"/>
                  </a:lnTo>
                  <a:lnTo>
                    <a:pt x="2808558" y="430098"/>
                  </a:lnTo>
                </a:path>
              </a:pathLst>
            </a:custGeom>
            <a:ln w="63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60"/>
              </a:spcBef>
              <a:tabLst>
                <a:tab pos="2630805" algn="l"/>
              </a:tabLst>
            </a:pPr>
            <a:r>
              <a:rPr sz="4400" b="1" spc="415" dirty="0">
                <a:solidFill>
                  <a:srgbClr val="565F6C"/>
                </a:solidFill>
                <a:latin typeface="Cambria"/>
                <a:cs typeface="Cambria"/>
              </a:rPr>
              <a:t>TISSUE</a:t>
            </a:r>
            <a:r>
              <a:rPr sz="4400" b="1" dirty="0">
                <a:solidFill>
                  <a:srgbClr val="565F6C"/>
                </a:solidFill>
                <a:latin typeface="Cambria"/>
                <a:cs typeface="Cambria"/>
              </a:rPr>
              <a:t>	</a:t>
            </a:r>
            <a:r>
              <a:rPr sz="4400" b="1" spc="375" dirty="0">
                <a:solidFill>
                  <a:srgbClr val="565F6C"/>
                </a:solidFill>
                <a:latin typeface="Cambria"/>
                <a:cs typeface="Cambria"/>
              </a:rPr>
              <a:t>REPAIR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1668221"/>
            <a:ext cx="7301230" cy="474726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32740" marR="5080" indent="-320675">
              <a:lnSpc>
                <a:spcPct val="90000"/>
              </a:lnSpc>
              <a:spcBef>
                <a:spcPts val="455"/>
              </a:spcBef>
              <a:buClr>
                <a:srgbClr val="7597D9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-90" dirty="0">
                <a:latin typeface="Trebuchet MS"/>
                <a:cs typeface="Trebuchet MS"/>
              </a:rPr>
              <a:t>The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210" dirty="0">
                <a:latin typeface="Trebuchet MS"/>
                <a:cs typeface="Trebuchet MS"/>
              </a:rPr>
              <a:t>healing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100" dirty="0">
                <a:latin typeface="Trebuchet MS"/>
                <a:cs typeface="Trebuchet MS"/>
              </a:rPr>
              <a:t>process</a:t>
            </a:r>
            <a:r>
              <a:rPr sz="2900" spc="-70" dirty="0">
                <a:latin typeface="Trebuchet MS"/>
                <a:cs typeface="Trebuchet MS"/>
              </a:rPr>
              <a:t> </a:t>
            </a:r>
            <a:r>
              <a:rPr sz="2900" spc="-165" dirty="0">
                <a:latin typeface="Trebuchet MS"/>
                <a:cs typeface="Trebuchet MS"/>
              </a:rPr>
              <a:t>involves</a:t>
            </a:r>
            <a:r>
              <a:rPr sz="2900" spc="-35" dirty="0">
                <a:latin typeface="Trebuchet MS"/>
                <a:cs typeface="Trebuchet MS"/>
              </a:rPr>
              <a:t> </a:t>
            </a:r>
            <a:r>
              <a:rPr sz="2900" spc="-180" dirty="0">
                <a:latin typeface="Trebuchet MS"/>
                <a:cs typeface="Trebuchet MS"/>
              </a:rPr>
              <a:t>the</a:t>
            </a:r>
            <a:r>
              <a:rPr sz="2900" spc="-70" dirty="0">
                <a:latin typeface="Trebuchet MS"/>
                <a:cs typeface="Trebuchet MS"/>
              </a:rPr>
              <a:t> </a:t>
            </a:r>
            <a:r>
              <a:rPr sz="2900" spc="-120" dirty="0">
                <a:latin typeface="Trebuchet MS"/>
                <a:cs typeface="Trebuchet MS"/>
              </a:rPr>
              <a:t>production</a:t>
            </a:r>
            <a:r>
              <a:rPr sz="2900" spc="-80" dirty="0">
                <a:latin typeface="Trebuchet MS"/>
                <a:cs typeface="Trebuchet MS"/>
              </a:rPr>
              <a:t> </a:t>
            </a:r>
            <a:r>
              <a:rPr sz="2900" spc="-25" dirty="0">
                <a:latin typeface="Trebuchet MS"/>
                <a:cs typeface="Trebuchet MS"/>
              </a:rPr>
              <a:t>of </a:t>
            </a:r>
            <a:r>
              <a:rPr sz="2900" spc="-215" dirty="0">
                <a:latin typeface="Trebuchet MS"/>
                <a:cs typeface="Trebuchet MS"/>
              </a:rPr>
              <a:t>chemical</a:t>
            </a:r>
            <a:r>
              <a:rPr sz="2900" spc="-50" dirty="0">
                <a:latin typeface="Trebuchet MS"/>
                <a:cs typeface="Trebuchet MS"/>
              </a:rPr>
              <a:t> </a:t>
            </a:r>
            <a:r>
              <a:rPr sz="2900" spc="-145" dirty="0">
                <a:latin typeface="Trebuchet MS"/>
                <a:cs typeface="Trebuchet MS"/>
              </a:rPr>
              <a:t>mediators</a:t>
            </a:r>
            <a:r>
              <a:rPr sz="2900" spc="-75" dirty="0">
                <a:latin typeface="Trebuchet MS"/>
                <a:cs typeface="Trebuchet MS"/>
              </a:rPr>
              <a:t> </a:t>
            </a:r>
            <a:r>
              <a:rPr sz="2900" spc="-210" dirty="0">
                <a:latin typeface="Trebuchet MS"/>
                <a:cs typeface="Trebuchet MS"/>
              </a:rPr>
              <a:t>that</a:t>
            </a:r>
            <a:r>
              <a:rPr sz="2900" spc="-45" dirty="0">
                <a:latin typeface="Trebuchet MS"/>
                <a:cs typeface="Trebuchet MS"/>
              </a:rPr>
              <a:t> </a:t>
            </a:r>
            <a:r>
              <a:rPr sz="2900" spc="-270" dirty="0">
                <a:latin typeface="Trebuchet MS"/>
                <a:cs typeface="Trebuchet MS"/>
              </a:rPr>
              <a:t>affect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210" dirty="0">
                <a:latin typeface="Trebuchet MS"/>
                <a:cs typeface="Trebuchet MS"/>
              </a:rPr>
              <a:t>cell</a:t>
            </a:r>
            <a:r>
              <a:rPr sz="2900" spc="-30" dirty="0">
                <a:latin typeface="Trebuchet MS"/>
                <a:cs typeface="Trebuchet MS"/>
              </a:rPr>
              <a:t> </a:t>
            </a:r>
            <a:r>
              <a:rPr sz="2900" spc="-120" dirty="0">
                <a:latin typeface="Trebuchet MS"/>
                <a:cs typeface="Trebuchet MS"/>
              </a:rPr>
              <a:t>growth</a:t>
            </a:r>
            <a:r>
              <a:rPr sz="2900" spc="-70" dirty="0">
                <a:latin typeface="Trebuchet MS"/>
                <a:cs typeface="Trebuchet MS"/>
              </a:rPr>
              <a:t> </a:t>
            </a:r>
            <a:r>
              <a:rPr sz="2900" spc="-25" dirty="0">
                <a:latin typeface="Trebuchet MS"/>
                <a:cs typeface="Trebuchet MS"/>
              </a:rPr>
              <a:t>by </a:t>
            </a:r>
            <a:r>
              <a:rPr sz="2900" spc="-185" dirty="0">
                <a:latin typeface="Trebuchet MS"/>
                <a:cs typeface="Trebuchet MS"/>
              </a:rPr>
              <a:t>binding</a:t>
            </a:r>
            <a:r>
              <a:rPr sz="2900" spc="-75" dirty="0">
                <a:latin typeface="Trebuchet MS"/>
                <a:cs typeface="Trebuchet MS"/>
              </a:rPr>
              <a:t> </a:t>
            </a:r>
            <a:r>
              <a:rPr sz="2900" dirty="0">
                <a:latin typeface="Trebuchet MS"/>
                <a:cs typeface="Trebuchet MS"/>
              </a:rPr>
              <a:t>to</a:t>
            </a:r>
            <a:r>
              <a:rPr sz="2900" spc="-55" dirty="0">
                <a:latin typeface="Trebuchet MS"/>
                <a:cs typeface="Trebuchet MS"/>
              </a:rPr>
              <a:t> </a:t>
            </a:r>
            <a:r>
              <a:rPr sz="2900" spc="-195" dirty="0">
                <a:latin typeface="Trebuchet MS"/>
                <a:cs typeface="Trebuchet MS"/>
              </a:rPr>
              <a:t>specific</a:t>
            </a:r>
            <a:r>
              <a:rPr sz="2900" spc="-60" dirty="0">
                <a:latin typeface="Trebuchet MS"/>
                <a:cs typeface="Trebuchet MS"/>
              </a:rPr>
              <a:t> </a:t>
            </a:r>
            <a:r>
              <a:rPr sz="2900" spc="-135" dirty="0">
                <a:latin typeface="Trebuchet MS"/>
                <a:cs typeface="Trebuchet MS"/>
              </a:rPr>
              <a:t>receptors.They</a:t>
            </a:r>
            <a:r>
              <a:rPr sz="2900" spc="-50" dirty="0">
                <a:latin typeface="Trebuchet MS"/>
                <a:cs typeface="Trebuchet MS"/>
              </a:rPr>
              <a:t> </a:t>
            </a:r>
            <a:r>
              <a:rPr sz="2900" spc="-185" dirty="0">
                <a:latin typeface="Trebuchet MS"/>
                <a:cs typeface="Trebuchet MS"/>
              </a:rPr>
              <a:t>are</a:t>
            </a:r>
            <a:r>
              <a:rPr sz="2900" spc="-65" dirty="0">
                <a:latin typeface="Trebuchet MS"/>
                <a:cs typeface="Trebuchet MS"/>
              </a:rPr>
              <a:t> </a:t>
            </a:r>
            <a:r>
              <a:rPr sz="2900" spc="-10" dirty="0">
                <a:latin typeface="Trebuchet MS"/>
                <a:cs typeface="Trebuchet MS"/>
              </a:rPr>
              <a:t>called </a:t>
            </a:r>
            <a:r>
              <a:rPr sz="2900" spc="-114" dirty="0">
                <a:solidFill>
                  <a:srgbClr val="FF0000"/>
                </a:solidFill>
                <a:latin typeface="Trebuchet MS"/>
                <a:cs typeface="Trebuchet MS"/>
              </a:rPr>
              <a:t>growth</a:t>
            </a:r>
            <a:r>
              <a:rPr sz="2900" spc="-10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0000"/>
                </a:solidFill>
                <a:latin typeface="Trebuchet MS"/>
                <a:cs typeface="Trebuchet MS"/>
              </a:rPr>
              <a:t>factors</a:t>
            </a:r>
            <a:endParaRPr sz="2900">
              <a:latin typeface="Trebuchet MS"/>
              <a:cs typeface="Trebuchet MS"/>
            </a:endParaRPr>
          </a:p>
          <a:p>
            <a:pPr marL="332105" indent="-319405">
              <a:lnSpc>
                <a:spcPct val="100000"/>
              </a:lnSpc>
              <a:spcBef>
                <a:spcPts val="345"/>
              </a:spcBef>
              <a:buClr>
                <a:srgbClr val="7597D9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sz="2900" spc="-30" dirty="0">
                <a:latin typeface="Trebuchet MS"/>
                <a:cs typeface="Trebuchet MS"/>
              </a:rPr>
              <a:t>Causing:</a:t>
            </a:r>
            <a:endParaRPr sz="2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45"/>
              </a:spcBef>
            </a:pPr>
            <a:endParaRPr sz="29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</a:pPr>
            <a:r>
              <a:rPr sz="18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800" spc="7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600" spc="-170" dirty="0">
                <a:latin typeface="Trebuchet MS"/>
                <a:cs typeface="Trebuchet MS"/>
              </a:rPr>
              <a:t>cellular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u="sng" spc="-60" dirty="0">
                <a:uFill>
                  <a:solidFill>
                    <a:srgbClr val="00CC62"/>
                  </a:solidFill>
                </a:uFill>
                <a:latin typeface="Trebuchet MS"/>
                <a:cs typeface="Trebuchet MS"/>
              </a:rPr>
              <a:t>pro</a:t>
            </a:r>
            <a:r>
              <a:rPr sz="2600" spc="-60" dirty="0">
                <a:latin typeface="Trebuchet MS"/>
                <a:cs typeface="Trebuchet MS"/>
              </a:rPr>
              <a:t>life</a:t>
            </a:r>
            <a:r>
              <a:rPr sz="2600" u="sng" spc="-60" dirty="0">
                <a:uFill>
                  <a:solidFill>
                    <a:srgbClr val="E44234"/>
                  </a:solidFill>
                </a:uFill>
                <a:latin typeface="Trebuchet MS"/>
                <a:cs typeface="Trebuchet MS"/>
              </a:rPr>
              <a:t>ration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680"/>
              </a:spcBef>
            </a:pPr>
            <a:endParaRPr sz="26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</a:pPr>
            <a:r>
              <a:rPr sz="18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800" spc="65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600" spc="-175" dirty="0">
                <a:latin typeface="Trebuchet MS"/>
                <a:cs typeface="Trebuchet MS"/>
              </a:rPr>
              <a:t>influence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190" dirty="0">
                <a:latin typeface="Trebuchet MS"/>
                <a:cs typeface="Trebuchet MS"/>
              </a:rPr>
              <a:t>cell</a:t>
            </a:r>
            <a:r>
              <a:rPr sz="2600" spc="-15" dirty="0">
                <a:latin typeface="Trebuchet MS"/>
                <a:cs typeface="Trebuchet MS"/>
              </a:rPr>
              <a:t> </a:t>
            </a:r>
            <a:r>
              <a:rPr sz="2600" spc="-145" dirty="0">
                <a:latin typeface="Trebuchet MS"/>
                <a:cs typeface="Trebuchet MS"/>
              </a:rPr>
              <a:t>migration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spc="-229" dirty="0">
                <a:latin typeface="Trebuchet MS"/>
                <a:cs typeface="Trebuchet MS"/>
              </a:rPr>
              <a:t>&amp;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100" dirty="0">
                <a:latin typeface="Trebuchet MS"/>
                <a:cs typeface="Trebuchet MS"/>
              </a:rPr>
              <a:t>differentiation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675"/>
              </a:spcBef>
            </a:pPr>
            <a:endParaRPr sz="26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</a:pPr>
            <a:r>
              <a:rPr sz="180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800" spc="55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600" spc="-175" dirty="0">
                <a:latin typeface="Trebuchet MS"/>
                <a:cs typeface="Trebuchet MS"/>
              </a:rPr>
              <a:t>influence</a:t>
            </a:r>
            <a:r>
              <a:rPr sz="2600" spc="-45" dirty="0">
                <a:latin typeface="Trebuchet MS"/>
                <a:cs typeface="Trebuchet MS"/>
              </a:rPr>
              <a:t> </a:t>
            </a:r>
            <a:r>
              <a:rPr sz="2600" spc="-125" dirty="0">
                <a:latin typeface="Trebuchet MS"/>
                <a:cs typeface="Trebuchet MS"/>
              </a:rPr>
              <a:t>tissue</a:t>
            </a:r>
            <a:r>
              <a:rPr sz="2600" spc="-35" dirty="0">
                <a:latin typeface="Trebuchet MS"/>
                <a:cs typeface="Trebuchet MS"/>
              </a:rPr>
              <a:t> </a:t>
            </a:r>
            <a:r>
              <a:rPr sz="2600" spc="-10" dirty="0">
                <a:latin typeface="Trebuchet MS"/>
                <a:cs typeface="Trebuchet MS"/>
              </a:rPr>
              <a:t>remolding</a:t>
            </a:r>
            <a:endParaRPr sz="26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858135" y="4656782"/>
            <a:ext cx="6133465" cy="2049145"/>
            <a:chOff x="2858135" y="4656782"/>
            <a:chExt cx="6133465" cy="204914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2000" y="6096000"/>
              <a:ext cx="609600" cy="60960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867660" y="4666307"/>
              <a:ext cx="384175" cy="29209"/>
            </a:xfrm>
            <a:custGeom>
              <a:avLst/>
              <a:gdLst/>
              <a:ahLst/>
              <a:cxnLst/>
              <a:rect l="l" t="t" r="r" b="b"/>
              <a:pathLst>
                <a:path w="384175" h="29210">
                  <a:moveTo>
                    <a:pt x="0" y="14544"/>
                  </a:moveTo>
                  <a:lnTo>
                    <a:pt x="14024" y="25453"/>
                  </a:lnTo>
                  <a:lnTo>
                    <a:pt x="27425" y="29089"/>
                  </a:lnTo>
                  <a:lnTo>
                    <a:pt x="40826" y="25453"/>
                  </a:lnTo>
                  <a:lnTo>
                    <a:pt x="54851" y="14544"/>
                  </a:lnTo>
                  <a:lnTo>
                    <a:pt x="68876" y="3636"/>
                  </a:lnTo>
                  <a:lnTo>
                    <a:pt x="82276" y="0"/>
                  </a:lnTo>
                  <a:lnTo>
                    <a:pt x="95677" y="3636"/>
                  </a:lnTo>
                  <a:lnTo>
                    <a:pt x="109702" y="14544"/>
                  </a:lnTo>
                  <a:lnTo>
                    <a:pt x="123727" y="25453"/>
                  </a:lnTo>
                  <a:lnTo>
                    <a:pt x="137128" y="29089"/>
                  </a:lnTo>
                  <a:lnTo>
                    <a:pt x="150529" y="25453"/>
                  </a:lnTo>
                  <a:lnTo>
                    <a:pt x="164553" y="14544"/>
                  </a:lnTo>
                  <a:lnTo>
                    <a:pt x="178578" y="3636"/>
                  </a:lnTo>
                  <a:lnTo>
                    <a:pt x="191979" y="0"/>
                  </a:lnTo>
                  <a:lnTo>
                    <a:pt x="205380" y="3636"/>
                  </a:lnTo>
                  <a:lnTo>
                    <a:pt x="219405" y="14544"/>
                  </a:lnTo>
                  <a:lnTo>
                    <a:pt x="233429" y="25453"/>
                  </a:lnTo>
                  <a:lnTo>
                    <a:pt x="246830" y="29089"/>
                  </a:lnTo>
                  <a:lnTo>
                    <a:pt x="260231" y="25453"/>
                  </a:lnTo>
                  <a:lnTo>
                    <a:pt x="274256" y="14544"/>
                  </a:lnTo>
                  <a:lnTo>
                    <a:pt x="288281" y="3636"/>
                  </a:lnTo>
                  <a:lnTo>
                    <a:pt x="301682" y="0"/>
                  </a:lnTo>
                  <a:lnTo>
                    <a:pt x="315083" y="3636"/>
                  </a:lnTo>
                  <a:lnTo>
                    <a:pt x="329107" y="14544"/>
                  </a:lnTo>
                  <a:lnTo>
                    <a:pt x="343132" y="25453"/>
                  </a:lnTo>
                  <a:lnTo>
                    <a:pt x="356533" y="29089"/>
                  </a:lnTo>
                  <a:lnTo>
                    <a:pt x="369934" y="25453"/>
                  </a:lnTo>
                  <a:lnTo>
                    <a:pt x="383959" y="14544"/>
                  </a:lnTo>
                </a:path>
              </a:pathLst>
            </a:custGeom>
            <a:ln w="19050">
              <a:solidFill>
                <a:srgbClr val="E442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0859" cy="990600"/>
          </a:xfrm>
          <a:prstGeom prst="rect">
            <a:avLst/>
          </a:prstGeom>
          <a:solidFill>
            <a:srgbClr val="7597D9"/>
          </a:solidFill>
        </p:spPr>
        <p:txBody>
          <a:bodyPr vert="horz" wrap="square" lIns="0" tIns="134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60"/>
              </a:spcBef>
              <a:tabLst>
                <a:tab pos="2630805" algn="l"/>
              </a:tabLst>
            </a:pPr>
            <a:r>
              <a:rPr sz="4400" b="1" spc="415" dirty="0">
                <a:solidFill>
                  <a:srgbClr val="565F6C"/>
                </a:solidFill>
                <a:latin typeface="Cambria"/>
                <a:cs typeface="Cambria"/>
              </a:rPr>
              <a:t>TISSUE</a:t>
            </a:r>
            <a:r>
              <a:rPr sz="4400" b="1" dirty="0">
                <a:solidFill>
                  <a:srgbClr val="565F6C"/>
                </a:solidFill>
                <a:latin typeface="Cambria"/>
                <a:cs typeface="Cambria"/>
              </a:rPr>
              <a:t>	</a:t>
            </a:r>
            <a:r>
              <a:rPr sz="4400" b="1" spc="375" dirty="0">
                <a:solidFill>
                  <a:srgbClr val="565F6C"/>
                </a:solidFill>
                <a:latin typeface="Cambria"/>
                <a:cs typeface="Cambria"/>
              </a:rPr>
              <a:t>REPAIR</a:t>
            </a:r>
            <a:endParaRPr sz="4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600961"/>
            <a:ext cx="8153400" cy="4876800"/>
          </a:xfrm>
          <a:custGeom>
            <a:avLst/>
            <a:gdLst/>
            <a:ahLst/>
            <a:cxnLst/>
            <a:rect l="l" t="t" r="r" b="b"/>
            <a:pathLst>
              <a:path w="8153400" h="4876800">
                <a:moveTo>
                  <a:pt x="0" y="4876800"/>
                </a:moveTo>
                <a:lnTo>
                  <a:pt x="8153400" y="4876800"/>
                </a:lnTo>
                <a:lnTo>
                  <a:pt x="8153400" y="0"/>
                </a:lnTo>
                <a:lnTo>
                  <a:pt x="0" y="0"/>
                </a:lnTo>
                <a:lnTo>
                  <a:pt x="0" y="4876800"/>
                </a:lnTo>
                <a:close/>
              </a:path>
            </a:pathLst>
          </a:custGeom>
          <a:ln w="28956">
            <a:solidFill>
              <a:srgbClr val="FD853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1671269"/>
            <a:ext cx="7463790" cy="437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4640" indent="-292100">
              <a:lnSpc>
                <a:spcPct val="100000"/>
              </a:lnSpc>
              <a:spcBef>
                <a:spcPts val="100"/>
              </a:spcBef>
              <a:buSzPct val="85185"/>
              <a:buAutoNum type="arabicPeriod"/>
              <a:tabLst>
                <a:tab pos="294640" algn="l"/>
              </a:tabLst>
            </a:pPr>
            <a:r>
              <a:rPr sz="2700" b="1" u="sng" spc="-3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Repair</a:t>
            </a:r>
            <a:r>
              <a:rPr sz="2700" b="1" u="sng" spc="-1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by</a:t>
            </a:r>
            <a:r>
              <a:rPr sz="2700" b="1" u="sng" spc="-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Regeneration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0000"/>
              </a:buClr>
              <a:buFont typeface="Trebuchet MS"/>
              <a:buAutoNum type="arabicPeriod"/>
            </a:pPr>
            <a:endParaRPr sz="2700">
              <a:latin typeface="Trebuchet MS"/>
              <a:cs typeface="Trebuchet MS"/>
            </a:endParaRPr>
          </a:p>
          <a:p>
            <a:pPr marL="332740" marR="5080" lvl="1" indent="-320675">
              <a:lnSpc>
                <a:spcPts val="2920"/>
              </a:lnSpc>
              <a:buClr>
                <a:srgbClr val="7597D9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70" dirty="0">
                <a:latin typeface="Trebuchet MS"/>
                <a:cs typeface="Trebuchet MS"/>
              </a:rPr>
              <a:t>Replacement</a:t>
            </a:r>
            <a:r>
              <a:rPr sz="2700" spc="-45" dirty="0">
                <a:latin typeface="Trebuchet MS"/>
                <a:cs typeface="Trebuchet MS"/>
              </a:rPr>
              <a:t> </a:t>
            </a:r>
            <a:r>
              <a:rPr sz="2700" spc="-185" dirty="0">
                <a:latin typeface="Trebuchet MS"/>
                <a:cs typeface="Trebuchet MS"/>
              </a:rPr>
              <a:t>injured</a:t>
            </a:r>
            <a:r>
              <a:rPr sz="2700" spc="-45" dirty="0">
                <a:latin typeface="Trebuchet MS"/>
                <a:cs typeface="Trebuchet MS"/>
              </a:rPr>
              <a:t> </a:t>
            </a:r>
            <a:r>
              <a:rPr sz="2700" spc="-140" dirty="0">
                <a:latin typeface="Trebuchet MS"/>
                <a:cs typeface="Trebuchet MS"/>
              </a:rPr>
              <a:t>tissue</a:t>
            </a:r>
            <a:r>
              <a:rPr sz="2700" spc="-45" dirty="0">
                <a:latin typeface="Trebuchet MS"/>
                <a:cs typeface="Trebuchet MS"/>
              </a:rPr>
              <a:t> </a:t>
            </a:r>
            <a:r>
              <a:rPr sz="2700" spc="-175" dirty="0">
                <a:latin typeface="Trebuchet MS"/>
                <a:cs typeface="Trebuchet MS"/>
              </a:rPr>
              <a:t>by</a:t>
            </a:r>
            <a:r>
              <a:rPr sz="2700" spc="-20" dirty="0">
                <a:latin typeface="Trebuchet MS"/>
                <a:cs typeface="Trebuchet MS"/>
              </a:rPr>
              <a:t> </a:t>
            </a:r>
            <a:r>
              <a:rPr sz="2700" spc="-180" dirty="0">
                <a:latin typeface="Trebuchet MS"/>
                <a:cs typeface="Trebuchet MS"/>
              </a:rPr>
              <a:t>same</a:t>
            </a:r>
            <a:r>
              <a:rPr sz="2700" spc="-20" dirty="0">
                <a:latin typeface="Trebuchet MS"/>
                <a:cs typeface="Trebuchet MS"/>
              </a:rPr>
              <a:t> </a:t>
            </a:r>
            <a:r>
              <a:rPr sz="2700" spc="-185" dirty="0">
                <a:latin typeface="Trebuchet MS"/>
                <a:cs typeface="Trebuchet MS"/>
              </a:rPr>
              <a:t>type</a:t>
            </a:r>
            <a:r>
              <a:rPr sz="2700" spc="-30" dirty="0">
                <a:latin typeface="Trebuchet MS"/>
                <a:cs typeface="Trebuchet MS"/>
              </a:rPr>
              <a:t> </a:t>
            </a:r>
            <a:r>
              <a:rPr sz="2700" spc="-155" dirty="0">
                <a:latin typeface="Trebuchet MS"/>
                <a:cs typeface="Trebuchet MS"/>
              </a:rPr>
              <a:t>of</a:t>
            </a:r>
            <a:r>
              <a:rPr sz="2700" spc="-20" dirty="0">
                <a:latin typeface="Trebuchet MS"/>
                <a:cs typeface="Trebuchet MS"/>
              </a:rPr>
              <a:t> </a:t>
            </a:r>
            <a:r>
              <a:rPr sz="2700" spc="-114" dirty="0">
                <a:latin typeface="Trebuchet MS"/>
                <a:cs typeface="Trebuchet MS"/>
              </a:rPr>
              <a:t>original </a:t>
            </a:r>
            <a:r>
              <a:rPr sz="2700" spc="-140" dirty="0">
                <a:latin typeface="Trebuchet MS"/>
                <a:cs typeface="Trebuchet MS"/>
              </a:rPr>
              <a:t>tissue</a:t>
            </a:r>
            <a:r>
              <a:rPr sz="2700" spc="-40" dirty="0">
                <a:latin typeface="Trebuchet MS"/>
                <a:cs typeface="Trebuchet MS"/>
              </a:rPr>
              <a:t> </a:t>
            </a:r>
            <a:r>
              <a:rPr sz="2700" spc="-20" dirty="0">
                <a:latin typeface="Trebuchet MS"/>
                <a:cs typeface="Trebuchet MS"/>
              </a:rPr>
              <a:t>cells</a:t>
            </a:r>
            <a:endParaRPr sz="27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815"/>
              </a:spcBef>
              <a:buClr>
                <a:srgbClr val="7597D9"/>
              </a:buClr>
              <a:buFont typeface="Wingdings"/>
              <a:buChar char=""/>
            </a:pPr>
            <a:endParaRPr sz="2700">
              <a:latin typeface="Trebuchet MS"/>
              <a:cs typeface="Trebuchet MS"/>
            </a:endParaRPr>
          </a:p>
          <a:p>
            <a:pPr marL="332740" lvl="1" indent="-320040">
              <a:lnSpc>
                <a:spcPct val="100000"/>
              </a:lnSpc>
              <a:buClr>
                <a:srgbClr val="7597D9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80" dirty="0">
                <a:latin typeface="Trebuchet MS"/>
                <a:cs typeface="Trebuchet MS"/>
              </a:rPr>
              <a:t>Labile</a:t>
            </a:r>
            <a:r>
              <a:rPr sz="2700" spc="-50" dirty="0">
                <a:latin typeface="Trebuchet MS"/>
                <a:cs typeface="Trebuchet MS"/>
              </a:rPr>
              <a:t> </a:t>
            </a:r>
            <a:r>
              <a:rPr sz="2700" spc="-235" dirty="0">
                <a:latin typeface="Trebuchet MS"/>
                <a:cs typeface="Trebuchet MS"/>
              </a:rPr>
              <a:t>&amp;</a:t>
            </a:r>
            <a:r>
              <a:rPr sz="2700" spc="-20" dirty="0">
                <a:latin typeface="Trebuchet MS"/>
                <a:cs typeface="Trebuchet MS"/>
              </a:rPr>
              <a:t> </a:t>
            </a:r>
            <a:r>
              <a:rPr sz="2700" spc="-185" dirty="0">
                <a:latin typeface="Trebuchet MS"/>
                <a:cs typeface="Trebuchet MS"/>
              </a:rPr>
              <a:t>stable</a:t>
            </a:r>
            <a:r>
              <a:rPr sz="2700" spc="-65" dirty="0">
                <a:latin typeface="Trebuchet MS"/>
                <a:cs typeface="Trebuchet MS"/>
              </a:rPr>
              <a:t> </a:t>
            </a:r>
            <a:r>
              <a:rPr sz="2700" spc="-20" dirty="0">
                <a:latin typeface="Trebuchet MS"/>
                <a:cs typeface="Trebuchet MS"/>
              </a:rPr>
              <a:t>cells</a:t>
            </a:r>
            <a:endParaRPr sz="27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844"/>
              </a:spcBef>
              <a:buClr>
                <a:srgbClr val="7597D9"/>
              </a:buClr>
              <a:buFont typeface="Wingdings"/>
              <a:buChar char=""/>
            </a:pPr>
            <a:endParaRPr sz="2700">
              <a:latin typeface="Trebuchet MS"/>
              <a:cs typeface="Trebuchet MS"/>
            </a:endParaRPr>
          </a:p>
          <a:p>
            <a:pPr marL="332740" lvl="1" indent="-320040">
              <a:lnSpc>
                <a:spcPct val="100000"/>
              </a:lnSpc>
              <a:spcBef>
                <a:spcPts val="5"/>
              </a:spcBef>
              <a:buClr>
                <a:srgbClr val="7597D9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65" dirty="0">
                <a:latin typeface="Trebuchet MS"/>
                <a:cs typeface="Trebuchet MS"/>
              </a:rPr>
              <a:t>involve</a:t>
            </a:r>
            <a:r>
              <a:rPr sz="2700" spc="-95" dirty="0">
                <a:latin typeface="Trebuchet MS"/>
                <a:cs typeface="Trebuchet MS"/>
              </a:rPr>
              <a:t> </a:t>
            </a:r>
            <a:r>
              <a:rPr sz="2700" dirty="0">
                <a:latin typeface="Trebuchet MS"/>
                <a:cs typeface="Trebuchet MS"/>
              </a:rPr>
              <a:t>2</a:t>
            </a:r>
            <a:r>
              <a:rPr sz="2700" spc="-60" dirty="0">
                <a:latin typeface="Trebuchet MS"/>
                <a:cs typeface="Trebuchet MS"/>
              </a:rPr>
              <a:t> </a:t>
            </a:r>
            <a:r>
              <a:rPr sz="2700" spc="-135" dirty="0">
                <a:latin typeface="Trebuchet MS"/>
                <a:cs typeface="Trebuchet MS"/>
              </a:rPr>
              <a:t>tissue</a:t>
            </a:r>
            <a:r>
              <a:rPr sz="2700" spc="-85" dirty="0">
                <a:latin typeface="Trebuchet MS"/>
                <a:cs typeface="Trebuchet MS"/>
              </a:rPr>
              <a:t> </a:t>
            </a:r>
            <a:r>
              <a:rPr sz="2700" spc="-10" dirty="0">
                <a:latin typeface="Trebuchet MS"/>
                <a:cs typeface="Trebuchet MS"/>
              </a:rPr>
              <a:t>components</a:t>
            </a:r>
            <a:endParaRPr sz="27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325"/>
              </a:spcBef>
            </a:pPr>
            <a:r>
              <a:rPr sz="16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650" spc="229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Cellular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55" dirty="0">
                <a:latin typeface="Trebuchet MS"/>
                <a:cs typeface="Trebuchet MS"/>
              </a:rPr>
              <a:t>proliferation</a:t>
            </a:r>
            <a:endParaRPr sz="2400">
              <a:latin typeface="Trebuchet MS"/>
              <a:cs typeface="Trebuchet MS"/>
            </a:endParaRPr>
          </a:p>
          <a:p>
            <a:pPr marL="378460">
              <a:lnSpc>
                <a:spcPct val="100000"/>
              </a:lnSpc>
              <a:spcBef>
                <a:spcPts val="310"/>
              </a:spcBef>
            </a:pPr>
            <a:r>
              <a:rPr sz="1650" dirty="0">
                <a:solidFill>
                  <a:srgbClr val="FD8537"/>
                </a:solidFill>
                <a:latin typeface="Segoe UI Symbol"/>
                <a:cs typeface="Segoe UI Symbol"/>
              </a:rPr>
              <a:t>🞑</a:t>
            </a:r>
            <a:r>
              <a:rPr sz="1650" spc="220" dirty="0">
                <a:solidFill>
                  <a:srgbClr val="FD8537"/>
                </a:solidFill>
                <a:latin typeface="Segoe UI Symbol"/>
                <a:cs typeface="Segoe UI Symbol"/>
              </a:rPr>
              <a:t> </a:t>
            </a:r>
            <a:r>
              <a:rPr sz="2400" spc="100" dirty="0">
                <a:latin typeface="Trebuchet MS"/>
                <a:cs typeface="Trebuchet MS"/>
              </a:rPr>
              <a:t>ECM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deposition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B525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493</Words>
  <Application>Microsoft Office PowerPoint</Application>
  <PresentationFormat>مخصص</PresentationFormat>
  <Paragraphs>174</Paragraphs>
  <Slides>22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Office Theme</vt:lpstr>
      <vt:lpstr>Chronic Inflammation</vt:lpstr>
      <vt:lpstr>Chronic Inflammation</vt:lpstr>
      <vt:lpstr>Other Cells of Chronic Inflammation</vt:lpstr>
      <vt:lpstr>عرض تقديمي في PowerPoint</vt:lpstr>
      <vt:lpstr>Cell types according to healing ability</vt:lpstr>
      <vt:lpstr>TISSUE REPAIR</vt:lpstr>
      <vt:lpstr>عرض تقديمي في PowerPoint</vt:lpstr>
      <vt:lpstr>TISSUE REPAIR</vt:lpstr>
      <vt:lpstr>TISSUE REPAIR</vt:lpstr>
      <vt:lpstr>TISSUE REPAIR</vt:lpstr>
      <vt:lpstr>TISSUE REPAIR</vt:lpstr>
      <vt:lpstr>عرض تقديمي في PowerPoint</vt:lpstr>
      <vt:lpstr>عرض تقديمي في PowerPoint</vt:lpstr>
      <vt:lpstr>Types of skin wound healing</vt:lpstr>
      <vt:lpstr>wound healing</vt:lpstr>
      <vt:lpstr>عرض تقديمي في PowerPoint</vt:lpstr>
      <vt:lpstr>Healing of bone fractures</vt:lpstr>
      <vt:lpstr>Complication of healing</vt:lpstr>
      <vt:lpstr>Factors That Adversely Affect Wound Healing.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alnaseem</dc:creator>
  <cp:lastModifiedBy>Maher</cp:lastModifiedBy>
  <cp:revision>2</cp:revision>
  <dcterms:created xsi:type="dcterms:W3CDTF">2023-10-14T05:56:15Z</dcterms:created>
  <dcterms:modified xsi:type="dcterms:W3CDTF">2023-10-20T17:52:17Z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2021-03-18T00:00:00Z</vt:filetime>
  </property>
  <property fmtid="{D5CDD505-2E9C-101B-9397-08002B2CF9AE}" pid="3" name="LastSaved">
    <vt:filetime>2023-10-14T00:00:00Z</vt:filetime>
  </property>
  <property fmtid="{D5CDD505-2E9C-101B-9397-08002B2CF9AE}" pid="4" name="Producer">
    <vt:lpwstr>PDFTron PDFNet, V7.15758
</vt:lpwstr>
  </property>
</Properties>
</file>