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نمط فاتح 3 - تميي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464" autoAdjust="0"/>
    <p:restoredTop sz="94660"/>
  </p:normalViewPr>
  <p:slideViewPr>
    <p:cSldViewPr>
      <p:cViewPr varScale="1">
        <p:scale>
          <a:sx n="52" d="100"/>
          <a:sy n="52" d="100"/>
        </p:scale>
        <p:origin x="-948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0344B-4BE1-4F13-A9D9-CBB8C7CEE21A}" type="datetimeFigureOut">
              <a:rPr lang="ar-IQ" smtClean="0"/>
              <a:t>20/09/1446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D82AB-A592-4F13-AF0E-709ADCA6B0DB}" type="slidenum">
              <a:rPr lang="ar-IQ" smtClean="0"/>
              <a:t>‹#›</a:t>
            </a:fld>
            <a:endParaRPr lang="ar-IQ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0344B-4BE1-4F13-A9D9-CBB8C7CEE21A}" type="datetimeFigureOut">
              <a:rPr lang="ar-IQ" smtClean="0"/>
              <a:t>20/09/1446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D82AB-A592-4F13-AF0E-709ADCA6B0D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0344B-4BE1-4F13-A9D9-CBB8C7CEE21A}" type="datetimeFigureOut">
              <a:rPr lang="ar-IQ" smtClean="0"/>
              <a:t>20/09/1446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D82AB-A592-4F13-AF0E-709ADCA6B0D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0344B-4BE1-4F13-A9D9-CBB8C7CEE21A}" type="datetimeFigureOut">
              <a:rPr lang="ar-IQ" smtClean="0"/>
              <a:t>20/09/1446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D82AB-A592-4F13-AF0E-709ADCA6B0D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0344B-4BE1-4F13-A9D9-CBB8C7CEE21A}" type="datetimeFigureOut">
              <a:rPr lang="ar-IQ" smtClean="0"/>
              <a:t>20/09/1446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D82AB-A592-4F13-AF0E-709ADCA6B0DB}" type="slidenum">
              <a:rPr lang="ar-IQ" smtClean="0"/>
              <a:t>‹#›</a:t>
            </a:fld>
            <a:endParaRPr lang="ar-IQ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0344B-4BE1-4F13-A9D9-CBB8C7CEE21A}" type="datetimeFigureOut">
              <a:rPr lang="ar-IQ" smtClean="0"/>
              <a:t>20/09/1446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D82AB-A592-4F13-AF0E-709ADCA6B0D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0344B-4BE1-4F13-A9D9-CBB8C7CEE21A}" type="datetimeFigureOut">
              <a:rPr lang="ar-IQ" smtClean="0"/>
              <a:t>20/09/1446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D82AB-A592-4F13-AF0E-709ADCA6B0DB}" type="slidenum">
              <a:rPr lang="ar-IQ" smtClean="0"/>
              <a:t>‹#›</a:t>
            </a:fld>
            <a:endParaRPr lang="ar-IQ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0344B-4BE1-4F13-A9D9-CBB8C7CEE21A}" type="datetimeFigureOut">
              <a:rPr lang="ar-IQ" smtClean="0"/>
              <a:t>20/09/1446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D82AB-A592-4F13-AF0E-709ADCA6B0D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0344B-4BE1-4F13-A9D9-CBB8C7CEE21A}" type="datetimeFigureOut">
              <a:rPr lang="ar-IQ" smtClean="0"/>
              <a:t>20/09/1446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D82AB-A592-4F13-AF0E-709ADCA6B0D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0344B-4BE1-4F13-A9D9-CBB8C7CEE21A}" type="datetimeFigureOut">
              <a:rPr lang="ar-IQ" smtClean="0"/>
              <a:t>20/09/1446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D82AB-A592-4F13-AF0E-709ADCA6B0DB}" type="slidenum">
              <a:rPr lang="ar-IQ" smtClean="0"/>
              <a:t>‹#›</a:t>
            </a:fld>
            <a:endParaRPr lang="ar-IQ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0344B-4BE1-4F13-A9D9-CBB8C7CEE21A}" type="datetimeFigureOut">
              <a:rPr lang="ar-IQ" smtClean="0"/>
              <a:t>20/09/1446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D82AB-A592-4F13-AF0E-709ADCA6B0D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B0344B-4BE1-4F13-A9D9-CBB8C7CEE21A}" type="datetimeFigureOut">
              <a:rPr lang="ar-IQ" smtClean="0"/>
              <a:t>20/09/1446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2A0D82AB-A592-4F13-AF0E-709ADCA6B0DB}" type="slidenum">
              <a:rPr lang="ar-IQ" smtClean="0"/>
              <a:t>‹#›</a:t>
            </a:fld>
            <a:endParaRPr lang="ar-IQ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62000" y="0"/>
            <a:ext cx="7162800" cy="1524000"/>
          </a:xfrm>
        </p:spPr>
        <p:txBody>
          <a:bodyPr/>
          <a:lstStyle/>
          <a:p>
            <a:pPr rtl="0"/>
            <a:r>
              <a:rPr lang="en-US" sz="6000" dirty="0">
                <a:solidFill>
                  <a:schemeClr val="bg1"/>
                </a:solidFill>
              </a:rPr>
              <a:t>English Consonants</a:t>
            </a:r>
            <a:endParaRPr lang="ar-IQ" sz="6000" dirty="0">
              <a:solidFill>
                <a:schemeClr val="bg1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761999" y="3581400"/>
            <a:ext cx="7543800" cy="990600"/>
          </a:xfrm>
        </p:spPr>
        <p:txBody>
          <a:bodyPr/>
          <a:lstStyle/>
          <a:p>
            <a:r>
              <a:rPr lang="en-US" dirty="0"/>
              <a:t>Assistant lecturer . Estabraq Waleed AL-Rikabi </a:t>
            </a:r>
            <a:endParaRPr lang="ar-IQ" dirty="0"/>
          </a:p>
          <a:p>
            <a:endParaRPr lang="ar-IQ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8058" y="1524000"/>
            <a:ext cx="2687741" cy="152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8126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304800" y="914400"/>
            <a:ext cx="8458200" cy="4953000"/>
          </a:xfrm>
        </p:spPr>
        <p:txBody>
          <a:bodyPr>
            <a:normAutofit/>
          </a:bodyPr>
          <a:lstStyle/>
          <a:p>
            <a:pPr rtl="0"/>
            <a:r>
              <a:rPr lang="en-US" sz="3600" dirty="0" smtClean="0">
                <a:solidFill>
                  <a:srgbClr val="FF0000"/>
                </a:solidFill>
                <a:latin typeface="+mn-lt"/>
              </a:rPr>
              <a:t>English Consonants</a:t>
            </a:r>
            <a:r>
              <a:rPr lang="en-US" sz="3600" dirty="0" smtClean="0">
                <a:latin typeface="+mn-lt"/>
              </a:rPr>
              <a:t/>
            </a:r>
            <a:br>
              <a:rPr lang="en-US" sz="3600" dirty="0" smtClean="0">
                <a:latin typeface="+mn-lt"/>
              </a:rPr>
            </a:br>
            <a:r>
              <a:rPr lang="en-US" sz="3600" dirty="0" smtClean="0">
                <a:latin typeface="+mn-lt"/>
              </a:rPr>
              <a:t/>
            </a:r>
            <a:br>
              <a:rPr lang="en-US" sz="3600" dirty="0" smtClean="0">
                <a:latin typeface="+mn-lt"/>
              </a:rPr>
            </a:br>
            <a:r>
              <a:rPr lang="en-US" sz="2800" dirty="0" smtClean="0">
                <a:latin typeface="+mn-lt"/>
              </a:rPr>
              <a:t>Sounds </a:t>
            </a:r>
            <a:r>
              <a:rPr lang="en-US" sz="2800" dirty="0">
                <a:latin typeface="+mn-lt"/>
              </a:rPr>
              <a:t>that are articulated when there is an obstruction to the flow of the air at various points as it passes from the Larynx to the lips. </a:t>
            </a:r>
            <a:r>
              <a:rPr lang="en-US" sz="2800" dirty="0" smtClean="0">
                <a:latin typeface="+mn-lt"/>
              </a:rPr>
              <a:t/>
            </a:r>
            <a:br>
              <a:rPr lang="en-US" sz="2800" dirty="0" smtClean="0">
                <a:latin typeface="+mn-lt"/>
              </a:rPr>
            </a:br>
            <a:r>
              <a:rPr lang="en-US" sz="3600" dirty="0">
                <a:latin typeface="+mn-lt"/>
              </a:rPr>
              <a:t/>
            </a:r>
            <a:br>
              <a:rPr lang="en-US" sz="3600" dirty="0">
                <a:latin typeface="+mn-lt"/>
              </a:rPr>
            </a:br>
            <a:r>
              <a:rPr lang="en-US" sz="3600" dirty="0" smtClean="0">
                <a:latin typeface="+mn-lt"/>
              </a:rPr>
              <a:t/>
            </a:r>
            <a:br>
              <a:rPr lang="en-US" sz="3600" dirty="0" smtClean="0">
                <a:latin typeface="+mn-lt"/>
              </a:rPr>
            </a:br>
            <a:r>
              <a:rPr lang="en-US" sz="3600" dirty="0">
                <a:latin typeface="+mn-lt"/>
              </a:rPr>
              <a:t/>
            </a:r>
            <a:br>
              <a:rPr lang="en-US" sz="3600" dirty="0">
                <a:latin typeface="+mn-lt"/>
              </a:rPr>
            </a:br>
            <a:endParaRPr lang="ar-IQ"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97962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62000" y="990600"/>
            <a:ext cx="7543800" cy="5257800"/>
          </a:xfrm>
        </p:spPr>
        <p:txBody>
          <a:bodyPr>
            <a:normAutofit fontScale="90000"/>
          </a:bodyPr>
          <a:lstStyle/>
          <a:p>
            <a:pPr rtl="0"/>
            <a:r>
              <a:rPr lang="en-US" sz="2800" dirty="0" smtClean="0">
                <a:latin typeface="+mn-lt"/>
              </a:rPr>
              <a:t>-- </a:t>
            </a:r>
            <a:r>
              <a:rPr lang="en-US" sz="2800" dirty="0" smtClean="0">
                <a:latin typeface="+mn-lt"/>
              </a:rPr>
              <a:t>Consonants </a:t>
            </a:r>
            <a:r>
              <a:rPr lang="en-US" sz="2800" dirty="0" smtClean="0">
                <a:latin typeface="+mn-lt"/>
              </a:rPr>
              <a:t>are described and classified according to these main features, that distinguish each one from the other : </a:t>
            </a:r>
            <a:br>
              <a:rPr lang="en-US" sz="2800" dirty="0" smtClean="0">
                <a:latin typeface="+mn-lt"/>
              </a:rPr>
            </a:br>
            <a:r>
              <a:rPr lang="en-US" sz="2800" dirty="0" smtClean="0">
                <a:latin typeface="+mn-lt"/>
              </a:rPr>
              <a:t/>
            </a:r>
            <a:br>
              <a:rPr lang="en-US" sz="2800" dirty="0" smtClean="0">
                <a:latin typeface="+mn-lt"/>
              </a:rPr>
            </a:br>
            <a:r>
              <a:rPr lang="en-US" sz="2800" dirty="0" smtClean="0">
                <a:latin typeface="+mn-lt"/>
              </a:rPr>
              <a:t>1-Voicing </a:t>
            </a:r>
            <a:r>
              <a:rPr lang="en-US" sz="2800" b="1" dirty="0" smtClean="0">
                <a:solidFill>
                  <a:srgbClr val="FF0000"/>
                </a:solidFill>
                <a:latin typeface="+mn-lt"/>
              </a:rPr>
              <a:t>(voiced or voiceless). </a:t>
            </a:r>
            <a:r>
              <a:rPr lang="en-US" sz="2800" dirty="0" smtClean="0">
                <a:latin typeface="+mn-lt"/>
              </a:rPr>
              <a:t/>
            </a:r>
            <a:br>
              <a:rPr lang="en-US" sz="2800" dirty="0" smtClean="0">
                <a:latin typeface="+mn-lt"/>
              </a:rPr>
            </a:br>
            <a:r>
              <a:rPr lang="en-US" sz="2800" dirty="0" smtClean="0">
                <a:latin typeface="+mn-lt"/>
              </a:rPr>
              <a:t>2-Place </a:t>
            </a:r>
            <a:r>
              <a:rPr lang="en-US" sz="2800" b="1" dirty="0" smtClean="0">
                <a:solidFill>
                  <a:srgbClr val="FF0000"/>
                </a:solidFill>
                <a:latin typeface="+mn-lt"/>
              </a:rPr>
              <a:t>(point) </a:t>
            </a:r>
            <a:r>
              <a:rPr lang="en-US" sz="2800" dirty="0" smtClean="0">
                <a:latin typeface="+mn-lt"/>
              </a:rPr>
              <a:t>of articulation. </a:t>
            </a:r>
            <a:br>
              <a:rPr lang="en-US" sz="2800" dirty="0" smtClean="0">
                <a:latin typeface="+mn-lt"/>
              </a:rPr>
            </a:br>
            <a:r>
              <a:rPr lang="en-US" sz="2800" dirty="0" smtClean="0">
                <a:latin typeface="+mn-lt"/>
              </a:rPr>
              <a:t>3-Manner of articulation. </a:t>
            </a:r>
            <a:br>
              <a:rPr lang="en-US" sz="2800" dirty="0" smtClean="0">
                <a:latin typeface="+mn-lt"/>
              </a:rPr>
            </a:br>
            <a:r>
              <a:rPr lang="en-US" sz="2800" dirty="0" smtClean="0">
                <a:latin typeface="+mn-lt"/>
              </a:rPr>
              <a:t>4-Strength of consonants . </a:t>
            </a:r>
            <a:br>
              <a:rPr lang="en-US" sz="2800" dirty="0" smtClean="0">
                <a:latin typeface="+mn-lt"/>
              </a:rPr>
            </a:br>
            <a:r>
              <a:rPr lang="en-US" sz="2800" dirty="0" smtClean="0">
                <a:latin typeface="+mn-lt"/>
              </a:rPr>
              <a:t>5-Length of consonants .</a:t>
            </a:r>
            <a:br>
              <a:rPr lang="en-US" sz="2800" dirty="0" smtClean="0">
                <a:latin typeface="+mn-lt"/>
              </a:rPr>
            </a:br>
            <a:r>
              <a:rPr lang="en-US" sz="2800" dirty="0" smtClean="0">
                <a:latin typeface="+mn-lt"/>
              </a:rPr>
              <a:t/>
            </a:r>
            <a:br>
              <a:rPr lang="en-US" sz="2800" dirty="0" smtClean="0">
                <a:latin typeface="+mn-lt"/>
              </a:rPr>
            </a:br>
            <a:r>
              <a:rPr lang="en-US" sz="2800" dirty="0" smtClean="0">
                <a:latin typeface="+mn-lt"/>
              </a:rPr>
              <a:t/>
            </a:r>
            <a:br>
              <a:rPr lang="en-US" sz="2800" dirty="0" smtClean="0">
                <a:latin typeface="+mn-lt"/>
              </a:rPr>
            </a:br>
            <a:r>
              <a:rPr lang="en-US" sz="2800" dirty="0" smtClean="0">
                <a:latin typeface="+mn-lt"/>
              </a:rPr>
              <a:t/>
            </a:r>
            <a:br>
              <a:rPr lang="en-US" sz="2800" dirty="0" smtClean="0">
                <a:latin typeface="+mn-lt"/>
              </a:rPr>
            </a:br>
            <a:endParaRPr lang="ar-IQ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15349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5791200"/>
          </a:xfrm>
        </p:spPr>
        <p:txBody>
          <a:bodyPr>
            <a:normAutofit/>
          </a:bodyPr>
          <a:lstStyle/>
          <a:p>
            <a:pPr rtl="0"/>
            <a:r>
              <a:rPr lang="en-US" sz="2800" b="1" dirty="0" smtClean="0">
                <a:solidFill>
                  <a:srgbClr val="FF0000"/>
                </a:solidFill>
                <a:latin typeface="+mn-lt"/>
              </a:rPr>
              <a:t>1-Voicing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: </a:t>
            </a:r>
            <a:r>
              <a:rPr lang="en-US" sz="2800" dirty="0">
                <a:latin typeface="+mn-lt"/>
              </a:rPr>
              <a:t>It is a feature used to describe consonants. It depends on the vibration of the vocal folds. According to it, consonants are classified into: </a:t>
            </a:r>
            <a:r>
              <a:rPr lang="en-US" sz="3200" dirty="0" smtClean="0">
                <a:latin typeface="+mn-lt"/>
              </a:rPr>
              <a:t/>
            </a:r>
            <a:br>
              <a:rPr lang="en-US" sz="3200" dirty="0" smtClean="0">
                <a:latin typeface="+mn-lt"/>
              </a:rPr>
            </a:br>
            <a:r>
              <a:rPr lang="en-US" sz="2800" b="1" dirty="0" smtClean="0">
                <a:solidFill>
                  <a:srgbClr val="FF0000"/>
                </a:solidFill>
                <a:latin typeface="+mn-lt"/>
              </a:rPr>
              <a:t>Voiceless</a:t>
            </a:r>
            <a:r>
              <a:rPr lang="en-US" sz="2800" dirty="0">
                <a:latin typeface="+mn-lt"/>
              </a:rPr>
              <a:t>: Produced without the vibration of the vocal </a:t>
            </a:r>
            <a:r>
              <a:rPr lang="en-US" sz="2800" dirty="0" smtClean="0">
                <a:latin typeface="+mn-lt"/>
              </a:rPr>
              <a:t>folds , and </a:t>
            </a:r>
            <a:r>
              <a:rPr lang="en-US" sz="2800" dirty="0">
                <a:latin typeface="+mn-lt"/>
              </a:rPr>
              <a:t>they are: /f, </a:t>
            </a:r>
            <a:r>
              <a:rPr lang="el-GR" sz="2800" dirty="0" smtClean="0">
                <a:latin typeface="Calibri"/>
                <a:cs typeface="Calibri"/>
              </a:rPr>
              <a:t>ϴ</a:t>
            </a:r>
            <a:r>
              <a:rPr lang="en-US" sz="2800" dirty="0" smtClean="0">
                <a:latin typeface="+mn-lt"/>
              </a:rPr>
              <a:t>, </a:t>
            </a:r>
            <a:r>
              <a:rPr lang="en-US" sz="2800" dirty="0">
                <a:latin typeface="+mn-lt"/>
              </a:rPr>
              <a:t>s, J, p, t, k, </a:t>
            </a:r>
            <a:r>
              <a:rPr lang="en-US" sz="2800" dirty="0" err="1">
                <a:latin typeface="+mn-lt"/>
              </a:rPr>
              <a:t>tf</a:t>
            </a:r>
            <a:r>
              <a:rPr lang="en-US" sz="2800" dirty="0">
                <a:latin typeface="+mn-lt"/>
              </a:rPr>
              <a:t>, h/. 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Voiced: </a:t>
            </a:r>
            <a:r>
              <a:rPr lang="en-US" sz="2800" dirty="0">
                <a:latin typeface="+mn-lt"/>
              </a:rPr>
              <a:t>Produced with the vibration of the vocal </a:t>
            </a:r>
            <a:r>
              <a:rPr lang="en-US" sz="2800" dirty="0" smtClean="0">
                <a:latin typeface="+mn-lt"/>
              </a:rPr>
              <a:t>folds , and </a:t>
            </a:r>
            <a:r>
              <a:rPr lang="en-US" sz="2800" dirty="0">
                <a:latin typeface="+mn-lt"/>
              </a:rPr>
              <a:t>they are: /v, ð, z, 3, b, d, g, </a:t>
            </a:r>
            <a:r>
              <a:rPr lang="en-US" sz="2800" dirty="0" err="1">
                <a:latin typeface="+mn-lt"/>
              </a:rPr>
              <a:t>dz</a:t>
            </a:r>
            <a:r>
              <a:rPr lang="en-US" sz="2800" dirty="0">
                <a:latin typeface="+mn-lt"/>
              </a:rPr>
              <a:t>, l, m, </a:t>
            </a:r>
            <a:r>
              <a:rPr lang="en-US" sz="2800" dirty="0" err="1">
                <a:latin typeface="+mn-lt"/>
              </a:rPr>
              <a:t>n,ŋ</a:t>
            </a:r>
            <a:r>
              <a:rPr lang="en-US" sz="2800" dirty="0">
                <a:latin typeface="+mn-lt"/>
              </a:rPr>
              <a:t>, j, w, r/. </a:t>
            </a:r>
            <a:r>
              <a:rPr lang="en-US" sz="2800" dirty="0" smtClean="0">
                <a:latin typeface="+mn-lt"/>
              </a:rPr>
              <a:t/>
            </a:r>
            <a:br>
              <a:rPr lang="en-US" sz="2800" dirty="0" smtClean="0">
                <a:latin typeface="+mn-lt"/>
              </a:rPr>
            </a:br>
            <a:r>
              <a:rPr lang="en-US" sz="2800" dirty="0">
                <a:latin typeface="+mn-lt"/>
              </a:rPr>
              <a:t/>
            </a:r>
            <a:br>
              <a:rPr lang="en-US" sz="2800" dirty="0">
                <a:latin typeface="+mn-lt"/>
              </a:rPr>
            </a:br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Note</a:t>
            </a:r>
            <a:r>
              <a:rPr lang="en-US" sz="2800" dirty="0">
                <a:solidFill>
                  <a:srgbClr val="FF0000"/>
                </a:solidFill>
                <a:latin typeface="+mn-lt"/>
              </a:rPr>
              <a:t>: </a:t>
            </a:r>
            <a:r>
              <a:rPr lang="en-US" sz="2800" dirty="0">
                <a:latin typeface="+mn-lt"/>
              </a:rPr>
              <a:t>Vowels, Nasals, </a:t>
            </a:r>
            <a:r>
              <a:rPr lang="en-US" sz="2800" dirty="0" smtClean="0">
                <a:latin typeface="+mn-lt"/>
              </a:rPr>
              <a:t>Glidings </a:t>
            </a:r>
            <a:r>
              <a:rPr lang="en-US" sz="2800" dirty="0">
                <a:latin typeface="+mn-lt"/>
              </a:rPr>
              <a:t>and Laterals are all Voiced. </a:t>
            </a:r>
            <a:r>
              <a:rPr lang="en-US" sz="2800" dirty="0" smtClean="0">
                <a:latin typeface="+mn-lt"/>
              </a:rPr>
              <a:t/>
            </a:r>
            <a:br>
              <a:rPr lang="en-US" sz="2800" dirty="0" smtClean="0">
                <a:latin typeface="+mn-lt"/>
              </a:rPr>
            </a:br>
            <a:r>
              <a:rPr lang="en-US" sz="2800" dirty="0" smtClean="0">
                <a:latin typeface="+mn-lt"/>
              </a:rPr>
              <a:t/>
            </a:r>
            <a:br>
              <a:rPr lang="en-US" sz="2800" dirty="0" smtClean="0">
                <a:latin typeface="+mn-lt"/>
              </a:rPr>
            </a:br>
            <a:endParaRPr lang="ar-IQ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29183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696200" cy="5562600"/>
          </a:xfrm>
        </p:spPr>
        <p:txBody>
          <a:bodyPr>
            <a:noAutofit/>
          </a:bodyPr>
          <a:lstStyle/>
          <a:p>
            <a:pPr rtl="0"/>
            <a:r>
              <a:rPr lang="en-US" sz="2800" dirty="0">
                <a:latin typeface="+mn-lt"/>
              </a:rPr>
              <a:t>2-Place of articulation: </a:t>
            </a:r>
            <a:r>
              <a:rPr lang="en-US" sz="2800" dirty="0" smtClean="0">
                <a:latin typeface="+mn-lt"/>
              </a:rPr>
              <a:t/>
            </a:r>
            <a:br>
              <a:rPr lang="en-US" sz="2800" dirty="0" smtClean="0">
                <a:latin typeface="+mn-lt"/>
              </a:rPr>
            </a:br>
            <a:r>
              <a:rPr lang="en-US" sz="2800" dirty="0" smtClean="0">
                <a:latin typeface="+mn-lt"/>
              </a:rPr>
              <a:t/>
            </a:r>
            <a:br>
              <a:rPr lang="en-US" sz="2800" dirty="0" smtClean="0">
                <a:latin typeface="+mn-lt"/>
              </a:rPr>
            </a:br>
            <a:r>
              <a:rPr lang="en-US" sz="2800" dirty="0" smtClean="0">
                <a:latin typeface="+mn-lt"/>
              </a:rPr>
              <a:t>This </a:t>
            </a:r>
            <a:r>
              <a:rPr lang="en-US" sz="2800" dirty="0">
                <a:latin typeface="+mn-lt"/>
              </a:rPr>
              <a:t>refers to the </a:t>
            </a:r>
            <a:r>
              <a:rPr lang="en-US" sz="2800" dirty="0">
                <a:solidFill>
                  <a:srgbClr val="FF0000"/>
                </a:solidFill>
                <a:latin typeface="+mn-lt"/>
              </a:rPr>
              <a:t>place</a:t>
            </a:r>
            <a:r>
              <a:rPr lang="en-US" sz="2800" dirty="0">
                <a:latin typeface="+mn-lt"/>
              </a:rPr>
              <a:t> or </a:t>
            </a:r>
            <a:r>
              <a:rPr lang="en-US" sz="2800" dirty="0">
                <a:solidFill>
                  <a:srgbClr val="FF0000"/>
                </a:solidFill>
                <a:latin typeface="+mn-lt"/>
              </a:rPr>
              <a:t>point</a:t>
            </a:r>
            <a:r>
              <a:rPr lang="en-US" sz="2800" dirty="0">
                <a:latin typeface="+mn-lt"/>
              </a:rPr>
              <a:t> where the consonant is produced. According to this feature, consonants are classified as: </a:t>
            </a:r>
            <a:r>
              <a:rPr lang="en-US" sz="2800" dirty="0" smtClean="0">
                <a:latin typeface="+mn-lt"/>
              </a:rPr>
              <a:t/>
            </a:r>
            <a:br>
              <a:rPr lang="en-US" sz="2800" dirty="0" smtClean="0">
                <a:latin typeface="+mn-lt"/>
              </a:rPr>
            </a:br>
            <a:r>
              <a:rPr lang="en-US" sz="2800" dirty="0" smtClean="0">
                <a:latin typeface="+mn-lt"/>
              </a:rPr>
              <a:t/>
            </a:r>
            <a:br>
              <a:rPr lang="en-US" sz="2800" dirty="0" smtClean="0">
                <a:latin typeface="+mn-lt"/>
              </a:rPr>
            </a:br>
            <a:r>
              <a:rPr lang="en-US" sz="2800" dirty="0">
                <a:latin typeface="+mn-lt"/>
              </a:rPr>
              <a:t/>
            </a:r>
            <a:br>
              <a:rPr lang="en-US" sz="2800" dirty="0">
                <a:latin typeface="+mn-lt"/>
              </a:rPr>
            </a:br>
            <a:r>
              <a:rPr lang="en-US" sz="2800" dirty="0" smtClean="0">
                <a:latin typeface="+mn-lt"/>
              </a:rPr>
              <a:t/>
            </a:r>
            <a:br>
              <a:rPr lang="en-US" sz="2800" dirty="0" smtClean="0">
                <a:latin typeface="+mn-lt"/>
              </a:rPr>
            </a:br>
            <a:r>
              <a:rPr lang="en-US" sz="2800" dirty="0">
                <a:latin typeface="+mn-lt"/>
              </a:rPr>
              <a:t/>
            </a:r>
            <a:br>
              <a:rPr lang="en-US" sz="2800" dirty="0">
                <a:latin typeface="+mn-lt"/>
              </a:rPr>
            </a:br>
            <a:endParaRPr lang="ar-IQ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9259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ar-IQ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7200"/>
            <a:ext cx="85344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8718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76200"/>
            <a:ext cx="6781800" cy="1219200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+mn-lt"/>
              </a:rPr>
              <a:t>3-Manner of articulation.</a:t>
            </a:r>
            <a:endParaRPr lang="ar-IQ" sz="4000" dirty="0">
              <a:latin typeface="+mn-lt"/>
            </a:endParaRPr>
          </a:p>
        </p:txBody>
      </p:sp>
      <p:graphicFrame>
        <p:nvGraphicFramePr>
          <p:cNvPr id="5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4643176"/>
              </p:ext>
            </p:extLst>
          </p:nvPr>
        </p:nvGraphicFramePr>
        <p:xfrm>
          <a:off x="762000" y="1981200"/>
          <a:ext cx="7543800" cy="41783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771900"/>
                <a:gridCol w="3771900"/>
              </a:tblGrid>
              <a:tr h="685800"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f</a:t>
                      </a:r>
                      <a:r>
                        <a:rPr lang="en-US" baseline="0" dirty="0" smtClean="0"/>
                        <a:t>  v - </a:t>
                      </a:r>
                      <a:r>
                        <a:rPr lang="en-US" baseline="0" dirty="0" smtClean="0">
                          <a:latin typeface="Tahoma"/>
                          <a:ea typeface="Tahoma"/>
                          <a:cs typeface="Tahoma"/>
                        </a:rPr>
                        <a:t>ð </a:t>
                      </a:r>
                      <a:r>
                        <a:rPr lang="el-GR" baseline="0" dirty="0" smtClean="0">
                          <a:latin typeface="Calibri"/>
                          <a:ea typeface="Tahoma"/>
                          <a:cs typeface="Calibri"/>
                        </a:rPr>
                        <a:t>ϴ</a:t>
                      </a:r>
                      <a:r>
                        <a:rPr lang="en-US" baseline="0" dirty="0" smtClean="0">
                          <a:latin typeface="Calibri"/>
                          <a:ea typeface="Tahoma"/>
                          <a:cs typeface="Calibri"/>
                        </a:rPr>
                        <a:t> -  s  z - </a:t>
                      </a:r>
                      <a:r>
                        <a:rPr lang="en-US" baseline="0" dirty="0" smtClean="0">
                          <a:latin typeface="Tahoma"/>
                          <a:ea typeface="Tahoma"/>
                          <a:cs typeface="Tahoma"/>
                        </a:rPr>
                        <a:t>ʃ ʒ - h </a:t>
                      </a:r>
                      <a:r>
                        <a:rPr lang="en-US" baseline="0" dirty="0" smtClean="0">
                          <a:latin typeface="Calibri"/>
                          <a:ea typeface="Tahoma"/>
                          <a:cs typeface="Calibri"/>
                        </a:rPr>
                        <a:t> 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b="1" dirty="0" smtClean="0"/>
                        <a:t>Fricatives</a:t>
                      </a:r>
                      <a:r>
                        <a:rPr lang="en-US" sz="2800" b="1" baseline="0" dirty="0" smtClean="0"/>
                        <a:t> </a:t>
                      </a:r>
                      <a:endParaRPr lang="ar-IQ" sz="2800" b="1" dirty="0"/>
                    </a:p>
                  </a:txBody>
                  <a:tcPr/>
                </a:tc>
              </a:tr>
              <a:tr h="69850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P d – t d – k g    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b="1" dirty="0" smtClean="0"/>
                        <a:t>Stops (plosives) </a:t>
                      </a:r>
                      <a:endParaRPr lang="ar-IQ" sz="2400" b="1" dirty="0"/>
                    </a:p>
                  </a:txBody>
                  <a:tcPr/>
                </a:tc>
              </a:tr>
              <a:tr h="69850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Tahoma"/>
                          <a:ea typeface="Tahoma"/>
                          <a:cs typeface="Tahoma"/>
                        </a:rPr>
                        <a:t>ʧ ʤ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b="1" dirty="0" smtClean="0"/>
                        <a:t>Affricates </a:t>
                      </a:r>
                      <a:endParaRPr lang="ar-IQ" sz="2400" b="1" dirty="0"/>
                    </a:p>
                  </a:txBody>
                  <a:tcPr/>
                </a:tc>
              </a:tr>
              <a:tr h="69850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M , n , </a:t>
                      </a:r>
                      <a:r>
                        <a:rPr lang="en-US" dirty="0" smtClean="0">
                          <a:latin typeface="Tahoma"/>
                          <a:ea typeface="Tahoma"/>
                          <a:cs typeface="Tahoma"/>
                        </a:rPr>
                        <a:t>ŋ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b="1" dirty="0" smtClean="0"/>
                        <a:t>Nasals</a:t>
                      </a:r>
                      <a:r>
                        <a:rPr lang="en-US" sz="2400" b="1" baseline="0" dirty="0" smtClean="0"/>
                        <a:t> </a:t>
                      </a:r>
                      <a:endParaRPr lang="ar-IQ" sz="2400" b="1" dirty="0"/>
                    </a:p>
                  </a:txBody>
                  <a:tcPr/>
                </a:tc>
              </a:tr>
              <a:tr h="69850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l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b="1" dirty="0" smtClean="0"/>
                        <a:t>Laterals </a:t>
                      </a:r>
                      <a:endParaRPr lang="ar-IQ" sz="2400" b="1" dirty="0"/>
                    </a:p>
                  </a:txBody>
                  <a:tcPr/>
                </a:tc>
              </a:tr>
              <a:tr h="69850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W - j - r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b="1" dirty="0" smtClean="0"/>
                        <a:t>Glidings </a:t>
                      </a:r>
                      <a:endParaRPr lang="ar-IQ" sz="2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0292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157</TotalTime>
  <Words>112</Words>
  <Application>Microsoft Office PowerPoint</Application>
  <PresentationFormat>عرض على الشاشة (3:4)‏</PresentationFormat>
  <Paragraphs>20</Paragraphs>
  <Slides>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NewsPrint</vt:lpstr>
      <vt:lpstr>English Consonants</vt:lpstr>
      <vt:lpstr>English Consonants  Sounds that are articulated when there is an obstruction to the flow of the air at various points as it passes from the Larynx to the lips.     </vt:lpstr>
      <vt:lpstr>-- Consonants are described and classified according to these main features, that distinguish each one from the other :   1-Voicing (voiced or voiceless).  2-Place (point) of articulation.  3-Manner of articulation.  4-Strength of consonants .  5-Length of consonants .    </vt:lpstr>
      <vt:lpstr>1-Voicing: It is a feature used to describe consonants. It depends on the vibration of the vocal folds. According to it, consonants are classified into:  Voiceless: Produced without the vibration of the vocal folds , and they are: /f, ϴ, s, J, p, t, k, tf, h/. Voiced: Produced with the vibration of the vocal folds , and they are: /v, ð, z, 3, b, d, g, dz, l, m, n,ŋ, j, w, r/.   Note: Vowels, Nasals, Glidings and Laterals are all Voiced.   </vt:lpstr>
      <vt:lpstr>2-Place of articulation:   This refers to the place or point where the consonant is produced. According to this feature, consonants are classified as:      </vt:lpstr>
      <vt:lpstr> </vt:lpstr>
      <vt:lpstr>3-Manner of articulation.</vt:lpstr>
    </vt:vector>
  </TitlesOfParts>
  <Company>Al-Qaisar Technologies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PRO2024</dc:creator>
  <cp:lastModifiedBy>PRO2024</cp:lastModifiedBy>
  <cp:revision>11</cp:revision>
  <dcterms:created xsi:type="dcterms:W3CDTF">2025-03-17T17:43:01Z</dcterms:created>
  <dcterms:modified xsi:type="dcterms:W3CDTF">2025-03-19T19:37:44Z</dcterms:modified>
</cp:coreProperties>
</file>