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1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</p:sldIdLst>
  <p:sldSz cx="9144000" cy="6858000" type="screen4x3"/>
  <p:notesSz cx="9144000" cy="6858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09600" cy="4876800"/>
          </a:xfrm>
          <a:custGeom>
            <a:avLst/>
            <a:gdLst/>
            <a:ahLst/>
            <a:cxnLst/>
            <a:rect l="l" t="t" r="r" b="b"/>
            <a:pathLst>
              <a:path w="609600" h="4876800">
                <a:moveTo>
                  <a:pt x="609600" y="0"/>
                </a:moveTo>
                <a:lnTo>
                  <a:pt x="0" y="0"/>
                </a:lnTo>
                <a:lnTo>
                  <a:pt x="0" y="4876800"/>
                </a:lnTo>
                <a:lnTo>
                  <a:pt x="609600" y="4876800"/>
                </a:lnTo>
                <a:lnTo>
                  <a:pt x="609600" y="0"/>
                </a:lnTo>
                <a:close/>
              </a:path>
            </a:pathLst>
          </a:custGeom>
          <a:solidFill>
            <a:srgbClr val="94A2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11885" y="1053846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812">
            <a:solidFill>
              <a:srgbClr val="6666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4790" y="1118057"/>
            <a:ext cx="7154418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336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1392936"/>
            <a:ext cx="8839200" cy="4996180"/>
          </a:xfrm>
          <a:custGeom>
            <a:avLst/>
            <a:gdLst/>
            <a:ahLst/>
            <a:cxnLst/>
            <a:rect l="l" t="t" r="r" b="b"/>
            <a:pathLst>
              <a:path w="8839200" h="4996180">
                <a:moveTo>
                  <a:pt x="0" y="4995672"/>
                </a:moveTo>
                <a:lnTo>
                  <a:pt x="8839200" y="4995672"/>
                </a:lnTo>
                <a:lnTo>
                  <a:pt x="8839200" y="0"/>
                </a:lnTo>
                <a:lnTo>
                  <a:pt x="0" y="0"/>
                </a:lnTo>
                <a:lnTo>
                  <a:pt x="0" y="4995672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697980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200" y="7619"/>
                </a:lnTo>
                <a:lnTo>
                  <a:pt x="883920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392936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1392936"/>
                </a:lnTo>
                <a:lnTo>
                  <a:pt x="8991600" y="1392936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139293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9352" y="638860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371"/>
                </a:lnTo>
                <a:lnTo>
                  <a:pt x="8833104" y="309371"/>
                </a:lnTo>
                <a:lnTo>
                  <a:pt x="8833104" y="0"/>
                </a:lnTo>
                <a:close/>
              </a:path>
            </a:pathLst>
          </a:custGeom>
          <a:solidFill>
            <a:srgbClr val="1B57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164B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2400" y="1277111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144">
            <a:solidFill>
              <a:srgbClr val="164B6C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267200" y="95554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337303" y="1026667"/>
            <a:ext cx="471170" cy="469900"/>
          </a:xfrm>
          <a:custGeom>
            <a:avLst/>
            <a:gdLst/>
            <a:ahLst/>
            <a:cxnLst/>
            <a:rect l="l" t="t" r="r" b="b"/>
            <a:pathLst>
              <a:path w="471170" h="469900">
                <a:moveTo>
                  <a:pt x="258191" y="0"/>
                </a:moveTo>
                <a:lnTo>
                  <a:pt x="234187" y="0"/>
                </a:lnTo>
                <a:lnTo>
                  <a:pt x="210058" y="1270"/>
                </a:lnTo>
                <a:lnTo>
                  <a:pt x="164211" y="10160"/>
                </a:lnTo>
                <a:lnTo>
                  <a:pt x="122300" y="29210"/>
                </a:lnTo>
                <a:lnTo>
                  <a:pt x="84836" y="54610"/>
                </a:lnTo>
                <a:lnTo>
                  <a:pt x="52959" y="86360"/>
                </a:lnTo>
                <a:lnTo>
                  <a:pt x="27940" y="124460"/>
                </a:lnTo>
                <a:lnTo>
                  <a:pt x="10160" y="166370"/>
                </a:lnTo>
                <a:lnTo>
                  <a:pt x="1016" y="212089"/>
                </a:lnTo>
                <a:lnTo>
                  <a:pt x="0" y="236220"/>
                </a:lnTo>
                <a:lnTo>
                  <a:pt x="1397" y="260350"/>
                </a:lnTo>
                <a:lnTo>
                  <a:pt x="11049" y="306070"/>
                </a:lnTo>
                <a:lnTo>
                  <a:pt x="29083" y="347979"/>
                </a:lnTo>
                <a:lnTo>
                  <a:pt x="54610" y="386079"/>
                </a:lnTo>
                <a:lnTo>
                  <a:pt x="86613" y="417829"/>
                </a:lnTo>
                <a:lnTo>
                  <a:pt x="124333" y="443229"/>
                </a:lnTo>
                <a:lnTo>
                  <a:pt x="166750" y="461010"/>
                </a:lnTo>
                <a:lnTo>
                  <a:pt x="212725" y="469900"/>
                </a:lnTo>
                <a:lnTo>
                  <a:pt x="236728" y="469900"/>
                </a:lnTo>
                <a:lnTo>
                  <a:pt x="260858" y="468629"/>
                </a:lnTo>
                <a:lnTo>
                  <a:pt x="284099" y="466089"/>
                </a:lnTo>
                <a:lnTo>
                  <a:pt x="306705" y="459739"/>
                </a:lnTo>
                <a:lnTo>
                  <a:pt x="324696" y="453389"/>
                </a:lnTo>
                <a:lnTo>
                  <a:pt x="213487" y="453389"/>
                </a:lnTo>
                <a:lnTo>
                  <a:pt x="191770" y="449579"/>
                </a:lnTo>
                <a:lnTo>
                  <a:pt x="150749" y="436879"/>
                </a:lnTo>
                <a:lnTo>
                  <a:pt x="113537" y="416560"/>
                </a:lnTo>
                <a:lnTo>
                  <a:pt x="81153" y="389889"/>
                </a:lnTo>
                <a:lnTo>
                  <a:pt x="54356" y="358139"/>
                </a:lnTo>
                <a:lnTo>
                  <a:pt x="34162" y="321310"/>
                </a:lnTo>
                <a:lnTo>
                  <a:pt x="21336" y="279400"/>
                </a:lnTo>
                <a:lnTo>
                  <a:pt x="16827" y="236220"/>
                </a:lnTo>
                <a:lnTo>
                  <a:pt x="16823" y="233679"/>
                </a:lnTo>
                <a:lnTo>
                  <a:pt x="17780" y="213360"/>
                </a:lnTo>
                <a:lnTo>
                  <a:pt x="26416" y="170179"/>
                </a:lnTo>
                <a:lnTo>
                  <a:pt x="43053" y="130810"/>
                </a:lnTo>
                <a:lnTo>
                  <a:pt x="66421" y="96520"/>
                </a:lnTo>
                <a:lnTo>
                  <a:pt x="96138" y="66039"/>
                </a:lnTo>
                <a:lnTo>
                  <a:pt x="130937" y="43179"/>
                </a:lnTo>
                <a:lnTo>
                  <a:pt x="170053" y="26670"/>
                </a:lnTo>
                <a:lnTo>
                  <a:pt x="212598" y="17779"/>
                </a:lnTo>
                <a:lnTo>
                  <a:pt x="235076" y="16510"/>
                </a:lnTo>
                <a:lnTo>
                  <a:pt x="322495" y="16510"/>
                </a:lnTo>
                <a:lnTo>
                  <a:pt x="304292" y="10160"/>
                </a:lnTo>
                <a:lnTo>
                  <a:pt x="281686" y="3810"/>
                </a:lnTo>
                <a:lnTo>
                  <a:pt x="258191" y="0"/>
                </a:lnTo>
                <a:close/>
              </a:path>
              <a:path w="471170" h="469900">
                <a:moveTo>
                  <a:pt x="322495" y="16510"/>
                </a:moveTo>
                <a:lnTo>
                  <a:pt x="235076" y="16510"/>
                </a:lnTo>
                <a:lnTo>
                  <a:pt x="257429" y="17779"/>
                </a:lnTo>
                <a:lnTo>
                  <a:pt x="279146" y="20320"/>
                </a:lnTo>
                <a:lnTo>
                  <a:pt x="320294" y="33020"/>
                </a:lnTo>
                <a:lnTo>
                  <a:pt x="357378" y="53339"/>
                </a:lnTo>
                <a:lnTo>
                  <a:pt x="389890" y="80010"/>
                </a:lnTo>
                <a:lnTo>
                  <a:pt x="416560" y="113029"/>
                </a:lnTo>
                <a:lnTo>
                  <a:pt x="436880" y="149860"/>
                </a:lnTo>
                <a:lnTo>
                  <a:pt x="449580" y="190500"/>
                </a:lnTo>
                <a:lnTo>
                  <a:pt x="454088" y="233679"/>
                </a:lnTo>
                <a:lnTo>
                  <a:pt x="454092" y="236220"/>
                </a:lnTo>
                <a:lnTo>
                  <a:pt x="453136" y="256539"/>
                </a:lnTo>
                <a:lnTo>
                  <a:pt x="444500" y="299720"/>
                </a:lnTo>
                <a:lnTo>
                  <a:pt x="427990" y="339089"/>
                </a:lnTo>
                <a:lnTo>
                  <a:pt x="404495" y="373379"/>
                </a:lnTo>
                <a:lnTo>
                  <a:pt x="374904" y="403860"/>
                </a:lnTo>
                <a:lnTo>
                  <a:pt x="340106" y="426720"/>
                </a:lnTo>
                <a:lnTo>
                  <a:pt x="300863" y="444500"/>
                </a:lnTo>
                <a:lnTo>
                  <a:pt x="258318" y="452120"/>
                </a:lnTo>
                <a:lnTo>
                  <a:pt x="235838" y="453389"/>
                </a:lnTo>
                <a:lnTo>
                  <a:pt x="324696" y="453389"/>
                </a:lnTo>
                <a:lnTo>
                  <a:pt x="368173" y="429260"/>
                </a:lnTo>
                <a:lnTo>
                  <a:pt x="402844" y="400050"/>
                </a:lnTo>
                <a:lnTo>
                  <a:pt x="431292" y="365760"/>
                </a:lnTo>
                <a:lnTo>
                  <a:pt x="452882" y="325120"/>
                </a:lnTo>
                <a:lnTo>
                  <a:pt x="466344" y="281939"/>
                </a:lnTo>
                <a:lnTo>
                  <a:pt x="470916" y="233679"/>
                </a:lnTo>
                <a:lnTo>
                  <a:pt x="469519" y="209550"/>
                </a:lnTo>
                <a:lnTo>
                  <a:pt x="459994" y="163829"/>
                </a:lnTo>
                <a:lnTo>
                  <a:pt x="441960" y="121920"/>
                </a:lnTo>
                <a:lnTo>
                  <a:pt x="416433" y="85089"/>
                </a:lnTo>
                <a:lnTo>
                  <a:pt x="384301" y="52070"/>
                </a:lnTo>
                <a:lnTo>
                  <a:pt x="346710" y="27939"/>
                </a:lnTo>
                <a:lnTo>
                  <a:pt x="326136" y="17779"/>
                </a:lnTo>
                <a:lnTo>
                  <a:pt x="322495" y="16510"/>
                </a:lnTo>
                <a:close/>
              </a:path>
              <a:path w="471170" h="469900">
                <a:moveTo>
                  <a:pt x="235838" y="33020"/>
                </a:moveTo>
                <a:lnTo>
                  <a:pt x="195199" y="36829"/>
                </a:lnTo>
                <a:lnTo>
                  <a:pt x="157225" y="49529"/>
                </a:lnTo>
                <a:lnTo>
                  <a:pt x="122936" y="67310"/>
                </a:lnTo>
                <a:lnTo>
                  <a:pt x="92963" y="92710"/>
                </a:lnTo>
                <a:lnTo>
                  <a:pt x="68199" y="121920"/>
                </a:lnTo>
                <a:lnTo>
                  <a:pt x="49530" y="156210"/>
                </a:lnTo>
                <a:lnTo>
                  <a:pt x="37719" y="194310"/>
                </a:lnTo>
                <a:lnTo>
                  <a:pt x="33591" y="233679"/>
                </a:lnTo>
                <a:lnTo>
                  <a:pt x="33583" y="236220"/>
                </a:lnTo>
                <a:lnTo>
                  <a:pt x="34417" y="255270"/>
                </a:lnTo>
                <a:lnTo>
                  <a:pt x="42418" y="294639"/>
                </a:lnTo>
                <a:lnTo>
                  <a:pt x="57785" y="331470"/>
                </a:lnTo>
                <a:lnTo>
                  <a:pt x="79375" y="363220"/>
                </a:lnTo>
                <a:lnTo>
                  <a:pt x="106680" y="391160"/>
                </a:lnTo>
                <a:lnTo>
                  <a:pt x="138937" y="412750"/>
                </a:lnTo>
                <a:lnTo>
                  <a:pt x="175006" y="427989"/>
                </a:lnTo>
                <a:lnTo>
                  <a:pt x="214375" y="435610"/>
                </a:lnTo>
                <a:lnTo>
                  <a:pt x="235076" y="436879"/>
                </a:lnTo>
                <a:lnTo>
                  <a:pt x="255650" y="435610"/>
                </a:lnTo>
                <a:lnTo>
                  <a:pt x="275717" y="433070"/>
                </a:lnTo>
                <a:lnTo>
                  <a:pt x="295148" y="427989"/>
                </a:lnTo>
                <a:lnTo>
                  <a:pt x="313690" y="421639"/>
                </a:lnTo>
                <a:lnTo>
                  <a:pt x="316211" y="420370"/>
                </a:lnTo>
                <a:lnTo>
                  <a:pt x="234187" y="420370"/>
                </a:lnTo>
                <a:lnTo>
                  <a:pt x="215137" y="419100"/>
                </a:lnTo>
                <a:lnTo>
                  <a:pt x="162306" y="405129"/>
                </a:lnTo>
                <a:lnTo>
                  <a:pt x="116712" y="377189"/>
                </a:lnTo>
                <a:lnTo>
                  <a:pt x="81153" y="337820"/>
                </a:lnTo>
                <a:lnTo>
                  <a:pt x="58166" y="289560"/>
                </a:lnTo>
                <a:lnTo>
                  <a:pt x="50292" y="233679"/>
                </a:lnTo>
                <a:lnTo>
                  <a:pt x="51308" y="214629"/>
                </a:lnTo>
                <a:lnTo>
                  <a:pt x="65278" y="162560"/>
                </a:lnTo>
                <a:lnTo>
                  <a:pt x="93345" y="116839"/>
                </a:lnTo>
                <a:lnTo>
                  <a:pt x="132969" y="81279"/>
                </a:lnTo>
                <a:lnTo>
                  <a:pt x="181737" y="57150"/>
                </a:lnTo>
                <a:lnTo>
                  <a:pt x="236728" y="49529"/>
                </a:lnTo>
                <a:lnTo>
                  <a:pt x="314451" y="49529"/>
                </a:lnTo>
                <a:lnTo>
                  <a:pt x="295910" y="41910"/>
                </a:lnTo>
                <a:lnTo>
                  <a:pt x="276606" y="36829"/>
                </a:lnTo>
                <a:lnTo>
                  <a:pt x="256540" y="34289"/>
                </a:lnTo>
                <a:lnTo>
                  <a:pt x="235838" y="33020"/>
                </a:lnTo>
                <a:close/>
              </a:path>
              <a:path w="471170" h="469900">
                <a:moveTo>
                  <a:pt x="314451" y="49529"/>
                </a:moveTo>
                <a:lnTo>
                  <a:pt x="236728" y="49529"/>
                </a:lnTo>
                <a:lnTo>
                  <a:pt x="255778" y="50800"/>
                </a:lnTo>
                <a:lnTo>
                  <a:pt x="273938" y="53339"/>
                </a:lnTo>
                <a:lnTo>
                  <a:pt x="324866" y="72389"/>
                </a:lnTo>
                <a:lnTo>
                  <a:pt x="367284" y="105410"/>
                </a:lnTo>
                <a:lnTo>
                  <a:pt x="398907" y="148589"/>
                </a:lnTo>
                <a:lnTo>
                  <a:pt x="417068" y="199389"/>
                </a:lnTo>
                <a:lnTo>
                  <a:pt x="420624" y="236220"/>
                </a:lnTo>
                <a:lnTo>
                  <a:pt x="419608" y="255270"/>
                </a:lnTo>
                <a:lnTo>
                  <a:pt x="405638" y="308610"/>
                </a:lnTo>
                <a:lnTo>
                  <a:pt x="377571" y="354329"/>
                </a:lnTo>
                <a:lnTo>
                  <a:pt x="338074" y="389889"/>
                </a:lnTo>
                <a:lnTo>
                  <a:pt x="289433" y="412750"/>
                </a:lnTo>
                <a:lnTo>
                  <a:pt x="234187" y="420370"/>
                </a:lnTo>
                <a:lnTo>
                  <a:pt x="316211" y="420370"/>
                </a:lnTo>
                <a:lnTo>
                  <a:pt x="363600" y="391160"/>
                </a:lnTo>
                <a:lnTo>
                  <a:pt x="391033" y="364489"/>
                </a:lnTo>
                <a:lnTo>
                  <a:pt x="412876" y="331470"/>
                </a:lnTo>
                <a:lnTo>
                  <a:pt x="428244" y="295910"/>
                </a:lnTo>
                <a:lnTo>
                  <a:pt x="436372" y="256539"/>
                </a:lnTo>
                <a:lnTo>
                  <a:pt x="437332" y="233679"/>
                </a:lnTo>
                <a:lnTo>
                  <a:pt x="436499" y="214629"/>
                </a:lnTo>
                <a:lnTo>
                  <a:pt x="428498" y="175260"/>
                </a:lnTo>
                <a:lnTo>
                  <a:pt x="413258" y="139700"/>
                </a:lnTo>
                <a:lnTo>
                  <a:pt x="391541" y="106679"/>
                </a:lnTo>
                <a:lnTo>
                  <a:pt x="364236" y="80010"/>
                </a:lnTo>
                <a:lnTo>
                  <a:pt x="332105" y="57150"/>
                </a:lnTo>
                <a:lnTo>
                  <a:pt x="314451" y="49529"/>
                </a:lnTo>
                <a:close/>
              </a:path>
            </a:pathLst>
          </a:custGeom>
          <a:solidFill>
            <a:srgbClr val="164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4780" y="1300937"/>
            <a:ext cx="3818254" cy="4070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1392936"/>
            <a:ext cx="8839200" cy="4996180"/>
          </a:xfrm>
          <a:custGeom>
            <a:avLst/>
            <a:gdLst/>
            <a:ahLst/>
            <a:cxnLst/>
            <a:rect l="l" t="t" r="r" b="b"/>
            <a:pathLst>
              <a:path w="8839200" h="4996180">
                <a:moveTo>
                  <a:pt x="0" y="4995672"/>
                </a:moveTo>
                <a:lnTo>
                  <a:pt x="8839200" y="4995672"/>
                </a:lnTo>
                <a:lnTo>
                  <a:pt x="8839200" y="0"/>
                </a:lnTo>
                <a:lnTo>
                  <a:pt x="0" y="0"/>
                </a:lnTo>
                <a:lnTo>
                  <a:pt x="0" y="4995672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697980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200" y="7619"/>
                </a:lnTo>
                <a:lnTo>
                  <a:pt x="883920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392936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1392936"/>
                </a:lnTo>
                <a:lnTo>
                  <a:pt x="8991600" y="1392936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139293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9352" y="638860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371"/>
                </a:lnTo>
                <a:lnTo>
                  <a:pt x="8833104" y="309371"/>
                </a:lnTo>
                <a:lnTo>
                  <a:pt x="8833104" y="0"/>
                </a:lnTo>
                <a:close/>
              </a:path>
            </a:pathLst>
          </a:custGeom>
          <a:solidFill>
            <a:srgbClr val="1B57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164B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2400" y="1277111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144">
            <a:solidFill>
              <a:srgbClr val="164B6C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267200" y="95554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337303" y="1026667"/>
            <a:ext cx="471170" cy="469900"/>
          </a:xfrm>
          <a:custGeom>
            <a:avLst/>
            <a:gdLst/>
            <a:ahLst/>
            <a:cxnLst/>
            <a:rect l="l" t="t" r="r" b="b"/>
            <a:pathLst>
              <a:path w="471170" h="469900">
                <a:moveTo>
                  <a:pt x="258191" y="0"/>
                </a:moveTo>
                <a:lnTo>
                  <a:pt x="234187" y="0"/>
                </a:lnTo>
                <a:lnTo>
                  <a:pt x="210058" y="1270"/>
                </a:lnTo>
                <a:lnTo>
                  <a:pt x="164211" y="10160"/>
                </a:lnTo>
                <a:lnTo>
                  <a:pt x="122300" y="29210"/>
                </a:lnTo>
                <a:lnTo>
                  <a:pt x="84836" y="54610"/>
                </a:lnTo>
                <a:lnTo>
                  <a:pt x="52959" y="86360"/>
                </a:lnTo>
                <a:lnTo>
                  <a:pt x="27940" y="124460"/>
                </a:lnTo>
                <a:lnTo>
                  <a:pt x="10160" y="166370"/>
                </a:lnTo>
                <a:lnTo>
                  <a:pt x="1016" y="212089"/>
                </a:lnTo>
                <a:lnTo>
                  <a:pt x="0" y="236220"/>
                </a:lnTo>
                <a:lnTo>
                  <a:pt x="1397" y="260350"/>
                </a:lnTo>
                <a:lnTo>
                  <a:pt x="11049" y="306070"/>
                </a:lnTo>
                <a:lnTo>
                  <a:pt x="29083" y="347979"/>
                </a:lnTo>
                <a:lnTo>
                  <a:pt x="54610" y="386079"/>
                </a:lnTo>
                <a:lnTo>
                  <a:pt x="86613" y="417829"/>
                </a:lnTo>
                <a:lnTo>
                  <a:pt x="124333" y="443229"/>
                </a:lnTo>
                <a:lnTo>
                  <a:pt x="166750" y="461010"/>
                </a:lnTo>
                <a:lnTo>
                  <a:pt x="212725" y="469900"/>
                </a:lnTo>
                <a:lnTo>
                  <a:pt x="236728" y="469900"/>
                </a:lnTo>
                <a:lnTo>
                  <a:pt x="260858" y="468629"/>
                </a:lnTo>
                <a:lnTo>
                  <a:pt x="284099" y="466089"/>
                </a:lnTo>
                <a:lnTo>
                  <a:pt x="306705" y="459739"/>
                </a:lnTo>
                <a:lnTo>
                  <a:pt x="324696" y="453389"/>
                </a:lnTo>
                <a:lnTo>
                  <a:pt x="213487" y="453389"/>
                </a:lnTo>
                <a:lnTo>
                  <a:pt x="191770" y="449579"/>
                </a:lnTo>
                <a:lnTo>
                  <a:pt x="150749" y="436879"/>
                </a:lnTo>
                <a:lnTo>
                  <a:pt x="113537" y="416560"/>
                </a:lnTo>
                <a:lnTo>
                  <a:pt x="81153" y="389889"/>
                </a:lnTo>
                <a:lnTo>
                  <a:pt x="54356" y="358139"/>
                </a:lnTo>
                <a:lnTo>
                  <a:pt x="34162" y="321310"/>
                </a:lnTo>
                <a:lnTo>
                  <a:pt x="21336" y="279400"/>
                </a:lnTo>
                <a:lnTo>
                  <a:pt x="16827" y="236220"/>
                </a:lnTo>
                <a:lnTo>
                  <a:pt x="16823" y="233679"/>
                </a:lnTo>
                <a:lnTo>
                  <a:pt x="17780" y="213360"/>
                </a:lnTo>
                <a:lnTo>
                  <a:pt x="26416" y="170179"/>
                </a:lnTo>
                <a:lnTo>
                  <a:pt x="43053" y="130810"/>
                </a:lnTo>
                <a:lnTo>
                  <a:pt x="66421" y="96520"/>
                </a:lnTo>
                <a:lnTo>
                  <a:pt x="96138" y="66039"/>
                </a:lnTo>
                <a:lnTo>
                  <a:pt x="130937" y="43179"/>
                </a:lnTo>
                <a:lnTo>
                  <a:pt x="170053" y="26670"/>
                </a:lnTo>
                <a:lnTo>
                  <a:pt x="212598" y="17779"/>
                </a:lnTo>
                <a:lnTo>
                  <a:pt x="235076" y="16510"/>
                </a:lnTo>
                <a:lnTo>
                  <a:pt x="322495" y="16510"/>
                </a:lnTo>
                <a:lnTo>
                  <a:pt x="304292" y="10160"/>
                </a:lnTo>
                <a:lnTo>
                  <a:pt x="281686" y="3810"/>
                </a:lnTo>
                <a:lnTo>
                  <a:pt x="258191" y="0"/>
                </a:lnTo>
                <a:close/>
              </a:path>
              <a:path w="471170" h="469900">
                <a:moveTo>
                  <a:pt x="322495" y="16510"/>
                </a:moveTo>
                <a:lnTo>
                  <a:pt x="235076" y="16510"/>
                </a:lnTo>
                <a:lnTo>
                  <a:pt x="257429" y="17779"/>
                </a:lnTo>
                <a:lnTo>
                  <a:pt x="279146" y="20320"/>
                </a:lnTo>
                <a:lnTo>
                  <a:pt x="320294" y="33020"/>
                </a:lnTo>
                <a:lnTo>
                  <a:pt x="357378" y="53339"/>
                </a:lnTo>
                <a:lnTo>
                  <a:pt x="389890" y="80010"/>
                </a:lnTo>
                <a:lnTo>
                  <a:pt x="416560" y="113029"/>
                </a:lnTo>
                <a:lnTo>
                  <a:pt x="436880" y="149860"/>
                </a:lnTo>
                <a:lnTo>
                  <a:pt x="449580" y="190500"/>
                </a:lnTo>
                <a:lnTo>
                  <a:pt x="454088" y="233679"/>
                </a:lnTo>
                <a:lnTo>
                  <a:pt x="454092" y="236220"/>
                </a:lnTo>
                <a:lnTo>
                  <a:pt x="453136" y="256539"/>
                </a:lnTo>
                <a:lnTo>
                  <a:pt x="444500" y="299720"/>
                </a:lnTo>
                <a:lnTo>
                  <a:pt x="427990" y="339089"/>
                </a:lnTo>
                <a:lnTo>
                  <a:pt x="404495" y="373379"/>
                </a:lnTo>
                <a:lnTo>
                  <a:pt x="374904" y="403860"/>
                </a:lnTo>
                <a:lnTo>
                  <a:pt x="340106" y="426720"/>
                </a:lnTo>
                <a:lnTo>
                  <a:pt x="300863" y="444500"/>
                </a:lnTo>
                <a:lnTo>
                  <a:pt x="258318" y="452120"/>
                </a:lnTo>
                <a:lnTo>
                  <a:pt x="235838" y="453389"/>
                </a:lnTo>
                <a:lnTo>
                  <a:pt x="324696" y="453389"/>
                </a:lnTo>
                <a:lnTo>
                  <a:pt x="368173" y="429260"/>
                </a:lnTo>
                <a:lnTo>
                  <a:pt x="402844" y="400050"/>
                </a:lnTo>
                <a:lnTo>
                  <a:pt x="431292" y="365760"/>
                </a:lnTo>
                <a:lnTo>
                  <a:pt x="452882" y="325120"/>
                </a:lnTo>
                <a:lnTo>
                  <a:pt x="466344" y="281939"/>
                </a:lnTo>
                <a:lnTo>
                  <a:pt x="470916" y="233679"/>
                </a:lnTo>
                <a:lnTo>
                  <a:pt x="469519" y="209550"/>
                </a:lnTo>
                <a:lnTo>
                  <a:pt x="459994" y="163829"/>
                </a:lnTo>
                <a:lnTo>
                  <a:pt x="441960" y="121920"/>
                </a:lnTo>
                <a:lnTo>
                  <a:pt x="416433" y="85089"/>
                </a:lnTo>
                <a:lnTo>
                  <a:pt x="384301" y="52070"/>
                </a:lnTo>
                <a:lnTo>
                  <a:pt x="346710" y="27939"/>
                </a:lnTo>
                <a:lnTo>
                  <a:pt x="326136" y="17779"/>
                </a:lnTo>
                <a:lnTo>
                  <a:pt x="322495" y="16510"/>
                </a:lnTo>
                <a:close/>
              </a:path>
              <a:path w="471170" h="469900">
                <a:moveTo>
                  <a:pt x="235838" y="33020"/>
                </a:moveTo>
                <a:lnTo>
                  <a:pt x="195199" y="36829"/>
                </a:lnTo>
                <a:lnTo>
                  <a:pt x="157225" y="49529"/>
                </a:lnTo>
                <a:lnTo>
                  <a:pt x="122936" y="67310"/>
                </a:lnTo>
                <a:lnTo>
                  <a:pt x="92963" y="92710"/>
                </a:lnTo>
                <a:lnTo>
                  <a:pt x="68199" y="121920"/>
                </a:lnTo>
                <a:lnTo>
                  <a:pt x="49530" y="156210"/>
                </a:lnTo>
                <a:lnTo>
                  <a:pt x="37719" y="194310"/>
                </a:lnTo>
                <a:lnTo>
                  <a:pt x="33591" y="233679"/>
                </a:lnTo>
                <a:lnTo>
                  <a:pt x="33583" y="236220"/>
                </a:lnTo>
                <a:lnTo>
                  <a:pt x="34417" y="255270"/>
                </a:lnTo>
                <a:lnTo>
                  <a:pt x="42418" y="294639"/>
                </a:lnTo>
                <a:lnTo>
                  <a:pt x="57785" y="331470"/>
                </a:lnTo>
                <a:lnTo>
                  <a:pt x="79375" y="363220"/>
                </a:lnTo>
                <a:lnTo>
                  <a:pt x="106680" y="391160"/>
                </a:lnTo>
                <a:lnTo>
                  <a:pt x="138937" y="412750"/>
                </a:lnTo>
                <a:lnTo>
                  <a:pt x="175006" y="427989"/>
                </a:lnTo>
                <a:lnTo>
                  <a:pt x="214375" y="435610"/>
                </a:lnTo>
                <a:lnTo>
                  <a:pt x="235076" y="436879"/>
                </a:lnTo>
                <a:lnTo>
                  <a:pt x="255650" y="435610"/>
                </a:lnTo>
                <a:lnTo>
                  <a:pt x="275717" y="433070"/>
                </a:lnTo>
                <a:lnTo>
                  <a:pt x="295148" y="427989"/>
                </a:lnTo>
                <a:lnTo>
                  <a:pt x="313690" y="421639"/>
                </a:lnTo>
                <a:lnTo>
                  <a:pt x="316211" y="420370"/>
                </a:lnTo>
                <a:lnTo>
                  <a:pt x="234187" y="420370"/>
                </a:lnTo>
                <a:lnTo>
                  <a:pt x="215137" y="419100"/>
                </a:lnTo>
                <a:lnTo>
                  <a:pt x="162306" y="405129"/>
                </a:lnTo>
                <a:lnTo>
                  <a:pt x="116712" y="377189"/>
                </a:lnTo>
                <a:lnTo>
                  <a:pt x="81153" y="337820"/>
                </a:lnTo>
                <a:lnTo>
                  <a:pt x="58166" y="289560"/>
                </a:lnTo>
                <a:lnTo>
                  <a:pt x="50292" y="233679"/>
                </a:lnTo>
                <a:lnTo>
                  <a:pt x="51308" y="214629"/>
                </a:lnTo>
                <a:lnTo>
                  <a:pt x="65278" y="162560"/>
                </a:lnTo>
                <a:lnTo>
                  <a:pt x="93345" y="116839"/>
                </a:lnTo>
                <a:lnTo>
                  <a:pt x="132969" y="81279"/>
                </a:lnTo>
                <a:lnTo>
                  <a:pt x="181737" y="57150"/>
                </a:lnTo>
                <a:lnTo>
                  <a:pt x="236728" y="49529"/>
                </a:lnTo>
                <a:lnTo>
                  <a:pt x="314451" y="49529"/>
                </a:lnTo>
                <a:lnTo>
                  <a:pt x="295910" y="41910"/>
                </a:lnTo>
                <a:lnTo>
                  <a:pt x="276606" y="36829"/>
                </a:lnTo>
                <a:lnTo>
                  <a:pt x="256540" y="34289"/>
                </a:lnTo>
                <a:lnTo>
                  <a:pt x="235838" y="33020"/>
                </a:lnTo>
                <a:close/>
              </a:path>
              <a:path w="471170" h="469900">
                <a:moveTo>
                  <a:pt x="314451" y="49529"/>
                </a:moveTo>
                <a:lnTo>
                  <a:pt x="236728" y="49529"/>
                </a:lnTo>
                <a:lnTo>
                  <a:pt x="255778" y="50800"/>
                </a:lnTo>
                <a:lnTo>
                  <a:pt x="273938" y="53339"/>
                </a:lnTo>
                <a:lnTo>
                  <a:pt x="324866" y="72389"/>
                </a:lnTo>
                <a:lnTo>
                  <a:pt x="367284" y="105410"/>
                </a:lnTo>
                <a:lnTo>
                  <a:pt x="398907" y="148589"/>
                </a:lnTo>
                <a:lnTo>
                  <a:pt x="417068" y="199389"/>
                </a:lnTo>
                <a:lnTo>
                  <a:pt x="420624" y="236220"/>
                </a:lnTo>
                <a:lnTo>
                  <a:pt x="419608" y="255270"/>
                </a:lnTo>
                <a:lnTo>
                  <a:pt x="405638" y="308610"/>
                </a:lnTo>
                <a:lnTo>
                  <a:pt x="377571" y="354329"/>
                </a:lnTo>
                <a:lnTo>
                  <a:pt x="338074" y="389889"/>
                </a:lnTo>
                <a:lnTo>
                  <a:pt x="289433" y="412750"/>
                </a:lnTo>
                <a:lnTo>
                  <a:pt x="234187" y="420370"/>
                </a:lnTo>
                <a:lnTo>
                  <a:pt x="316211" y="420370"/>
                </a:lnTo>
                <a:lnTo>
                  <a:pt x="363600" y="391160"/>
                </a:lnTo>
                <a:lnTo>
                  <a:pt x="391033" y="364489"/>
                </a:lnTo>
                <a:lnTo>
                  <a:pt x="412876" y="331470"/>
                </a:lnTo>
                <a:lnTo>
                  <a:pt x="428244" y="295910"/>
                </a:lnTo>
                <a:lnTo>
                  <a:pt x="436372" y="256539"/>
                </a:lnTo>
                <a:lnTo>
                  <a:pt x="437332" y="233679"/>
                </a:lnTo>
                <a:lnTo>
                  <a:pt x="436499" y="214629"/>
                </a:lnTo>
                <a:lnTo>
                  <a:pt x="428498" y="175260"/>
                </a:lnTo>
                <a:lnTo>
                  <a:pt x="413258" y="139700"/>
                </a:lnTo>
                <a:lnTo>
                  <a:pt x="391541" y="106679"/>
                </a:lnTo>
                <a:lnTo>
                  <a:pt x="364236" y="80010"/>
                </a:lnTo>
                <a:lnTo>
                  <a:pt x="332105" y="57150"/>
                </a:lnTo>
                <a:lnTo>
                  <a:pt x="314451" y="49529"/>
                </a:lnTo>
                <a:close/>
              </a:path>
            </a:pathLst>
          </a:custGeom>
          <a:solidFill>
            <a:srgbClr val="164B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3223" y="315213"/>
            <a:ext cx="673755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2868" y="1082071"/>
            <a:ext cx="4540250" cy="3298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9498" y="3465703"/>
            <a:ext cx="4984750" cy="18620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2000"/>
              </a:lnSpc>
            </a:pPr>
            <a:r>
              <a:rPr sz="4000" spc="-45" dirty="0">
                <a:latin typeface="Calibri"/>
                <a:cs typeface="Calibri"/>
              </a:rPr>
              <a:t>Disorders </a:t>
            </a:r>
            <a:r>
              <a:rPr sz="4000" dirty="0">
                <a:latin typeface="Calibri"/>
                <a:cs typeface="Calibri"/>
              </a:rPr>
              <a:t>of </a:t>
            </a:r>
            <a:r>
              <a:rPr sz="4000" spc="-40" dirty="0">
                <a:latin typeface="Calibri"/>
                <a:cs typeface="Calibri"/>
              </a:rPr>
              <a:t>gall </a:t>
            </a:r>
            <a:r>
              <a:rPr sz="4000" spc="-15" dirty="0" smtClean="0">
                <a:latin typeface="Calibri"/>
                <a:cs typeface="Calibri"/>
              </a:rPr>
              <a:t>bladder</a:t>
            </a:r>
            <a:r>
              <a:rPr sz="4000" spc="-890" dirty="0" smtClean="0">
                <a:latin typeface="Calibri"/>
                <a:cs typeface="Calibri"/>
              </a:rPr>
              <a:t> </a:t>
            </a:r>
            <a:r>
              <a:rPr sz="4000" spc="-30" dirty="0" smtClean="0">
                <a:latin typeface="Calibri"/>
                <a:cs typeface="Calibri"/>
              </a:rPr>
              <a:t>By</a:t>
            </a:r>
            <a:endParaRPr lang="ar-IQ" sz="4000" spc="-30" dirty="0" smtClean="0">
              <a:latin typeface="Calibri"/>
              <a:cs typeface="Calibri"/>
            </a:endParaRPr>
          </a:p>
          <a:p>
            <a:pPr marL="12700" marR="5080" algn="l">
              <a:lnSpc>
                <a:spcPct val="102000"/>
              </a:lnSpc>
            </a:pPr>
            <a:r>
              <a:rPr lang="en-US" sz="4000" spc="-30" dirty="0" smtClean="0">
                <a:latin typeface="Calibri"/>
                <a:cs typeface="Calibri"/>
              </a:rPr>
              <a:t>Dr. </a:t>
            </a:r>
            <a:r>
              <a:rPr lang="en-US" sz="4000" spc="-30" dirty="0" err="1" smtClean="0">
                <a:latin typeface="Calibri"/>
                <a:cs typeface="Calibri"/>
              </a:rPr>
              <a:t>athemar</a:t>
            </a:r>
            <a:r>
              <a:rPr lang="en-US" sz="4000" spc="-30" dirty="0" smtClean="0">
                <a:latin typeface="Calibri"/>
                <a:cs typeface="Calibri"/>
              </a:rPr>
              <a:t> MR</a:t>
            </a:r>
            <a:endParaRPr sz="4000" dirty="0" smtClean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027" y="673608"/>
            <a:ext cx="3361944" cy="250240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00215" y="405384"/>
            <a:ext cx="246126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895" y="1091240"/>
            <a:ext cx="4147185" cy="341439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libri"/>
                <a:cs typeface="Calibri"/>
              </a:rPr>
              <a:t>Complications-cont</a:t>
            </a:r>
            <a:endParaRPr sz="2800">
              <a:latin typeface="Calibri"/>
              <a:cs typeface="Calibri"/>
            </a:endParaRPr>
          </a:p>
          <a:p>
            <a:pPr marL="756285" marR="15240" lvl="1" indent="-287020">
              <a:lnSpc>
                <a:spcPct val="100000"/>
              </a:lnSpc>
              <a:spcBef>
                <a:spcPts val="63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Inflammation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biliary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tree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(cholangitis)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Obstructive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cholestasis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5" dirty="0">
                <a:latin typeface="Calibri"/>
                <a:cs typeface="Calibri"/>
              </a:rPr>
              <a:t>Pancreatitis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Erode </a:t>
            </a:r>
            <a:r>
              <a:rPr sz="2400" spc="-5" dirty="0">
                <a:latin typeface="Calibri"/>
                <a:cs typeface="Calibri"/>
              </a:rPr>
              <a:t>adjacent </a:t>
            </a:r>
            <a:r>
              <a:rPr sz="2400" spc="-20" dirty="0">
                <a:latin typeface="Calibri"/>
                <a:cs typeface="Calibri"/>
              </a:rPr>
              <a:t>bowel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cause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intestinal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obstruction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(gallstone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ileus)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786884" y="653795"/>
            <a:ext cx="3886200" cy="5343525"/>
            <a:chOff x="4786884" y="653795"/>
            <a:chExt cx="3886200" cy="53435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86884" y="653795"/>
              <a:ext cx="3886200" cy="284683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76444" y="3500628"/>
              <a:ext cx="3570732" cy="24963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2584" y="426212"/>
            <a:ext cx="2336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Summ</a:t>
            </a:r>
            <a:r>
              <a:rPr spc="15" dirty="0"/>
              <a:t>a</a:t>
            </a:r>
            <a:r>
              <a:rPr spc="20" dirty="0"/>
              <a:t>r</a:t>
            </a:r>
            <a:r>
              <a:rPr spc="-15" dirty="0"/>
              <a:t>y: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232" y="1484375"/>
            <a:ext cx="6629400" cy="505663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7653" y="426212"/>
            <a:ext cx="7164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Pathology</a:t>
            </a:r>
            <a:r>
              <a:rPr spc="-60" dirty="0"/>
              <a:t> </a:t>
            </a:r>
            <a:r>
              <a:rPr dirty="0"/>
              <a:t>of</a:t>
            </a:r>
            <a:r>
              <a:rPr spc="-95" dirty="0"/>
              <a:t> </a:t>
            </a:r>
            <a:r>
              <a:rPr spc="-10" dirty="0"/>
              <a:t>acute</a:t>
            </a:r>
            <a:r>
              <a:rPr dirty="0"/>
              <a:t> </a:t>
            </a:r>
            <a:r>
              <a:rPr spc="-5"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197051"/>
            <a:ext cx="4359275" cy="4971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Gross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8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Calibri"/>
                <a:cs typeface="Calibri"/>
              </a:rPr>
              <a:t>Enlarged, </a:t>
            </a:r>
            <a:r>
              <a:rPr sz="2000" spc="-5" dirty="0">
                <a:latin typeface="Calibri"/>
                <a:cs typeface="Calibri"/>
              </a:rPr>
              <a:t>tense, </a:t>
            </a:r>
            <a:r>
              <a:rPr sz="2000" spc="-20" dirty="0">
                <a:latin typeface="Calibri"/>
                <a:cs typeface="Calibri"/>
              </a:rPr>
              <a:t>edematous, red </a:t>
            </a:r>
            <a:r>
              <a:rPr sz="2000" spc="-5" dirty="0">
                <a:latin typeface="Calibri"/>
                <a:cs typeface="Calibri"/>
              </a:rPr>
              <a:t>or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violaceous colour </a:t>
            </a:r>
            <a:r>
              <a:rPr sz="2000" spc="-20" dirty="0">
                <a:latin typeface="Calibri"/>
                <a:cs typeface="Calibri"/>
              </a:rPr>
              <a:t>(subserosal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haemorrhage)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ts val="2150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Fibrinous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/fibrinopurulent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exudate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ts val="2150"/>
              </a:lnSpc>
            </a:pPr>
            <a:r>
              <a:rPr sz="2000" spc="-20" dirty="0">
                <a:latin typeface="Calibri"/>
                <a:cs typeface="Calibri"/>
              </a:rPr>
              <a:t>covering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serosa</a:t>
            </a:r>
            <a:endParaRPr sz="2000">
              <a:latin typeface="Calibri"/>
              <a:cs typeface="Calibri"/>
            </a:endParaRPr>
          </a:p>
          <a:p>
            <a:pPr marL="756285" marR="219710" indent="-287020">
              <a:lnSpc>
                <a:spcPct val="79500"/>
              </a:lnSpc>
              <a:spcBef>
                <a:spcPts val="495"/>
              </a:spcBef>
              <a:tabLst>
                <a:tab pos="7562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5" dirty="0">
                <a:latin typeface="Calibri"/>
                <a:cs typeface="Calibri"/>
              </a:rPr>
              <a:t>+-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stones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obstructing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neck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cystic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duct</a:t>
            </a:r>
            <a:endParaRPr sz="2000">
              <a:latin typeface="Calibri"/>
              <a:cs typeface="Calibri"/>
            </a:endParaRPr>
          </a:p>
          <a:p>
            <a:pPr marL="756285" marR="473709" lvl="1" indent="-287020">
              <a:lnSpc>
                <a:spcPct val="80000"/>
              </a:lnSpc>
              <a:spcBef>
                <a:spcPts val="49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Lumen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contains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blood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pus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(empyema)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ts val="2355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Calibri"/>
                <a:cs typeface="Calibri"/>
              </a:rPr>
              <a:t>Green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black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necrotic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 MT"/>
              <a:buChar char="–"/>
            </a:pPr>
            <a:endParaRPr sz="18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Microscopic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acute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inflammation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ts val="2300"/>
              </a:lnSpc>
              <a:spcBef>
                <a:spcPts val="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mucosal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ulceration.</a:t>
            </a:r>
            <a:endParaRPr sz="2000">
              <a:latin typeface="Calibri"/>
              <a:cs typeface="Calibri"/>
            </a:endParaRPr>
          </a:p>
          <a:p>
            <a:pPr marL="756285" marR="102235" lvl="1" indent="-287020">
              <a:lnSpc>
                <a:spcPts val="2210"/>
              </a:lnSpc>
              <a:spcBef>
                <a:spcPts val="13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Calibri"/>
                <a:cs typeface="Calibri"/>
              </a:rPr>
              <a:t>May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associated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abscess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formation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gangrenous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necrosis.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9700" y="1810511"/>
            <a:ext cx="3401567" cy="392277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323843"/>
            <a:ext cx="7629525" cy="585978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Clinical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45" dirty="0">
                <a:latin typeface="Calibri"/>
                <a:cs typeface="Calibri"/>
              </a:rPr>
              <a:t>features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469900" marR="2325370">
              <a:lnSpc>
                <a:spcPts val="4029"/>
              </a:lnSpc>
              <a:spcBef>
                <a:spcPts val="5"/>
              </a:spcBef>
            </a:pPr>
            <a:r>
              <a:rPr sz="2800" spc="-25" dirty="0">
                <a:latin typeface="Arial MT"/>
                <a:cs typeface="Arial MT"/>
              </a:rPr>
              <a:t>–</a:t>
            </a:r>
            <a:r>
              <a:rPr sz="2800" spc="-25" dirty="0">
                <a:latin typeface="Calibri"/>
                <a:cs typeface="Calibri"/>
              </a:rPr>
              <a:t>recurrent </a:t>
            </a:r>
            <a:r>
              <a:rPr sz="2800" spc="-40" dirty="0">
                <a:latin typeface="Calibri"/>
                <a:cs typeface="Calibri"/>
              </a:rPr>
              <a:t>attacks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epigastric </a:t>
            </a:r>
            <a:r>
              <a:rPr sz="2800" spc="-10" dirty="0">
                <a:latin typeface="Calibri"/>
                <a:cs typeface="Calibri"/>
              </a:rPr>
              <a:t>or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right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upper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quadrant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pain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3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Nausea,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vomiting</a:t>
            </a:r>
            <a:r>
              <a:rPr sz="2800" spc="-5" dirty="0">
                <a:latin typeface="Calibri"/>
                <a:cs typeface="Calibri"/>
              </a:rPr>
              <a:t> and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intolerance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to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fatty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foods.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 MT"/>
              <a:buChar char="–"/>
            </a:pPr>
            <a:endParaRPr sz="4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Pathology: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2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Gross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1156335" algn="l"/>
              </a:tabLst>
            </a:pPr>
            <a:r>
              <a:rPr sz="2400" spc="-5" dirty="0">
                <a:latin typeface="Calibri"/>
                <a:cs typeface="Calibri"/>
              </a:rPr>
              <a:t>smooth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glistening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dull</a:t>
            </a:r>
            <a:r>
              <a:rPr sz="2400" spc="-20" dirty="0">
                <a:latin typeface="Calibri"/>
                <a:cs typeface="Calibri"/>
              </a:rPr>
              <a:t> serosa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(subserosal</a:t>
            </a:r>
            <a:endParaRPr sz="2400">
              <a:latin typeface="Calibri"/>
              <a:cs typeface="Calibri"/>
            </a:endParaRPr>
          </a:p>
          <a:p>
            <a:pPr marL="1155700">
              <a:lnSpc>
                <a:spcPct val="100000"/>
              </a:lnSpc>
            </a:pPr>
            <a:r>
              <a:rPr sz="2400" spc="-20" dirty="0">
                <a:latin typeface="Calibri"/>
                <a:cs typeface="Calibri"/>
              </a:rPr>
              <a:t>fibrosis)</a:t>
            </a:r>
            <a:endParaRPr sz="24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1156335" algn="l"/>
              </a:tabLst>
            </a:pPr>
            <a:r>
              <a:rPr sz="2400" spc="-20" dirty="0">
                <a:latin typeface="Calibri"/>
                <a:cs typeface="Calibri"/>
              </a:rPr>
              <a:t>thickened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wall,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opaque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gray-white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appearance</a:t>
            </a:r>
            <a:endParaRPr sz="24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1156335" algn="l"/>
              </a:tabLst>
            </a:pPr>
            <a:r>
              <a:rPr sz="2400" spc="-20" dirty="0">
                <a:latin typeface="Calibri"/>
                <a:cs typeface="Calibri"/>
              </a:rPr>
              <a:t>Uncomplicated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cases,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lumen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contains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65" dirty="0">
                <a:latin typeface="Calibri"/>
                <a:cs typeface="Calibri"/>
              </a:rPr>
              <a:t>clear,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green,</a:t>
            </a:r>
            <a:endParaRPr sz="2400">
              <a:latin typeface="Calibri"/>
              <a:cs typeface="Calibri"/>
            </a:endParaRPr>
          </a:p>
          <a:p>
            <a:pPr marL="1155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libri"/>
                <a:cs typeface="Calibri"/>
              </a:rPr>
              <a:t>mucoid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bile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stones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normal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mucosa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5435" y="2636520"/>
            <a:ext cx="2286000" cy="138074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495778"/>
            <a:ext cx="7915275" cy="250825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Microscopic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3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Reactive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proliferation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mucosa</a:t>
            </a:r>
            <a:endParaRPr sz="28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20" dirty="0">
                <a:latin typeface="Calibri"/>
                <a:cs typeface="Calibri"/>
              </a:rPr>
              <a:t>Inflammation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(lymphocytes,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plasma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cells,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macrophages 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 mucosa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subserosal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fibrous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tissue).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May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minimal.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8071" y="3860291"/>
            <a:ext cx="3613404" cy="25679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607822"/>
            <a:ext cx="7558405" cy="2853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Font typeface="Arial MT"/>
              <a:buChar char="–"/>
              <a:tabLst>
                <a:tab pos="299720" algn="l"/>
              </a:tabLst>
            </a:pPr>
            <a:r>
              <a:rPr sz="2800" spc="-35" dirty="0">
                <a:latin typeface="Calibri"/>
                <a:cs typeface="Calibri"/>
              </a:rPr>
              <a:t>Prominent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outpouching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mucosal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epithelium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through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wall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(Rokitansky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Aschoff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sinuses)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299720" algn="l"/>
              </a:tabLst>
            </a:pPr>
            <a:r>
              <a:rPr sz="2800" spc="-40" dirty="0">
                <a:latin typeface="Calibri"/>
                <a:cs typeface="Calibri"/>
              </a:rPr>
              <a:t>Marked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subepithelial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subserosal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fibrosis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800" spc="-5" dirty="0">
                <a:latin typeface="Arial MT"/>
                <a:cs typeface="Arial MT"/>
              </a:rPr>
              <a:t>–</a:t>
            </a:r>
            <a:r>
              <a:rPr sz="2800" spc="-105" dirty="0">
                <a:latin typeface="Arial MT"/>
                <a:cs typeface="Arial MT"/>
              </a:rPr>
              <a:t> </a:t>
            </a:r>
            <a:r>
              <a:rPr sz="2800" spc="-15" dirty="0">
                <a:latin typeface="Calibri"/>
                <a:cs typeface="Calibri"/>
              </a:rPr>
              <a:t>+-Superimposed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acute inflammation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350"/>
              </a:lnSpc>
              <a:spcBef>
                <a:spcPts val="695"/>
              </a:spcBef>
            </a:pPr>
            <a:r>
              <a:rPr sz="2800" spc="-5" dirty="0">
                <a:latin typeface="Arial MT"/>
                <a:cs typeface="Arial MT"/>
              </a:rPr>
              <a:t>–</a:t>
            </a:r>
            <a:r>
              <a:rPr sz="2800" spc="-105" dirty="0">
                <a:latin typeface="Arial MT"/>
                <a:cs typeface="Arial MT"/>
              </a:rPr>
              <a:t> </a:t>
            </a:r>
            <a:r>
              <a:rPr sz="2800" spc="-20" dirty="0">
                <a:latin typeface="Calibri"/>
                <a:cs typeface="Calibri"/>
              </a:rPr>
              <a:t>+-Extensive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calcification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within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wall</a:t>
            </a:r>
            <a:endParaRPr sz="2800">
              <a:latin typeface="Calibri"/>
              <a:cs typeface="Calibri"/>
            </a:endParaRPr>
          </a:p>
          <a:p>
            <a:pPr marL="299085">
              <a:lnSpc>
                <a:spcPts val="3350"/>
              </a:lnSpc>
            </a:pPr>
            <a:r>
              <a:rPr sz="2800" spc="-20" dirty="0">
                <a:latin typeface="Calibri"/>
                <a:cs typeface="Calibri"/>
              </a:rPr>
              <a:t>→porcelain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gall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bladder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→increase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risk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cancer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5591" y="3788664"/>
            <a:ext cx="3744467" cy="271576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535381"/>
            <a:ext cx="3844290" cy="5236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libri"/>
                <a:cs typeface="Calibri"/>
              </a:rPr>
              <a:t>Xanthogranulomatous </a:t>
            </a:r>
            <a:r>
              <a:rPr sz="2800" spc="-20" dirty="0">
                <a:latin typeface="Calibri"/>
                <a:cs typeface="Calibri"/>
              </a:rPr>
              <a:t> cholecystitis: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massively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thickened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wall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shrunken,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nodular, 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chronically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inflamed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foci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necrosis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haemorrhage.</a:t>
            </a:r>
            <a:endParaRPr sz="2800">
              <a:latin typeface="Calibri"/>
              <a:cs typeface="Calibri"/>
            </a:endParaRPr>
          </a:p>
          <a:p>
            <a:pPr marL="355600" marR="237490" indent="-342900">
              <a:lnSpc>
                <a:spcPct val="100000"/>
              </a:lnSpc>
              <a:spcBef>
                <a:spcPts val="7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40" dirty="0">
                <a:latin typeface="Calibri"/>
                <a:cs typeface="Calibri"/>
              </a:rPr>
              <a:t>Hydrops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gall </a:t>
            </a:r>
            <a:r>
              <a:rPr sz="2800" spc="-20" dirty="0">
                <a:latin typeface="Calibri"/>
                <a:cs typeface="Calibri"/>
              </a:rPr>
              <a:t> bladder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atrophic, 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chronically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obstructed 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gall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bladder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containing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only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clear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secretion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97323" y="260604"/>
            <a:ext cx="4241800" cy="2804160"/>
            <a:chOff x="4497323" y="260604"/>
            <a:chExt cx="4241800" cy="28041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31663" y="260604"/>
              <a:ext cx="3806951" cy="28041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41899" y="1186053"/>
              <a:ext cx="105917" cy="953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497324" y="975359"/>
              <a:ext cx="640715" cy="286385"/>
            </a:xfrm>
            <a:custGeom>
              <a:avLst/>
              <a:gdLst/>
              <a:ahLst/>
              <a:cxnLst/>
              <a:rect l="l" t="t" r="r" b="b"/>
              <a:pathLst>
                <a:path w="640714" h="286384">
                  <a:moveTo>
                    <a:pt x="640461" y="283210"/>
                  </a:moveTo>
                  <a:lnTo>
                    <a:pt x="620141" y="274193"/>
                  </a:lnTo>
                  <a:lnTo>
                    <a:pt x="5080" y="0"/>
                  </a:lnTo>
                  <a:lnTo>
                    <a:pt x="0" y="11684"/>
                  </a:lnTo>
                  <a:lnTo>
                    <a:pt x="615061" y="285877"/>
                  </a:lnTo>
                  <a:lnTo>
                    <a:pt x="627507" y="284480"/>
                  </a:lnTo>
                  <a:lnTo>
                    <a:pt x="638302" y="283210"/>
                  </a:lnTo>
                  <a:lnTo>
                    <a:pt x="640461" y="283210"/>
                  </a:lnTo>
                  <a:close/>
                </a:path>
              </a:pathLst>
            </a:custGeom>
            <a:solidFill>
              <a:srgbClr val="487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31664" y="3285744"/>
            <a:ext cx="3750564" cy="3031236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4212336" y="4096511"/>
            <a:ext cx="647700" cy="103505"/>
          </a:xfrm>
          <a:custGeom>
            <a:avLst/>
            <a:gdLst/>
            <a:ahLst/>
            <a:cxnLst/>
            <a:rect l="l" t="t" r="r" b="b"/>
            <a:pathLst>
              <a:path w="647700" h="103504">
                <a:moveTo>
                  <a:pt x="647446" y="51816"/>
                </a:moveTo>
                <a:lnTo>
                  <a:pt x="636524" y="45339"/>
                </a:lnTo>
                <a:lnTo>
                  <a:pt x="634873" y="44386"/>
                </a:lnTo>
                <a:lnTo>
                  <a:pt x="634873" y="46228"/>
                </a:lnTo>
                <a:lnTo>
                  <a:pt x="634873" y="57277"/>
                </a:lnTo>
                <a:lnTo>
                  <a:pt x="634860" y="46342"/>
                </a:lnTo>
                <a:lnTo>
                  <a:pt x="631698" y="46342"/>
                </a:lnTo>
                <a:lnTo>
                  <a:pt x="634873" y="46228"/>
                </a:lnTo>
                <a:lnTo>
                  <a:pt x="634873" y="44386"/>
                </a:lnTo>
                <a:lnTo>
                  <a:pt x="622300" y="37033"/>
                </a:lnTo>
                <a:lnTo>
                  <a:pt x="622300" y="51816"/>
                </a:lnTo>
                <a:lnTo>
                  <a:pt x="617766" y="54470"/>
                </a:lnTo>
                <a:lnTo>
                  <a:pt x="617766" y="51308"/>
                </a:lnTo>
                <a:lnTo>
                  <a:pt x="616153" y="51308"/>
                </a:lnTo>
                <a:lnTo>
                  <a:pt x="616153" y="48221"/>
                </a:lnTo>
                <a:lnTo>
                  <a:pt x="622300" y="51816"/>
                </a:lnTo>
                <a:lnTo>
                  <a:pt x="622300" y="37033"/>
                </a:lnTo>
                <a:lnTo>
                  <a:pt x="558927" y="0"/>
                </a:lnTo>
                <a:lnTo>
                  <a:pt x="555117" y="1016"/>
                </a:lnTo>
                <a:lnTo>
                  <a:pt x="551561" y="7112"/>
                </a:lnTo>
                <a:lnTo>
                  <a:pt x="552577" y="10922"/>
                </a:lnTo>
                <a:lnTo>
                  <a:pt x="610603" y="44958"/>
                </a:lnTo>
                <a:lnTo>
                  <a:pt x="0" y="44958"/>
                </a:lnTo>
                <a:lnTo>
                  <a:pt x="0" y="51308"/>
                </a:lnTo>
                <a:lnTo>
                  <a:pt x="0" y="57658"/>
                </a:lnTo>
                <a:lnTo>
                  <a:pt x="612305" y="57658"/>
                </a:lnTo>
                <a:lnTo>
                  <a:pt x="552577" y="92583"/>
                </a:lnTo>
                <a:lnTo>
                  <a:pt x="551561" y="96393"/>
                </a:lnTo>
                <a:lnTo>
                  <a:pt x="555117" y="102489"/>
                </a:lnTo>
                <a:lnTo>
                  <a:pt x="558927" y="103505"/>
                </a:lnTo>
                <a:lnTo>
                  <a:pt x="636524" y="58166"/>
                </a:lnTo>
                <a:lnTo>
                  <a:pt x="647446" y="51816"/>
                </a:lnTo>
                <a:close/>
              </a:path>
            </a:pathLst>
          </a:custGeom>
          <a:solidFill>
            <a:srgbClr val="487CB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Complications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213230"/>
            <a:ext cx="4124325" cy="52552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538480" indent="-342900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Bacterial </a:t>
            </a:r>
            <a:r>
              <a:rPr sz="2200" spc="-25" dirty="0">
                <a:latin typeface="Calibri"/>
                <a:cs typeface="Calibri"/>
              </a:rPr>
              <a:t>superinfection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cholangitis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sepsis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Gall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bladder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perforation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local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abscess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formation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22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Gall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bladder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rupture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with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diffuse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520"/>
              </a:lnSpc>
            </a:pPr>
            <a:r>
              <a:rPr sz="2200" spc="-20" dirty="0">
                <a:latin typeface="Calibri"/>
                <a:cs typeface="Calibri"/>
              </a:rPr>
              <a:t>peritonitis</a:t>
            </a:r>
            <a:endParaRPr sz="2200">
              <a:latin typeface="Calibri"/>
              <a:cs typeface="Calibri"/>
            </a:endParaRPr>
          </a:p>
          <a:p>
            <a:pPr marL="355600" marR="108585" indent="-342900">
              <a:lnSpc>
                <a:spcPct val="80000"/>
              </a:lnSpc>
              <a:spcBef>
                <a:spcPts val="5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Biliary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enteric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(cholecystenteric) 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fistula,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25" dirty="0">
                <a:latin typeface="Calibri"/>
                <a:cs typeface="Calibri"/>
              </a:rPr>
              <a:t>drainage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5" dirty="0">
                <a:latin typeface="Calibri"/>
                <a:cs typeface="Calibri"/>
              </a:rPr>
              <a:t>bile </a:t>
            </a:r>
            <a:r>
              <a:rPr sz="2200" spc="-35" dirty="0">
                <a:latin typeface="Calibri"/>
                <a:cs typeface="Calibri"/>
              </a:rPr>
              <a:t>into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adjacent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organs, </a:t>
            </a:r>
            <a:r>
              <a:rPr sz="2200" spc="-10" dirty="0">
                <a:latin typeface="Calibri"/>
                <a:cs typeface="Calibri"/>
              </a:rPr>
              <a:t>entry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air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bacteria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into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biliary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tree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potentially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gallstone-induced 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intestinal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obstruction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(ileus)</a:t>
            </a:r>
            <a:endParaRPr sz="2200">
              <a:latin typeface="Calibri"/>
              <a:cs typeface="Calibri"/>
            </a:endParaRPr>
          </a:p>
          <a:p>
            <a:pPr marL="355600" marR="565150" indent="-342900">
              <a:lnSpc>
                <a:spcPct val="79500"/>
              </a:lnSpc>
              <a:spcBef>
                <a:spcPts val="5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30" dirty="0">
                <a:latin typeface="Calibri"/>
                <a:cs typeface="Calibri"/>
              </a:rPr>
              <a:t>Aggravating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25" dirty="0">
                <a:latin typeface="Calibri"/>
                <a:cs typeface="Calibri"/>
              </a:rPr>
              <a:t>preexisting </a:t>
            </a:r>
            <a:r>
              <a:rPr sz="2200" spc="-20" dirty="0">
                <a:latin typeface="Calibri"/>
                <a:cs typeface="Calibri"/>
              </a:rPr>
              <a:t> medical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illness,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with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cardiac,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pulmonary, </a:t>
            </a:r>
            <a:r>
              <a:rPr sz="2200" spc="-10" dirty="0">
                <a:latin typeface="Calibri"/>
                <a:cs typeface="Calibri"/>
              </a:rPr>
              <a:t>renal </a:t>
            </a:r>
            <a:r>
              <a:rPr sz="2200" spc="-5" dirty="0">
                <a:latin typeface="Calibri"/>
                <a:cs typeface="Calibri"/>
              </a:rPr>
              <a:t>or </a:t>
            </a:r>
            <a:r>
              <a:rPr sz="2200" spc="-20" dirty="0">
                <a:latin typeface="Calibri"/>
                <a:cs typeface="Calibri"/>
              </a:rPr>
              <a:t>liver 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decompensation</a:t>
            </a:r>
            <a:endParaRPr sz="2200">
              <a:latin typeface="Calibri"/>
              <a:cs typeface="Calibri"/>
            </a:endParaRPr>
          </a:p>
          <a:p>
            <a:pPr marL="355600" marR="796290" indent="-342900">
              <a:lnSpc>
                <a:spcPct val="80000"/>
              </a:lnSpc>
              <a:spcBef>
                <a:spcPts val="6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200" spc="-25" dirty="0">
                <a:latin typeface="Calibri"/>
                <a:cs typeface="Calibri"/>
              </a:rPr>
              <a:t>Porcelain gall </a:t>
            </a:r>
            <a:r>
              <a:rPr sz="2200" spc="-15" dirty="0">
                <a:latin typeface="Calibri"/>
                <a:cs typeface="Calibri"/>
              </a:rPr>
              <a:t>bladder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4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increased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risk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cancer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31664" y="1345691"/>
            <a:ext cx="4026408" cy="465582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962990"/>
            <a:ext cx="51098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Calibri"/>
                <a:cs typeface="Calibri"/>
              </a:rPr>
              <a:t>Treatment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Cholecystectomy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91484" y="1961388"/>
            <a:ext cx="5213604" cy="47228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954" y="426212"/>
            <a:ext cx="3020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Cholelithiasis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282" y="1740262"/>
            <a:ext cx="7126605" cy="19424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90"/>
              </a:lnSpc>
              <a:tabLst>
                <a:tab pos="342265" algn="l"/>
              </a:tabLst>
            </a:pPr>
            <a:r>
              <a:rPr sz="2800" spc="-5" dirty="0">
                <a:latin typeface="Arial MT"/>
                <a:cs typeface="Arial MT"/>
              </a:rPr>
              <a:t>•	</a:t>
            </a:r>
            <a:r>
              <a:rPr sz="2800" spc="-40" dirty="0">
                <a:latin typeface="Calibri"/>
                <a:cs typeface="Calibri"/>
              </a:rPr>
              <a:t>Affect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10-20%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adult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population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developed</a:t>
            </a:r>
            <a:endParaRPr sz="2800">
              <a:latin typeface="Calibri"/>
              <a:cs typeface="Calibri"/>
            </a:endParaRPr>
          </a:p>
          <a:p>
            <a:pPr marL="34290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countries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75"/>
              </a:spcBef>
              <a:tabLst>
                <a:tab pos="342265" algn="l"/>
              </a:tabLst>
            </a:pPr>
            <a:r>
              <a:rPr sz="3200" dirty="0">
                <a:latin typeface="Arial MT"/>
                <a:cs typeface="Arial MT"/>
              </a:rPr>
              <a:t>•	</a:t>
            </a:r>
            <a:r>
              <a:rPr sz="3200" spc="-15" dirty="0">
                <a:latin typeface="Calibri"/>
                <a:cs typeface="Calibri"/>
              </a:rPr>
              <a:t>Clinical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features:</a:t>
            </a:r>
            <a:endParaRPr sz="3200">
              <a:latin typeface="Calibri"/>
              <a:cs typeface="Calibri"/>
            </a:endParaRPr>
          </a:p>
          <a:p>
            <a:pPr marL="457200">
              <a:lnSpc>
                <a:spcPct val="100000"/>
              </a:lnSpc>
              <a:spcBef>
                <a:spcPts val="725"/>
              </a:spcBef>
            </a:pPr>
            <a:r>
              <a:rPr sz="2800" spc="-5" dirty="0">
                <a:latin typeface="Arial MT"/>
                <a:cs typeface="Arial MT"/>
              </a:rPr>
              <a:t>–</a:t>
            </a:r>
            <a:r>
              <a:rPr sz="2800" spc="-95" dirty="0">
                <a:latin typeface="Arial MT"/>
                <a:cs typeface="Arial MT"/>
              </a:rPr>
              <a:t> </a:t>
            </a:r>
            <a:r>
              <a:rPr sz="2800" spc="-10" dirty="0">
                <a:latin typeface="Calibri"/>
                <a:cs typeface="Calibri"/>
              </a:rPr>
              <a:t>70-80%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are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asymptomatic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482" y="3760070"/>
            <a:ext cx="5629275" cy="919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90"/>
              </a:lnSpc>
            </a:pPr>
            <a:r>
              <a:rPr sz="2800" spc="-20" dirty="0">
                <a:latin typeface="Arial MT"/>
                <a:cs typeface="Arial MT"/>
              </a:rPr>
              <a:t>–</a:t>
            </a:r>
            <a:r>
              <a:rPr sz="2800" spc="-20" dirty="0">
                <a:latin typeface="Calibri"/>
                <a:cs typeface="Calibri"/>
              </a:rPr>
              <a:t>Excruciating</a:t>
            </a:r>
            <a:r>
              <a:rPr sz="2800" spc="-15" dirty="0">
                <a:latin typeface="Calibri"/>
                <a:cs typeface="Calibri"/>
              </a:rPr>
              <a:t> pain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localised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to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right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r>
              <a:rPr sz="2800" spc="-20" dirty="0">
                <a:latin typeface="Calibri"/>
                <a:cs typeface="Calibri"/>
              </a:rPr>
              <a:t>upper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quadrant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epigastric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region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5650" y="228450"/>
            <a:ext cx="1847850" cy="137070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477995" y="1706027"/>
            <a:ext cx="8372475" cy="4829175"/>
            <a:chOff x="477995" y="1706027"/>
            <a:chExt cx="8372475" cy="482917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92695" y="4005072"/>
              <a:ext cx="1757172" cy="25298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77989" y="1706028"/>
              <a:ext cx="7959090" cy="4459605"/>
            </a:xfrm>
            <a:custGeom>
              <a:avLst/>
              <a:gdLst/>
              <a:ahLst/>
              <a:cxnLst/>
              <a:rect l="l" t="t" r="r" b="b"/>
              <a:pathLst>
                <a:path w="7959090" h="4459605">
                  <a:moveTo>
                    <a:pt x="7958658" y="0"/>
                  </a:moveTo>
                  <a:lnTo>
                    <a:pt x="0" y="0"/>
                  </a:lnTo>
                  <a:lnTo>
                    <a:pt x="0" y="1854200"/>
                  </a:lnTo>
                  <a:lnTo>
                    <a:pt x="314109" y="1854200"/>
                  </a:lnTo>
                  <a:lnTo>
                    <a:pt x="314109" y="4459173"/>
                  </a:lnTo>
                  <a:lnTo>
                    <a:pt x="6576784" y="4459173"/>
                  </a:lnTo>
                  <a:lnTo>
                    <a:pt x="6576784" y="1854200"/>
                  </a:lnTo>
                  <a:lnTo>
                    <a:pt x="7958658" y="1854200"/>
                  </a:lnTo>
                  <a:lnTo>
                    <a:pt x="79586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1936740"/>
            <a:ext cx="7988934" cy="429450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main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types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gall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stones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2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40" dirty="0">
                <a:latin typeface="Calibri"/>
                <a:cs typeface="Calibri"/>
              </a:rPr>
              <a:t>Cholesterol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stones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0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Pigment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stones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65" dirty="0">
                <a:latin typeface="Calibri"/>
                <a:cs typeface="Calibri"/>
              </a:rPr>
              <a:t>West,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about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90%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are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cholesterol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stones.</a:t>
            </a:r>
            <a:endParaRPr sz="3200">
              <a:latin typeface="Calibri"/>
              <a:cs typeface="Calibri"/>
            </a:endParaRPr>
          </a:p>
          <a:p>
            <a:pPr marL="355600" marR="167640" indent="-342900">
              <a:lnSpc>
                <a:spcPct val="100000"/>
              </a:lnSpc>
              <a:spcBef>
                <a:spcPts val="8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Pigment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gall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stone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predominant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non- 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60" dirty="0">
                <a:latin typeface="Calibri"/>
                <a:cs typeface="Calibri"/>
              </a:rPr>
              <a:t>Western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population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associated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bacterial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infection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5" dirty="0">
                <a:latin typeface="Calibri"/>
                <a:cs typeface="Calibri"/>
              </a:rPr>
              <a:t> biliary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tree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parasitic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infestations.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01124" y="0"/>
            <a:ext cx="7743190" cy="6858000"/>
            <a:chOff x="1401124" y="0"/>
            <a:chExt cx="7743190" cy="6858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79363" y="0"/>
              <a:ext cx="3564636" cy="321259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01124" y="26"/>
              <a:ext cx="6414910" cy="685797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0416" y="85089"/>
            <a:ext cx="43180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Cholelithiasis</a:t>
            </a:r>
            <a:r>
              <a:rPr spc="-155" dirty="0"/>
              <a:t> </a:t>
            </a:r>
            <a:r>
              <a:rPr spc="-10" dirty="0"/>
              <a:t>-cont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926083"/>
            <a:ext cx="16516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Risk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factors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535" y="1276836"/>
            <a:ext cx="7496175" cy="4878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75"/>
              </a:lnSpc>
              <a:tabLst>
                <a:tab pos="2863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20" dirty="0">
                <a:latin typeface="Calibri"/>
                <a:cs typeface="Calibri"/>
              </a:rPr>
              <a:t>Prevalence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increase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age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 </a:t>
            </a:r>
            <a:r>
              <a:rPr sz="2000" spc="-20" dirty="0">
                <a:latin typeface="Calibri"/>
                <a:cs typeface="Calibri"/>
              </a:rPr>
              <a:t>associated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metabolic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syndrome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ts val="2160"/>
              </a:lnSpc>
            </a:pP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obesity.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common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women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(2x)</a:t>
            </a:r>
            <a:endParaRPr sz="2000">
              <a:latin typeface="Calibri"/>
              <a:cs typeface="Calibri"/>
            </a:endParaRPr>
          </a:p>
          <a:p>
            <a:pPr marL="286385" marR="296545" indent="-287020">
              <a:lnSpc>
                <a:spcPct val="79000"/>
              </a:lnSpc>
              <a:spcBef>
                <a:spcPts val="505"/>
              </a:spcBef>
              <a:tabLst>
                <a:tab pos="2863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5" dirty="0">
                <a:latin typeface="Calibri"/>
                <a:cs typeface="Calibri"/>
              </a:rPr>
              <a:t>Ethnic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geographic. </a:t>
            </a:r>
            <a:r>
              <a:rPr sz="2000" spc="-25" dirty="0">
                <a:latin typeface="Calibri"/>
                <a:cs typeface="Calibri"/>
              </a:rPr>
              <a:t>Cholesterol stone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20" dirty="0">
                <a:latin typeface="Calibri"/>
                <a:cs typeface="Calibri"/>
              </a:rPr>
              <a:t>more </a:t>
            </a:r>
            <a:r>
              <a:rPr sz="2000" spc="-5" dirty="0">
                <a:latin typeface="Calibri"/>
                <a:cs typeface="Calibri"/>
              </a:rPr>
              <a:t>common in </a:t>
            </a:r>
            <a:r>
              <a:rPr sz="2000" spc="-20" dirty="0">
                <a:latin typeface="Calibri"/>
                <a:cs typeface="Calibri"/>
              </a:rPr>
              <a:t>Native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American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population,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related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biliary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cholesterol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hypersecretion.</a:t>
            </a:r>
            <a:endParaRPr sz="2000">
              <a:latin typeface="Calibri"/>
              <a:cs typeface="Calibri"/>
            </a:endParaRPr>
          </a:p>
          <a:p>
            <a:pPr marL="286385" marR="59055" indent="-287020">
              <a:lnSpc>
                <a:spcPct val="80000"/>
              </a:lnSpc>
              <a:spcBef>
                <a:spcPts val="505"/>
              </a:spcBef>
              <a:tabLst>
                <a:tab pos="2863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15" dirty="0">
                <a:latin typeface="Calibri"/>
                <a:cs typeface="Calibri"/>
              </a:rPr>
              <a:t>Hereditary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positive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family</a:t>
            </a:r>
            <a:r>
              <a:rPr sz="2000" spc="-20" dirty="0">
                <a:latin typeface="Calibri"/>
                <a:cs typeface="Calibri"/>
              </a:rPr>
              <a:t> history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stones,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inborn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error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metabolism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associated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impaired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bile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salt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synthesis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secretion</a:t>
            </a:r>
            <a:endParaRPr sz="2000">
              <a:latin typeface="Calibri"/>
              <a:cs typeface="Calibri"/>
            </a:endParaRPr>
          </a:p>
          <a:p>
            <a:pPr>
              <a:lnSpc>
                <a:spcPts val="2350"/>
              </a:lnSpc>
              <a:tabLst>
                <a:tab pos="2863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25" dirty="0">
                <a:latin typeface="Calibri"/>
                <a:cs typeface="Calibri"/>
              </a:rPr>
              <a:t>Environmental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factors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685800" indent="-228600">
              <a:lnSpc>
                <a:spcPct val="80000"/>
              </a:lnSpc>
              <a:spcBef>
                <a:spcPts val="540"/>
              </a:spcBef>
              <a:tabLst>
                <a:tab pos="685165" algn="l"/>
              </a:tabLst>
            </a:pPr>
            <a:r>
              <a:rPr sz="2000" dirty="0">
                <a:latin typeface="Arial MT"/>
                <a:cs typeface="Arial MT"/>
              </a:rPr>
              <a:t>•	</a:t>
            </a:r>
            <a:r>
              <a:rPr sz="2000" spc="-20" dirty="0">
                <a:latin typeface="Calibri"/>
                <a:cs typeface="Calibri"/>
              </a:rPr>
              <a:t>Estrogenic </a:t>
            </a:r>
            <a:r>
              <a:rPr sz="2000" spc="-5" dirty="0">
                <a:latin typeface="Calibri"/>
                <a:cs typeface="Calibri"/>
              </a:rPr>
              <a:t>influence </a:t>
            </a:r>
            <a:r>
              <a:rPr sz="2000" dirty="0">
                <a:latin typeface="Calibri"/>
                <a:cs typeface="Calibri"/>
              </a:rPr>
              <a:t>( </a:t>
            </a:r>
            <a:r>
              <a:rPr sz="2000" spc="-5" dirty="0">
                <a:latin typeface="Calibri"/>
                <a:cs typeface="Calibri"/>
              </a:rPr>
              <a:t>OCP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pregnancy)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5" dirty="0">
                <a:latin typeface="Calibri"/>
                <a:cs typeface="Calibri"/>
              </a:rPr>
              <a:t>increase </a:t>
            </a:r>
            <a:r>
              <a:rPr sz="2000" spc="-20" dirty="0">
                <a:latin typeface="Calibri"/>
                <a:cs typeface="Calibri"/>
              </a:rPr>
              <a:t>expression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hepatic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lipoprotein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receptors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→stimulates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HMG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Co-A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reductase </a:t>
            </a:r>
            <a:r>
              <a:rPr sz="2000" dirty="0">
                <a:latin typeface="Calibri"/>
                <a:cs typeface="Calibri"/>
              </a:rPr>
              <a:t> activity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→enhance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cholesterol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uptake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synthesis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→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excess 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biliary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secretion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cholesterol.</a:t>
            </a:r>
            <a:endParaRPr sz="2000">
              <a:latin typeface="Calibri"/>
              <a:cs typeface="Calibri"/>
            </a:endParaRPr>
          </a:p>
          <a:p>
            <a:pPr marL="685800" marR="694690" indent="-228600">
              <a:lnSpc>
                <a:spcPts val="1920"/>
              </a:lnSpc>
              <a:spcBef>
                <a:spcPts val="490"/>
              </a:spcBef>
              <a:tabLst>
                <a:tab pos="685165" algn="l"/>
              </a:tabLst>
            </a:pPr>
            <a:r>
              <a:rPr sz="2000" dirty="0">
                <a:latin typeface="Arial MT"/>
                <a:cs typeface="Arial MT"/>
              </a:rPr>
              <a:t>•	</a:t>
            </a:r>
            <a:r>
              <a:rPr sz="2000" spc="-25" dirty="0">
                <a:latin typeface="Calibri"/>
                <a:cs typeface="Calibri"/>
              </a:rPr>
              <a:t>Clofibrate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(lipid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lowering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agent)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increase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hepatic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HMG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Co-A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reductase </a:t>
            </a:r>
            <a:r>
              <a:rPr sz="2000" dirty="0">
                <a:latin typeface="Calibri"/>
                <a:cs typeface="Calibri"/>
              </a:rPr>
              <a:t>→ </a:t>
            </a:r>
            <a:r>
              <a:rPr sz="2000" spc="-5" dirty="0">
                <a:latin typeface="Calibri"/>
                <a:cs typeface="Calibri"/>
              </a:rPr>
              <a:t>reduce </a:t>
            </a:r>
            <a:r>
              <a:rPr sz="2000" spc="-20" dirty="0">
                <a:latin typeface="Calibri"/>
                <a:cs typeface="Calibri"/>
              </a:rPr>
              <a:t>cholesterol </a:t>
            </a:r>
            <a:r>
              <a:rPr sz="2000" dirty="0">
                <a:latin typeface="Calibri"/>
                <a:cs typeface="Calibri"/>
              </a:rPr>
              <a:t>7-α </a:t>
            </a:r>
            <a:r>
              <a:rPr sz="2000" spc="-30" dirty="0">
                <a:latin typeface="Calibri"/>
                <a:cs typeface="Calibri"/>
              </a:rPr>
              <a:t>hydroxylase </a:t>
            </a:r>
            <a:r>
              <a:rPr sz="2000" dirty="0">
                <a:latin typeface="Calibri"/>
                <a:cs typeface="Calibri"/>
              </a:rPr>
              <a:t>activity →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decrease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conversion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cholesterol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bile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acids</a:t>
            </a:r>
            <a:endParaRPr sz="2000">
              <a:latin typeface="Calibri"/>
              <a:cs typeface="Calibri"/>
            </a:endParaRPr>
          </a:p>
          <a:p>
            <a:pPr marL="457200">
              <a:lnSpc>
                <a:spcPts val="2160"/>
              </a:lnSpc>
              <a:spcBef>
                <a:spcPts val="40"/>
              </a:spcBef>
              <a:tabLst>
                <a:tab pos="685165" algn="l"/>
              </a:tabLst>
            </a:pPr>
            <a:r>
              <a:rPr sz="2000" dirty="0">
                <a:latin typeface="Arial MT"/>
                <a:cs typeface="Arial MT"/>
              </a:rPr>
              <a:t>•	</a:t>
            </a:r>
            <a:r>
              <a:rPr sz="2000" spc="-40" dirty="0">
                <a:latin typeface="Calibri"/>
                <a:cs typeface="Calibri"/>
              </a:rPr>
              <a:t>Obesity,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rapid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weight</a:t>
            </a:r>
            <a:r>
              <a:rPr sz="2000" spc="-5" dirty="0">
                <a:latin typeface="Calibri"/>
                <a:cs typeface="Calibri"/>
              </a:rPr>
              <a:t> loss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also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increase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biliary </a:t>
            </a:r>
            <a:r>
              <a:rPr sz="2000" spc="-20" dirty="0">
                <a:latin typeface="Calibri"/>
                <a:cs typeface="Calibri"/>
              </a:rPr>
              <a:t>cholesterol</a:t>
            </a:r>
            <a:endParaRPr sz="2000">
              <a:latin typeface="Calibri"/>
              <a:cs typeface="Calibri"/>
            </a:endParaRPr>
          </a:p>
          <a:p>
            <a:pPr marL="685800">
              <a:lnSpc>
                <a:spcPts val="2035"/>
              </a:lnSpc>
            </a:pPr>
            <a:r>
              <a:rPr sz="2000" spc="-10" dirty="0">
                <a:latin typeface="Calibri"/>
                <a:cs typeface="Calibri"/>
              </a:rPr>
              <a:t>secretion.</a:t>
            </a:r>
            <a:endParaRPr sz="2000">
              <a:latin typeface="Calibri"/>
              <a:cs typeface="Calibri"/>
            </a:endParaRPr>
          </a:p>
          <a:p>
            <a:pPr marL="286385" marR="680720" indent="-287020">
              <a:lnSpc>
                <a:spcPts val="2200"/>
              </a:lnSpc>
              <a:spcBef>
                <a:spcPts val="114"/>
              </a:spcBef>
              <a:tabLst>
                <a:tab pos="2863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5" dirty="0">
                <a:latin typeface="Calibri"/>
                <a:cs typeface="Calibri"/>
              </a:rPr>
              <a:t>Acquired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disorders 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gall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bladder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stasis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reduced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gall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bladder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motility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pregnancy,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rapid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weight </a:t>
            </a:r>
            <a:r>
              <a:rPr sz="2000" spc="-5" dirty="0">
                <a:latin typeface="Calibri"/>
                <a:cs typeface="Calibri"/>
              </a:rPr>
              <a:t>loss,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spinal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cord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injury).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06970" y="175884"/>
            <a:ext cx="8293734" cy="6328410"/>
            <a:chOff x="706970" y="175884"/>
            <a:chExt cx="8293734" cy="632841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09033" y="175884"/>
              <a:ext cx="1391511" cy="105530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06970" y="1271542"/>
              <a:ext cx="7959090" cy="5232400"/>
            </a:xfrm>
            <a:custGeom>
              <a:avLst/>
              <a:gdLst/>
              <a:ahLst/>
              <a:cxnLst/>
              <a:rect l="l" t="t" r="r" b="b"/>
              <a:pathLst>
                <a:path w="7959090" h="5232400">
                  <a:moveTo>
                    <a:pt x="7958670" y="5232402"/>
                  </a:moveTo>
                  <a:lnTo>
                    <a:pt x="0" y="5232402"/>
                  </a:lnTo>
                  <a:lnTo>
                    <a:pt x="0" y="0"/>
                  </a:lnTo>
                  <a:lnTo>
                    <a:pt x="7958670" y="0"/>
                  </a:lnTo>
                  <a:lnTo>
                    <a:pt x="7958670" y="52324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algn="l"/>
              <a:r>
                <a:rPr lang="en-US" dirty="0" smtClean="0"/>
                <a:t>1- age </a:t>
              </a:r>
            </a:p>
            <a:p>
              <a:pPr algn="l"/>
              <a:r>
                <a:rPr lang="en-US" dirty="0" smtClean="0"/>
                <a:t>2- female gender </a:t>
              </a:r>
            </a:p>
            <a:p>
              <a:pPr algn="l"/>
              <a:r>
                <a:rPr lang="en-US" dirty="0" smtClean="0"/>
                <a:t>3- obesity and being over weight </a:t>
              </a:r>
            </a:p>
            <a:p>
              <a:pPr algn="l"/>
              <a:r>
                <a:rPr lang="en-US" dirty="0" smtClean="0"/>
                <a:t>4- hyper </a:t>
              </a:r>
              <a:r>
                <a:rPr lang="en-US" dirty="0" err="1" smtClean="0"/>
                <a:t>insulinemia</a:t>
              </a:r>
              <a:r>
                <a:rPr lang="en-US" dirty="0" smtClean="0"/>
                <a:t> </a:t>
              </a:r>
            </a:p>
            <a:p>
              <a:pPr algn="l"/>
              <a:r>
                <a:rPr lang="en-US" dirty="0" smtClean="0"/>
                <a:t>5- diet high in triglycerides and refined carbohydrate  </a:t>
              </a:r>
            </a:p>
            <a:p>
              <a:pPr algn="l"/>
              <a:r>
                <a:rPr lang="en-US" dirty="0" smtClean="0"/>
                <a:t>6- genetic predisposition </a:t>
              </a:r>
            </a:p>
            <a:p>
              <a:pPr algn="l"/>
              <a:r>
                <a:rPr lang="en-US" dirty="0" smtClean="0"/>
                <a:t>7- medication ( </a:t>
              </a:r>
              <a:r>
                <a:rPr lang="en-US" dirty="0" err="1" smtClean="0"/>
                <a:t>oestrogen</a:t>
              </a:r>
              <a:r>
                <a:rPr lang="en-US" dirty="0" smtClean="0"/>
                <a:t> replacement therapy ,ceftriaxone )</a:t>
              </a:r>
            </a:p>
            <a:p>
              <a:pPr algn="l"/>
              <a:r>
                <a:rPr lang="en-US" dirty="0"/>
                <a:t> </a:t>
              </a:r>
              <a:endParaRPr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2335424"/>
            <a:ext cx="3613785" cy="123380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400" b="1" spc="-20" dirty="0">
                <a:latin typeface="Calibri"/>
                <a:cs typeface="Calibri"/>
              </a:rPr>
              <a:t>Cholesterol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stone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8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25" dirty="0">
                <a:latin typeface="Calibri"/>
                <a:cs typeface="Calibri"/>
              </a:rPr>
              <a:t>Content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Crystalline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cholesterol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monohydrate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predominant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24780" y="2390394"/>
            <a:ext cx="18313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libri"/>
                <a:cs typeface="Calibri"/>
              </a:rPr>
              <a:t>Pigment</a:t>
            </a:r>
            <a:r>
              <a:rPr sz="2400" b="1" spc="-1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stone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780" y="2854579"/>
            <a:ext cx="3394710" cy="1433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1515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Bilirubin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calcium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salt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predominant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4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Pi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me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st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20"/>
              </a:spcBef>
              <a:tabLst>
                <a:tab pos="7562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dirty="0">
                <a:latin typeface="Calibri"/>
                <a:cs typeface="Calibri"/>
              </a:rPr>
              <a:t>Black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pigment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cirrhosis,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5061" y="4337811"/>
            <a:ext cx="3128645" cy="1538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>
              <a:lnSpc>
                <a:spcPts val="1905"/>
              </a:lnSpc>
            </a:pPr>
            <a:r>
              <a:rPr sz="2000" spc="-5" dirty="0">
                <a:latin typeface="Calibri"/>
                <a:cs typeface="Calibri"/>
              </a:rPr>
              <a:t>hemolytic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anemia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(h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spc="-20" dirty="0">
                <a:latin typeface="Calibri"/>
                <a:cs typeface="Calibri"/>
              </a:rPr>
              <a:t>m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15" dirty="0">
                <a:latin typeface="Calibri"/>
                <a:cs typeface="Calibri"/>
              </a:rPr>
              <a:t>lo</a:t>
            </a:r>
            <a:r>
              <a:rPr sz="2000" spc="-25" dirty="0">
                <a:latin typeface="Calibri"/>
                <a:cs typeface="Calibri"/>
              </a:rPr>
              <a:t>b</a:t>
            </a:r>
            <a:r>
              <a:rPr sz="2000" spc="-1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spc="-25" dirty="0">
                <a:latin typeface="Calibri"/>
                <a:cs typeface="Calibri"/>
              </a:rPr>
              <a:t>op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15" dirty="0">
                <a:latin typeface="Calibri"/>
                <a:cs typeface="Calibri"/>
              </a:rPr>
              <a:t>t</a:t>
            </a:r>
            <a:r>
              <a:rPr sz="2000" spc="-45" dirty="0">
                <a:latin typeface="Calibri"/>
                <a:cs typeface="Calibri"/>
              </a:rPr>
              <a:t>h</a:t>
            </a:r>
            <a:r>
              <a:rPr sz="2000" spc="-165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  </a:t>
            </a:r>
            <a:r>
              <a:rPr sz="2000" spc="-20" dirty="0">
                <a:latin typeface="Calibri"/>
                <a:cs typeface="Calibri"/>
              </a:rPr>
              <a:t>disorders)</a:t>
            </a:r>
            <a:endParaRPr sz="2000">
              <a:latin typeface="Calibri"/>
              <a:cs typeface="Calibri"/>
            </a:endParaRPr>
          </a:p>
          <a:p>
            <a:pPr marL="286385" marR="462915" indent="-287020">
              <a:lnSpc>
                <a:spcPct val="100000"/>
              </a:lnSpc>
              <a:spcBef>
                <a:spcPts val="505"/>
              </a:spcBef>
              <a:tabLst>
                <a:tab pos="286385" algn="l"/>
              </a:tabLst>
            </a:pPr>
            <a:r>
              <a:rPr sz="2000" dirty="0">
                <a:latin typeface="Arial MT"/>
                <a:cs typeface="Arial MT"/>
              </a:rPr>
              <a:t>–	</a:t>
            </a:r>
            <a:r>
              <a:rPr sz="2000" spc="-20" dirty="0">
                <a:latin typeface="Calibri"/>
                <a:cs typeface="Calibri"/>
              </a:rPr>
              <a:t>Brown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pigment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Asian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patients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(infection)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6444" y="260604"/>
            <a:ext cx="2987040" cy="184556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523" y="477012"/>
            <a:ext cx="2842260" cy="1789176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95071" y="4581143"/>
            <a:ext cx="8284717" cy="2962656"/>
            <a:chOff x="195071" y="4581143"/>
            <a:chExt cx="8284717" cy="2962656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071" y="4581143"/>
              <a:ext cx="2785872" cy="198882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086600" y="7162798"/>
              <a:ext cx="1393188" cy="381001"/>
            </a:xfrm>
            <a:custGeom>
              <a:avLst/>
              <a:gdLst/>
              <a:ahLst/>
              <a:cxnLst/>
              <a:rect l="l" t="t" r="r" b="b"/>
              <a:pathLst>
                <a:path w="7959090" h="2548890">
                  <a:moveTo>
                    <a:pt x="7958670" y="2548467"/>
                  </a:moveTo>
                  <a:lnTo>
                    <a:pt x="0" y="2548467"/>
                  </a:lnTo>
                  <a:lnTo>
                    <a:pt x="0" y="0"/>
                  </a:lnTo>
                  <a:lnTo>
                    <a:pt x="7958670" y="0"/>
                  </a:lnTo>
                  <a:lnTo>
                    <a:pt x="7958670" y="25484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0015" y="426212"/>
            <a:ext cx="2289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</a:t>
            </a:r>
            <a:r>
              <a:rPr spc="-20" dirty="0"/>
              <a:t>a</a:t>
            </a:r>
            <a:r>
              <a:rPr dirty="0"/>
              <a:t>t</a:t>
            </a:r>
            <a:r>
              <a:rPr spc="-20" dirty="0"/>
              <a:t>h</a:t>
            </a:r>
            <a:r>
              <a:rPr spc="-5" dirty="0"/>
              <a:t>o</a:t>
            </a:r>
            <a:r>
              <a:rPr spc="-25" dirty="0"/>
              <a:t>l</a:t>
            </a:r>
            <a:r>
              <a:rPr spc="-5" dirty="0"/>
              <a:t>o</a:t>
            </a:r>
            <a:r>
              <a:rPr spc="-15" dirty="0"/>
              <a:t>g</a:t>
            </a:r>
            <a:r>
              <a:rPr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302461"/>
            <a:ext cx="3793490" cy="308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Cholesterol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stones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>
              <a:latin typeface="Calibri"/>
              <a:cs typeface="Calibri"/>
            </a:endParaRPr>
          </a:p>
          <a:p>
            <a:pPr marL="622300" marR="5080" indent="-287020" algn="just">
              <a:lnSpc>
                <a:spcPct val="100000"/>
              </a:lnSpc>
              <a:buFont typeface="Arial MT"/>
              <a:buChar char="–"/>
              <a:tabLst>
                <a:tab pos="622300" algn="l"/>
              </a:tabLst>
            </a:pPr>
            <a:r>
              <a:rPr sz="2000" spc="-25" dirty="0">
                <a:latin typeface="Calibri"/>
                <a:cs typeface="Calibri"/>
              </a:rPr>
              <a:t>Gross </a:t>
            </a:r>
            <a:r>
              <a:rPr sz="2000" dirty="0">
                <a:latin typeface="Calibri"/>
                <a:cs typeface="Calibri"/>
              </a:rPr>
              <a:t>: </a:t>
            </a:r>
            <a:r>
              <a:rPr sz="2000" spc="-5" dirty="0">
                <a:latin typeface="Calibri"/>
                <a:cs typeface="Calibri"/>
              </a:rPr>
              <a:t>pale </a:t>
            </a:r>
            <a:r>
              <a:rPr sz="2000" spc="-65" dirty="0">
                <a:latin typeface="Calibri"/>
                <a:cs typeface="Calibri"/>
              </a:rPr>
              <a:t>yellow, </a:t>
            </a:r>
            <a:r>
              <a:rPr sz="2000" spc="-20" dirty="0">
                <a:latin typeface="Calibri"/>
                <a:cs typeface="Calibri"/>
              </a:rPr>
              <a:t>ovoid, </a:t>
            </a:r>
            <a:r>
              <a:rPr sz="2000" spc="-5" dirty="0">
                <a:latin typeface="Calibri"/>
                <a:cs typeface="Calibri"/>
              </a:rPr>
              <a:t>firm,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single </a:t>
            </a:r>
            <a:r>
              <a:rPr sz="2000" spc="-20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multiple </a:t>
            </a:r>
            <a:r>
              <a:rPr sz="2000" spc="-5" dirty="0">
                <a:latin typeface="Calibri"/>
                <a:cs typeface="Calibri"/>
              </a:rPr>
              <a:t>with </a:t>
            </a:r>
            <a:r>
              <a:rPr sz="2000" spc="-25" dirty="0">
                <a:latin typeface="Calibri"/>
                <a:cs typeface="Calibri"/>
              </a:rPr>
              <a:t>faceted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surfaces</a:t>
            </a:r>
            <a:endParaRPr sz="2000">
              <a:latin typeface="Calibri"/>
              <a:cs typeface="Calibri"/>
            </a:endParaRPr>
          </a:p>
          <a:p>
            <a:pPr marL="622300" marR="21590" indent="-287020">
              <a:lnSpc>
                <a:spcPct val="100000"/>
              </a:lnSpc>
              <a:spcBef>
                <a:spcPts val="505"/>
              </a:spcBef>
              <a:buFont typeface="Arial MT"/>
              <a:buChar char="–"/>
              <a:tabLst>
                <a:tab pos="621665" algn="l"/>
                <a:tab pos="622300" algn="l"/>
              </a:tabLst>
            </a:pPr>
            <a:r>
              <a:rPr sz="2000" spc="-5" dirty="0">
                <a:latin typeface="Calibri"/>
                <a:cs typeface="Calibri"/>
              </a:rPr>
              <a:t>Mostly radiolucent, </a:t>
            </a:r>
            <a:r>
              <a:rPr sz="2000" dirty="0">
                <a:latin typeface="Calibri"/>
                <a:cs typeface="Calibri"/>
              </a:rPr>
              <a:t>20% is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radio </a:t>
            </a:r>
            <a:r>
              <a:rPr sz="2000" spc="-5" dirty="0">
                <a:latin typeface="Calibri"/>
                <a:cs typeface="Calibri"/>
              </a:rPr>
              <a:t>opaque </a:t>
            </a:r>
            <a:r>
              <a:rPr sz="2000" dirty="0">
                <a:latin typeface="Calibri"/>
                <a:cs typeface="Calibri"/>
              </a:rPr>
              <a:t>due </a:t>
            </a:r>
            <a:r>
              <a:rPr sz="2000" spc="-20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presence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calcium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carbonate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content.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1216" y="1400581"/>
            <a:ext cx="8445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</a:pPr>
            <a:r>
              <a:rPr sz="2400" b="1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Pigment</a:t>
            </a:r>
            <a:r>
              <a:rPr spc="-50" dirty="0"/>
              <a:t> </a:t>
            </a:r>
            <a:r>
              <a:rPr spc="-15" dirty="0"/>
              <a:t>stones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/>
          </a:p>
          <a:p>
            <a:pPr marL="540385" marR="138430" indent="-288925">
              <a:lnSpc>
                <a:spcPts val="1800"/>
              </a:lnSpc>
              <a:buFont typeface="Arial MT"/>
              <a:buChar char="–"/>
              <a:tabLst>
                <a:tab pos="539750" algn="l"/>
                <a:tab pos="540385" algn="l"/>
              </a:tabLst>
            </a:pPr>
            <a:r>
              <a:rPr sz="1700" b="0" dirty="0">
                <a:latin typeface="Calibri"/>
                <a:cs typeface="Calibri"/>
              </a:rPr>
              <a:t>Black </a:t>
            </a:r>
            <a:r>
              <a:rPr sz="1700" b="0" spc="-10" dirty="0">
                <a:latin typeface="Calibri"/>
                <a:cs typeface="Calibri"/>
              </a:rPr>
              <a:t>stone </a:t>
            </a:r>
            <a:r>
              <a:rPr sz="1700" b="0" spc="-5" dirty="0">
                <a:latin typeface="Calibri"/>
                <a:cs typeface="Calibri"/>
              </a:rPr>
              <a:t>(in sterile </a:t>
            </a:r>
            <a:r>
              <a:rPr sz="1700" b="0" spc="-10" dirty="0">
                <a:latin typeface="Calibri"/>
                <a:cs typeface="Calibri"/>
              </a:rPr>
              <a:t>gall </a:t>
            </a:r>
            <a:r>
              <a:rPr sz="1700" b="0" dirty="0">
                <a:latin typeface="Calibri"/>
                <a:cs typeface="Calibri"/>
              </a:rPr>
              <a:t>bladder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bile)- small </a:t>
            </a:r>
            <a:r>
              <a:rPr sz="1700" b="0" spc="-10" dirty="0">
                <a:latin typeface="Calibri"/>
                <a:cs typeface="Calibri"/>
              </a:rPr>
              <a:t>size, </a:t>
            </a:r>
            <a:r>
              <a:rPr sz="1700" b="0" spc="-5" dirty="0">
                <a:latin typeface="Calibri"/>
                <a:cs typeface="Calibri"/>
              </a:rPr>
              <a:t>fragile </a:t>
            </a:r>
            <a:r>
              <a:rPr sz="1700" b="0" dirty="0">
                <a:latin typeface="Calibri"/>
                <a:cs typeface="Calibri"/>
              </a:rPr>
              <a:t>to touch,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nu</a:t>
            </a:r>
            <a:r>
              <a:rPr sz="1700" b="0" spc="-5" dirty="0">
                <a:latin typeface="Calibri"/>
                <a:cs typeface="Calibri"/>
              </a:rPr>
              <a:t>m</a:t>
            </a:r>
            <a:r>
              <a:rPr sz="1700" b="0" spc="-10" dirty="0">
                <a:latin typeface="Calibri"/>
                <a:cs typeface="Calibri"/>
              </a:rPr>
              <a:t>er</a:t>
            </a:r>
            <a:r>
              <a:rPr sz="1700" b="0" spc="-1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us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8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50</a:t>
            </a:r>
            <a:r>
              <a:rPr sz="1700" b="0" spc="-10" dirty="0">
                <a:latin typeface="Calibri"/>
                <a:cs typeface="Calibri"/>
              </a:rPr>
              <a:t>-</a:t>
            </a:r>
            <a:r>
              <a:rPr sz="1700" b="0" dirty="0">
                <a:latin typeface="Calibri"/>
                <a:cs typeface="Calibri"/>
              </a:rPr>
              <a:t>70%</a:t>
            </a:r>
            <a:r>
              <a:rPr sz="1700" b="0" spc="-3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are</a:t>
            </a:r>
            <a:r>
              <a:rPr sz="1700" b="0" spc="-5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ra</a:t>
            </a:r>
            <a:r>
              <a:rPr sz="1700" b="0" spc="-10" dirty="0">
                <a:latin typeface="Calibri"/>
                <a:cs typeface="Calibri"/>
              </a:rPr>
              <a:t>di</a:t>
            </a:r>
            <a:r>
              <a:rPr sz="1700" b="0" spc="-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op</a:t>
            </a:r>
            <a:r>
              <a:rPr sz="1700" b="0" spc="-15" dirty="0">
                <a:latin typeface="Calibri"/>
                <a:cs typeface="Calibri"/>
              </a:rPr>
              <a:t>a</a:t>
            </a:r>
            <a:r>
              <a:rPr sz="1700" b="0" spc="-10" dirty="0">
                <a:latin typeface="Calibri"/>
                <a:cs typeface="Calibri"/>
              </a:rPr>
              <a:t>q</a:t>
            </a:r>
            <a:r>
              <a:rPr sz="1700" b="0" spc="-20" dirty="0">
                <a:latin typeface="Calibri"/>
                <a:cs typeface="Calibri"/>
              </a:rPr>
              <a:t>u</a:t>
            </a:r>
            <a:r>
              <a:rPr sz="1700" b="0" dirty="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  <a:p>
            <a:pPr marL="540385" marR="5080" indent="-288925">
              <a:lnSpc>
                <a:spcPct val="90000"/>
              </a:lnSpc>
              <a:spcBef>
                <a:spcPts val="380"/>
              </a:spcBef>
              <a:buFont typeface="Arial MT"/>
              <a:buChar char="–"/>
              <a:tabLst>
                <a:tab pos="539750" algn="l"/>
                <a:tab pos="540385" algn="l"/>
              </a:tabLst>
            </a:pPr>
            <a:r>
              <a:rPr sz="1700" b="0" spc="-10" dirty="0">
                <a:latin typeface="Calibri"/>
                <a:cs typeface="Calibri"/>
              </a:rPr>
              <a:t>Brown stone </a:t>
            </a:r>
            <a:r>
              <a:rPr sz="1700" b="0" spc="-5" dirty="0">
                <a:latin typeface="Calibri"/>
                <a:cs typeface="Calibri"/>
              </a:rPr>
              <a:t>(in </a:t>
            </a:r>
            <a:r>
              <a:rPr sz="1700" b="0" spc="-10" dirty="0">
                <a:latin typeface="Calibri"/>
                <a:cs typeface="Calibri"/>
              </a:rPr>
              <a:t>infected </a:t>
            </a:r>
            <a:r>
              <a:rPr sz="1700" b="0" spc="-5" dirty="0">
                <a:latin typeface="Calibri"/>
                <a:cs typeface="Calibri"/>
              </a:rPr>
              <a:t>intrahepatic </a:t>
            </a:r>
            <a:r>
              <a:rPr sz="1700" b="0" spc="-370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or extrahepatic </a:t>
            </a:r>
            <a:r>
              <a:rPr sz="1700" b="0" dirty="0">
                <a:latin typeface="Calibri"/>
                <a:cs typeface="Calibri"/>
              </a:rPr>
              <a:t>ducts)- single to a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5" dirty="0">
                <a:latin typeface="Calibri"/>
                <a:cs typeface="Calibri"/>
              </a:rPr>
              <a:t>f</a:t>
            </a:r>
            <a:r>
              <a:rPr sz="1700" b="0" spc="-45" dirty="0">
                <a:latin typeface="Calibri"/>
                <a:cs typeface="Calibri"/>
              </a:rPr>
              <a:t>ew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70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s</a:t>
            </a:r>
            <a:r>
              <a:rPr sz="1700" b="0" spc="-5" dirty="0">
                <a:latin typeface="Calibri"/>
                <a:cs typeface="Calibri"/>
              </a:rPr>
              <a:t>oft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35" dirty="0">
                <a:latin typeface="Calibri"/>
                <a:cs typeface="Calibri"/>
              </a:rPr>
              <a:t> </a:t>
            </a:r>
            <a:r>
              <a:rPr sz="1700" b="0" spc="-25" dirty="0">
                <a:latin typeface="Calibri"/>
                <a:cs typeface="Calibri"/>
              </a:rPr>
              <a:t>g</a:t>
            </a:r>
            <a:r>
              <a:rPr sz="1700" b="0" spc="-20" dirty="0">
                <a:latin typeface="Calibri"/>
                <a:cs typeface="Calibri"/>
              </a:rPr>
              <a:t>re</a:t>
            </a:r>
            <a:r>
              <a:rPr sz="1700" b="0" spc="-25" dirty="0">
                <a:latin typeface="Calibri"/>
                <a:cs typeface="Calibri"/>
              </a:rPr>
              <a:t>a</a:t>
            </a:r>
            <a:r>
              <a:rPr sz="1700" b="0" spc="-20" dirty="0">
                <a:latin typeface="Calibri"/>
                <a:cs typeface="Calibri"/>
              </a:rPr>
              <a:t>s</a:t>
            </a:r>
            <a:r>
              <a:rPr sz="1700" b="0" spc="-30" dirty="0">
                <a:latin typeface="Calibri"/>
                <a:cs typeface="Calibri"/>
              </a:rPr>
              <a:t>y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55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s</a:t>
            </a:r>
            <a:r>
              <a:rPr sz="1700" b="0" spc="-15" dirty="0">
                <a:latin typeface="Calibri"/>
                <a:cs typeface="Calibri"/>
              </a:rPr>
              <a:t>oa</a:t>
            </a:r>
            <a:r>
              <a:rPr sz="1700" b="0" spc="-10" dirty="0">
                <a:latin typeface="Calibri"/>
                <a:cs typeface="Calibri"/>
              </a:rPr>
              <a:t>plik</a:t>
            </a:r>
            <a:r>
              <a:rPr sz="1700" b="0" dirty="0">
                <a:latin typeface="Calibri"/>
                <a:cs typeface="Calibri"/>
              </a:rPr>
              <a:t>e</a:t>
            </a:r>
            <a:r>
              <a:rPr sz="1700" b="0" spc="-70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co</a:t>
            </a:r>
            <a:r>
              <a:rPr sz="1700" b="0" spc="5" dirty="0">
                <a:latin typeface="Calibri"/>
                <a:cs typeface="Calibri"/>
              </a:rPr>
              <a:t>n</a:t>
            </a:r>
            <a:r>
              <a:rPr sz="1700" b="0" dirty="0">
                <a:latin typeface="Calibri"/>
                <a:cs typeface="Calibri"/>
              </a:rPr>
              <a:t>s</a:t>
            </a:r>
            <a:r>
              <a:rPr sz="1700" b="0" spc="-10" dirty="0">
                <a:latin typeface="Calibri"/>
                <a:cs typeface="Calibri"/>
              </a:rPr>
              <a:t>i</a:t>
            </a:r>
            <a:r>
              <a:rPr sz="1700" b="0" spc="-20" dirty="0">
                <a:latin typeface="Calibri"/>
                <a:cs typeface="Calibri"/>
              </a:rPr>
              <a:t>s</a:t>
            </a:r>
            <a:r>
              <a:rPr sz="1700" b="0" dirty="0">
                <a:latin typeface="Calibri"/>
                <a:cs typeface="Calibri"/>
              </a:rPr>
              <a:t>t</a:t>
            </a:r>
            <a:r>
              <a:rPr sz="1700" b="0" spc="-10" dirty="0">
                <a:latin typeface="Calibri"/>
                <a:cs typeface="Calibri"/>
              </a:rPr>
              <a:t>en</a:t>
            </a:r>
            <a:r>
              <a:rPr sz="1700" b="0" dirty="0">
                <a:latin typeface="Calibri"/>
                <a:cs typeface="Calibri"/>
              </a:rPr>
              <a:t>cy  due to </a:t>
            </a:r>
            <a:r>
              <a:rPr sz="1700" b="0" spc="-5" dirty="0">
                <a:latin typeface="Calibri"/>
                <a:cs typeface="Calibri"/>
              </a:rPr>
              <a:t>presence of retained </a:t>
            </a:r>
            <a:r>
              <a:rPr sz="1700" b="0" spc="-10" dirty="0">
                <a:latin typeface="Calibri"/>
                <a:cs typeface="Calibri"/>
              </a:rPr>
              <a:t>fatty </a:t>
            </a:r>
            <a:r>
              <a:rPr sz="1700" b="0" spc="-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acids released </a:t>
            </a:r>
            <a:r>
              <a:rPr sz="1700" b="0" spc="-5" dirty="0">
                <a:latin typeface="Calibri"/>
                <a:cs typeface="Calibri"/>
              </a:rPr>
              <a:t>by bacterial </a:t>
            </a:r>
            <a:r>
              <a:rPr sz="1700" b="0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phospholipases </a:t>
            </a:r>
            <a:r>
              <a:rPr sz="1700" b="0" spc="-5" dirty="0">
                <a:latin typeface="Calibri"/>
                <a:cs typeface="Calibri"/>
              </a:rPr>
              <a:t>on biliary </a:t>
            </a:r>
            <a:r>
              <a:rPr sz="1700" b="0" dirty="0">
                <a:latin typeface="Calibri"/>
                <a:cs typeface="Calibri"/>
              </a:rPr>
              <a:t>lecithins,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radiolucent.</a:t>
            </a:r>
            <a:endParaRPr sz="1700">
              <a:latin typeface="Calibri"/>
              <a:cs typeface="Calibri"/>
            </a:endParaRPr>
          </a:p>
          <a:p>
            <a:pPr marL="540385" marR="64769" indent="-288925">
              <a:lnSpc>
                <a:spcPts val="1839"/>
              </a:lnSpc>
              <a:spcBef>
                <a:spcPts val="420"/>
              </a:spcBef>
              <a:buFont typeface="Arial MT"/>
              <a:buChar char="–"/>
              <a:tabLst>
                <a:tab pos="539750" algn="l"/>
                <a:tab pos="540385" algn="l"/>
              </a:tabLst>
            </a:pPr>
            <a:r>
              <a:rPr sz="1700" b="0" spc="-5" dirty="0">
                <a:latin typeface="Calibri"/>
                <a:cs typeface="Calibri"/>
              </a:rPr>
              <a:t>Stone </a:t>
            </a:r>
            <a:r>
              <a:rPr sz="1700" b="0" spc="-10" dirty="0">
                <a:latin typeface="Calibri"/>
                <a:cs typeface="Calibri"/>
              </a:rPr>
              <a:t>content </a:t>
            </a:r>
            <a:r>
              <a:rPr sz="1700" b="0" dirty="0">
                <a:latin typeface="Calibri"/>
                <a:cs typeface="Calibri"/>
              </a:rPr>
              <a:t>: calcium salts </a:t>
            </a:r>
            <a:r>
              <a:rPr sz="1700" b="0" spc="-5" dirty="0">
                <a:latin typeface="Calibri"/>
                <a:cs typeface="Calibri"/>
              </a:rPr>
              <a:t>of </a:t>
            </a:r>
            <a:r>
              <a:rPr sz="1700" b="0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unconjugated bilirubin, </a:t>
            </a:r>
            <a:r>
              <a:rPr sz="1700" b="0" dirty="0">
                <a:latin typeface="Calibri"/>
                <a:cs typeface="Calibri"/>
              </a:rPr>
              <a:t>lesser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amounts of </a:t>
            </a:r>
            <a:r>
              <a:rPr sz="1700" b="0" dirty="0">
                <a:latin typeface="Calibri"/>
                <a:cs typeface="Calibri"/>
              </a:rPr>
              <a:t>other calcium salts,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m</a:t>
            </a:r>
            <a:r>
              <a:rPr sz="1700" b="0" dirty="0">
                <a:latin typeface="Calibri"/>
                <a:cs typeface="Calibri"/>
              </a:rPr>
              <a:t>ucin</a:t>
            </a:r>
            <a:r>
              <a:rPr sz="1700" b="0" spc="-30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gl</a:t>
            </a:r>
            <a:r>
              <a:rPr sz="1700" b="0" spc="-15" dirty="0">
                <a:latin typeface="Calibri"/>
                <a:cs typeface="Calibri"/>
              </a:rPr>
              <a:t>yco</a:t>
            </a:r>
            <a:r>
              <a:rPr sz="1700" b="0" spc="-10" dirty="0">
                <a:latin typeface="Calibri"/>
                <a:cs typeface="Calibri"/>
              </a:rPr>
              <a:t>pr</a:t>
            </a:r>
            <a:r>
              <a:rPr sz="1700" b="0" spc="-1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tein</a:t>
            </a:r>
            <a:r>
              <a:rPr sz="1700" b="0" dirty="0">
                <a:latin typeface="Calibri"/>
                <a:cs typeface="Calibri"/>
              </a:rPr>
              <a:t>s</a:t>
            </a:r>
            <a:r>
              <a:rPr sz="1700" b="0" spc="-7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and</a:t>
            </a:r>
            <a:r>
              <a:rPr sz="1700" b="0" spc="-4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ch</a:t>
            </a:r>
            <a:r>
              <a:rPr sz="1700" b="0" spc="5" dirty="0">
                <a:latin typeface="Calibri"/>
                <a:cs typeface="Calibri"/>
              </a:rPr>
              <a:t>o</a:t>
            </a:r>
            <a:r>
              <a:rPr sz="1700" b="0" dirty="0">
                <a:latin typeface="Calibri"/>
                <a:cs typeface="Calibri"/>
              </a:rPr>
              <a:t>le</a:t>
            </a:r>
            <a:r>
              <a:rPr sz="1700" b="0" spc="-10" dirty="0">
                <a:latin typeface="Calibri"/>
                <a:cs typeface="Calibri"/>
              </a:rPr>
              <a:t>s</a:t>
            </a:r>
            <a:r>
              <a:rPr sz="1700" b="0" dirty="0">
                <a:latin typeface="Calibri"/>
                <a:cs typeface="Calibri"/>
              </a:rPr>
              <a:t>t</a:t>
            </a:r>
            <a:r>
              <a:rPr sz="1700" b="0" spc="-10" dirty="0">
                <a:latin typeface="Calibri"/>
                <a:cs typeface="Calibri"/>
              </a:rPr>
              <a:t>er</a:t>
            </a:r>
            <a:r>
              <a:rPr sz="1700" b="0" spc="-1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l</a:t>
            </a:r>
            <a:r>
              <a:rPr sz="1700" b="0" dirty="0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4581144"/>
            <a:ext cx="2461260" cy="184708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99504" y="0"/>
            <a:ext cx="2444496" cy="185623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0215" y="5373623"/>
            <a:ext cx="2843784" cy="14843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0100" y="426212"/>
            <a:ext cx="24511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Summary</a:t>
            </a:r>
            <a:r>
              <a:rPr spc="-150" dirty="0"/>
              <a:t> </a:t>
            </a:r>
            <a:r>
              <a:rPr dirty="0"/>
              <a:t>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23088" y="0"/>
            <a:ext cx="8785860" cy="6858000"/>
            <a:chOff x="323088" y="0"/>
            <a:chExt cx="8785860" cy="6858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60192" y="2433826"/>
              <a:ext cx="4392167" cy="442417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088" y="0"/>
              <a:ext cx="2808732" cy="285292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53555" y="117347"/>
              <a:ext cx="2755392" cy="187147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1523615"/>
            <a:ext cx="3476625" cy="268224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Complications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2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Inflammation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gall</a:t>
            </a:r>
            <a:endParaRPr sz="24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libri"/>
                <a:cs typeface="Calibri"/>
              </a:rPr>
              <a:t>bladder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(cholecystitis)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Empyema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40" dirty="0">
                <a:latin typeface="Calibri"/>
                <a:cs typeface="Calibri"/>
              </a:rPr>
              <a:t>Perforation,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Fistulas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3964" y="576072"/>
            <a:ext cx="2592324" cy="386029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91171" y="851916"/>
            <a:ext cx="1764792" cy="293674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03164" y="4581144"/>
            <a:ext cx="2410967" cy="11521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0015" y="426212"/>
            <a:ext cx="2289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</a:t>
            </a:r>
            <a:r>
              <a:rPr spc="-20" dirty="0"/>
              <a:t>a</a:t>
            </a:r>
            <a:r>
              <a:rPr dirty="0"/>
              <a:t>t</a:t>
            </a:r>
            <a:r>
              <a:rPr spc="-20" dirty="0"/>
              <a:t>h</a:t>
            </a:r>
            <a:r>
              <a:rPr spc="-5" dirty="0"/>
              <a:t>o</a:t>
            </a:r>
            <a:r>
              <a:rPr spc="-25" dirty="0"/>
              <a:t>l</a:t>
            </a:r>
            <a:r>
              <a:rPr spc="-5" dirty="0"/>
              <a:t>o</a:t>
            </a:r>
            <a:r>
              <a:rPr spc="-15" dirty="0"/>
              <a:t>g</a:t>
            </a:r>
            <a:r>
              <a:rPr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635" y="1302461"/>
            <a:ext cx="3793490" cy="3089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Cholesterol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stones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>
              <a:latin typeface="Calibri"/>
              <a:cs typeface="Calibri"/>
            </a:endParaRPr>
          </a:p>
          <a:p>
            <a:pPr marL="622300" marR="5080" indent="-287020" algn="just">
              <a:lnSpc>
                <a:spcPct val="100000"/>
              </a:lnSpc>
              <a:buFont typeface="Arial MT"/>
              <a:buChar char="–"/>
              <a:tabLst>
                <a:tab pos="622300" algn="l"/>
              </a:tabLst>
            </a:pPr>
            <a:r>
              <a:rPr sz="2000" spc="-25" dirty="0">
                <a:latin typeface="Calibri"/>
                <a:cs typeface="Calibri"/>
              </a:rPr>
              <a:t>Gross </a:t>
            </a:r>
            <a:r>
              <a:rPr sz="2000" dirty="0">
                <a:latin typeface="Calibri"/>
                <a:cs typeface="Calibri"/>
              </a:rPr>
              <a:t>: </a:t>
            </a:r>
            <a:r>
              <a:rPr sz="2000" spc="-5" dirty="0">
                <a:latin typeface="Calibri"/>
                <a:cs typeface="Calibri"/>
              </a:rPr>
              <a:t>pale </a:t>
            </a:r>
            <a:r>
              <a:rPr sz="2000" spc="-65" dirty="0">
                <a:latin typeface="Calibri"/>
                <a:cs typeface="Calibri"/>
              </a:rPr>
              <a:t>yellow, </a:t>
            </a:r>
            <a:r>
              <a:rPr sz="2000" spc="-20" dirty="0">
                <a:latin typeface="Calibri"/>
                <a:cs typeface="Calibri"/>
              </a:rPr>
              <a:t>ovoid, </a:t>
            </a:r>
            <a:r>
              <a:rPr sz="2000" spc="-5" dirty="0">
                <a:latin typeface="Calibri"/>
                <a:cs typeface="Calibri"/>
              </a:rPr>
              <a:t>firm,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single </a:t>
            </a:r>
            <a:r>
              <a:rPr sz="2000" spc="-20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multiple </a:t>
            </a:r>
            <a:r>
              <a:rPr sz="2000" spc="-5" dirty="0">
                <a:latin typeface="Calibri"/>
                <a:cs typeface="Calibri"/>
              </a:rPr>
              <a:t>with </a:t>
            </a:r>
            <a:r>
              <a:rPr sz="2000" spc="-25" dirty="0">
                <a:latin typeface="Calibri"/>
                <a:cs typeface="Calibri"/>
              </a:rPr>
              <a:t>faceted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surfaces</a:t>
            </a:r>
            <a:endParaRPr sz="2000">
              <a:latin typeface="Calibri"/>
              <a:cs typeface="Calibri"/>
            </a:endParaRPr>
          </a:p>
          <a:p>
            <a:pPr marL="622300" marR="21590" indent="-287020">
              <a:lnSpc>
                <a:spcPct val="100000"/>
              </a:lnSpc>
              <a:spcBef>
                <a:spcPts val="505"/>
              </a:spcBef>
              <a:buFont typeface="Arial MT"/>
              <a:buChar char="–"/>
              <a:tabLst>
                <a:tab pos="621665" algn="l"/>
                <a:tab pos="622300" algn="l"/>
              </a:tabLst>
            </a:pPr>
            <a:r>
              <a:rPr sz="2000" spc="-5" dirty="0">
                <a:latin typeface="Calibri"/>
                <a:cs typeface="Calibri"/>
              </a:rPr>
              <a:t>Mostly radiolucent, </a:t>
            </a:r>
            <a:r>
              <a:rPr sz="2000" dirty="0">
                <a:latin typeface="Calibri"/>
                <a:cs typeface="Calibri"/>
              </a:rPr>
              <a:t>20% is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radio </a:t>
            </a:r>
            <a:r>
              <a:rPr sz="2000" spc="-5" dirty="0">
                <a:latin typeface="Calibri"/>
                <a:cs typeface="Calibri"/>
              </a:rPr>
              <a:t>opaque </a:t>
            </a:r>
            <a:r>
              <a:rPr sz="2000" dirty="0">
                <a:latin typeface="Calibri"/>
                <a:cs typeface="Calibri"/>
              </a:rPr>
              <a:t>due </a:t>
            </a:r>
            <a:r>
              <a:rPr sz="2000" spc="-20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presence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calcium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carbonate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content.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1216" y="1400581"/>
            <a:ext cx="8445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</a:pPr>
            <a:r>
              <a:rPr sz="2400" b="1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Pigment</a:t>
            </a:r>
            <a:r>
              <a:rPr spc="-50" dirty="0"/>
              <a:t> </a:t>
            </a:r>
            <a:r>
              <a:rPr spc="-15" dirty="0"/>
              <a:t>stones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/>
          </a:p>
          <a:p>
            <a:pPr marL="540385" marR="138430" indent="-288925">
              <a:lnSpc>
                <a:spcPts val="1800"/>
              </a:lnSpc>
              <a:buFont typeface="Arial MT"/>
              <a:buChar char="–"/>
              <a:tabLst>
                <a:tab pos="539750" algn="l"/>
                <a:tab pos="540385" algn="l"/>
              </a:tabLst>
            </a:pPr>
            <a:r>
              <a:rPr sz="1700" b="0" dirty="0">
                <a:latin typeface="Calibri"/>
                <a:cs typeface="Calibri"/>
              </a:rPr>
              <a:t>Black </a:t>
            </a:r>
            <a:r>
              <a:rPr sz="1700" b="0" spc="-10" dirty="0">
                <a:latin typeface="Calibri"/>
                <a:cs typeface="Calibri"/>
              </a:rPr>
              <a:t>stone </a:t>
            </a:r>
            <a:r>
              <a:rPr sz="1700" b="0" spc="-5" dirty="0">
                <a:latin typeface="Calibri"/>
                <a:cs typeface="Calibri"/>
              </a:rPr>
              <a:t>(in sterile </a:t>
            </a:r>
            <a:r>
              <a:rPr sz="1700" b="0" spc="-10" dirty="0">
                <a:latin typeface="Calibri"/>
                <a:cs typeface="Calibri"/>
              </a:rPr>
              <a:t>gall </a:t>
            </a:r>
            <a:r>
              <a:rPr sz="1700" b="0" dirty="0">
                <a:latin typeface="Calibri"/>
                <a:cs typeface="Calibri"/>
              </a:rPr>
              <a:t>bladder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bile)- small </a:t>
            </a:r>
            <a:r>
              <a:rPr sz="1700" b="0" spc="-10" dirty="0">
                <a:latin typeface="Calibri"/>
                <a:cs typeface="Calibri"/>
              </a:rPr>
              <a:t>size, </a:t>
            </a:r>
            <a:r>
              <a:rPr sz="1700" b="0" spc="-5" dirty="0">
                <a:latin typeface="Calibri"/>
                <a:cs typeface="Calibri"/>
              </a:rPr>
              <a:t>fragile </a:t>
            </a:r>
            <a:r>
              <a:rPr sz="1700" b="0" dirty="0">
                <a:latin typeface="Calibri"/>
                <a:cs typeface="Calibri"/>
              </a:rPr>
              <a:t>to touch,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nu</a:t>
            </a:r>
            <a:r>
              <a:rPr sz="1700" b="0" spc="-5" dirty="0">
                <a:latin typeface="Calibri"/>
                <a:cs typeface="Calibri"/>
              </a:rPr>
              <a:t>m</a:t>
            </a:r>
            <a:r>
              <a:rPr sz="1700" b="0" spc="-10" dirty="0">
                <a:latin typeface="Calibri"/>
                <a:cs typeface="Calibri"/>
              </a:rPr>
              <a:t>er</a:t>
            </a:r>
            <a:r>
              <a:rPr sz="1700" b="0" spc="-1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us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8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50</a:t>
            </a:r>
            <a:r>
              <a:rPr sz="1700" b="0" spc="-10" dirty="0">
                <a:latin typeface="Calibri"/>
                <a:cs typeface="Calibri"/>
              </a:rPr>
              <a:t>-</a:t>
            </a:r>
            <a:r>
              <a:rPr sz="1700" b="0" dirty="0">
                <a:latin typeface="Calibri"/>
                <a:cs typeface="Calibri"/>
              </a:rPr>
              <a:t>70%</a:t>
            </a:r>
            <a:r>
              <a:rPr sz="1700" b="0" spc="-3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are</a:t>
            </a:r>
            <a:r>
              <a:rPr sz="1700" b="0" spc="-5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ra</a:t>
            </a:r>
            <a:r>
              <a:rPr sz="1700" b="0" spc="-10" dirty="0">
                <a:latin typeface="Calibri"/>
                <a:cs typeface="Calibri"/>
              </a:rPr>
              <a:t>di</a:t>
            </a:r>
            <a:r>
              <a:rPr sz="1700" b="0" spc="-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op</a:t>
            </a:r>
            <a:r>
              <a:rPr sz="1700" b="0" spc="-15" dirty="0">
                <a:latin typeface="Calibri"/>
                <a:cs typeface="Calibri"/>
              </a:rPr>
              <a:t>a</a:t>
            </a:r>
            <a:r>
              <a:rPr sz="1700" b="0" spc="-10" dirty="0">
                <a:latin typeface="Calibri"/>
                <a:cs typeface="Calibri"/>
              </a:rPr>
              <a:t>q</a:t>
            </a:r>
            <a:r>
              <a:rPr sz="1700" b="0" spc="-20" dirty="0">
                <a:latin typeface="Calibri"/>
                <a:cs typeface="Calibri"/>
              </a:rPr>
              <a:t>u</a:t>
            </a:r>
            <a:r>
              <a:rPr sz="1700" b="0" dirty="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  <a:p>
            <a:pPr marL="540385" marR="5080" indent="-288925">
              <a:lnSpc>
                <a:spcPct val="90000"/>
              </a:lnSpc>
              <a:spcBef>
                <a:spcPts val="380"/>
              </a:spcBef>
              <a:buFont typeface="Arial MT"/>
              <a:buChar char="–"/>
              <a:tabLst>
                <a:tab pos="539750" algn="l"/>
                <a:tab pos="540385" algn="l"/>
              </a:tabLst>
            </a:pPr>
            <a:r>
              <a:rPr sz="1700" b="0" spc="-10" dirty="0">
                <a:latin typeface="Calibri"/>
                <a:cs typeface="Calibri"/>
              </a:rPr>
              <a:t>Brown stone </a:t>
            </a:r>
            <a:r>
              <a:rPr sz="1700" b="0" spc="-5" dirty="0">
                <a:latin typeface="Calibri"/>
                <a:cs typeface="Calibri"/>
              </a:rPr>
              <a:t>(in </a:t>
            </a:r>
            <a:r>
              <a:rPr sz="1700" b="0" spc="-10" dirty="0">
                <a:latin typeface="Calibri"/>
                <a:cs typeface="Calibri"/>
              </a:rPr>
              <a:t>infected </a:t>
            </a:r>
            <a:r>
              <a:rPr sz="1700" b="0" spc="-5" dirty="0">
                <a:latin typeface="Calibri"/>
                <a:cs typeface="Calibri"/>
              </a:rPr>
              <a:t>intrahepatic </a:t>
            </a:r>
            <a:r>
              <a:rPr sz="1700" b="0" spc="-370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or extrahepatic </a:t>
            </a:r>
            <a:r>
              <a:rPr sz="1700" b="0" dirty="0">
                <a:latin typeface="Calibri"/>
                <a:cs typeface="Calibri"/>
              </a:rPr>
              <a:t>ducts)- single to a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5" dirty="0">
                <a:latin typeface="Calibri"/>
                <a:cs typeface="Calibri"/>
              </a:rPr>
              <a:t>f</a:t>
            </a:r>
            <a:r>
              <a:rPr sz="1700" b="0" spc="-45" dirty="0">
                <a:latin typeface="Calibri"/>
                <a:cs typeface="Calibri"/>
              </a:rPr>
              <a:t>ew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70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s</a:t>
            </a:r>
            <a:r>
              <a:rPr sz="1700" b="0" spc="-5" dirty="0">
                <a:latin typeface="Calibri"/>
                <a:cs typeface="Calibri"/>
              </a:rPr>
              <a:t>oft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35" dirty="0">
                <a:latin typeface="Calibri"/>
                <a:cs typeface="Calibri"/>
              </a:rPr>
              <a:t> </a:t>
            </a:r>
            <a:r>
              <a:rPr sz="1700" b="0" spc="-25" dirty="0">
                <a:latin typeface="Calibri"/>
                <a:cs typeface="Calibri"/>
              </a:rPr>
              <a:t>g</a:t>
            </a:r>
            <a:r>
              <a:rPr sz="1700" b="0" spc="-20" dirty="0">
                <a:latin typeface="Calibri"/>
                <a:cs typeface="Calibri"/>
              </a:rPr>
              <a:t>re</a:t>
            </a:r>
            <a:r>
              <a:rPr sz="1700" b="0" spc="-25" dirty="0">
                <a:latin typeface="Calibri"/>
                <a:cs typeface="Calibri"/>
              </a:rPr>
              <a:t>a</a:t>
            </a:r>
            <a:r>
              <a:rPr sz="1700" b="0" spc="-20" dirty="0">
                <a:latin typeface="Calibri"/>
                <a:cs typeface="Calibri"/>
              </a:rPr>
              <a:t>s</a:t>
            </a:r>
            <a:r>
              <a:rPr sz="1700" b="0" spc="-30" dirty="0">
                <a:latin typeface="Calibri"/>
                <a:cs typeface="Calibri"/>
              </a:rPr>
              <a:t>y</a:t>
            </a:r>
            <a:r>
              <a:rPr sz="1700" b="0" dirty="0">
                <a:latin typeface="Calibri"/>
                <a:cs typeface="Calibri"/>
              </a:rPr>
              <a:t>,</a:t>
            </a:r>
            <a:r>
              <a:rPr sz="1700" b="0" spc="-55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s</a:t>
            </a:r>
            <a:r>
              <a:rPr sz="1700" b="0" spc="-15" dirty="0">
                <a:latin typeface="Calibri"/>
                <a:cs typeface="Calibri"/>
              </a:rPr>
              <a:t>oa</a:t>
            </a:r>
            <a:r>
              <a:rPr sz="1700" b="0" spc="-10" dirty="0">
                <a:latin typeface="Calibri"/>
                <a:cs typeface="Calibri"/>
              </a:rPr>
              <a:t>plik</a:t>
            </a:r>
            <a:r>
              <a:rPr sz="1700" b="0" dirty="0">
                <a:latin typeface="Calibri"/>
                <a:cs typeface="Calibri"/>
              </a:rPr>
              <a:t>e</a:t>
            </a:r>
            <a:r>
              <a:rPr sz="1700" b="0" spc="-70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co</a:t>
            </a:r>
            <a:r>
              <a:rPr sz="1700" b="0" spc="5" dirty="0">
                <a:latin typeface="Calibri"/>
                <a:cs typeface="Calibri"/>
              </a:rPr>
              <a:t>n</a:t>
            </a:r>
            <a:r>
              <a:rPr sz="1700" b="0" dirty="0">
                <a:latin typeface="Calibri"/>
                <a:cs typeface="Calibri"/>
              </a:rPr>
              <a:t>s</a:t>
            </a:r>
            <a:r>
              <a:rPr sz="1700" b="0" spc="-10" dirty="0">
                <a:latin typeface="Calibri"/>
                <a:cs typeface="Calibri"/>
              </a:rPr>
              <a:t>i</a:t>
            </a:r>
            <a:r>
              <a:rPr sz="1700" b="0" spc="-20" dirty="0">
                <a:latin typeface="Calibri"/>
                <a:cs typeface="Calibri"/>
              </a:rPr>
              <a:t>s</a:t>
            </a:r>
            <a:r>
              <a:rPr sz="1700" b="0" dirty="0">
                <a:latin typeface="Calibri"/>
                <a:cs typeface="Calibri"/>
              </a:rPr>
              <a:t>t</a:t>
            </a:r>
            <a:r>
              <a:rPr sz="1700" b="0" spc="-10" dirty="0">
                <a:latin typeface="Calibri"/>
                <a:cs typeface="Calibri"/>
              </a:rPr>
              <a:t>en</a:t>
            </a:r>
            <a:r>
              <a:rPr sz="1700" b="0" dirty="0">
                <a:latin typeface="Calibri"/>
                <a:cs typeface="Calibri"/>
              </a:rPr>
              <a:t>cy  due to </a:t>
            </a:r>
            <a:r>
              <a:rPr sz="1700" b="0" spc="-5" dirty="0">
                <a:latin typeface="Calibri"/>
                <a:cs typeface="Calibri"/>
              </a:rPr>
              <a:t>presence of retained </a:t>
            </a:r>
            <a:r>
              <a:rPr sz="1700" b="0" spc="-10" dirty="0">
                <a:latin typeface="Calibri"/>
                <a:cs typeface="Calibri"/>
              </a:rPr>
              <a:t>fatty </a:t>
            </a:r>
            <a:r>
              <a:rPr sz="1700" b="0" spc="-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acids released </a:t>
            </a:r>
            <a:r>
              <a:rPr sz="1700" b="0" spc="-5" dirty="0">
                <a:latin typeface="Calibri"/>
                <a:cs typeface="Calibri"/>
              </a:rPr>
              <a:t>by bacterial </a:t>
            </a:r>
            <a:r>
              <a:rPr sz="1700" b="0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phospholipases </a:t>
            </a:r>
            <a:r>
              <a:rPr sz="1700" b="0" spc="-5" dirty="0">
                <a:latin typeface="Calibri"/>
                <a:cs typeface="Calibri"/>
              </a:rPr>
              <a:t>on biliary </a:t>
            </a:r>
            <a:r>
              <a:rPr sz="1700" b="0" dirty="0">
                <a:latin typeface="Calibri"/>
                <a:cs typeface="Calibri"/>
              </a:rPr>
              <a:t>lecithins,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radiolucent.</a:t>
            </a:r>
            <a:endParaRPr sz="1700">
              <a:latin typeface="Calibri"/>
              <a:cs typeface="Calibri"/>
            </a:endParaRPr>
          </a:p>
          <a:p>
            <a:pPr marL="540385" marR="64769" indent="-288925">
              <a:lnSpc>
                <a:spcPts val="1839"/>
              </a:lnSpc>
              <a:spcBef>
                <a:spcPts val="420"/>
              </a:spcBef>
              <a:buFont typeface="Arial MT"/>
              <a:buChar char="–"/>
              <a:tabLst>
                <a:tab pos="539750" algn="l"/>
                <a:tab pos="540385" algn="l"/>
              </a:tabLst>
            </a:pPr>
            <a:r>
              <a:rPr sz="1700" b="0" spc="-5" dirty="0">
                <a:latin typeface="Calibri"/>
                <a:cs typeface="Calibri"/>
              </a:rPr>
              <a:t>Stone </a:t>
            </a:r>
            <a:r>
              <a:rPr sz="1700" b="0" spc="-10" dirty="0">
                <a:latin typeface="Calibri"/>
                <a:cs typeface="Calibri"/>
              </a:rPr>
              <a:t>content </a:t>
            </a:r>
            <a:r>
              <a:rPr sz="1700" b="0" dirty="0">
                <a:latin typeface="Calibri"/>
                <a:cs typeface="Calibri"/>
              </a:rPr>
              <a:t>: calcium salts </a:t>
            </a:r>
            <a:r>
              <a:rPr sz="1700" b="0" spc="-5" dirty="0">
                <a:latin typeface="Calibri"/>
                <a:cs typeface="Calibri"/>
              </a:rPr>
              <a:t>of </a:t>
            </a:r>
            <a:r>
              <a:rPr sz="1700" b="0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unconjugated bilirubin, </a:t>
            </a:r>
            <a:r>
              <a:rPr sz="1700" b="0" dirty="0">
                <a:latin typeface="Calibri"/>
                <a:cs typeface="Calibri"/>
              </a:rPr>
              <a:t>lesser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amounts of </a:t>
            </a:r>
            <a:r>
              <a:rPr sz="1700" b="0" dirty="0">
                <a:latin typeface="Calibri"/>
                <a:cs typeface="Calibri"/>
              </a:rPr>
              <a:t>other calcium salts, </a:t>
            </a:r>
            <a:r>
              <a:rPr sz="1700" b="0" spc="5" dirty="0">
                <a:latin typeface="Calibri"/>
                <a:cs typeface="Calibri"/>
              </a:rPr>
              <a:t> </a:t>
            </a:r>
            <a:r>
              <a:rPr sz="1700" b="0" spc="-5" dirty="0">
                <a:latin typeface="Calibri"/>
                <a:cs typeface="Calibri"/>
              </a:rPr>
              <a:t>m</a:t>
            </a:r>
            <a:r>
              <a:rPr sz="1700" b="0" dirty="0">
                <a:latin typeface="Calibri"/>
                <a:cs typeface="Calibri"/>
              </a:rPr>
              <a:t>ucin</a:t>
            </a:r>
            <a:r>
              <a:rPr sz="1700" b="0" spc="-30" dirty="0">
                <a:latin typeface="Calibri"/>
                <a:cs typeface="Calibri"/>
              </a:rPr>
              <a:t> </a:t>
            </a:r>
            <a:r>
              <a:rPr sz="1700" b="0" spc="-10" dirty="0">
                <a:latin typeface="Calibri"/>
                <a:cs typeface="Calibri"/>
              </a:rPr>
              <a:t>gl</a:t>
            </a:r>
            <a:r>
              <a:rPr sz="1700" b="0" spc="-15" dirty="0">
                <a:latin typeface="Calibri"/>
                <a:cs typeface="Calibri"/>
              </a:rPr>
              <a:t>yco</a:t>
            </a:r>
            <a:r>
              <a:rPr sz="1700" b="0" spc="-10" dirty="0">
                <a:latin typeface="Calibri"/>
                <a:cs typeface="Calibri"/>
              </a:rPr>
              <a:t>pr</a:t>
            </a:r>
            <a:r>
              <a:rPr sz="1700" b="0" spc="-1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tein</a:t>
            </a:r>
            <a:r>
              <a:rPr sz="1700" b="0" dirty="0">
                <a:latin typeface="Calibri"/>
                <a:cs typeface="Calibri"/>
              </a:rPr>
              <a:t>s</a:t>
            </a:r>
            <a:r>
              <a:rPr sz="1700" b="0" spc="-7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and</a:t>
            </a:r>
            <a:r>
              <a:rPr sz="1700" b="0" spc="-45" dirty="0">
                <a:latin typeface="Calibri"/>
                <a:cs typeface="Calibri"/>
              </a:rPr>
              <a:t> </a:t>
            </a:r>
            <a:r>
              <a:rPr sz="1700" b="0" dirty="0">
                <a:latin typeface="Calibri"/>
                <a:cs typeface="Calibri"/>
              </a:rPr>
              <a:t>ch</a:t>
            </a:r>
            <a:r>
              <a:rPr sz="1700" b="0" spc="5" dirty="0">
                <a:latin typeface="Calibri"/>
                <a:cs typeface="Calibri"/>
              </a:rPr>
              <a:t>o</a:t>
            </a:r>
            <a:r>
              <a:rPr sz="1700" b="0" dirty="0">
                <a:latin typeface="Calibri"/>
                <a:cs typeface="Calibri"/>
              </a:rPr>
              <a:t>le</a:t>
            </a:r>
            <a:r>
              <a:rPr sz="1700" b="0" spc="-10" dirty="0">
                <a:latin typeface="Calibri"/>
                <a:cs typeface="Calibri"/>
              </a:rPr>
              <a:t>s</a:t>
            </a:r>
            <a:r>
              <a:rPr sz="1700" b="0" dirty="0">
                <a:latin typeface="Calibri"/>
                <a:cs typeface="Calibri"/>
              </a:rPr>
              <a:t>t</a:t>
            </a:r>
            <a:r>
              <a:rPr sz="1700" b="0" spc="-10" dirty="0">
                <a:latin typeface="Calibri"/>
                <a:cs typeface="Calibri"/>
              </a:rPr>
              <a:t>er</a:t>
            </a:r>
            <a:r>
              <a:rPr sz="1700" b="0" spc="-15" dirty="0">
                <a:latin typeface="Calibri"/>
                <a:cs typeface="Calibri"/>
              </a:rPr>
              <a:t>o</a:t>
            </a:r>
            <a:r>
              <a:rPr sz="1700" b="0" spc="-10" dirty="0">
                <a:latin typeface="Calibri"/>
                <a:cs typeface="Calibri"/>
              </a:rPr>
              <a:t>l</a:t>
            </a:r>
            <a:r>
              <a:rPr sz="1700" b="0" dirty="0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4581144"/>
            <a:ext cx="2461260" cy="184708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99504" y="0"/>
            <a:ext cx="2444496" cy="185623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0215" y="5373623"/>
            <a:ext cx="2843784" cy="148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0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686</Words>
  <Application>Microsoft Office PowerPoint</Application>
  <PresentationFormat>عرض على الشاشة (3:4)‏</PresentationFormat>
  <Paragraphs>121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Office Theme</vt:lpstr>
      <vt:lpstr>عرض تقديمي في PowerPoint</vt:lpstr>
      <vt:lpstr>Cholelithiasis</vt:lpstr>
      <vt:lpstr>عرض تقديمي في PowerPoint</vt:lpstr>
      <vt:lpstr>Cholelithiasis -cont</vt:lpstr>
      <vt:lpstr>Pigment stone</vt:lpstr>
      <vt:lpstr>Pathology</vt:lpstr>
      <vt:lpstr>Summary :</vt:lpstr>
      <vt:lpstr>عرض تقديمي في PowerPoint</vt:lpstr>
      <vt:lpstr>Pathology</vt:lpstr>
      <vt:lpstr>عرض تقديمي في PowerPoint</vt:lpstr>
      <vt:lpstr>Summary:</vt:lpstr>
      <vt:lpstr>Pathology of acute cholecystitis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Complications of cholecystitis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alnaseem</dc:creator>
  <cp:lastModifiedBy>Maher</cp:lastModifiedBy>
  <cp:revision>3</cp:revision>
  <dcterms:created xsi:type="dcterms:W3CDTF">2023-03-25T11:00:08Z</dcterms:created>
  <dcterms:modified xsi:type="dcterms:W3CDTF">2023-04-08T11:46:19Z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Nitro Pro 8</vt:lpwstr>
  </property>
  <property fmtid="{D5CDD505-2E9C-101B-9397-08002B2CF9AE}" pid="3" name="LastSaved">
    <vt:filetime>2023-03-25T00:00:00Z</vt:filetime>
  </property>
</Properties>
</file>