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54" r:id="rId2"/>
    <p:sldId id="455" r:id="rId3"/>
    <p:sldId id="456" r:id="rId4"/>
    <p:sldId id="457" r:id="rId5"/>
    <p:sldId id="458" r:id="rId6"/>
    <p:sldId id="459" r:id="rId7"/>
    <p:sldId id="460" r:id="rId8"/>
    <p:sldId id="461" r:id="rId9"/>
    <p:sldId id="462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80" r:id="rId28"/>
    <p:sldId id="481" r:id="rId29"/>
    <p:sldId id="482" r:id="rId30"/>
    <p:sldId id="483" r:id="rId31"/>
    <p:sldId id="484" r:id="rId32"/>
    <p:sldId id="485" r:id="rId33"/>
    <p:sldId id="486" r:id="rId34"/>
  </p:sldIdLst>
  <p:sldSz cx="9144000" cy="9144000"/>
  <p:notesSz cx="9144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9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558" y="1987042"/>
            <a:ext cx="6710680" cy="1720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8552688" y="0"/>
                </a:moveTo>
                <a:lnTo>
                  <a:pt x="0" y="0"/>
                </a:lnTo>
                <a:lnTo>
                  <a:pt x="0" y="228600"/>
                </a:lnTo>
                <a:lnTo>
                  <a:pt x="8552688" y="228600"/>
                </a:lnTo>
                <a:lnTo>
                  <a:pt x="8552688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362" y="2375654"/>
            <a:ext cx="3886200" cy="3716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01361" y="2373909"/>
            <a:ext cx="3886200" cy="3909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350520"/>
            <a:ext cx="8229600" cy="1127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C3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549" y="1626234"/>
            <a:ext cx="7915909" cy="3917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1835" y="1227785"/>
            <a:ext cx="7944484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931150" algn="l"/>
              </a:tabLst>
            </a:pPr>
            <a:r>
              <a:rPr sz="4900" spc="-10" dirty="0">
                <a:solidFill>
                  <a:srgbClr val="3C3B2C"/>
                </a:solidFill>
                <a:latin typeface="Arial"/>
                <a:cs typeface="Arial"/>
              </a:rPr>
              <a:t>HEMODYNAMIC DISORDERS, T</a:t>
            </a:r>
            <a:r>
              <a:rPr sz="4900" u="sng" spc="-10" dirty="0">
                <a:solidFill>
                  <a:srgbClr val="3C3B2C"/>
                </a:solidFill>
                <a:uFill>
                  <a:solidFill>
                    <a:srgbClr val="3C3B2C"/>
                  </a:solidFill>
                </a:uFill>
                <a:latin typeface="Arial"/>
                <a:cs typeface="Arial"/>
              </a:rPr>
              <a:t>HROMBOEMBOLISM,</a:t>
            </a:r>
            <a:r>
              <a:rPr sz="4900" u="sng" dirty="0">
                <a:solidFill>
                  <a:srgbClr val="3C3B2C"/>
                </a:solidFill>
                <a:uFill>
                  <a:solidFill>
                    <a:srgbClr val="3C3B2C"/>
                  </a:solidFill>
                </a:uFill>
                <a:latin typeface="Arial"/>
                <a:cs typeface="Arial"/>
              </a:rPr>
              <a:t>	</a:t>
            </a:r>
            <a:r>
              <a:rPr sz="4900" dirty="0">
                <a:solidFill>
                  <a:srgbClr val="3C3B2C"/>
                </a:solidFill>
                <a:latin typeface="Arial"/>
                <a:cs typeface="Arial"/>
              </a:rPr>
              <a:t> AND</a:t>
            </a:r>
            <a:r>
              <a:rPr sz="4900" spc="-40" dirty="0">
                <a:solidFill>
                  <a:srgbClr val="3C3B2C"/>
                </a:solidFill>
                <a:latin typeface="Arial"/>
                <a:cs typeface="Arial"/>
              </a:rPr>
              <a:t> </a:t>
            </a:r>
            <a:r>
              <a:rPr sz="4900" spc="-10" dirty="0">
                <a:solidFill>
                  <a:srgbClr val="3C3B2C"/>
                </a:solidFill>
                <a:latin typeface="Arial"/>
                <a:cs typeface="Arial"/>
              </a:rPr>
              <a:t>SHOCK</a:t>
            </a:r>
            <a:endParaRPr sz="4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1074" y="3639248"/>
            <a:ext cx="6547484" cy="333375"/>
          </a:xfrm>
          <a:custGeom>
            <a:avLst/>
            <a:gdLst/>
            <a:ahLst/>
            <a:cxnLst/>
            <a:rect l="l" t="t" r="r" b="b"/>
            <a:pathLst>
              <a:path w="6547484" h="333375">
                <a:moveTo>
                  <a:pt x="6517132" y="0"/>
                </a:moveTo>
                <a:lnTo>
                  <a:pt x="29984" y="0"/>
                </a:lnTo>
                <a:lnTo>
                  <a:pt x="18313" y="2356"/>
                </a:lnTo>
                <a:lnTo>
                  <a:pt x="8782" y="8782"/>
                </a:lnTo>
                <a:lnTo>
                  <a:pt x="2356" y="18313"/>
                </a:lnTo>
                <a:lnTo>
                  <a:pt x="0" y="29984"/>
                </a:lnTo>
                <a:lnTo>
                  <a:pt x="0" y="303098"/>
                </a:lnTo>
                <a:lnTo>
                  <a:pt x="2356" y="314769"/>
                </a:lnTo>
                <a:lnTo>
                  <a:pt x="8782" y="324300"/>
                </a:lnTo>
                <a:lnTo>
                  <a:pt x="18313" y="330726"/>
                </a:lnTo>
                <a:lnTo>
                  <a:pt x="29984" y="333082"/>
                </a:lnTo>
                <a:lnTo>
                  <a:pt x="6517132" y="333082"/>
                </a:lnTo>
                <a:lnTo>
                  <a:pt x="6528803" y="330726"/>
                </a:lnTo>
                <a:lnTo>
                  <a:pt x="6538334" y="324300"/>
                </a:lnTo>
                <a:lnTo>
                  <a:pt x="6544760" y="314769"/>
                </a:lnTo>
                <a:lnTo>
                  <a:pt x="6547116" y="303098"/>
                </a:lnTo>
                <a:lnTo>
                  <a:pt x="6547116" y="29984"/>
                </a:lnTo>
                <a:lnTo>
                  <a:pt x="6544760" y="18313"/>
                </a:lnTo>
                <a:lnTo>
                  <a:pt x="6538334" y="8782"/>
                </a:lnTo>
                <a:lnTo>
                  <a:pt x="6528803" y="2356"/>
                </a:lnTo>
                <a:lnTo>
                  <a:pt x="6517132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8834" y="4493069"/>
            <a:ext cx="3136900" cy="333375"/>
          </a:xfrm>
          <a:custGeom>
            <a:avLst/>
            <a:gdLst/>
            <a:ahLst/>
            <a:cxnLst/>
            <a:rect l="l" t="t" r="r" b="b"/>
            <a:pathLst>
              <a:path w="3136900" h="333375">
                <a:moveTo>
                  <a:pt x="3106343" y="0"/>
                </a:moveTo>
                <a:lnTo>
                  <a:pt x="29984" y="0"/>
                </a:lnTo>
                <a:lnTo>
                  <a:pt x="18313" y="2356"/>
                </a:lnTo>
                <a:lnTo>
                  <a:pt x="8782" y="8782"/>
                </a:lnTo>
                <a:lnTo>
                  <a:pt x="2356" y="18313"/>
                </a:lnTo>
                <a:lnTo>
                  <a:pt x="0" y="29984"/>
                </a:lnTo>
                <a:lnTo>
                  <a:pt x="0" y="303098"/>
                </a:lnTo>
                <a:lnTo>
                  <a:pt x="2356" y="314769"/>
                </a:lnTo>
                <a:lnTo>
                  <a:pt x="8782" y="324300"/>
                </a:lnTo>
                <a:lnTo>
                  <a:pt x="18313" y="330726"/>
                </a:lnTo>
                <a:lnTo>
                  <a:pt x="29984" y="333082"/>
                </a:lnTo>
                <a:lnTo>
                  <a:pt x="3106343" y="333082"/>
                </a:lnTo>
                <a:lnTo>
                  <a:pt x="3118013" y="330726"/>
                </a:lnTo>
                <a:lnTo>
                  <a:pt x="3127540" y="324300"/>
                </a:lnTo>
                <a:lnTo>
                  <a:pt x="3133961" y="314769"/>
                </a:lnTo>
                <a:lnTo>
                  <a:pt x="3136315" y="303098"/>
                </a:lnTo>
                <a:lnTo>
                  <a:pt x="3136315" y="29984"/>
                </a:lnTo>
                <a:lnTo>
                  <a:pt x="3133961" y="18313"/>
                </a:lnTo>
                <a:lnTo>
                  <a:pt x="3127540" y="8782"/>
                </a:lnTo>
                <a:lnTo>
                  <a:pt x="3118013" y="2356"/>
                </a:lnTo>
                <a:lnTo>
                  <a:pt x="3106343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122" y="1733994"/>
            <a:ext cx="7742555" cy="1186815"/>
          </a:xfrm>
          <a:custGeom>
            <a:avLst/>
            <a:gdLst/>
            <a:ahLst/>
            <a:cxnLst/>
            <a:rect l="l" t="t" r="r" b="b"/>
            <a:pathLst>
              <a:path w="7742555" h="1186814">
                <a:moveTo>
                  <a:pt x="890333" y="456704"/>
                </a:moveTo>
                <a:lnTo>
                  <a:pt x="887971" y="445033"/>
                </a:lnTo>
                <a:lnTo>
                  <a:pt x="881545" y="435508"/>
                </a:lnTo>
                <a:lnTo>
                  <a:pt x="872020" y="429082"/>
                </a:lnTo>
                <a:lnTo>
                  <a:pt x="860348" y="426720"/>
                </a:lnTo>
                <a:lnTo>
                  <a:pt x="29984" y="426720"/>
                </a:lnTo>
                <a:lnTo>
                  <a:pt x="18313" y="429082"/>
                </a:lnTo>
                <a:lnTo>
                  <a:pt x="8788" y="435508"/>
                </a:lnTo>
                <a:lnTo>
                  <a:pt x="2362" y="445033"/>
                </a:lnTo>
                <a:lnTo>
                  <a:pt x="12" y="456704"/>
                </a:lnTo>
                <a:lnTo>
                  <a:pt x="12" y="729818"/>
                </a:lnTo>
                <a:lnTo>
                  <a:pt x="2362" y="741502"/>
                </a:lnTo>
                <a:lnTo>
                  <a:pt x="8788" y="751027"/>
                </a:lnTo>
                <a:lnTo>
                  <a:pt x="18313" y="757453"/>
                </a:lnTo>
                <a:lnTo>
                  <a:pt x="29984" y="759802"/>
                </a:lnTo>
                <a:lnTo>
                  <a:pt x="860348" y="759802"/>
                </a:lnTo>
                <a:lnTo>
                  <a:pt x="872020" y="757453"/>
                </a:lnTo>
                <a:lnTo>
                  <a:pt x="881545" y="751027"/>
                </a:lnTo>
                <a:lnTo>
                  <a:pt x="887971" y="741502"/>
                </a:lnTo>
                <a:lnTo>
                  <a:pt x="890333" y="729818"/>
                </a:lnTo>
                <a:lnTo>
                  <a:pt x="890333" y="456704"/>
                </a:lnTo>
                <a:close/>
              </a:path>
              <a:path w="7742555" h="1186814">
                <a:moveTo>
                  <a:pt x="3736289" y="883221"/>
                </a:moveTo>
                <a:lnTo>
                  <a:pt x="3733927" y="871550"/>
                </a:lnTo>
                <a:lnTo>
                  <a:pt x="3727488" y="862012"/>
                </a:lnTo>
                <a:lnTo>
                  <a:pt x="3717950" y="855586"/>
                </a:lnTo>
                <a:lnTo>
                  <a:pt x="3706279" y="853224"/>
                </a:lnTo>
                <a:lnTo>
                  <a:pt x="29997" y="853224"/>
                </a:lnTo>
                <a:lnTo>
                  <a:pt x="18326" y="855586"/>
                </a:lnTo>
                <a:lnTo>
                  <a:pt x="8788" y="862012"/>
                </a:lnTo>
                <a:lnTo>
                  <a:pt x="2362" y="871550"/>
                </a:lnTo>
                <a:lnTo>
                  <a:pt x="0" y="883221"/>
                </a:lnTo>
                <a:lnTo>
                  <a:pt x="0" y="1156576"/>
                </a:lnTo>
                <a:lnTo>
                  <a:pt x="2362" y="1168260"/>
                </a:lnTo>
                <a:lnTo>
                  <a:pt x="8788" y="1177798"/>
                </a:lnTo>
                <a:lnTo>
                  <a:pt x="18326" y="1184236"/>
                </a:lnTo>
                <a:lnTo>
                  <a:pt x="29997" y="1186586"/>
                </a:lnTo>
                <a:lnTo>
                  <a:pt x="3706279" y="1186586"/>
                </a:lnTo>
                <a:lnTo>
                  <a:pt x="3717950" y="1184236"/>
                </a:lnTo>
                <a:lnTo>
                  <a:pt x="3727488" y="1177798"/>
                </a:lnTo>
                <a:lnTo>
                  <a:pt x="3733927" y="1168260"/>
                </a:lnTo>
                <a:lnTo>
                  <a:pt x="3736289" y="1156576"/>
                </a:lnTo>
                <a:lnTo>
                  <a:pt x="3736289" y="883221"/>
                </a:lnTo>
                <a:close/>
              </a:path>
              <a:path w="7742555" h="1186814">
                <a:moveTo>
                  <a:pt x="7740904" y="456730"/>
                </a:moveTo>
                <a:lnTo>
                  <a:pt x="7738542" y="445058"/>
                </a:lnTo>
                <a:lnTo>
                  <a:pt x="7732115" y="435521"/>
                </a:lnTo>
                <a:lnTo>
                  <a:pt x="7722578" y="429082"/>
                </a:lnTo>
                <a:lnTo>
                  <a:pt x="7710906" y="426720"/>
                </a:lnTo>
                <a:lnTo>
                  <a:pt x="6015926" y="426720"/>
                </a:lnTo>
                <a:lnTo>
                  <a:pt x="6004242" y="429082"/>
                </a:lnTo>
                <a:lnTo>
                  <a:pt x="5994705" y="435521"/>
                </a:lnTo>
                <a:lnTo>
                  <a:pt x="5988278" y="445058"/>
                </a:lnTo>
                <a:lnTo>
                  <a:pt x="5985929" y="456730"/>
                </a:lnTo>
                <a:lnTo>
                  <a:pt x="5985929" y="729792"/>
                </a:lnTo>
                <a:lnTo>
                  <a:pt x="5988278" y="741476"/>
                </a:lnTo>
                <a:lnTo>
                  <a:pt x="5994705" y="751014"/>
                </a:lnTo>
                <a:lnTo>
                  <a:pt x="6004242" y="757453"/>
                </a:lnTo>
                <a:lnTo>
                  <a:pt x="6015926" y="759802"/>
                </a:lnTo>
                <a:lnTo>
                  <a:pt x="7710906" y="759802"/>
                </a:lnTo>
                <a:lnTo>
                  <a:pt x="7722578" y="757453"/>
                </a:lnTo>
                <a:lnTo>
                  <a:pt x="7732115" y="751014"/>
                </a:lnTo>
                <a:lnTo>
                  <a:pt x="7738542" y="741476"/>
                </a:lnTo>
                <a:lnTo>
                  <a:pt x="7740904" y="729792"/>
                </a:lnTo>
                <a:lnTo>
                  <a:pt x="7740904" y="456730"/>
                </a:lnTo>
                <a:close/>
              </a:path>
              <a:path w="7742555" h="1186814">
                <a:moveTo>
                  <a:pt x="7742174" y="29984"/>
                </a:moveTo>
                <a:lnTo>
                  <a:pt x="7739812" y="18313"/>
                </a:lnTo>
                <a:lnTo>
                  <a:pt x="7733385" y="8788"/>
                </a:lnTo>
                <a:lnTo>
                  <a:pt x="7723860" y="2362"/>
                </a:lnTo>
                <a:lnTo>
                  <a:pt x="7712189" y="0"/>
                </a:lnTo>
                <a:lnTo>
                  <a:pt x="630732" y="0"/>
                </a:lnTo>
                <a:lnTo>
                  <a:pt x="619048" y="2362"/>
                </a:lnTo>
                <a:lnTo>
                  <a:pt x="609523" y="8788"/>
                </a:lnTo>
                <a:lnTo>
                  <a:pt x="603097" y="18313"/>
                </a:lnTo>
                <a:lnTo>
                  <a:pt x="600748" y="29984"/>
                </a:lnTo>
                <a:lnTo>
                  <a:pt x="600748" y="303098"/>
                </a:lnTo>
                <a:lnTo>
                  <a:pt x="603097" y="314782"/>
                </a:lnTo>
                <a:lnTo>
                  <a:pt x="609523" y="324307"/>
                </a:lnTo>
                <a:lnTo>
                  <a:pt x="619048" y="330733"/>
                </a:lnTo>
                <a:lnTo>
                  <a:pt x="630732" y="333082"/>
                </a:lnTo>
                <a:lnTo>
                  <a:pt x="7712189" y="333082"/>
                </a:lnTo>
                <a:lnTo>
                  <a:pt x="7723860" y="330733"/>
                </a:lnTo>
                <a:lnTo>
                  <a:pt x="7733385" y="324307"/>
                </a:lnTo>
                <a:lnTo>
                  <a:pt x="7739812" y="314782"/>
                </a:lnTo>
                <a:lnTo>
                  <a:pt x="7742174" y="303098"/>
                </a:lnTo>
                <a:lnTo>
                  <a:pt x="7742174" y="29984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528841"/>
            <a:ext cx="8253983" cy="69644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521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Acute</a:t>
            </a:r>
            <a:r>
              <a:rPr sz="36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Hepatic</a:t>
            </a:r>
            <a:r>
              <a:rPr sz="3600" b="1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000000"/>
                </a:solidFill>
                <a:latin typeface="Arial"/>
                <a:cs typeface="Arial"/>
              </a:rPr>
              <a:t>Congestion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549" y="1624711"/>
            <a:ext cx="7969884" cy="3637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43815" indent="-181610" algn="just">
              <a:lnSpc>
                <a:spcPct val="100000"/>
              </a:lnSpc>
              <a:spcBef>
                <a:spcPts val="95"/>
              </a:spcBef>
              <a:buClr>
                <a:srgbClr val="92C500"/>
              </a:buClr>
              <a:buSzPct val="83928"/>
              <a:buChar char="•"/>
              <a:tabLst>
                <a:tab pos="195580" algn="l"/>
              </a:tabLst>
            </a:pPr>
            <a:r>
              <a:rPr sz="2800" dirty="0">
                <a:latin typeface="Arial"/>
                <a:cs typeface="Arial"/>
              </a:rPr>
              <a:t>the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central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vein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sinusoids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distended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with 	</a:t>
            </a:r>
            <a:r>
              <a:rPr sz="2800" dirty="0">
                <a:latin typeface="Arial"/>
                <a:cs typeface="Arial"/>
              </a:rPr>
              <a:t>blood,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there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even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central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hepatocyte 	</a:t>
            </a:r>
            <a:r>
              <a:rPr sz="2800" dirty="0">
                <a:latin typeface="Arial"/>
                <a:cs typeface="Arial"/>
              </a:rPr>
              <a:t>dropout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due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necrosis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0"/>
              </a:spcBef>
              <a:buClr>
                <a:srgbClr val="92C500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194310" marR="5080" indent="-181610">
              <a:lnSpc>
                <a:spcPct val="100000"/>
              </a:lnSpc>
              <a:buClr>
                <a:srgbClr val="92C500"/>
              </a:buClr>
              <a:buSzPct val="83928"/>
              <a:buChar char="•"/>
              <a:tabLst>
                <a:tab pos="195580" algn="l"/>
              </a:tabLst>
            </a:pPr>
            <a:r>
              <a:rPr sz="2800" dirty="0">
                <a:latin typeface="Arial"/>
                <a:cs typeface="Arial"/>
              </a:rPr>
              <a:t>The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periportal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hepatocytes,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better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oxygenated 	</a:t>
            </a:r>
            <a:r>
              <a:rPr sz="2800" dirty="0">
                <a:latin typeface="Arial"/>
                <a:cs typeface="Arial"/>
              </a:rPr>
              <a:t>because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their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proximity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hepatic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arterioles, 	</a:t>
            </a:r>
            <a:r>
              <a:rPr sz="2800" dirty="0">
                <a:latin typeface="Arial"/>
                <a:cs typeface="Arial"/>
              </a:rPr>
              <a:t>experience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less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severe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hypoxia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develop 	</a:t>
            </a:r>
            <a:r>
              <a:rPr sz="2800" dirty="0">
                <a:latin typeface="Arial"/>
                <a:cs typeface="Arial"/>
              </a:rPr>
              <a:t>only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reversible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fatty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change.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" y="406654"/>
            <a:ext cx="845883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1" dirty="0">
                <a:solidFill>
                  <a:srgbClr val="000000"/>
                </a:solidFill>
                <a:latin typeface="Arial"/>
                <a:cs typeface="Arial"/>
              </a:rPr>
              <a:t>Acute</a:t>
            </a:r>
            <a:r>
              <a:rPr sz="4300" b="1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300" b="1" dirty="0">
                <a:solidFill>
                  <a:srgbClr val="000000"/>
                </a:solidFill>
                <a:latin typeface="Arial"/>
                <a:cs typeface="Arial"/>
              </a:rPr>
              <a:t>Passive</a:t>
            </a:r>
            <a:r>
              <a:rPr sz="43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300" b="1" dirty="0">
                <a:solidFill>
                  <a:srgbClr val="000000"/>
                </a:solidFill>
                <a:latin typeface="Arial"/>
                <a:cs typeface="Arial"/>
              </a:rPr>
              <a:t>Congestion,</a:t>
            </a:r>
            <a:r>
              <a:rPr sz="4300" b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300" b="1" spc="-10" dirty="0">
                <a:solidFill>
                  <a:srgbClr val="000000"/>
                </a:solidFill>
                <a:latin typeface="Arial"/>
                <a:cs typeface="Arial"/>
              </a:rPr>
              <a:t>Liver</a:t>
            </a:r>
            <a:endParaRPr sz="43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065275"/>
            <a:ext cx="7239000" cy="49377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0616" y="6274714"/>
            <a:ext cx="68014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The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red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“dots”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congested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central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veins.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764" y="1745043"/>
            <a:ext cx="7412990" cy="869950"/>
          </a:xfrm>
          <a:custGeom>
            <a:avLst/>
            <a:gdLst/>
            <a:ahLst/>
            <a:cxnLst/>
            <a:rect l="l" t="t" r="r" b="b"/>
            <a:pathLst>
              <a:path w="7412990" h="869950">
                <a:moveTo>
                  <a:pt x="7378275" y="0"/>
                </a:moveTo>
                <a:lnTo>
                  <a:pt x="708185" y="0"/>
                </a:lnTo>
                <a:lnTo>
                  <a:pt x="694820" y="2699"/>
                </a:lnTo>
                <a:lnTo>
                  <a:pt x="683904" y="10061"/>
                </a:lnTo>
                <a:lnTo>
                  <a:pt x="676543" y="20981"/>
                </a:lnTo>
                <a:lnTo>
                  <a:pt x="673844" y="34353"/>
                </a:lnTo>
                <a:lnTo>
                  <a:pt x="673844" y="347332"/>
                </a:lnTo>
                <a:lnTo>
                  <a:pt x="676543" y="360697"/>
                </a:lnTo>
                <a:lnTo>
                  <a:pt x="683904" y="371613"/>
                </a:lnTo>
                <a:lnTo>
                  <a:pt x="694820" y="378973"/>
                </a:lnTo>
                <a:lnTo>
                  <a:pt x="708185" y="381673"/>
                </a:lnTo>
                <a:lnTo>
                  <a:pt x="7378275" y="381673"/>
                </a:lnTo>
                <a:lnTo>
                  <a:pt x="7391640" y="378973"/>
                </a:lnTo>
                <a:lnTo>
                  <a:pt x="7402556" y="371613"/>
                </a:lnTo>
                <a:lnTo>
                  <a:pt x="7409917" y="360697"/>
                </a:lnTo>
                <a:lnTo>
                  <a:pt x="7412616" y="347332"/>
                </a:lnTo>
                <a:lnTo>
                  <a:pt x="7412616" y="34353"/>
                </a:lnTo>
                <a:lnTo>
                  <a:pt x="7409917" y="20981"/>
                </a:lnTo>
                <a:lnTo>
                  <a:pt x="7402556" y="10061"/>
                </a:lnTo>
                <a:lnTo>
                  <a:pt x="7391640" y="2699"/>
                </a:lnTo>
                <a:lnTo>
                  <a:pt x="7378275" y="0"/>
                </a:lnTo>
                <a:close/>
              </a:path>
              <a:path w="7412990" h="869950">
                <a:moveTo>
                  <a:pt x="1254843" y="487680"/>
                </a:moveTo>
                <a:lnTo>
                  <a:pt x="34350" y="487680"/>
                </a:lnTo>
                <a:lnTo>
                  <a:pt x="20980" y="490379"/>
                </a:lnTo>
                <a:lnTo>
                  <a:pt x="10061" y="497741"/>
                </a:lnTo>
                <a:lnTo>
                  <a:pt x="2699" y="508661"/>
                </a:lnTo>
                <a:lnTo>
                  <a:pt x="0" y="522033"/>
                </a:lnTo>
                <a:lnTo>
                  <a:pt x="0" y="835012"/>
                </a:lnTo>
                <a:lnTo>
                  <a:pt x="2699" y="848377"/>
                </a:lnTo>
                <a:lnTo>
                  <a:pt x="10061" y="859293"/>
                </a:lnTo>
                <a:lnTo>
                  <a:pt x="20980" y="866653"/>
                </a:lnTo>
                <a:lnTo>
                  <a:pt x="34350" y="869353"/>
                </a:lnTo>
                <a:lnTo>
                  <a:pt x="1254843" y="869353"/>
                </a:lnTo>
                <a:lnTo>
                  <a:pt x="1268216" y="866653"/>
                </a:lnTo>
                <a:lnTo>
                  <a:pt x="1279135" y="859293"/>
                </a:lnTo>
                <a:lnTo>
                  <a:pt x="1286497" y="848377"/>
                </a:lnTo>
                <a:lnTo>
                  <a:pt x="1289197" y="835012"/>
                </a:lnTo>
                <a:lnTo>
                  <a:pt x="1289197" y="522033"/>
                </a:lnTo>
                <a:lnTo>
                  <a:pt x="1286497" y="508661"/>
                </a:lnTo>
                <a:lnTo>
                  <a:pt x="1279135" y="497741"/>
                </a:lnTo>
                <a:lnTo>
                  <a:pt x="1268216" y="490379"/>
                </a:lnTo>
                <a:lnTo>
                  <a:pt x="1254843" y="48768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9755" y="2232723"/>
            <a:ext cx="6886575" cy="869950"/>
          </a:xfrm>
          <a:custGeom>
            <a:avLst/>
            <a:gdLst/>
            <a:ahLst/>
            <a:cxnLst/>
            <a:rect l="l" t="t" r="r" b="b"/>
            <a:pathLst>
              <a:path w="6886575" h="869950">
                <a:moveTo>
                  <a:pt x="6852174" y="0"/>
                </a:moveTo>
                <a:lnTo>
                  <a:pt x="5479050" y="0"/>
                </a:lnTo>
                <a:lnTo>
                  <a:pt x="5465668" y="2701"/>
                </a:lnTo>
                <a:lnTo>
                  <a:pt x="5454741" y="10069"/>
                </a:lnTo>
                <a:lnTo>
                  <a:pt x="5447373" y="20997"/>
                </a:lnTo>
                <a:lnTo>
                  <a:pt x="5444671" y="34378"/>
                </a:lnTo>
                <a:lnTo>
                  <a:pt x="5444671" y="347306"/>
                </a:lnTo>
                <a:lnTo>
                  <a:pt x="5447373" y="360686"/>
                </a:lnTo>
                <a:lnTo>
                  <a:pt x="5454741" y="371609"/>
                </a:lnTo>
                <a:lnTo>
                  <a:pt x="5465668" y="378973"/>
                </a:lnTo>
                <a:lnTo>
                  <a:pt x="5479050" y="381673"/>
                </a:lnTo>
                <a:lnTo>
                  <a:pt x="6852174" y="381673"/>
                </a:lnTo>
                <a:lnTo>
                  <a:pt x="6865556" y="378973"/>
                </a:lnTo>
                <a:lnTo>
                  <a:pt x="6876483" y="371609"/>
                </a:lnTo>
                <a:lnTo>
                  <a:pt x="6883851" y="360686"/>
                </a:lnTo>
                <a:lnTo>
                  <a:pt x="6886553" y="347306"/>
                </a:lnTo>
                <a:lnTo>
                  <a:pt x="6886553" y="34378"/>
                </a:lnTo>
                <a:lnTo>
                  <a:pt x="6883851" y="20997"/>
                </a:lnTo>
                <a:lnTo>
                  <a:pt x="6876483" y="10069"/>
                </a:lnTo>
                <a:lnTo>
                  <a:pt x="6865556" y="2701"/>
                </a:lnTo>
                <a:lnTo>
                  <a:pt x="6852174" y="0"/>
                </a:lnTo>
                <a:close/>
              </a:path>
              <a:path w="6886575" h="869950">
                <a:moveTo>
                  <a:pt x="5238398" y="487451"/>
                </a:moveTo>
                <a:lnTo>
                  <a:pt x="34377" y="487451"/>
                </a:lnTo>
                <a:lnTo>
                  <a:pt x="20996" y="490153"/>
                </a:lnTo>
                <a:lnTo>
                  <a:pt x="10068" y="497520"/>
                </a:lnTo>
                <a:lnTo>
                  <a:pt x="2701" y="508448"/>
                </a:lnTo>
                <a:lnTo>
                  <a:pt x="0" y="521830"/>
                </a:lnTo>
                <a:lnTo>
                  <a:pt x="0" y="835050"/>
                </a:lnTo>
                <a:lnTo>
                  <a:pt x="2701" y="848430"/>
                </a:lnTo>
                <a:lnTo>
                  <a:pt x="10068" y="859353"/>
                </a:lnTo>
                <a:lnTo>
                  <a:pt x="20996" y="866716"/>
                </a:lnTo>
                <a:lnTo>
                  <a:pt x="34377" y="869416"/>
                </a:lnTo>
                <a:lnTo>
                  <a:pt x="5238398" y="869416"/>
                </a:lnTo>
                <a:lnTo>
                  <a:pt x="5251779" y="866716"/>
                </a:lnTo>
                <a:lnTo>
                  <a:pt x="5262707" y="859353"/>
                </a:lnTo>
                <a:lnTo>
                  <a:pt x="5270075" y="848430"/>
                </a:lnTo>
                <a:lnTo>
                  <a:pt x="5272777" y="835050"/>
                </a:lnTo>
                <a:lnTo>
                  <a:pt x="5272777" y="521830"/>
                </a:lnTo>
                <a:lnTo>
                  <a:pt x="5270075" y="508448"/>
                </a:lnTo>
                <a:lnTo>
                  <a:pt x="5262707" y="497520"/>
                </a:lnTo>
                <a:lnTo>
                  <a:pt x="5251779" y="490153"/>
                </a:lnTo>
                <a:lnTo>
                  <a:pt x="5238398" y="487451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30318" y="4184078"/>
            <a:ext cx="2701925" cy="382270"/>
          </a:xfrm>
          <a:custGeom>
            <a:avLst/>
            <a:gdLst/>
            <a:ahLst/>
            <a:cxnLst/>
            <a:rect l="l" t="t" r="r" b="b"/>
            <a:pathLst>
              <a:path w="2701925" h="382270">
                <a:moveTo>
                  <a:pt x="2667101" y="0"/>
                </a:moveTo>
                <a:lnTo>
                  <a:pt x="34353" y="0"/>
                </a:lnTo>
                <a:lnTo>
                  <a:pt x="20981" y="2699"/>
                </a:lnTo>
                <a:lnTo>
                  <a:pt x="10061" y="10061"/>
                </a:lnTo>
                <a:lnTo>
                  <a:pt x="2699" y="20981"/>
                </a:lnTo>
                <a:lnTo>
                  <a:pt x="0" y="34353"/>
                </a:lnTo>
                <a:lnTo>
                  <a:pt x="0" y="347332"/>
                </a:lnTo>
                <a:lnTo>
                  <a:pt x="2699" y="360697"/>
                </a:lnTo>
                <a:lnTo>
                  <a:pt x="10061" y="371613"/>
                </a:lnTo>
                <a:lnTo>
                  <a:pt x="20981" y="378973"/>
                </a:lnTo>
                <a:lnTo>
                  <a:pt x="34353" y="381673"/>
                </a:lnTo>
                <a:lnTo>
                  <a:pt x="2667101" y="381673"/>
                </a:lnTo>
                <a:lnTo>
                  <a:pt x="2680473" y="378973"/>
                </a:lnTo>
                <a:lnTo>
                  <a:pt x="2691393" y="371613"/>
                </a:lnTo>
                <a:lnTo>
                  <a:pt x="2698755" y="360697"/>
                </a:lnTo>
                <a:lnTo>
                  <a:pt x="2701455" y="347332"/>
                </a:lnTo>
                <a:lnTo>
                  <a:pt x="2701455" y="34353"/>
                </a:lnTo>
                <a:lnTo>
                  <a:pt x="2698755" y="20981"/>
                </a:lnTo>
                <a:lnTo>
                  <a:pt x="2691393" y="10061"/>
                </a:lnTo>
                <a:lnTo>
                  <a:pt x="2680473" y="2699"/>
                </a:lnTo>
                <a:lnTo>
                  <a:pt x="2667101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350520"/>
            <a:ext cx="8229600" cy="1127760"/>
          </a:xfrm>
          <a:prstGeom prst="rect">
            <a:avLst/>
          </a:prstGeom>
          <a:solidFill>
            <a:srgbClr val="FFC199"/>
          </a:solidFill>
          <a:ln w="9144">
            <a:solidFill>
              <a:srgbClr val="FF660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91440" marR="1014094">
              <a:lnSpc>
                <a:spcPct val="100000"/>
              </a:lnSpc>
              <a:spcBef>
                <a:spcPts val="284"/>
              </a:spcBef>
            </a:pPr>
            <a:r>
              <a:rPr sz="3400" b="1" dirty="0">
                <a:solidFill>
                  <a:srgbClr val="000000"/>
                </a:solidFill>
                <a:latin typeface="Arial"/>
                <a:cs typeface="Arial"/>
              </a:rPr>
              <a:t>Chronic</a:t>
            </a:r>
            <a:r>
              <a:rPr sz="3400" b="1" spc="-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000000"/>
                </a:solidFill>
                <a:latin typeface="Arial"/>
                <a:cs typeface="Arial"/>
              </a:rPr>
              <a:t>Passive</a:t>
            </a:r>
            <a:r>
              <a:rPr sz="34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b="1" spc="-10" dirty="0">
                <a:solidFill>
                  <a:srgbClr val="000000"/>
                </a:solidFill>
                <a:latin typeface="Arial"/>
                <a:cs typeface="Arial"/>
              </a:rPr>
              <a:t>Congestion</a:t>
            </a:r>
            <a:r>
              <a:rPr sz="3400" b="1" spc="-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3400" b="1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3400" b="1" spc="-10" dirty="0">
                <a:solidFill>
                  <a:srgbClr val="000000"/>
                </a:solidFill>
                <a:latin typeface="Arial"/>
                <a:cs typeface="Arial"/>
              </a:rPr>
              <a:t>liver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marR="5080" indent="-182880">
              <a:lnSpc>
                <a:spcPct val="100000"/>
              </a:lnSpc>
              <a:spcBef>
                <a:spcPts val="105"/>
              </a:spcBef>
              <a:buClr>
                <a:srgbClr val="92C500"/>
              </a:buClr>
              <a:buSzPct val="84375"/>
              <a:buChar char="•"/>
              <a:tabLst>
                <a:tab pos="194310" algn="l"/>
              </a:tabLst>
            </a:pPr>
            <a:r>
              <a:rPr sz="3200" dirty="0"/>
              <a:t>the</a:t>
            </a:r>
            <a:r>
              <a:rPr sz="3200" spc="-70" dirty="0"/>
              <a:t> </a:t>
            </a:r>
            <a:r>
              <a:rPr sz="3200" dirty="0"/>
              <a:t>central</a:t>
            </a:r>
            <a:r>
              <a:rPr sz="3200" spc="-70" dirty="0"/>
              <a:t> </a:t>
            </a:r>
            <a:r>
              <a:rPr sz="3200" dirty="0"/>
              <a:t>regions</a:t>
            </a:r>
            <a:r>
              <a:rPr sz="3200" spc="-35" dirty="0"/>
              <a:t> </a:t>
            </a:r>
            <a:r>
              <a:rPr sz="3200" dirty="0"/>
              <a:t>of</a:t>
            </a:r>
            <a:r>
              <a:rPr sz="3200" spc="-50" dirty="0"/>
              <a:t> </a:t>
            </a:r>
            <a:r>
              <a:rPr sz="3200" dirty="0"/>
              <a:t>the</a:t>
            </a:r>
            <a:r>
              <a:rPr sz="3200" spc="-70" dirty="0"/>
              <a:t> </a:t>
            </a:r>
            <a:r>
              <a:rPr sz="3200" dirty="0"/>
              <a:t>hepatic</a:t>
            </a:r>
            <a:r>
              <a:rPr sz="3200" spc="-35" dirty="0"/>
              <a:t> </a:t>
            </a:r>
            <a:r>
              <a:rPr sz="3200" spc="-10" dirty="0"/>
              <a:t>lobules, </a:t>
            </a:r>
            <a:r>
              <a:rPr sz="3200" dirty="0"/>
              <a:t>viewed</a:t>
            </a:r>
            <a:r>
              <a:rPr sz="3200" spc="-105" dirty="0"/>
              <a:t> </a:t>
            </a:r>
            <a:r>
              <a:rPr sz="3200" dirty="0"/>
              <a:t>on</a:t>
            </a:r>
            <a:r>
              <a:rPr sz="3200" spc="-55" dirty="0"/>
              <a:t> </a:t>
            </a:r>
            <a:r>
              <a:rPr sz="3200" dirty="0"/>
              <a:t>gross</a:t>
            </a:r>
            <a:r>
              <a:rPr sz="3200" spc="-50" dirty="0"/>
              <a:t> </a:t>
            </a:r>
            <a:r>
              <a:rPr sz="3200" dirty="0"/>
              <a:t>examination,</a:t>
            </a:r>
            <a:r>
              <a:rPr sz="3200" spc="-85" dirty="0"/>
              <a:t> </a:t>
            </a:r>
            <a:r>
              <a:rPr sz="3200" dirty="0"/>
              <a:t>are</a:t>
            </a:r>
            <a:r>
              <a:rPr sz="3200" spc="-65" dirty="0"/>
              <a:t> </a:t>
            </a:r>
            <a:r>
              <a:rPr sz="3200" spc="-20" dirty="0"/>
              <a:t>red- </a:t>
            </a:r>
            <a:r>
              <a:rPr sz="3200" dirty="0"/>
              <a:t>brown</a:t>
            </a:r>
            <a:r>
              <a:rPr sz="3200" spc="-90" dirty="0"/>
              <a:t> </a:t>
            </a:r>
            <a:r>
              <a:rPr sz="3200" dirty="0"/>
              <a:t>and</a:t>
            </a:r>
            <a:r>
              <a:rPr sz="3200" spc="-45" dirty="0"/>
              <a:t> </a:t>
            </a:r>
            <a:r>
              <a:rPr sz="3200" dirty="0"/>
              <a:t>slightly</a:t>
            </a:r>
            <a:r>
              <a:rPr sz="3200" spc="-80" dirty="0"/>
              <a:t> </a:t>
            </a:r>
            <a:r>
              <a:rPr sz="3200" dirty="0"/>
              <a:t>depressed</a:t>
            </a:r>
            <a:r>
              <a:rPr sz="3200" spc="-65" dirty="0"/>
              <a:t> </a:t>
            </a:r>
            <a:r>
              <a:rPr sz="3200" dirty="0"/>
              <a:t>(owing</a:t>
            </a:r>
            <a:r>
              <a:rPr sz="3200" spc="-90" dirty="0"/>
              <a:t> </a:t>
            </a:r>
            <a:r>
              <a:rPr sz="3200" dirty="0"/>
              <a:t>to</a:t>
            </a:r>
            <a:r>
              <a:rPr sz="3200" spc="-55" dirty="0"/>
              <a:t> </a:t>
            </a:r>
            <a:r>
              <a:rPr sz="3200" spc="-20" dirty="0"/>
              <a:t>cell </a:t>
            </a:r>
            <a:r>
              <a:rPr sz="3200" dirty="0"/>
              <a:t>loss)</a:t>
            </a:r>
            <a:r>
              <a:rPr sz="3200" spc="-55" dirty="0"/>
              <a:t> </a:t>
            </a:r>
            <a:r>
              <a:rPr sz="3200" dirty="0"/>
              <a:t>and</a:t>
            </a:r>
            <a:r>
              <a:rPr sz="3200" spc="-40" dirty="0"/>
              <a:t> </a:t>
            </a:r>
            <a:r>
              <a:rPr sz="3200" dirty="0"/>
              <a:t>are</a:t>
            </a:r>
            <a:r>
              <a:rPr sz="3200" spc="-65" dirty="0"/>
              <a:t> </a:t>
            </a:r>
            <a:r>
              <a:rPr sz="3200" dirty="0"/>
              <a:t>accentuated</a:t>
            </a:r>
            <a:r>
              <a:rPr sz="3200" spc="-65" dirty="0"/>
              <a:t> </a:t>
            </a:r>
            <a:r>
              <a:rPr sz="3200" dirty="0"/>
              <a:t>against</a:t>
            </a:r>
            <a:r>
              <a:rPr sz="3200" spc="-30" dirty="0"/>
              <a:t> </a:t>
            </a:r>
            <a:r>
              <a:rPr sz="3200" spc="-25" dirty="0"/>
              <a:t>the </a:t>
            </a:r>
            <a:r>
              <a:rPr sz="3200" dirty="0"/>
              <a:t>surrounding</a:t>
            </a:r>
            <a:r>
              <a:rPr sz="3200" spc="-85" dirty="0"/>
              <a:t> </a:t>
            </a:r>
            <a:r>
              <a:rPr sz="3200" dirty="0"/>
              <a:t>zones</a:t>
            </a:r>
            <a:r>
              <a:rPr sz="3200" spc="-45" dirty="0"/>
              <a:t> </a:t>
            </a:r>
            <a:r>
              <a:rPr sz="3200" dirty="0"/>
              <a:t>of</a:t>
            </a:r>
            <a:r>
              <a:rPr sz="3200" spc="-60" dirty="0"/>
              <a:t> </a:t>
            </a:r>
            <a:r>
              <a:rPr sz="3200" dirty="0"/>
              <a:t>uncongested</a:t>
            </a:r>
            <a:r>
              <a:rPr sz="3200" spc="-85" dirty="0"/>
              <a:t> </a:t>
            </a:r>
            <a:r>
              <a:rPr sz="3200" spc="-20" dirty="0"/>
              <a:t>tan, </a:t>
            </a:r>
            <a:r>
              <a:rPr sz="3200" dirty="0"/>
              <a:t>sometimes</a:t>
            </a:r>
            <a:r>
              <a:rPr sz="3200" spc="-60" dirty="0"/>
              <a:t> </a:t>
            </a:r>
            <a:r>
              <a:rPr sz="3200" dirty="0"/>
              <a:t>fatty</a:t>
            </a:r>
            <a:r>
              <a:rPr sz="3200" spc="-70" dirty="0"/>
              <a:t> </a:t>
            </a:r>
            <a:r>
              <a:rPr sz="3200" dirty="0"/>
              <a:t>liver</a:t>
            </a:r>
            <a:r>
              <a:rPr sz="3200" spc="-5" dirty="0"/>
              <a:t> </a:t>
            </a:r>
            <a:r>
              <a:rPr sz="3200" b="1" dirty="0">
                <a:latin typeface="Arial"/>
                <a:cs typeface="Arial"/>
              </a:rPr>
              <a:t>(nutmeg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liver)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" y="354837"/>
            <a:ext cx="83394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CHRONIC</a:t>
            </a:r>
            <a:r>
              <a:rPr b="1" spc="-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00000"/>
                </a:solidFill>
                <a:latin typeface="Arial"/>
                <a:cs typeface="Arial"/>
              </a:rPr>
              <a:t>PASSIVE </a:t>
            </a:r>
            <a:r>
              <a:rPr b="1" spc="-25" dirty="0">
                <a:solidFill>
                  <a:srgbClr val="000000"/>
                </a:solidFill>
                <a:latin typeface="Arial"/>
                <a:cs typeface="Arial"/>
              </a:rPr>
              <a:t>HYPEREMIA/CONGESTION,</a:t>
            </a:r>
            <a:r>
              <a:rPr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00000"/>
                </a:solidFill>
                <a:latin typeface="Arial"/>
                <a:cs typeface="Arial"/>
              </a:rPr>
              <a:t>LIVER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981200"/>
            <a:ext cx="9144000" cy="4876800"/>
            <a:chOff x="0" y="1981200"/>
            <a:chExt cx="9144000" cy="4876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1" y="1981200"/>
              <a:ext cx="9124188" cy="3429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48655"/>
              <a:ext cx="2369819" cy="16093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5712" y="5164505"/>
            <a:ext cx="2635250" cy="334010"/>
          </a:xfrm>
          <a:custGeom>
            <a:avLst/>
            <a:gdLst/>
            <a:ahLst/>
            <a:cxnLst/>
            <a:rect l="l" t="t" r="r" b="b"/>
            <a:pathLst>
              <a:path w="2635250" h="334010">
                <a:moveTo>
                  <a:pt x="2604918" y="0"/>
                </a:moveTo>
                <a:lnTo>
                  <a:pt x="30011" y="0"/>
                </a:lnTo>
                <a:lnTo>
                  <a:pt x="18329" y="2358"/>
                </a:lnTo>
                <a:lnTo>
                  <a:pt x="8790" y="8789"/>
                </a:lnTo>
                <a:lnTo>
                  <a:pt x="2358" y="18329"/>
                </a:lnTo>
                <a:lnTo>
                  <a:pt x="0" y="30010"/>
                </a:lnTo>
                <a:lnTo>
                  <a:pt x="0" y="303453"/>
                </a:lnTo>
                <a:lnTo>
                  <a:pt x="2358" y="315134"/>
                </a:lnTo>
                <a:lnTo>
                  <a:pt x="8790" y="324673"/>
                </a:lnTo>
                <a:lnTo>
                  <a:pt x="18329" y="331105"/>
                </a:lnTo>
                <a:lnTo>
                  <a:pt x="30011" y="333463"/>
                </a:lnTo>
                <a:lnTo>
                  <a:pt x="2604918" y="333463"/>
                </a:lnTo>
                <a:lnTo>
                  <a:pt x="2616599" y="331105"/>
                </a:lnTo>
                <a:lnTo>
                  <a:pt x="2626138" y="324673"/>
                </a:lnTo>
                <a:lnTo>
                  <a:pt x="2632570" y="315134"/>
                </a:lnTo>
                <a:lnTo>
                  <a:pt x="2634928" y="303453"/>
                </a:lnTo>
                <a:lnTo>
                  <a:pt x="2634928" y="30010"/>
                </a:lnTo>
                <a:lnTo>
                  <a:pt x="2632570" y="18329"/>
                </a:lnTo>
                <a:lnTo>
                  <a:pt x="2626138" y="8789"/>
                </a:lnTo>
                <a:lnTo>
                  <a:pt x="2616599" y="2358"/>
                </a:lnTo>
                <a:lnTo>
                  <a:pt x="2604918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7696200" cy="4343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3016" y="5055184"/>
            <a:ext cx="7113905" cy="1727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49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Flattened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gyri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due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compression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against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calvarium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400"/>
              </a:lnSpc>
            </a:pPr>
            <a:r>
              <a:rPr sz="2800" dirty="0">
                <a:latin typeface="Arial"/>
                <a:cs typeface="Arial"/>
              </a:rPr>
              <a:t>An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example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organ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which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edematous, </a:t>
            </a:r>
            <a:r>
              <a:rPr sz="2800" dirty="0">
                <a:latin typeface="Arial"/>
                <a:cs typeface="Arial"/>
              </a:rPr>
              <a:t>but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does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have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room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swell.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528839"/>
            <a:ext cx="2999232" cy="7756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982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</a:rPr>
              <a:t>Edema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549" y="1621663"/>
            <a:ext cx="8011159" cy="467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100"/>
              </a:spcBef>
              <a:buClr>
                <a:srgbClr val="92C500"/>
              </a:buClr>
              <a:buSzPct val="84722"/>
              <a:buChar char="•"/>
              <a:tabLst>
                <a:tab pos="195580" algn="l"/>
              </a:tabLst>
            </a:pPr>
            <a:r>
              <a:rPr sz="3600" dirty="0">
                <a:latin typeface="Arial"/>
                <a:cs typeface="Arial"/>
              </a:rPr>
              <a:t>is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result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movement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fluid </a:t>
            </a:r>
            <a:r>
              <a:rPr sz="3600" dirty="0">
                <a:latin typeface="Arial"/>
                <a:cs typeface="Arial"/>
              </a:rPr>
              <a:t>from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vasculature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into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interstitial </a:t>
            </a:r>
            <a:r>
              <a:rPr sz="3600" dirty="0">
                <a:latin typeface="Arial"/>
                <a:cs typeface="Arial"/>
              </a:rPr>
              <a:t>spaces;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fluid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may be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protein-</a:t>
            </a:r>
            <a:r>
              <a:rPr sz="3600" spc="-20" dirty="0">
                <a:latin typeface="Arial"/>
                <a:cs typeface="Arial"/>
              </a:rPr>
              <a:t>poor </a:t>
            </a:r>
            <a:r>
              <a:rPr sz="3600" dirty="0">
                <a:latin typeface="Arial"/>
                <a:cs typeface="Arial"/>
              </a:rPr>
              <a:t>(</a:t>
            </a:r>
            <a:r>
              <a:rPr sz="3600" i="1" dirty="0">
                <a:latin typeface="Arial"/>
                <a:cs typeface="Arial"/>
              </a:rPr>
              <a:t>transudate</a:t>
            </a:r>
            <a:r>
              <a:rPr sz="3600" dirty="0">
                <a:latin typeface="Arial"/>
                <a:cs typeface="Arial"/>
              </a:rPr>
              <a:t>)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or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protein-</a:t>
            </a:r>
            <a:r>
              <a:rPr sz="3600" dirty="0">
                <a:latin typeface="Arial"/>
                <a:cs typeface="Arial"/>
              </a:rPr>
              <a:t>rich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(</a:t>
            </a:r>
            <a:r>
              <a:rPr sz="3600" i="1" spc="-10" dirty="0">
                <a:latin typeface="Arial"/>
                <a:cs typeface="Arial"/>
              </a:rPr>
              <a:t>exudate</a:t>
            </a:r>
            <a:r>
              <a:rPr sz="3600" spc="-10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25"/>
              </a:spcBef>
              <a:buClr>
                <a:srgbClr val="92C500"/>
              </a:buClr>
              <a:buFont typeface="Arial"/>
              <a:buChar char="•"/>
            </a:pPr>
            <a:endParaRPr sz="3600">
              <a:latin typeface="Arial"/>
              <a:cs typeface="Arial"/>
            </a:endParaRPr>
          </a:p>
          <a:p>
            <a:pPr marL="195580" marR="1399540" indent="-182880">
              <a:lnSpc>
                <a:spcPct val="100000"/>
              </a:lnSpc>
              <a:buClr>
                <a:srgbClr val="92C500"/>
              </a:buClr>
              <a:buSzPct val="84722"/>
              <a:buChar char="•"/>
              <a:tabLst>
                <a:tab pos="195580" algn="l"/>
              </a:tabLst>
            </a:pPr>
            <a:r>
              <a:rPr sz="3600" dirty="0">
                <a:latin typeface="Arial"/>
                <a:cs typeface="Arial"/>
              </a:rPr>
              <a:t>Microscopic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examination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shows </a:t>
            </a:r>
            <a:r>
              <a:rPr sz="3600" dirty="0">
                <a:latin typeface="Arial"/>
                <a:cs typeface="Arial"/>
              </a:rPr>
              <a:t>clearing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separation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the </a:t>
            </a:r>
            <a:r>
              <a:rPr sz="3600" dirty="0">
                <a:latin typeface="Arial"/>
                <a:cs typeface="Arial"/>
              </a:rPr>
              <a:t>extracellular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matrix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elements.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1547" y="3972356"/>
            <a:ext cx="243451" cy="2182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07729" y="3234677"/>
            <a:ext cx="889000" cy="889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400"/>
              </a:spcBef>
            </a:pPr>
            <a:r>
              <a:rPr sz="800" b="1" i="1" spc="-10" dirty="0">
                <a:latin typeface="Arial"/>
                <a:cs typeface="Arial"/>
              </a:rPr>
              <a:t>2021-03-</a:t>
            </a:r>
            <a:r>
              <a:rPr sz="800" b="1" i="1" spc="-25" dirty="0">
                <a:latin typeface="Arial"/>
                <a:cs typeface="Arial"/>
              </a:rPr>
              <a:t>09</a:t>
            </a:r>
            <a:r>
              <a:rPr sz="800" b="1" i="1" spc="-10" dirty="0">
                <a:latin typeface="Arial"/>
                <a:cs typeface="Arial"/>
              </a:rPr>
              <a:t> 05:46:04</a:t>
            </a:r>
            <a:endParaRPr sz="8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بور </a:t>
            </a:r>
            <a:r>
              <a:rPr sz="1000" spc="-10" dirty="0">
                <a:latin typeface="Arial"/>
                <a:cs typeface="Arial"/>
              </a:rPr>
              <a:t>بروتين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528839"/>
            <a:ext cx="2999232" cy="7756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982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</a:rPr>
              <a:t>Edema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549" y="1980945"/>
            <a:ext cx="7687945" cy="415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67335" indent="-8255">
              <a:lnSpc>
                <a:spcPct val="100000"/>
              </a:lnSpc>
              <a:spcBef>
                <a:spcPts val="105"/>
              </a:spcBef>
              <a:buClr>
                <a:srgbClr val="92C500"/>
              </a:buClr>
              <a:buSzPct val="78125"/>
              <a:buChar char="•"/>
              <a:tabLst>
                <a:tab pos="128270" algn="l"/>
              </a:tabLst>
            </a:pPr>
            <a:r>
              <a:rPr sz="3200" dirty="0">
                <a:latin typeface="Arial"/>
                <a:cs typeface="Arial"/>
              </a:rPr>
              <a:t>	Although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any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tissue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involved, </a:t>
            </a:r>
            <a:r>
              <a:rPr sz="3200" dirty="0">
                <a:latin typeface="Arial"/>
                <a:cs typeface="Arial"/>
              </a:rPr>
              <a:t>edema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most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commonly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encountered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subcutaneous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tissues,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lungs,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brain.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60"/>
              </a:spcBef>
              <a:buClr>
                <a:srgbClr val="92C500"/>
              </a:buClr>
              <a:buFont typeface="Arial"/>
              <a:buChar char="•"/>
            </a:pPr>
            <a:endParaRPr sz="3200">
              <a:latin typeface="Arial"/>
              <a:cs typeface="Arial"/>
            </a:endParaRPr>
          </a:p>
          <a:p>
            <a:pPr marL="12700" marR="5080" indent="-8255">
              <a:lnSpc>
                <a:spcPct val="100000"/>
              </a:lnSpc>
              <a:spcBef>
                <a:spcPts val="5"/>
              </a:spcBef>
              <a:buClr>
                <a:srgbClr val="92C500"/>
              </a:buClr>
              <a:buSzPct val="78125"/>
              <a:buFont typeface="Arial"/>
              <a:buChar char="•"/>
              <a:tabLst>
                <a:tab pos="128270" algn="l"/>
              </a:tabLst>
            </a:pPr>
            <a:r>
              <a:rPr sz="3200" b="1" dirty="0">
                <a:latin typeface="Arial"/>
                <a:cs typeface="Arial"/>
              </a:rPr>
              <a:t>	ANASARCA</a:t>
            </a:r>
            <a:r>
              <a:rPr sz="3200" b="1" spc="-22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severe,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generalized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edema </a:t>
            </a:r>
            <a:r>
              <a:rPr sz="3200" dirty="0">
                <a:latin typeface="Arial"/>
                <a:cs typeface="Arial"/>
              </a:rPr>
              <a:t>marked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by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profound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swelling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subcutaneous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tissues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accumulation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fluid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body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cavities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235" y="367029"/>
            <a:ext cx="2261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solidFill>
                  <a:srgbClr val="000000"/>
                </a:solidFill>
                <a:latin typeface="Arial"/>
                <a:cs typeface="Arial"/>
              </a:rPr>
              <a:t>WATER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" y="1244152"/>
            <a:ext cx="6732905" cy="395922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705"/>
              </a:spcBef>
              <a:buClr>
                <a:srgbClr val="92C500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spc="-10" dirty="0">
                <a:latin typeface="Arial"/>
                <a:cs typeface="Arial"/>
              </a:rPr>
              <a:t>60%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body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Clr>
                <a:srgbClr val="92C500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dirty="0">
                <a:latin typeface="Arial"/>
                <a:cs typeface="Arial"/>
              </a:rPr>
              <a:t>2/3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body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water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INTRA-</a:t>
            </a:r>
            <a:r>
              <a:rPr sz="2400" b="1" spc="-10" dirty="0">
                <a:latin typeface="Arial"/>
                <a:cs typeface="Arial"/>
              </a:rPr>
              <a:t>cellular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Clr>
                <a:srgbClr val="92C500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rest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INTERSTITIAL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Clr>
                <a:srgbClr val="92C500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dirty="0">
                <a:latin typeface="Arial"/>
                <a:cs typeface="Arial"/>
              </a:rPr>
              <a:t>Only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5%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INTRA-</a:t>
            </a:r>
            <a:r>
              <a:rPr sz="2400" b="1" spc="-10" dirty="0">
                <a:latin typeface="Arial"/>
                <a:cs typeface="Arial"/>
              </a:rPr>
              <a:t>vascular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40"/>
              </a:spcBef>
              <a:buClr>
                <a:srgbClr val="92C500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92C500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spc="-20" dirty="0">
                <a:latin typeface="Arial"/>
                <a:cs typeface="Arial"/>
              </a:rPr>
              <a:t>EDEMA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SHIFT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INTERSTITIAL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SPACE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Clr>
                <a:srgbClr val="92C500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spc="-10" dirty="0">
                <a:latin typeface="Arial"/>
                <a:cs typeface="Arial"/>
              </a:rPr>
              <a:t>HYDRO-</a:t>
            </a:r>
            <a:endParaRPr sz="2400">
              <a:latin typeface="Arial"/>
              <a:cs typeface="Arial"/>
            </a:endParaRPr>
          </a:p>
          <a:p>
            <a:pPr marL="469900" lvl="1" indent="-182880">
              <a:lnSpc>
                <a:spcPct val="100000"/>
              </a:lnSpc>
              <a:spcBef>
                <a:spcPts val="509"/>
              </a:spcBef>
              <a:buClr>
                <a:srgbClr val="92C500"/>
              </a:buClr>
              <a:buSzPct val="85000"/>
              <a:buFont typeface="Arial"/>
              <a:buChar char="•"/>
              <a:tabLst>
                <a:tab pos="469900" algn="l"/>
              </a:tabLst>
            </a:pP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10" dirty="0">
                <a:latin typeface="Arial"/>
                <a:cs typeface="Arial"/>
              </a:rPr>
              <a:t>THORAX,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10" dirty="0">
                <a:latin typeface="Arial"/>
                <a:cs typeface="Arial"/>
              </a:rPr>
              <a:t>PERICARDIUM,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10" dirty="0">
                <a:latin typeface="Arial"/>
                <a:cs typeface="Arial"/>
              </a:rPr>
              <a:t>PERITONEAL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95"/>
              </a:spcBef>
              <a:buClr>
                <a:srgbClr val="92C500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spc="-10" dirty="0">
                <a:latin typeface="Arial"/>
                <a:cs typeface="Arial"/>
              </a:rPr>
              <a:t>EFFUSIONS,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ASCITES,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ANASARCA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72110" cy="364490"/>
          </a:xfrm>
          <a:custGeom>
            <a:avLst/>
            <a:gdLst/>
            <a:ahLst/>
            <a:cxnLst/>
            <a:rect l="l" t="t" r="r" b="b"/>
            <a:pathLst>
              <a:path w="372110" h="364490">
                <a:moveTo>
                  <a:pt x="0" y="364236"/>
                </a:moveTo>
                <a:lnTo>
                  <a:pt x="371856" y="364236"/>
                </a:lnTo>
                <a:lnTo>
                  <a:pt x="371856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1856" y="-4572"/>
            <a:ext cx="8772525" cy="1876425"/>
            <a:chOff x="371856" y="-4572"/>
            <a:chExt cx="8772525" cy="1876425"/>
          </a:xfrm>
        </p:grpSpPr>
        <p:sp>
          <p:nvSpPr>
            <p:cNvPr id="4" name="object 4"/>
            <p:cNvSpPr/>
            <p:nvPr/>
          </p:nvSpPr>
          <p:spPr>
            <a:xfrm>
              <a:off x="5715000" y="0"/>
              <a:ext cx="3429000" cy="364490"/>
            </a:xfrm>
            <a:custGeom>
              <a:avLst/>
              <a:gdLst/>
              <a:ahLst/>
              <a:cxnLst/>
              <a:rect l="l" t="t" r="r" b="b"/>
              <a:pathLst>
                <a:path w="3429000" h="364490">
                  <a:moveTo>
                    <a:pt x="0" y="364236"/>
                  </a:moveTo>
                  <a:lnTo>
                    <a:pt x="3429000" y="364236"/>
                  </a:lnTo>
                  <a:lnTo>
                    <a:pt x="3429000" y="0"/>
                  </a:lnTo>
                  <a:lnTo>
                    <a:pt x="0" y="0"/>
                  </a:lnTo>
                  <a:lnTo>
                    <a:pt x="0" y="364236"/>
                  </a:lnTo>
                  <a:close/>
                </a:path>
              </a:pathLst>
            </a:custGeom>
            <a:solidFill>
              <a:srgbClr val="92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59552" y="0"/>
              <a:ext cx="155575" cy="1868805"/>
            </a:xfrm>
            <a:custGeom>
              <a:avLst/>
              <a:gdLst/>
              <a:ahLst/>
              <a:cxnLst/>
              <a:rect l="l" t="t" r="r" b="b"/>
              <a:pathLst>
                <a:path w="155575" h="1868805">
                  <a:moveTo>
                    <a:pt x="155448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155448" y="186842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E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4876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3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3" y="1868424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E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1723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E9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7047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3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3" y="1868424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E8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2371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7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7" y="1868424"/>
                  </a:lnTo>
                  <a:lnTo>
                    <a:pt x="82297" y="0"/>
                  </a:lnTo>
                  <a:close/>
                </a:path>
              </a:pathLst>
            </a:custGeom>
            <a:solidFill>
              <a:srgbClr val="FFE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89220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E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14544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3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3" y="1868424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E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39867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7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7" y="1868424"/>
                  </a:lnTo>
                  <a:lnTo>
                    <a:pt x="82297" y="0"/>
                  </a:lnTo>
                  <a:close/>
                </a:path>
              </a:pathLst>
            </a:custGeom>
            <a:solidFill>
              <a:srgbClr val="FFE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66715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6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6" y="186842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92040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3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3" y="1868424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E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18888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3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3" y="1868424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E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44211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6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6" y="186842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E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69535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7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7" y="1868424"/>
                  </a:lnTo>
                  <a:lnTo>
                    <a:pt x="82297" y="0"/>
                  </a:lnTo>
                  <a:close/>
                </a:path>
              </a:pathLst>
            </a:custGeom>
            <a:solidFill>
              <a:srgbClr val="FFE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96384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3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3" y="1868424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E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23232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E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47032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7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7" y="1868424"/>
                  </a:lnTo>
                  <a:lnTo>
                    <a:pt x="82297" y="0"/>
                  </a:lnTo>
                  <a:close/>
                </a:path>
              </a:pathLst>
            </a:custGeom>
            <a:solidFill>
              <a:srgbClr val="FFE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73879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3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3" y="1868424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E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99203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D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51376" y="0"/>
              <a:ext cx="155575" cy="1868805"/>
            </a:xfrm>
            <a:custGeom>
              <a:avLst/>
              <a:gdLst/>
              <a:ahLst/>
              <a:cxnLst/>
              <a:rect l="l" t="t" r="r" b="b"/>
              <a:pathLst>
                <a:path w="155575" h="1868805">
                  <a:moveTo>
                    <a:pt x="155448" y="0"/>
                  </a:moveTo>
                  <a:lnTo>
                    <a:pt x="80772" y="0"/>
                  </a:lnTo>
                  <a:lnTo>
                    <a:pt x="74676" y="0"/>
                  </a:lnTo>
                  <a:lnTo>
                    <a:pt x="0" y="0"/>
                  </a:lnTo>
                  <a:lnTo>
                    <a:pt x="0" y="1868424"/>
                  </a:lnTo>
                  <a:lnTo>
                    <a:pt x="74676" y="1868424"/>
                  </a:lnTo>
                  <a:lnTo>
                    <a:pt x="80772" y="1868424"/>
                  </a:lnTo>
                  <a:lnTo>
                    <a:pt x="155448" y="186842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D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78223" y="0"/>
              <a:ext cx="79375" cy="1868805"/>
            </a:xfrm>
            <a:custGeom>
              <a:avLst/>
              <a:gdLst/>
              <a:ahLst/>
              <a:cxnLst/>
              <a:rect l="l" t="t" r="r" b="b"/>
              <a:pathLst>
                <a:path w="79375" h="1868805">
                  <a:moveTo>
                    <a:pt x="79246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79246" y="1868424"/>
                  </a:lnTo>
                  <a:lnTo>
                    <a:pt x="79246" y="0"/>
                  </a:lnTo>
                  <a:close/>
                </a:path>
              </a:pathLst>
            </a:custGeom>
            <a:solidFill>
              <a:srgbClr val="FF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03547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3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3" y="1868424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DE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28871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7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7" y="1868424"/>
                  </a:lnTo>
                  <a:lnTo>
                    <a:pt x="82297" y="0"/>
                  </a:lnTo>
                  <a:close/>
                </a:path>
              </a:pathLst>
            </a:custGeom>
            <a:solidFill>
              <a:srgbClr val="FFD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54196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6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6" y="186842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D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06368" y="0"/>
              <a:ext cx="155575" cy="1868805"/>
            </a:xfrm>
            <a:custGeom>
              <a:avLst/>
              <a:gdLst/>
              <a:ahLst/>
              <a:cxnLst/>
              <a:rect l="l" t="t" r="r" b="b"/>
              <a:pathLst>
                <a:path w="155575" h="1868805">
                  <a:moveTo>
                    <a:pt x="155448" y="0"/>
                  </a:moveTo>
                  <a:lnTo>
                    <a:pt x="82296" y="0"/>
                  </a:lnTo>
                  <a:lnTo>
                    <a:pt x="74676" y="0"/>
                  </a:lnTo>
                  <a:lnTo>
                    <a:pt x="0" y="0"/>
                  </a:lnTo>
                  <a:lnTo>
                    <a:pt x="0" y="1868424"/>
                  </a:lnTo>
                  <a:lnTo>
                    <a:pt x="74676" y="1868424"/>
                  </a:lnTo>
                  <a:lnTo>
                    <a:pt x="82296" y="1868424"/>
                  </a:lnTo>
                  <a:lnTo>
                    <a:pt x="155448" y="186842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D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31691" y="0"/>
              <a:ext cx="83820" cy="1868805"/>
            </a:xfrm>
            <a:custGeom>
              <a:avLst/>
              <a:gdLst/>
              <a:ahLst/>
              <a:cxnLst/>
              <a:rect l="l" t="t" r="r" b="b"/>
              <a:pathLst>
                <a:path w="83820" h="1868805">
                  <a:moveTo>
                    <a:pt x="83820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3820" y="1868424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FFDB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58539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3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3" y="1868424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D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85388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3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3" y="1868424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D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10711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6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6" y="186842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D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36035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7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7" y="1868424"/>
                  </a:lnTo>
                  <a:lnTo>
                    <a:pt x="82297" y="0"/>
                  </a:lnTo>
                  <a:close/>
                </a:path>
              </a:pathLst>
            </a:custGeom>
            <a:solidFill>
              <a:srgbClr val="FFD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62884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3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3" y="1868424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D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88207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1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1" y="1868424"/>
                  </a:lnTo>
                  <a:lnTo>
                    <a:pt x="80771" y="0"/>
                  </a:lnTo>
                  <a:close/>
                </a:path>
              </a:pathLst>
            </a:custGeom>
            <a:solidFill>
              <a:srgbClr val="FFD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13532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5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5" y="1868424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D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40379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D5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65704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D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91028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5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5" y="1868424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D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17876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D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43200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D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70048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D2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95372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5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5" y="1868424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D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20695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5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5" y="1868424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D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47544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D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72867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5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5" y="1868424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D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98191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5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5" y="1868424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D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5039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D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50363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0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0" y="1868424"/>
                  </a:lnTo>
                  <a:lnTo>
                    <a:pt x="80770" y="0"/>
                  </a:lnTo>
                  <a:close/>
                </a:path>
              </a:pathLst>
            </a:custGeom>
            <a:solidFill>
              <a:srgbClr val="FFC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77211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02535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929384" y="0"/>
              <a:ext cx="79375" cy="1868805"/>
            </a:xfrm>
            <a:custGeom>
              <a:avLst/>
              <a:gdLst/>
              <a:ahLst/>
              <a:cxnLst/>
              <a:rect l="l" t="t" r="r" b="b"/>
              <a:pathLst>
                <a:path w="79375" h="1868805">
                  <a:moveTo>
                    <a:pt x="79246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79246" y="1868424"/>
                  </a:lnTo>
                  <a:lnTo>
                    <a:pt x="79246" y="0"/>
                  </a:lnTo>
                  <a:close/>
                </a:path>
              </a:pathLst>
            </a:custGeom>
            <a:solidFill>
              <a:srgbClr val="FFC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54708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80031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5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5" y="1868424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CD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5356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4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4" y="1868424"/>
                  </a:lnTo>
                  <a:lnTo>
                    <a:pt x="82294" y="0"/>
                  </a:lnTo>
                  <a:close/>
                </a:path>
              </a:pathLst>
            </a:custGeom>
            <a:solidFill>
              <a:srgbClr val="FFC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32203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57528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4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4" y="1868424"/>
                  </a:lnTo>
                  <a:lnTo>
                    <a:pt x="82294" y="0"/>
                  </a:lnTo>
                  <a:close/>
                </a:path>
              </a:pathLst>
            </a:custGeom>
            <a:solidFill>
              <a:srgbClr val="FFC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82852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6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6" y="186842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09700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36547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0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0" y="1868424"/>
                  </a:lnTo>
                  <a:lnTo>
                    <a:pt x="80770" y="0"/>
                  </a:lnTo>
                  <a:close/>
                </a:path>
              </a:pathLst>
            </a:custGeom>
            <a:solidFill>
              <a:srgbClr val="FFC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61872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87195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6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6" y="186842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12520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6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6" y="186842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39368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91540" y="0"/>
              <a:ext cx="155575" cy="1868805"/>
            </a:xfrm>
            <a:custGeom>
              <a:avLst/>
              <a:gdLst/>
              <a:ahLst/>
              <a:cxnLst/>
              <a:rect l="l" t="t" r="r" b="b"/>
              <a:pathLst>
                <a:path w="155575" h="1868805">
                  <a:moveTo>
                    <a:pt x="155448" y="0"/>
                  </a:moveTo>
                  <a:lnTo>
                    <a:pt x="79248" y="0"/>
                  </a:lnTo>
                  <a:lnTo>
                    <a:pt x="73152" y="0"/>
                  </a:lnTo>
                  <a:lnTo>
                    <a:pt x="0" y="0"/>
                  </a:lnTo>
                  <a:lnTo>
                    <a:pt x="0" y="1868424"/>
                  </a:lnTo>
                  <a:lnTo>
                    <a:pt x="73152" y="1868424"/>
                  </a:lnTo>
                  <a:lnTo>
                    <a:pt x="79248" y="1868424"/>
                  </a:lnTo>
                  <a:lnTo>
                    <a:pt x="155448" y="186842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C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16864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43712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80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7512" y="0"/>
              <a:ext cx="82550" cy="1868805"/>
            </a:xfrm>
            <a:custGeom>
              <a:avLst/>
              <a:gdLst/>
              <a:ahLst/>
              <a:cxnLst/>
              <a:rect l="l" t="t" r="r" b="b"/>
              <a:pathLst>
                <a:path w="82550" h="1868805">
                  <a:moveTo>
                    <a:pt x="82296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2296" y="186842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4360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3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3" y="1868424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C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21208" y="0"/>
              <a:ext cx="81280" cy="1868805"/>
            </a:xfrm>
            <a:custGeom>
              <a:avLst/>
              <a:gdLst/>
              <a:ahLst/>
              <a:cxnLst/>
              <a:rect l="l" t="t" r="r" b="b"/>
              <a:pathLst>
                <a:path w="81279" h="1868805">
                  <a:moveTo>
                    <a:pt x="80772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80772" y="1868424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3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71856" y="0"/>
              <a:ext cx="155575" cy="1868805"/>
            </a:xfrm>
            <a:custGeom>
              <a:avLst/>
              <a:gdLst/>
              <a:ahLst/>
              <a:cxnLst/>
              <a:rect l="l" t="t" r="r" b="b"/>
              <a:pathLst>
                <a:path w="155575" h="1868805">
                  <a:moveTo>
                    <a:pt x="155448" y="0"/>
                  </a:moveTo>
                  <a:lnTo>
                    <a:pt x="0" y="0"/>
                  </a:lnTo>
                  <a:lnTo>
                    <a:pt x="0" y="1868424"/>
                  </a:lnTo>
                  <a:lnTo>
                    <a:pt x="155448" y="186842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C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81000" y="0"/>
              <a:ext cx="5334000" cy="1866900"/>
            </a:xfrm>
            <a:custGeom>
              <a:avLst/>
              <a:gdLst/>
              <a:ahLst/>
              <a:cxnLst/>
              <a:rect l="l" t="t" r="r" b="b"/>
              <a:pathLst>
                <a:path w="5334000" h="1866900">
                  <a:moveTo>
                    <a:pt x="2667000" y="1866900"/>
                  </a:moveTo>
                  <a:lnTo>
                    <a:pt x="0" y="1866900"/>
                  </a:lnTo>
                  <a:lnTo>
                    <a:pt x="0" y="0"/>
                  </a:lnTo>
                </a:path>
                <a:path w="5334000" h="1866900">
                  <a:moveTo>
                    <a:pt x="5334000" y="0"/>
                  </a:moveTo>
                  <a:lnTo>
                    <a:pt x="5334000" y="1866900"/>
                  </a:lnTo>
                  <a:lnTo>
                    <a:pt x="2667000" y="1866900"/>
                  </a:lnTo>
                </a:path>
              </a:pathLst>
            </a:custGeom>
            <a:ln w="914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459435" y="150621"/>
            <a:ext cx="4680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Edema</a:t>
            </a:r>
            <a:r>
              <a:rPr sz="3600" spc="-8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may</a:t>
            </a:r>
            <a:r>
              <a:rPr sz="3600" spc="-7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be</a:t>
            </a:r>
            <a:r>
              <a:rPr sz="3600" spc="-4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caused</a:t>
            </a:r>
            <a:endParaRPr sz="3600"/>
          </a:p>
        </p:txBody>
      </p:sp>
      <p:sp>
        <p:nvSpPr>
          <p:cNvPr id="74" name="object 74"/>
          <p:cNvSpPr txBox="1"/>
          <p:nvPr/>
        </p:nvSpPr>
        <p:spPr>
          <a:xfrm>
            <a:off x="459435" y="699261"/>
            <a:ext cx="7630795" cy="550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00"/>
              </a:lnSpc>
              <a:spcBef>
                <a:spcPts val="100"/>
              </a:spcBef>
            </a:pPr>
            <a:r>
              <a:rPr sz="3600" spc="-25" dirty="0">
                <a:latin typeface="Arial"/>
                <a:cs typeface="Arial"/>
              </a:rPr>
              <a:t>by:</a:t>
            </a:r>
            <a:endParaRPr sz="3600">
              <a:latin typeface="Arial"/>
              <a:cs typeface="Arial"/>
            </a:endParaRPr>
          </a:p>
          <a:p>
            <a:pPr marL="194945" marR="660400" indent="-186690">
              <a:lnSpc>
                <a:spcPts val="3360"/>
              </a:lnSpc>
              <a:spcBef>
                <a:spcPts val="90"/>
              </a:spcBef>
              <a:buSzPct val="96428"/>
              <a:buAutoNum type="arabicPeriod"/>
              <a:tabLst>
                <a:tab pos="194945" algn="l"/>
                <a:tab pos="306705" algn="l"/>
              </a:tabLst>
            </a:pPr>
            <a:r>
              <a:rPr sz="2800" dirty="0">
                <a:latin typeface="Arial"/>
                <a:cs typeface="Arial"/>
              </a:rPr>
              <a:t>	increased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hydrostatic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pressure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(e.g.,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heart failure)</a:t>
            </a:r>
            <a:endParaRPr sz="2800">
              <a:latin typeface="Arial"/>
              <a:cs typeface="Arial"/>
            </a:endParaRPr>
          </a:p>
          <a:p>
            <a:pPr marL="194945" marR="1430020" indent="-186055">
              <a:lnSpc>
                <a:spcPct val="100000"/>
              </a:lnSpc>
              <a:spcBef>
                <a:spcPts val="585"/>
              </a:spcBef>
              <a:buSzPct val="96428"/>
              <a:buAutoNum type="arabicPeriod"/>
              <a:tabLst>
                <a:tab pos="194945" algn="l"/>
                <a:tab pos="307340" algn="l"/>
              </a:tabLst>
            </a:pPr>
            <a:r>
              <a:rPr sz="2800" dirty="0">
                <a:latin typeface="Arial"/>
                <a:cs typeface="Arial"/>
              </a:rPr>
              <a:t>	increased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vascular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permeability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(e.g., inflammation)</a:t>
            </a:r>
            <a:endParaRPr sz="2800">
              <a:latin typeface="Arial"/>
              <a:cs typeface="Arial"/>
            </a:endParaRPr>
          </a:p>
          <a:p>
            <a:pPr marL="194945" marR="559435" indent="-186055">
              <a:lnSpc>
                <a:spcPct val="100000"/>
              </a:lnSpc>
              <a:spcBef>
                <a:spcPts val="715"/>
              </a:spcBef>
              <a:buSzPct val="96428"/>
              <a:buAutoNum type="arabicPeriod"/>
              <a:tabLst>
                <a:tab pos="194945" algn="l"/>
                <a:tab pos="307340" algn="l"/>
              </a:tabLst>
            </a:pPr>
            <a:r>
              <a:rPr sz="2800" dirty="0">
                <a:latin typeface="Arial"/>
                <a:cs typeface="Arial"/>
              </a:rPr>
              <a:t>	decreased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colloid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osmotic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pressure,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due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reduced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plasma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albumin</a:t>
            </a:r>
            <a:endParaRPr sz="2800">
              <a:latin typeface="Arial"/>
              <a:cs typeface="Arial"/>
            </a:endParaRPr>
          </a:p>
          <a:p>
            <a:pPr marL="799465" lvl="1" indent="-254000">
              <a:lnSpc>
                <a:spcPct val="100000"/>
              </a:lnSpc>
              <a:spcBef>
                <a:spcPts val="509"/>
              </a:spcBef>
              <a:buClr>
                <a:srgbClr val="92C500"/>
              </a:buClr>
              <a:buSzPct val="90000"/>
              <a:buFont typeface="MS UI Gothic"/>
              <a:buChar char="➢"/>
              <a:tabLst>
                <a:tab pos="799465" algn="l"/>
              </a:tabLst>
            </a:pPr>
            <a:r>
              <a:rPr sz="2000" dirty="0">
                <a:latin typeface="Arial"/>
                <a:cs typeface="Arial"/>
              </a:rPr>
              <a:t>decreased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synthesis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(e.g.,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liver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disease,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protein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malnutrition)</a:t>
            </a:r>
            <a:endParaRPr sz="2000">
              <a:latin typeface="Arial"/>
              <a:cs typeface="Arial"/>
            </a:endParaRPr>
          </a:p>
          <a:p>
            <a:pPr marL="774065" lvl="1" indent="-228600">
              <a:lnSpc>
                <a:spcPct val="100000"/>
              </a:lnSpc>
              <a:spcBef>
                <a:spcPts val="505"/>
              </a:spcBef>
              <a:buClr>
                <a:srgbClr val="92C500"/>
              </a:buClr>
              <a:buSzPct val="80000"/>
              <a:buFont typeface="MS UI Gothic"/>
              <a:buChar char="➢"/>
              <a:tabLst>
                <a:tab pos="774065" algn="l"/>
              </a:tabLst>
            </a:pPr>
            <a:r>
              <a:rPr sz="2000" dirty="0">
                <a:latin typeface="Arial"/>
                <a:cs typeface="Arial"/>
              </a:rPr>
              <a:t>increased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loss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(e.g.,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nephrotic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syndrome)</a:t>
            </a:r>
            <a:endParaRPr sz="2000">
              <a:latin typeface="Arial"/>
              <a:cs typeface="Arial"/>
            </a:endParaRPr>
          </a:p>
          <a:p>
            <a:pPr marL="194945" marR="538480" indent="-186055">
              <a:lnSpc>
                <a:spcPct val="100000"/>
              </a:lnSpc>
              <a:spcBef>
                <a:spcPts val="680"/>
              </a:spcBef>
              <a:buSzPct val="96428"/>
              <a:buAutoNum type="arabicPeriod"/>
              <a:tabLst>
                <a:tab pos="194945" algn="l"/>
                <a:tab pos="307340" algn="l"/>
              </a:tabLst>
            </a:pPr>
            <a:r>
              <a:rPr sz="2800" dirty="0">
                <a:latin typeface="Arial"/>
                <a:cs typeface="Arial"/>
              </a:rPr>
              <a:t>	lymphatic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obstruction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(e.g.,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inflammation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or </a:t>
            </a:r>
            <a:r>
              <a:rPr sz="2800" spc="-10" dirty="0">
                <a:latin typeface="Arial"/>
                <a:cs typeface="Arial"/>
              </a:rPr>
              <a:t>neoplasia).</a:t>
            </a:r>
            <a:endParaRPr sz="2800">
              <a:latin typeface="Arial"/>
              <a:cs typeface="Arial"/>
            </a:endParaRPr>
          </a:p>
          <a:p>
            <a:pPr marL="407670" indent="-394970">
              <a:lnSpc>
                <a:spcPct val="100000"/>
              </a:lnSpc>
              <a:spcBef>
                <a:spcPts val="710"/>
              </a:spcBef>
              <a:buSzPct val="96428"/>
              <a:buAutoNum type="arabicPeriod"/>
              <a:tabLst>
                <a:tab pos="407670" algn="l"/>
              </a:tabLst>
            </a:pPr>
            <a:r>
              <a:rPr sz="2800" dirty="0">
                <a:latin typeface="Arial"/>
                <a:cs typeface="Arial"/>
              </a:rPr>
              <a:t>sodium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retention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(e.g.,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renal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failure)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2627" y="528827"/>
            <a:ext cx="6638925" cy="1000125"/>
            <a:chOff x="452627" y="528827"/>
            <a:chExt cx="6638925" cy="1000125"/>
          </a:xfrm>
        </p:grpSpPr>
        <p:sp>
          <p:nvSpPr>
            <p:cNvPr id="4" name="object 4"/>
            <p:cNvSpPr/>
            <p:nvPr/>
          </p:nvSpPr>
          <p:spPr>
            <a:xfrm>
              <a:off x="6931151" y="531875"/>
              <a:ext cx="155575" cy="993775"/>
            </a:xfrm>
            <a:custGeom>
              <a:avLst/>
              <a:gdLst/>
              <a:ahLst/>
              <a:cxnLst/>
              <a:rect l="l" t="t" r="r" b="b"/>
              <a:pathLst>
                <a:path w="155575" h="993775">
                  <a:moveTo>
                    <a:pt x="155448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155448" y="99364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D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7999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D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84848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D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10172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6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6" y="993648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D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7019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D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63868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3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3" y="993648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D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89192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5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5" y="993648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D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16039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3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3" y="993648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D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42887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3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3" y="993648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D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68212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6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6" y="993648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D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95060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D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21907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D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47231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7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7" y="993648"/>
                  </a:lnTo>
                  <a:lnTo>
                    <a:pt x="82297" y="0"/>
                  </a:lnTo>
                  <a:close/>
                </a:path>
              </a:pathLst>
            </a:custGeom>
            <a:solidFill>
              <a:srgbClr val="FF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74080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3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3" y="993648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D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00927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D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26251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6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6" y="993648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D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53099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D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79948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3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3" y="993648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D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05272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7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7" y="993648"/>
                  </a:lnTo>
                  <a:lnTo>
                    <a:pt x="82297" y="0"/>
                  </a:lnTo>
                  <a:close/>
                </a:path>
              </a:pathLst>
            </a:custGeom>
            <a:solidFill>
              <a:srgbClr val="FFD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58968" y="531875"/>
              <a:ext cx="154305" cy="993775"/>
            </a:xfrm>
            <a:custGeom>
              <a:avLst/>
              <a:gdLst/>
              <a:ahLst/>
              <a:cxnLst/>
              <a:rect l="l" t="t" r="r" b="b"/>
              <a:pathLst>
                <a:path w="154304" h="993775">
                  <a:moveTo>
                    <a:pt x="153924" y="0"/>
                  </a:moveTo>
                  <a:lnTo>
                    <a:pt x="80772" y="0"/>
                  </a:lnTo>
                  <a:lnTo>
                    <a:pt x="73152" y="0"/>
                  </a:lnTo>
                  <a:lnTo>
                    <a:pt x="0" y="0"/>
                  </a:lnTo>
                  <a:lnTo>
                    <a:pt x="0" y="993648"/>
                  </a:lnTo>
                  <a:lnTo>
                    <a:pt x="73152" y="993648"/>
                  </a:lnTo>
                  <a:lnTo>
                    <a:pt x="80772" y="993648"/>
                  </a:lnTo>
                  <a:lnTo>
                    <a:pt x="153924" y="99364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FFD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84292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6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6" y="993648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D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11139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3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3" y="993648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C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37987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3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3" y="993648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C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63312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6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6" y="993648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90160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17007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42331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7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7" y="993648"/>
                  </a:lnTo>
                  <a:lnTo>
                    <a:pt x="82297" y="0"/>
                  </a:lnTo>
                  <a:close/>
                </a:path>
              </a:pathLst>
            </a:custGeom>
            <a:solidFill>
              <a:srgbClr val="FFC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69180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3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3" y="993648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C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96027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21351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48199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00372" y="531875"/>
              <a:ext cx="155575" cy="993775"/>
            </a:xfrm>
            <a:custGeom>
              <a:avLst/>
              <a:gdLst/>
              <a:ahLst/>
              <a:cxnLst/>
              <a:rect l="l" t="t" r="r" b="b"/>
              <a:pathLst>
                <a:path w="155575" h="993775">
                  <a:moveTo>
                    <a:pt x="155448" y="0"/>
                  </a:moveTo>
                  <a:lnTo>
                    <a:pt x="82296" y="0"/>
                  </a:lnTo>
                  <a:lnTo>
                    <a:pt x="74676" y="0"/>
                  </a:lnTo>
                  <a:lnTo>
                    <a:pt x="0" y="0"/>
                  </a:lnTo>
                  <a:lnTo>
                    <a:pt x="0" y="993648"/>
                  </a:lnTo>
                  <a:lnTo>
                    <a:pt x="74676" y="993648"/>
                  </a:lnTo>
                  <a:lnTo>
                    <a:pt x="82296" y="993648"/>
                  </a:lnTo>
                  <a:lnTo>
                    <a:pt x="155448" y="99364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C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27219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5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54068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79392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6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6" y="993648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06239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3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3" y="993648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C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33087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3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3" y="993648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C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58412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6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6" y="993648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C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85260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12107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37431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7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7" y="993648"/>
                  </a:lnTo>
                  <a:lnTo>
                    <a:pt x="82297" y="0"/>
                  </a:lnTo>
                  <a:close/>
                </a:path>
              </a:pathLst>
            </a:custGeom>
            <a:solidFill>
              <a:srgbClr val="FFC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64280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3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3" y="993648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B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16452" y="531875"/>
              <a:ext cx="155575" cy="993775"/>
            </a:xfrm>
            <a:custGeom>
              <a:avLst/>
              <a:gdLst/>
              <a:ahLst/>
              <a:cxnLst/>
              <a:rect l="l" t="t" r="r" b="b"/>
              <a:pathLst>
                <a:path w="155575" h="993775">
                  <a:moveTo>
                    <a:pt x="155448" y="0"/>
                  </a:moveTo>
                  <a:lnTo>
                    <a:pt x="80772" y="0"/>
                  </a:lnTo>
                  <a:lnTo>
                    <a:pt x="74676" y="0"/>
                  </a:lnTo>
                  <a:lnTo>
                    <a:pt x="0" y="0"/>
                  </a:lnTo>
                  <a:lnTo>
                    <a:pt x="0" y="993648"/>
                  </a:lnTo>
                  <a:lnTo>
                    <a:pt x="74676" y="993648"/>
                  </a:lnTo>
                  <a:lnTo>
                    <a:pt x="80772" y="993648"/>
                  </a:lnTo>
                  <a:lnTo>
                    <a:pt x="155448" y="99364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B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43300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B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70148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3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3" y="993648"/>
                  </a:lnTo>
                  <a:lnTo>
                    <a:pt x="80773" y="0"/>
                  </a:lnTo>
                  <a:close/>
                </a:path>
              </a:pathLst>
            </a:custGeom>
            <a:solidFill>
              <a:srgbClr val="FFB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95472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B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22320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BA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49167" y="531875"/>
              <a:ext cx="79375" cy="993775"/>
            </a:xfrm>
            <a:custGeom>
              <a:avLst/>
              <a:gdLst/>
              <a:ahLst/>
              <a:cxnLst/>
              <a:rect l="l" t="t" r="r" b="b"/>
              <a:pathLst>
                <a:path w="79375" h="993775">
                  <a:moveTo>
                    <a:pt x="79247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79247" y="993648"/>
                  </a:lnTo>
                  <a:lnTo>
                    <a:pt x="79247" y="0"/>
                  </a:lnTo>
                  <a:close/>
                </a:path>
              </a:pathLst>
            </a:custGeom>
            <a:solidFill>
              <a:srgbClr val="FFB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74492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1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1" y="993648"/>
                  </a:lnTo>
                  <a:lnTo>
                    <a:pt x="80771" y="0"/>
                  </a:lnTo>
                  <a:close/>
                </a:path>
              </a:pathLst>
            </a:custGeom>
            <a:solidFill>
              <a:srgbClr val="FFB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101339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B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28188" y="531875"/>
              <a:ext cx="79375" cy="993775"/>
            </a:xfrm>
            <a:custGeom>
              <a:avLst/>
              <a:gdLst/>
              <a:ahLst/>
              <a:cxnLst/>
              <a:rect l="l" t="t" r="r" b="b"/>
              <a:pathLst>
                <a:path w="79375" h="993775">
                  <a:moveTo>
                    <a:pt x="79246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79246" y="993648"/>
                  </a:lnTo>
                  <a:lnTo>
                    <a:pt x="79246" y="0"/>
                  </a:lnTo>
                  <a:close/>
                </a:path>
              </a:pathLst>
            </a:custGeom>
            <a:solidFill>
              <a:srgbClr val="FFB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53511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B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80360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0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0" y="993648"/>
                  </a:lnTo>
                  <a:lnTo>
                    <a:pt x="80770" y="0"/>
                  </a:lnTo>
                  <a:close/>
                </a:path>
              </a:pathLst>
            </a:custGeom>
            <a:solidFill>
              <a:srgbClr val="FFB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807207" y="531875"/>
              <a:ext cx="79375" cy="993775"/>
            </a:xfrm>
            <a:custGeom>
              <a:avLst/>
              <a:gdLst/>
              <a:ahLst/>
              <a:cxnLst/>
              <a:rect l="l" t="t" r="r" b="b"/>
              <a:pathLst>
                <a:path w="79375" h="993775">
                  <a:moveTo>
                    <a:pt x="79248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79248" y="993648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FFB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2532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B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59379" y="531875"/>
              <a:ext cx="79375" cy="993775"/>
            </a:xfrm>
            <a:custGeom>
              <a:avLst/>
              <a:gdLst/>
              <a:ahLst/>
              <a:cxnLst/>
              <a:rect l="l" t="t" r="r" b="b"/>
              <a:pathLst>
                <a:path w="79375" h="993775">
                  <a:moveTo>
                    <a:pt x="79246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79246" y="993648"/>
                  </a:lnTo>
                  <a:lnTo>
                    <a:pt x="79246" y="0"/>
                  </a:lnTo>
                  <a:close/>
                </a:path>
              </a:pathLst>
            </a:custGeom>
            <a:solidFill>
              <a:srgbClr val="FFB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86227" y="531875"/>
              <a:ext cx="79375" cy="993775"/>
            </a:xfrm>
            <a:custGeom>
              <a:avLst/>
              <a:gdLst/>
              <a:ahLst/>
              <a:cxnLst/>
              <a:rect l="l" t="t" r="r" b="b"/>
              <a:pathLst>
                <a:path w="79375" h="993775">
                  <a:moveTo>
                    <a:pt x="79248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79248" y="993648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FFB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10027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5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5" y="993648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B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38400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B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65248" y="531875"/>
              <a:ext cx="79375" cy="993775"/>
            </a:xfrm>
            <a:custGeom>
              <a:avLst/>
              <a:gdLst/>
              <a:ahLst/>
              <a:cxnLst/>
              <a:rect l="l" t="t" r="r" b="b"/>
              <a:pathLst>
                <a:path w="79375" h="993775">
                  <a:moveTo>
                    <a:pt x="79248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79248" y="993648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FFB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0572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0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0" y="993648"/>
                  </a:lnTo>
                  <a:lnTo>
                    <a:pt x="80770" y="0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17420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A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42744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A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069591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A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996439" y="531875"/>
              <a:ext cx="79375" cy="993775"/>
            </a:xfrm>
            <a:custGeom>
              <a:avLst/>
              <a:gdLst/>
              <a:ahLst/>
              <a:cxnLst/>
              <a:rect l="l" t="t" r="r" b="b"/>
              <a:pathLst>
                <a:path w="79375" h="993775">
                  <a:moveTo>
                    <a:pt x="79248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79248" y="993648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FFA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921763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0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0" y="993648"/>
                  </a:lnTo>
                  <a:lnTo>
                    <a:pt x="80770" y="0"/>
                  </a:lnTo>
                  <a:close/>
                </a:path>
              </a:pathLst>
            </a:custGeom>
            <a:solidFill>
              <a:srgbClr val="FFAC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48611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A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73936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A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700783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A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626108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5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5" y="993648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52955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4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4" y="993648"/>
                  </a:lnTo>
                  <a:lnTo>
                    <a:pt x="82294" y="0"/>
                  </a:lnTo>
                  <a:close/>
                </a:path>
              </a:pathLst>
            </a:custGeom>
            <a:solidFill>
              <a:srgbClr val="FFA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79803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A8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05127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4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4" y="993648"/>
                  </a:lnTo>
                  <a:lnTo>
                    <a:pt x="82294" y="0"/>
                  </a:lnTo>
                  <a:close/>
                </a:path>
              </a:pathLst>
            </a:custGeom>
            <a:solidFill>
              <a:srgbClr val="FFA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331975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4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4" y="993648"/>
                  </a:lnTo>
                  <a:lnTo>
                    <a:pt x="82294" y="0"/>
                  </a:lnTo>
                  <a:close/>
                </a:path>
              </a:pathLst>
            </a:custGeom>
            <a:solidFill>
              <a:srgbClr val="FFA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58823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A4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84147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6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6" y="993648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A4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10995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6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6" y="993648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A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37844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0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0" y="993648"/>
                  </a:lnTo>
                  <a:lnTo>
                    <a:pt x="80770" y="0"/>
                  </a:lnTo>
                  <a:close/>
                </a:path>
              </a:pathLst>
            </a:custGeom>
            <a:solidFill>
              <a:srgbClr val="FFA2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64691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0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0" y="993648"/>
                  </a:lnTo>
                  <a:lnTo>
                    <a:pt x="8077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90015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A1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16863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43711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80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9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69036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5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5" y="993648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95883" y="531875"/>
              <a:ext cx="81280" cy="993775"/>
            </a:xfrm>
            <a:custGeom>
              <a:avLst/>
              <a:gdLst/>
              <a:ahLst/>
              <a:cxnLst/>
              <a:rect l="l" t="t" r="r" b="b"/>
              <a:pathLst>
                <a:path w="81279" h="993775">
                  <a:moveTo>
                    <a:pt x="807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0772" y="993648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F9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207" y="531875"/>
              <a:ext cx="82550" cy="993775"/>
            </a:xfrm>
            <a:custGeom>
              <a:avLst/>
              <a:gdLst/>
              <a:ahLst/>
              <a:cxnLst/>
              <a:rect l="l" t="t" r="r" b="b"/>
              <a:pathLst>
                <a:path w="82550" h="993775">
                  <a:moveTo>
                    <a:pt x="82295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82295" y="993648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FF9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57199" y="533399"/>
              <a:ext cx="73660" cy="990600"/>
            </a:xfrm>
            <a:custGeom>
              <a:avLst/>
              <a:gdLst/>
              <a:ahLst/>
              <a:cxnLst/>
              <a:rect l="l" t="t" r="r" b="b"/>
              <a:pathLst>
                <a:path w="73659" h="990600">
                  <a:moveTo>
                    <a:pt x="73151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73151" y="990600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FF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57199" y="533399"/>
              <a:ext cx="6629400" cy="990600"/>
            </a:xfrm>
            <a:custGeom>
              <a:avLst/>
              <a:gdLst/>
              <a:ahLst/>
              <a:cxnLst/>
              <a:rect l="l" t="t" r="r" b="b"/>
              <a:pathLst>
                <a:path w="6629400" h="990600">
                  <a:moveTo>
                    <a:pt x="0" y="990600"/>
                  </a:moveTo>
                  <a:lnTo>
                    <a:pt x="6629400" y="990600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914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1921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Subcutaneous</a:t>
            </a:r>
            <a:r>
              <a:rPr sz="3600" spc="-15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Edema</a:t>
            </a:r>
            <a:endParaRPr sz="3600"/>
          </a:p>
        </p:txBody>
      </p:sp>
      <p:sp>
        <p:nvSpPr>
          <p:cNvPr id="92" name="object 92"/>
          <p:cNvSpPr txBox="1"/>
          <p:nvPr/>
        </p:nvSpPr>
        <p:spPr>
          <a:xfrm>
            <a:off x="535940" y="1626234"/>
            <a:ext cx="7978775" cy="439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217170" indent="-182880" algn="just">
              <a:lnSpc>
                <a:spcPct val="100000"/>
              </a:lnSpc>
              <a:spcBef>
                <a:spcPts val="100"/>
              </a:spcBef>
              <a:buClr>
                <a:srgbClr val="92C500"/>
              </a:buClr>
              <a:buSzPct val="85416"/>
              <a:buChar char="•"/>
              <a:tabLst>
                <a:tab pos="194945" algn="l"/>
              </a:tabLst>
            </a:pPr>
            <a:r>
              <a:rPr sz="2400" dirty="0">
                <a:latin typeface="Arial"/>
                <a:cs typeface="Arial"/>
              </a:rPr>
              <a:t>can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diffused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usually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accumulates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preferentially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parts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body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positioned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greatest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distance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below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heart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where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hydrostatic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pressures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highest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  <a:buClr>
                <a:srgbClr val="92C500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94945" marR="5080" indent="-182880">
              <a:lnSpc>
                <a:spcPct val="100000"/>
              </a:lnSpc>
              <a:buClr>
                <a:srgbClr val="92C500"/>
              </a:buClr>
              <a:buSzPct val="85416"/>
              <a:buChar char="•"/>
              <a:tabLst>
                <a:tab pos="194945" algn="l"/>
              </a:tabLst>
            </a:pPr>
            <a:r>
              <a:rPr sz="2400" dirty="0">
                <a:latin typeface="Arial"/>
                <a:cs typeface="Arial"/>
              </a:rPr>
              <a:t>Thus,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edema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typically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most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pronounced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standing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sacrum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recumbency,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relationship </a:t>
            </a:r>
            <a:r>
              <a:rPr sz="2400" dirty="0">
                <a:latin typeface="Arial"/>
                <a:cs typeface="Arial"/>
              </a:rPr>
              <a:t>termed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dependent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edema.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40"/>
              </a:spcBef>
              <a:buClr>
                <a:srgbClr val="92C500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94945" marR="482600" indent="-182880" algn="just">
              <a:lnSpc>
                <a:spcPct val="100000"/>
              </a:lnSpc>
              <a:buClr>
                <a:srgbClr val="92C500"/>
              </a:buClr>
              <a:buSzPct val="85416"/>
              <a:buFont typeface="Arial"/>
              <a:buChar char="•"/>
              <a:tabLst>
                <a:tab pos="194945" algn="l"/>
              </a:tabLst>
            </a:pPr>
            <a:r>
              <a:rPr sz="2400" b="1" dirty="0">
                <a:latin typeface="Arial"/>
                <a:cs typeface="Arial"/>
              </a:rPr>
              <a:t>Pitting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edema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finger-</a:t>
            </a:r>
            <a:r>
              <a:rPr sz="2400" dirty="0">
                <a:latin typeface="Arial"/>
                <a:cs typeface="Arial"/>
              </a:rPr>
              <a:t>shaped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depression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finger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leaves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pressure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edematous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subcutaneous </a:t>
            </a:r>
            <a:r>
              <a:rPr sz="2400" dirty="0">
                <a:latin typeface="Arial"/>
                <a:cs typeface="Arial"/>
              </a:rPr>
              <a:t>tissue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displaces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interstitial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fluid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282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635" y="1624711"/>
            <a:ext cx="7730490" cy="4337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marR="709295" indent="-182880">
              <a:lnSpc>
                <a:spcPct val="100000"/>
              </a:lnSpc>
              <a:spcBef>
                <a:spcPts val="105"/>
              </a:spcBef>
              <a:buClr>
                <a:srgbClr val="92C500"/>
              </a:buClr>
              <a:buSzPct val="84615"/>
              <a:buChar char="•"/>
              <a:tabLst>
                <a:tab pos="194945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health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cells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tissues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depends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circulation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blood.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70"/>
              </a:spcBef>
              <a:buClr>
                <a:srgbClr val="92C500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194945" marR="5080" indent="-182880">
              <a:lnSpc>
                <a:spcPct val="100000"/>
              </a:lnSpc>
              <a:buClr>
                <a:srgbClr val="92C500"/>
              </a:buClr>
              <a:buSzPct val="84615"/>
              <a:buFont typeface="Arial"/>
              <a:buChar char="•"/>
              <a:tabLst>
                <a:tab pos="194945" algn="l"/>
              </a:tabLst>
            </a:pPr>
            <a:r>
              <a:rPr sz="2600" b="1" dirty="0">
                <a:latin typeface="Arial"/>
                <a:cs typeface="Arial"/>
              </a:rPr>
              <a:t>Normal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–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proteins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plasma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retained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within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vasculature</a:t>
            </a:r>
            <a:endParaRPr sz="2600">
              <a:latin typeface="Arial"/>
              <a:cs typeface="Arial"/>
            </a:endParaRPr>
          </a:p>
          <a:p>
            <a:pPr marL="927100" marR="1469390" indent="-732155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Arial"/>
                <a:cs typeface="Arial"/>
              </a:rPr>
              <a:t>-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there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little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movement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water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and </a:t>
            </a:r>
            <a:r>
              <a:rPr sz="2600" dirty="0">
                <a:latin typeface="Arial"/>
                <a:cs typeface="Arial"/>
              </a:rPr>
              <a:t>electrolytes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into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tissues</a:t>
            </a:r>
            <a:endParaRPr sz="2600">
              <a:latin typeface="Arial"/>
              <a:cs typeface="Arial"/>
            </a:endParaRPr>
          </a:p>
          <a:p>
            <a:pPr marL="194945" marR="315595" indent="-182880">
              <a:lnSpc>
                <a:spcPct val="100000"/>
              </a:lnSpc>
              <a:spcBef>
                <a:spcPts val="700"/>
              </a:spcBef>
              <a:buClr>
                <a:srgbClr val="92C500"/>
              </a:buClr>
              <a:buSzPct val="84615"/>
              <a:buFont typeface="Arial"/>
              <a:buChar char="•"/>
              <a:tabLst>
                <a:tab pos="194945" algn="l"/>
              </a:tabLst>
            </a:pPr>
            <a:r>
              <a:rPr sz="2600" b="1" dirty="0">
                <a:latin typeface="Arial"/>
                <a:cs typeface="Arial"/>
              </a:rPr>
              <a:t>Pathologic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conditions</a:t>
            </a:r>
            <a:r>
              <a:rPr sz="2600" b="1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alter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endothelial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function, </a:t>
            </a:r>
            <a:r>
              <a:rPr sz="2600" dirty="0">
                <a:latin typeface="Arial"/>
                <a:cs typeface="Arial"/>
              </a:rPr>
              <a:t>increase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vascular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decrease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plasma </a:t>
            </a:r>
            <a:r>
              <a:rPr sz="2600" dirty="0">
                <a:latin typeface="Arial"/>
                <a:cs typeface="Arial"/>
              </a:rPr>
              <a:t>protein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content,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all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which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promote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b="1" i="1" spc="-10" dirty="0">
                <a:solidFill>
                  <a:srgbClr val="FF0000"/>
                </a:solidFill>
                <a:latin typeface="Arial"/>
                <a:cs typeface="Arial"/>
              </a:rPr>
              <a:t>edema</a:t>
            </a:r>
            <a:r>
              <a:rPr sz="2600" i="1" spc="-1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60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5"/>
              </a:spcBef>
            </a:pPr>
            <a:r>
              <a:rPr sz="6500" b="1" dirty="0">
                <a:solidFill>
                  <a:srgbClr val="000000"/>
                </a:solidFill>
                <a:latin typeface="Arial"/>
                <a:cs typeface="Arial"/>
              </a:rPr>
              <a:t>“Pitting”</a:t>
            </a:r>
            <a:r>
              <a:rPr sz="6500" b="1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6500" b="1" spc="-10" dirty="0">
                <a:solidFill>
                  <a:srgbClr val="000000"/>
                </a:solidFill>
                <a:latin typeface="Arial"/>
                <a:cs typeface="Arial"/>
              </a:rPr>
              <a:t>Edema</a:t>
            </a:r>
            <a:endParaRPr sz="6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803148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2627" y="528827"/>
            <a:ext cx="4810125" cy="847725"/>
            <a:chOff x="452627" y="528827"/>
            <a:chExt cx="4810125" cy="847725"/>
          </a:xfrm>
        </p:grpSpPr>
        <p:sp>
          <p:nvSpPr>
            <p:cNvPr id="4" name="object 4"/>
            <p:cNvSpPr/>
            <p:nvPr/>
          </p:nvSpPr>
          <p:spPr>
            <a:xfrm>
              <a:off x="5146548" y="531875"/>
              <a:ext cx="111760" cy="841375"/>
            </a:xfrm>
            <a:custGeom>
              <a:avLst/>
              <a:gdLst/>
              <a:ahLst/>
              <a:cxnLst/>
              <a:rect l="l" t="t" r="r" b="b"/>
              <a:pathLst>
                <a:path w="111760" h="841375">
                  <a:moveTo>
                    <a:pt x="111251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111251" y="841248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FFD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9320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D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39868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0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0" y="841248"/>
                  </a:lnTo>
                  <a:lnTo>
                    <a:pt x="57910" y="0"/>
                  </a:lnTo>
                  <a:close/>
                </a:path>
              </a:pathLst>
            </a:custGeom>
            <a:solidFill>
              <a:srgbClr val="FFD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8652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0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0" y="841248"/>
                  </a:lnTo>
                  <a:lnTo>
                    <a:pt x="57910" y="0"/>
                  </a:lnTo>
                  <a:close/>
                </a:path>
              </a:pathLst>
            </a:custGeom>
            <a:solidFill>
              <a:srgbClr val="FFD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3318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D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848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D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2650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D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73168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0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0" y="841248"/>
                  </a:lnTo>
                  <a:lnTo>
                    <a:pt x="57910" y="0"/>
                  </a:lnTo>
                  <a:close/>
                </a:path>
              </a:pathLst>
            </a:custGeom>
            <a:solidFill>
              <a:srgbClr val="FFD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982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0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0" y="841248"/>
                  </a:lnTo>
                  <a:lnTo>
                    <a:pt x="57910" y="0"/>
                  </a:lnTo>
                  <a:close/>
                </a:path>
              </a:pathLst>
            </a:custGeom>
            <a:solidFill>
              <a:srgbClr val="FFD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6648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D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13148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D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5980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D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06468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0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0" y="841248"/>
                  </a:lnTo>
                  <a:lnTo>
                    <a:pt x="57910" y="0"/>
                  </a:lnTo>
                  <a:close/>
                </a:path>
              </a:pathLst>
            </a:custGeom>
            <a:solidFill>
              <a:srgbClr val="FF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5312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0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0" y="841248"/>
                  </a:lnTo>
                  <a:lnTo>
                    <a:pt x="57910" y="0"/>
                  </a:lnTo>
                  <a:close/>
                </a:path>
              </a:pathLst>
            </a:custGeom>
            <a:solidFill>
              <a:srgbClr val="FFD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9978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D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46448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D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9310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D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39768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0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0" y="841248"/>
                  </a:lnTo>
                  <a:lnTo>
                    <a:pt x="57910" y="0"/>
                  </a:lnTo>
                  <a:close/>
                </a:path>
              </a:pathLst>
            </a:custGeom>
            <a:solidFill>
              <a:srgbClr val="FFD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86427" y="531875"/>
              <a:ext cx="56515" cy="841375"/>
            </a:xfrm>
            <a:custGeom>
              <a:avLst/>
              <a:gdLst/>
              <a:ahLst/>
              <a:cxnLst/>
              <a:rect l="l" t="t" r="r" b="b"/>
              <a:pathLst>
                <a:path w="56514" h="841375">
                  <a:moveTo>
                    <a:pt x="56387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6387" y="841248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FFD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79748" y="531875"/>
              <a:ext cx="111760" cy="841375"/>
            </a:xfrm>
            <a:custGeom>
              <a:avLst/>
              <a:gdLst/>
              <a:ahLst/>
              <a:cxnLst/>
              <a:rect l="l" t="t" r="r" b="b"/>
              <a:pathLst>
                <a:path w="111760" h="841375">
                  <a:moveTo>
                    <a:pt x="111252" y="0"/>
                  </a:moveTo>
                  <a:lnTo>
                    <a:pt x="57912" y="0"/>
                  </a:lnTo>
                  <a:lnTo>
                    <a:pt x="53340" y="0"/>
                  </a:lnTo>
                  <a:lnTo>
                    <a:pt x="0" y="0"/>
                  </a:lnTo>
                  <a:lnTo>
                    <a:pt x="0" y="841248"/>
                  </a:lnTo>
                  <a:lnTo>
                    <a:pt x="53340" y="841248"/>
                  </a:lnTo>
                  <a:lnTo>
                    <a:pt x="57912" y="841248"/>
                  </a:lnTo>
                  <a:lnTo>
                    <a:pt x="111252" y="841248"/>
                  </a:lnTo>
                  <a:lnTo>
                    <a:pt x="111252" y="0"/>
                  </a:lnTo>
                  <a:close/>
                </a:path>
              </a:pathLst>
            </a:custGeom>
            <a:solidFill>
              <a:srgbClr val="FFD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24883" y="531875"/>
              <a:ext cx="59690" cy="841375"/>
            </a:xfrm>
            <a:custGeom>
              <a:avLst/>
              <a:gdLst/>
              <a:ahLst/>
              <a:cxnLst/>
              <a:rect l="l" t="t" r="r" b="b"/>
              <a:pathLst>
                <a:path w="59689" h="841375">
                  <a:moveTo>
                    <a:pt x="59437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9437" y="841248"/>
                  </a:lnTo>
                  <a:lnTo>
                    <a:pt x="59437" y="0"/>
                  </a:lnTo>
                  <a:close/>
                </a:path>
              </a:pathLst>
            </a:custGeom>
            <a:solidFill>
              <a:srgbClr val="FFD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7154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C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19727" y="531875"/>
              <a:ext cx="56515" cy="841375"/>
            </a:xfrm>
            <a:custGeom>
              <a:avLst/>
              <a:gdLst/>
              <a:ahLst/>
              <a:cxnLst/>
              <a:rect l="l" t="t" r="r" b="b"/>
              <a:pathLst>
                <a:path w="56514" h="841375">
                  <a:moveTo>
                    <a:pt x="56387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6387" y="841248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FFC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66387" y="531875"/>
              <a:ext cx="56515" cy="841375"/>
            </a:xfrm>
            <a:custGeom>
              <a:avLst/>
              <a:gdLst/>
              <a:ahLst/>
              <a:cxnLst/>
              <a:rect l="l" t="t" r="r" b="b"/>
              <a:pathLst>
                <a:path w="56514" h="841375">
                  <a:moveTo>
                    <a:pt x="56387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6387" y="841248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FFC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13048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C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5970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C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06368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0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0" y="841248"/>
                  </a:lnTo>
                  <a:lnTo>
                    <a:pt x="57910" y="0"/>
                  </a:lnTo>
                  <a:close/>
                </a:path>
              </a:pathLst>
            </a:custGeom>
            <a:solidFill>
              <a:srgbClr val="FFC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5302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0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0" y="841248"/>
                  </a:lnTo>
                  <a:lnTo>
                    <a:pt x="57910" y="0"/>
                  </a:lnTo>
                  <a:close/>
                </a:path>
              </a:pathLst>
            </a:custGeom>
            <a:solidFill>
              <a:srgbClr val="FFC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99688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C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46348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C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9300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C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86328" y="531875"/>
              <a:ext cx="111760" cy="841375"/>
            </a:xfrm>
            <a:custGeom>
              <a:avLst/>
              <a:gdLst/>
              <a:ahLst/>
              <a:cxnLst/>
              <a:rect l="l" t="t" r="r" b="b"/>
              <a:pathLst>
                <a:path w="111760" h="841375">
                  <a:moveTo>
                    <a:pt x="111239" y="0"/>
                  </a:moveTo>
                  <a:lnTo>
                    <a:pt x="57899" y="0"/>
                  </a:lnTo>
                  <a:lnTo>
                    <a:pt x="53340" y="0"/>
                  </a:lnTo>
                  <a:lnTo>
                    <a:pt x="0" y="0"/>
                  </a:lnTo>
                  <a:lnTo>
                    <a:pt x="0" y="841248"/>
                  </a:lnTo>
                  <a:lnTo>
                    <a:pt x="53340" y="841248"/>
                  </a:lnTo>
                  <a:lnTo>
                    <a:pt x="57899" y="841248"/>
                  </a:lnTo>
                  <a:lnTo>
                    <a:pt x="111239" y="841248"/>
                  </a:lnTo>
                  <a:lnTo>
                    <a:pt x="111239" y="0"/>
                  </a:lnTo>
                  <a:close/>
                </a:path>
              </a:pathLst>
            </a:custGeom>
            <a:solidFill>
              <a:srgbClr val="FFC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32988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C5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79648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C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26307" y="531875"/>
              <a:ext cx="56515" cy="841375"/>
            </a:xfrm>
            <a:custGeom>
              <a:avLst/>
              <a:gdLst/>
              <a:ahLst/>
              <a:cxnLst/>
              <a:rect l="l" t="t" r="r" b="b"/>
              <a:pathLst>
                <a:path w="56514" h="841375">
                  <a:moveTo>
                    <a:pt x="56388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6388" y="841248"/>
                  </a:lnTo>
                  <a:lnTo>
                    <a:pt x="56388" y="0"/>
                  </a:lnTo>
                  <a:close/>
                </a:path>
              </a:pathLst>
            </a:custGeom>
            <a:solidFill>
              <a:srgbClr val="FFC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7296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C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962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C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64763" y="531875"/>
              <a:ext cx="59690" cy="841375"/>
            </a:xfrm>
            <a:custGeom>
              <a:avLst/>
              <a:gdLst/>
              <a:ahLst/>
              <a:cxnLst/>
              <a:rect l="l" t="t" r="r" b="b"/>
              <a:pathLst>
                <a:path w="59689" h="841375">
                  <a:moveTo>
                    <a:pt x="59436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9436" y="841248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C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1142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59607" y="531875"/>
              <a:ext cx="56515" cy="841375"/>
            </a:xfrm>
            <a:custGeom>
              <a:avLst/>
              <a:gdLst/>
              <a:ahLst/>
              <a:cxnLst/>
              <a:rect l="l" t="t" r="r" b="b"/>
              <a:pathLst>
                <a:path w="56514" h="841375">
                  <a:moveTo>
                    <a:pt x="56387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6387" y="841248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FF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06267" y="531875"/>
              <a:ext cx="56515" cy="841375"/>
            </a:xfrm>
            <a:custGeom>
              <a:avLst/>
              <a:gdLst/>
              <a:ahLst/>
              <a:cxnLst/>
              <a:rect l="l" t="t" r="r" b="b"/>
              <a:pathLst>
                <a:path w="56514" h="841375">
                  <a:moveTo>
                    <a:pt x="56387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6387" y="841248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FFC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52927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B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44724" y="531875"/>
              <a:ext cx="113030" cy="841375"/>
            </a:xfrm>
            <a:custGeom>
              <a:avLst/>
              <a:gdLst/>
              <a:ahLst/>
              <a:cxnLst/>
              <a:rect l="l" t="t" r="r" b="b"/>
              <a:pathLst>
                <a:path w="113030" h="841375">
                  <a:moveTo>
                    <a:pt x="112776" y="0"/>
                  </a:moveTo>
                  <a:lnTo>
                    <a:pt x="57912" y="0"/>
                  </a:lnTo>
                  <a:lnTo>
                    <a:pt x="53340" y="0"/>
                  </a:lnTo>
                  <a:lnTo>
                    <a:pt x="0" y="0"/>
                  </a:lnTo>
                  <a:lnTo>
                    <a:pt x="0" y="841248"/>
                  </a:lnTo>
                  <a:lnTo>
                    <a:pt x="53340" y="841248"/>
                  </a:lnTo>
                  <a:lnTo>
                    <a:pt x="57912" y="841248"/>
                  </a:lnTo>
                  <a:lnTo>
                    <a:pt x="112776" y="841248"/>
                  </a:lnTo>
                  <a:lnTo>
                    <a:pt x="112776" y="0"/>
                  </a:lnTo>
                  <a:close/>
                </a:path>
              </a:pathLst>
            </a:custGeom>
            <a:solidFill>
              <a:srgbClr val="FFB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9138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B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39567" y="531875"/>
              <a:ext cx="56515" cy="841375"/>
            </a:xfrm>
            <a:custGeom>
              <a:avLst/>
              <a:gdLst/>
              <a:ahLst/>
              <a:cxnLst/>
              <a:rect l="l" t="t" r="r" b="b"/>
              <a:pathLst>
                <a:path w="56514" h="841375">
                  <a:moveTo>
                    <a:pt x="56387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6387" y="841248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FFB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84704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B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3136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BA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7802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B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2468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B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71344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3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3" y="841248"/>
                  </a:lnTo>
                  <a:lnTo>
                    <a:pt x="57913" y="0"/>
                  </a:lnTo>
                  <a:close/>
                </a:path>
              </a:pathLst>
            </a:custGeom>
            <a:solidFill>
              <a:srgbClr val="FFB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18004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B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6466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B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1132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B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5798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B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04644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3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3" y="841248"/>
                  </a:lnTo>
                  <a:lnTo>
                    <a:pt x="57913" y="0"/>
                  </a:lnTo>
                  <a:close/>
                </a:path>
              </a:pathLst>
            </a:custGeom>
            <a:solidFill>
              <a:srgbClr val="FFB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5130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B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99796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B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944624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B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9128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B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37944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3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3" y="841248"/>
                  </a:lnTo>
                  <a:lnTo>
                    <a:pt x="57913" y="0"/>
                  </a:lnTo>
                  <a:close/>
                </a:path>
              </a:pathLst>
            </a:custGeom>
            <a:solidFill>
              <a:srgbClr val="FFB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8460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3126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A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77924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A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2458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1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1" y="841248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FA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71244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3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3" y="841248"/>
                  </a:lnTo>
                  <a:lnTo>
                    <a:pt x="57913" y="0"/>
                  </a:lnTo>
                  <a:close/>
                </a:path>
              </a:pathLst>
            </a:custGeom>
            <a:solidFill>
              <a:srgbClr val="FFA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51790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AC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6456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3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3" y="841248"/>
                  </a:lnTo>
                  <a:lnTo>
                    <a:pt x="57913" y="0"/>
                  </a:lnTo>
                  <a:close/>
                </a:path>
              </a:pathLst>
            </a:custGeom>
            <a:solidFill>
              <a:srgbClr val="FFA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11224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3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3" y="841248"/>
                  </a:lnTo>
                  <a:lnTo>
                    <a:pt x="57913" y="0"/>
                  </a:lnTo>
                  <a:close/>
                </a:path>
              </a:pathLst>
            </a:custGeom>
            <a:solidFill>
              <a:srgbClr val="FFA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5788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A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304544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51204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A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9786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3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3" y="841248"/>
                  </a:lnTo>
                  <a:lnTo>
                    <a:pt x="57913" y="0"/>
                  </a:lnTo>
                  <a:close/>
                </a:path>
              </a:pathLst>
            </a:custGeom>
            <a:solidFill>
              <a:srgbClr val="FFA8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4452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3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3" y="841248"/>
                  </a:lnTo>
                  <a:lnTo>
                    <a:pt x="57913" y="0"/>
                  </a:lnTo>
                  <a:close/>
                </a:path>
              </a:pathLst>
            </a:custGeom>
            <a:solidFill>
              <a:srgbClr val="FFA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9118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A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37844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A4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84504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A4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3116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3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3" y="841248"/>
                  </a:lnTo>
                  <a:lnTo>
                    <a:pt x="57913" y="0"/>
                  </a:lnTo>
                  <a:close/>
                </a:path>
              </a:pathLst>
            </a:custGeom>
            <a:solidFill>
              <a:srgbClr val="FFA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782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3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3" y="841248"/>
                  </a:lnTo>
                  <a:lnTo>
                    <a:pt x="57913" y="0"/>
                  </a:lnTo>
                  <a:close/>
                </a:path>
              </a:pathLst>
            </a:custGeom>
            <a:solidFill>
              <a:srgbClr val="FFA2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24484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7114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19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A1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1780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6446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9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1112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5778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2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2" y="841248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9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4443" y="531875"/>
              <a:ext cx="58419" cy="841375"/>
            </a:xfrm>
            <a:custGeom>
              <a:avLst/>
              <a:gdLst/>
              <a:ahLst/>
              <a:cxnLst/>
              <a:rect l="l" t="t" r="r" b="b"/>
              <a:pathLst>
                <a:path w="58420" h="841375">
                  <a:moveTo>
                    <a:pt x="57910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57910" y="841248"/>
                  </a:lnTo>
                  <a:lnTo>
                    <a:pt x="57910" y="0"/>
                  </a:lnTo>
                  <a:close/>
                </a:path>
              </a:pathLst>
            </a:custGeom>
            <a:solidFill>
              <a:srgbClr val="FF9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57199" y="533399"/>
              <a:ext cx="52069" cy="838200"/>
            </a:xfrm>
            <a:custGeom>
              <a:avLst/>
              <a:gdLst/>
              <a:ahLst/>
              <a:cxnLst/>
              <a:rect l="l" t="t" r="r" b="b"/>
              <a:pathLst>
                <a:path w="52070" h="838200">
                  <a:moveTo>
                    <a:pt x="51815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51815" y="838200"/>
                  </a:lnTo>
                  <a:lnTo>
                    <a:pt x="51815" y="0"/>
                  </a:lnTo>
                  <a:close/>
                </a:path>
              </a:pathLst>
            </a:custGeom>
            <a:solidFill>
              <a:srgbClr val="FF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57199" y="533399"/>
              <a:ext cx="4800600" cy="838200"/>
            </a:xfrm>
            <a:custGeom>
              <a:avLst/>
              <a:gdLst/>
              <a:ahLst/>
              <a:cxnLst/>
              <a:rect l="l" t="t" r="r" b="b"/>
              <a:pathLst>
                <a:path w="4800600" h="838200">
                  <a:moveTo>
                    <a:pt x="0" y="838200"/>
                  </a:moveTo>
                  <a:lnTo>
                    <a:pt x="4800600" y="838200"/>
                  </a:lnTo>
                  <a:lnTo>
                    <a:pt x="48006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914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2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</a:rPr>
              <a:t>Periorbital</a:t>
            </a:r>
            <a:r>
              <a:rPr spc="-2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Edema</a:t>
            </a:r>
          </a:p>
        </p:txBody>
      </p:sp>
      <p:pic>
        <p:nvPicPr>
          <p:cNvPr id="92" name="object 9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1676400"/>
            <a:ext cx="47244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2627" y="452627"/>
            <a:ext cx="4048125" cy="771525"/>
            <a:chOff x="452627" y="452627"/>
            <a:chExt cx="4048125" cy="771525"/>
          </a:xfrm>
        </p:grpSpPr>
        <p:sp>
          <p:nvSpPr>
            <p:cNvPr id="4" name="object 4"/>
            <p:cNvSpPr/>
            <p:nvPr/>
          </p:nvSpPr>
          <p:spPr>
            <a:xfrm>
              <a:off x="4401312" y="455675"/>
              <a:ext cx="94615" cy="765175"/>
            </a:xfrm>
            <a:custGeom>
              <a:avLst/>
              <a:gdLst/>
              <a:ahLst/>
              <a:cxnLst/>
              <a:rect l="l" t="t" r="r" b="b"/>
              <a:pathLst>
                <a:path w="94614" h="765175">
                  <a:moveTo>
                    <a:pt x="9448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4487" y="765048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D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57116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D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12919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D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7199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D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23004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7" y="765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D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8807" y="455675"/>
              <a:ext cx="47625" cy="765175"/>
            </a:xfrm>
            <a:custGeom>
              <a:avLst/>
              <a:gdLst/>
              <a:ahLst/>
              <a:cxnLst/>
              <a:rect l="l" t="t" r="r" b="b"/>
              <a:pathLst>
                <a:path w="47625" h="765175">
                  <a:moveTo>
                    <a:pt x="47244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7244" y="765048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D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3087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9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9" y="765048"/>
                  </a:lnTo>
                  <a:lnTo>
                    <a:pt x="48769" y="0"/>
                  </a:lnTo>
                  <a:close/>
                </a:path>
              </a:pathLst>
            </a:custGeom>
            <a:solidFill>
              <a:srgbClr val="FFD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7368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3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3" y="765048"/>
                  </a:lnTo>
                  <a:lnTo>
                    <a:pt x="50293" y="0"/>
                  </a:lnTo>
                  <a:close/>
                </a:path>
              </a:pathLst>
            </a:custGeom>
            <a:solidFill>
              <a:srgbClr val="FFD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41648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D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97451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D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3256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D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07536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3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3" y="765048"/>
                  </a:lnTo>
                  <a:lnTo>
                    <a:pt x="50293" y="0"/>
                  </a:lnTo>
                  <a:close/>
                </a:path>
              </a:pathLst>
            </a:custGeom>
            <a:solidFill>
              <a:srgbClr val="FFD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63339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3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3" y="765048"/>
                  </a:lnTo>
                  <a:lnTo>
                    <a:pt x="50293" y="0"/>
                  </a:lnTo>
                  <a:close/>
                </a:path>
              </a:pathLst>
            </a:custGeom>
            <a:solidFill>
              <a:srgbClr val="FF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19143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9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9" y="765048"/>
                  </a:lnTo>
                  <a:lnTo>
                    <a:pt x="48769" y="0"/>
                  </a:lnTo>
                  <a:close/>
                </a:path>
              </a:pathLst>
            </a:custGeom>
            <a:solidFill>
              <a:srgbClr val="FFD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73424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7" y="765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D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29227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7" y="765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D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85032" y="455675"/>
              <a:ext cx="47625" cy="765175"/>
            </a:xfrm>
            <a:custGeom>
              <a:avLst/>
              <a:gdLst/>
              <a:ahLst/>
              <a:cxnLst/>
              <a:rect l="l" t="t" r="r" b="b"/>
              <a:pathLst>
                <a:path w="47625" h="765175">
                  <a:moveTo>
                    <a:pt x="4724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7242" y="765048"/>
                  </a:lnTo>
                  <a:lnTo>
                    <a:pt x="47242" y="0"/>
                  </a:lnTo>
                  <a:close/>
                </a:path>
              </a:pathLst>
            </a:custGeom>
            <a:solidFill>
              <a:srgbClr val="FFD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39311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7" y="765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D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93592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D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03676" y="455675"/>
              <a:ext cx="94615" cy="765175"/>
            </a:xfrm>
            <a:custGeom>
              <a:avLst/>
              <a:gdLst/>
              <a:ahLst/>
              <a:cxnLst/>
              <a:rect l="l" t="t" r="r" b="b"/>
              <a:pathLst>
                <a:path w="94614" h="765175">
                  <a:moveTo>
                    <a:pt x="94488" y="0"/>
                  </a:moveTo>
                  <a:lnTo>
                    <a:pt x="50292" y="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765048"/>
                  </a:lnTo>
                  <a:lnTo>
                    <a:pt x="45720" y="765048"/>
                  </a:lnTo>
                  <a:lnTo>
                    <a:pt x="50292" y="765048"/>
                  </a:lnTo>
                  <a:lnTo>
                    <a:pt x="94488" y="765048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D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59479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9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9" y="765048"/>
                  </a:lnTo>
                  <a:lnTo>
                    <a:pt x="48769" y="0"/>
                  </a:lnTo>
                  <a:close/>
                </a:path>
              </a:pathLst>
            </a:custGeom>
            <a:solidFill>
              <a:srgbClr val="FFD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13760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C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69563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7" y="765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C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25367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7" y="765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C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81172" y="455675"/>
              <a:ext cx="47625" cy="765175"/>
            </a:xfrm>
            <a:custGeom>
              <a:avLst/>
              <a:gdLst/>
              <a:ahLst/>
              <a:cxnLst/>
              <a:rect l="l" t="t" r="r" b="b"/>
              <a:pathLst>
                <a:path w="47625" h="765175">
                  <a:moveTo>
                    <a:pt x="47244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7244" y="765048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C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33927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3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3" y="765048"/>
                  </a:lnTo>
                  <a:lnTo>
                    <a:pt x="50293" y="0"/>
                  </a:lnTo>
                  <a:close/>
                </a:path>
              </a:pathLst>
            </a:custGeom>
            <a:solidFill>
              <a:srgbClr val="FFC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89732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C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45535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C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99816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C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55620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C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11423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C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21508" y="455675"/>
              <a:ext cx="93345" cy="765175"/>
            </a:xfrm>
            <a:custGeom>
              <a:avLst/>
              <a:gdLst/>
              <a:ahLst/>
              <a:cxnLst/>
              <a:rect l="l" t="t" r="r" b="b"/>
              <a:pathLst>
                <a:path w="93344" h="765175">
                  <a:moveTo>
                    <a:pt x="92964" y="0"/>
                  </a:moveTo>
                  <a:lnTo>
                    <a:pt x="48768" y="0"/>
                  </a:lnTo>
                  <a:lnTo>
                    <a:pt x="44196" y="0"/>
                  </a:lnTo>
                  <a:lnTo>
                    <a:pt x="0" y="0"/>
                  </a:lnTo>
                  <a:lnTo>
                    <a:pt x="0" y="765048"/>
                  </a:lnTo>
                  <a:lnTo>
                    <a:pt x="44196" y="765048"/>
                  </a:lnTo>
                  <a:lnTo>
                    <a:pt x="48768" y="765048"/>
                  </a:lnTo>
                  <a:lnTo>
                    <a:pt x="92964" y="765048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FFC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77311" y="455675"/>
              <a:ext cx="47625" cy="765175"/>
            </a:xfrm>
            <a:custGeom>
              <a:avLst/>
              <a:gdLst/>
              <a:ahLst/>
              <a:cxnLst/>
              <a:rect l="l" t="t" r="r" b="b"/>
              <a:pathLst>
                <a:path w="47625" h="765175">
                  <a:moveTo>
                    <a:pt x="47243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7243" y="765048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FFC5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30067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C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85872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C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41676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C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95955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0" y="765048"/>
                  </a:lnTo>
                  <a:lnTo>
                    <a:pt x="50290" y="0"/>
                  </a:lnTo>
                  <a:close/>
                </a:path>
              </a:pathLst>
            </a:custGeom>
            <a:solidFill>
              <a:srgbClr val="FFC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51760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0" y="765048"/>
                  </a:lnTo>
                  <a:lnTo>
                    <a:pt x="50290" y="0"/>
                  </a:lnTo>
                  <a:close/>
                </a:path>
              </a:pathLst>
            </a:custGeom>
            <a:solidFill>
              <a:srgbClr val="FFC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07563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61844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17648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C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71927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2012" y="455675"/>
              <a:ext cx="94615" cy="765175"/>
            </a:xfrm>
            <a:custGeom>
              <a:avLst/>
              <a:gdLst/>
              <a:ahLst/>
              <a:cxnLst/>
              <a:rect l="l" t="t" r="r" b="b"/>
              <a:pathLst>
                <a:path w="94614" h="765175">
                  <a:moveTo>
                    <a:pt x="94488" y="0"/>
                  </a:moveTo>
                  <a:lnTo>
                    <a:pt x="50292" y="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765048"/>
                  </a:lnTo>
                  <a:lnTo>
                    <a:pt x="45720" y="765048"/>
                  </a:lnTo>
                  <a:lnTo>
                    <a:pt x="50292" y="765048"/>
                  </a:lnTo>
                  <a:lnTo>
                    <a:pt x="94488" y="765048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B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36292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B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92095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B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47900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B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02179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A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157983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13788" y="455675"/>
              <a:ext cx="47625" cy="765175"/>
            </a:xfrm>
            <a:custGeom>
              <a:avLst/>
              <a:gdLst/>
              <a:ahLst/>
              <a:cxnLst/>
              <a:rect l="l" t="t" r="r" b="b"/>
              <a:pathLst>
                <a:path w="47625" h="765175">
                  <a:moveTo>
                    <a:pt x="4724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7242" y="765048"/>
                  </a:lnTo>
                  <a:lnTo>
                    <a:pt x="47242" y="0"/>
                  </a:lnTo>
                  <a:close/>
                </a:path>
              </a:pathLst>
            </a:custGeom>
            <a:solidFill>
              <a:srgbClr val="FFB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68067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B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23872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B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78152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B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32431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B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88236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B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44039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98319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54124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08403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64208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620011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574291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28572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0" y="765048"/>
                  </a:lnTo>
                  <a:lnTo>
                    <a:pt x="50290" y="0"/>
                  </a:lnTo>
                  <a:close/>
                </a:path>
              </a:pathLst>
            </a:custGeom>
            <a:solidFill>
              <a:srgbClr val="FFA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484375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0" y="765048"/>
                  </a:lnTo>
                  <a:lnTo>
                    <a:pt x="50290" y="0"/>
                  </a:lnTo>
                  <a:close/>
                </a:path>
              </a:pathLst>
            </a:custGeom>
            <a:solidFill>
              <a:srgbClr val="FFA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38655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A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94460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A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50263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AC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04544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A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60347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A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16151" y="455675"/>
              <a:ext cx="47625" cy="765175"/>
            </a:xfrm>
            <a:custGeom>
              <a:avLst/>
              <a:gdLst/>
              <a:ahLst/>
              <a:cxnLst/>
              <a:rect l="l" t="t" r="r" b="b"/>
              <a:pathLst>
                <a:path w="47625" h="765175">
                  <a:moveTo>
                    <a:pt x="47243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7243" y="765048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FFA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68908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24711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A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8991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A8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34795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A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90600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A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44879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0" y="765048"/>
                  </a:lnTo>
                  <a:lnTo>
                    <a:pt x="50290" y="0"/>
                  </a:lnTo>
                  <a:close/>
                </a:path>
              </a:pathLst>
            </a:custGeom>
            <a:solidFill>
              <a:srgbClr val="FFA4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00683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A4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6487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A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10768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A2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65047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20852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9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9" y="765048"/>
                  </a:lnTo>
                  <a:lnTo>
                    <a:pt x="48769" y="0"/>
                  </a:lnTo>
                  <a:close/>
                </a:path>
              </a:pathLst>
            </a:custGeom>
            <a:solidFill>
              <a:srgbClr val="FFA1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75131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30935" y="4556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9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86739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1019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7" y="765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9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96823" y="4556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7" y="765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9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57199" y="457199"/>
              <a:ext cx="43180" cy="762000"/>
            </a:xfrm>
            <a:custGeom>
              <a:avLst/>
              <a:gdLst/>
              <a:ahLst/>
              <a:cxnLst/>
              <a:rect l="l" t="t" r="r" b="b"/>
              <a:pathLst>
                <a:path w="43179" h="762000">
                  <a:moveTo>
                    <a:pt x="42671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42671" y="762000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F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57199" y="457199"/>
              <a:ext cx="4038600" cy="762000"/>
            </a:xfrm>
            <a:custGeom>
              <a:avLst/>
              <a:gdLst/>
              <a:ahLst/>
              <a:cxnLst/>
              <a:rect l="l" t="t" r="r" b="b"/>
              <a:pathLst>
                <a:path w="4038600" h="762000">
                  <a:moveTo>
                    <a:pt x="0" y="762000"/>
                  </a:moveTo>
                  <a:lnTo>
                    <a:pt x="4038600" y="762000"/>
                  </a:lnTo>
                  <a:lnTo>
                    <a:pt x="40386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048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Hemorrhage</a:t>
            </a:r>
            <a:endParaRPr sz="4400"/>
          </a:p>
        </p:txBody>
      </p:sp>
      <p:sp>
        <p:nvSpPr>
          <p:cNvPr id="92" name="object 92"/>
          <p:cNvSpPr txBox="1"/>
          <p:nvPr/>
        </p:nvSpPr>
        <p:spPr>
          <a:xfrm>
            <a:off x="535635" y="1624711"/>
            <a:ext cx="68135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95"/>
              </a:spcBef>
              <a:buClr>
                <a:srgbClr val="92C500"/>
              </a:buClr>
              <a:buSzPct val="83928"/>
              <a:buChar char="•"/>
              <a:tabLst>
                <a:tab pos="194945" algn="l"/>
              </a:tabLst>
            </a:pPr>
            <a:r>
              <a:rPr sz="2800" dirty="0">
                <a:latin typeface="Arial"/>
                <a:cs typeface="Arial"/>
              </a:rPr>
              <a:t>defined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extravasation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blood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from 	</a:t>
            </a:r>
            <a:r>
              <a:rPr sz="2800" dirty="0">
                <a:latin typeface="Arial"/>
                <a:cs typeface="Arial"/>
              </a:rPr>
              <a:t>vessels,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occurs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variety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settings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35635" y="3597402"/>
            <a:ext cx="787019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95"/>
              </a:spcBef>
              <a:buClr>
                <a:srgbClr val="92C500"/>
              </a:buClr>
              <a:buSzPct val="83928"/>
              <a:buChar char="•"/>
              <a:tabLst>
                <a:tab pos="194945" algn="l"/>
              </a:tabLst>
            </a:pPr>
            <a:r>
              <a:rPr sz="2800" spc="-10" dirty="0">
                <a:latin typeface="Arial"/>
                <a:cs typeface="Arial"/>
              </a:rPr>
              <a:t>Trauma,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atherosclerosis,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inflammatory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or 	</a:t>
            </a:r>
            <a:r>
              <a:rPr sz="2800" spc="-10" dirty="0">
                <a:latin typeface="Arial"/>
                <a:cs typeface="Arial"/>
              </a:rPr>
              <a:t>neoplastic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erosion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vessel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wall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also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may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lead 	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hemorrhage,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which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may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extensive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if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 	</a:t>
            </a:r>
            <a:r>
              <a:rPr sz="2800" dirty="0">
                <a:latin typeface="Arial"/>
                <a:cs typeface="Arial"/>
              </a:rPr>
              <a:t>affected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vessel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large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vein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artery.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552" y="5869533"/>
            <a:ext cx="2721610" cy="286385"/>
          </a:xfrm>
          <a:custGeom>
            <a:avLst/>
            <a:gdLst/>
            <a:ahLst/>
            <a:cxnLst/>
            <a:rect l="l" t="t" r="r" b="b"/>
            <a:pathLst>
              <a:path w="2721610" h="286385">
                <a:moveTo>
                  <a:pt x="2695884" y="0"/>
                </a:moveTo>
                <a:lnTo>
                  <a:pt x="25731" y="0"/>
                </a:lnTo>
                <a:lnTo>
                  <a:pt x="15715" y="2022"/>
                </a:lnTo>
                <a:lnTo>
                  <a:pt x="7536" y="7536"/>
                </a:lnTo>
                <a:lnTo>
                  <a:pt x="2022" y="15715"/>
                </a:lnTo>
                <a:lnTo>
                  <a:pt x="0" y="25731"/>
                </a:lnTo>
                <a:lnTo>
                  <a:pt x="0" y="260170"/>
                </a:lnTo>
                <a:lnTo>
                  <a:pt x="2022" y="270186"/>
                </a:lnTo>
                <a:lnTo>
                  <a:pt x="7536" y="278365"/>
                </a:lnTo>
                <a:lnTo>
                  <a:pt x="15715" y="283880"/>
                </a:lnTo>
                <a:lnTo>
                  <a:pt x="25731" y="285902"/>
                </a:lnTo>
                <a:lnTo>
                  <a:pt x="2695884" y="285902"/>
                </a:lnTo>
                <a:lnTo>
                  <a:pt x="2705900" y="283880"/>
                </a:lnTo>
                <a:lnTo>
                  <a:pt x="2714079" y="278365"/>
                </a:lnTo>
                <a:lnTo>
                  <a:pt x="2719593" y="270186"/>
                </a:lnTo>
                <a:lnTo>
                  <a:pt x="2721615" y="260170"/>
                </a:lnTo>
                <a:lnTo>
                  <a:pt x="2721615" y="25731"/>
                </a:lnTo>
                <a:lnTo>
                  <a:pt x="2719593" y="15715"/>
                </a:lnTo>
                <a:lnTo>
                  <a:pt x="2714079" y="7536"/>
                </a:lnTo>
                <a:lnTo>
                  <a:pt x="2705900" y="2022"/>
                </a:lnTo>
                <a:lnTo>
                  <a:pt x="2695884" y="0"/>
                </a:lnTo>
                <a:close/>
              </a:path>
            </a:pathLst>
          </a:custGeom>
          <a:solidFill>
            <a:srgbClr val="80E4B1">
              <a:alpha val="8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4577" y="5503773"/>
            <a:ext cx="3818890" cy="286385"/>
          </a:xfrm>
          <a:custGeom>
            <a:avLst/>
            <a:gdLst/>
            <a:ahLst/>
            <a:cxnLst/>
            <a:rect l="l" t="t" r="r" b="b"/>
            <a:pathLst>
              <a:path w="3818890" h="286385">
                <a:moveTo>
                  <a:pt x="3793083" y="0"/>
                </a:moveTo>
                <a:lnTo>
                  <a:pt x="25730" y="0"/>
                </a:lnTo>
                <a:lnTo>
                  <a:pt x="15714" y="2021"/>
                </a:lnTo>
                <a:lnTo>
                  <a:pt x="7535" y="7535"/>
                </a:lnTo>
                <a:lnTo>
                  <a:pt x="2021" y="15714"/>
                </a:lnTo>
                <a:lnTo>
                  <a:pt x="0" y="25730"/>
                </a:lnTo>
                <a:lnTo>
                  <a:pt x="0" y="260170"/>
                </a:lnTo>
                <a:lnTo>
                  <a:pt x="2021" y="270186"/>
                </a:lnTo>
                <a:lnTo>
                  <a:pt x="7535" y="278365"/>
                </a:lnTo>
                <a:lnTo>
                  <a:pt x="15714" y="283880"/>
                </a:lnTo>
                <a:lnTo>
                  <a:pt x="25730" y="285902"/>
                </a:lnTo>
                <a:lnTo>
                  <a:pt x="3793083" y="285902"/>
                </a:lnTo>
                <a:lnTo>
                  <a:pt x="3803099" y="283880"/>
                </a:lnTo>
                <a:lnTo>
                  <a:pt x="3811277" y="278365"/>
                </a:lnTo>
                <a:lnTo>
                  <a:pt x="3816791" y="270186"/>
                </a:lnTo>
                <a:lnTo>
                  <a:pt x="3818813" y="260170"/>
                </a:lnTo>
                <a:lnTo>
                  <a:pt x="3818813" y="25730"/>
                </a:lnTo>
                <a:lnTo>
                  <a:pt x="3816791" y="15714"/>
                </a:lnTo>
                <a:lnTo>
                  <a:pt x="3811277" y="7535"/>
                </a:lnTo>
                <a:lnTo>
                  <a:pt x="3803099" y="2021"/>
                </a:lnTo>
                <a:lnTo>
                  <a:pt x="3793083" y="0"/>
                </a:lnTo>
                <a:close/>
              </a:path>
            </a:pathLst>
          </a:custGeom>
          <a:solidFill>
            <a:srgbClr val="80E4B1">
              <a:alpha val="8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552" y="5503773"/>
            <a:ext cx="2144395" cy="286385"/>
          </a:xfrm>
          <a:custGeom>
            <a:avLst/>
            <a:gdLst/>
            <a:ahLst/>
            <a:cxnLst/>
            <a:rect l="l" t="t" r="r" b="b"/>
            <a:pathLst>
              <a:path w="2144395" h="286385">
                <a:moveTo>
                  <a:pt x="2118288" y="0"/>
                </a:moveTo>
                <a:lnTo>
                  <a:pt x="25731" y="0"/>
                </a:lnTo>
                <a:lnTo>
                  <a:pt x="15715" y="2021"/>
                </a:lnTo>
                <a:lnTo>
                  <a:pt x="7536" y="7535"/>
                </a:lnTo>
                <a:lnTo>
                  <a:pt x="2022" y="15714"/>
                </a:lnTo>
                <a:lnTo>
                  <a:pt x="0" y="25730"/>
                </a:lnTo>
                <a:lnTo>
                  <a:pt x="0" y="260170"/>
                </a:lnTo>
                <a:lnTo>
                  <a:pt x="2022" y="270186"/>
                </a:lnTo>
                <a:lnTo>
                  <a:pt x="7536" y="278365"/>
                </a:lnTo>
                <a:lnTo>
                  <a:pt x="15715" y="283880"/>
                </a:lnTo>
                <a:lnTo>
                  <a:pt x="25731" y="285902"/>
                </a:lnTo>
                <a:lnTo>
                  <a:pt x="2118288" y="285902"/>
                </a:lnTo>
                <a:lnTo>
                  <a:pt x="2128304" y="283880"/>
                </a:lnTo>
                <a:lnTo>
                  <a:pt x="2136483" y="278365"/>
                </a:lnTo>
                <a:lnTo>
                  <a:pt x="2141997" y="270186"/>
                </a:lnTo>
                <a:lnTo>
                  <a:pt x="2144019" y="260170"/>
                </a:lnTo>
                <a:lnTo>
                  <a:pt x="2144019" y="25730"/>
                </a:lnTo>
                <a:lnTo>
                  <a:pt x="2141997" y="15714"/>
                </a:lnTo>
                <a:lnTo>
                  <a:pt x="2136483" y="7535"/>
                </a:lnTo>
                <a:lnTo>
                  <a:pt x="2128304" y="2021"/>
                </a:lnTo>
                <a:lnTo>
                  <a:pt x="2118288" y="0"/>
                </a:lnTo>
                <a:close/>
              </a:path>
            </a:pathLst>
          </a:custGeom>
          <a:solidFill>
            <a:srgbClr val="80E4B1">
              <a:alpha val="8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6252" y="5137759"/>
            <a:ext cx="2515870" cy="286385"/>
          </a:xfrm>
          <a:custGeom>
            <a:avLst/>
            <a:gdLst/>
            <a:ahLst/>
            <a:cxnLst/>
            <a:rect l="l" t="t" r="r" b="b"/>
            <a:pathLst>
              <a:path w="2515870" h="286385">
                <a:moveTo>
                  <a:pt x="2489936" y="0"/>
                </a:moveTo>
                <a:lnTo>
                  <a:pt x="25730" y="0"/>
                </a:lnTo>
                <a:lnTo>
                  <a:pt x="15714" y="2021"/>
                </a:lnTo>
                <a:lnTo>
                  <a:pt x="7535" y="7535"/>
                </a:lnTo>
                <a:lnTo>
                  <a:pt x="2021" y="15714"/>
                </a:lnTo>
                <a:lnTo>
                  <a:pt x="0" y="25730"/>
                </a:lnTo>
                <a:lnTo>
                  <a:pt x="0" y="260172"/>
                </a:lnTo>
                <a:lnTo>
                  <a:pt x="2021" y="270187"/>
                </a:lnTo>
                <a:lnTo>
                  <a:pt x="7535" y="278366"/>
                </a:lnTo>
                <a:lnTo>
                  <a:pt x="15714" y="283880"/>
                </a:lnTo>
                <a:lnTo>
                  <a:pt x="25730" y="285902"/>
                </a:lnTo>
                <a:lnTo>
                  <a:pt x="2489936" y="285902"/>
                </a:lnTo>
                <a:lnTo>
                  <a:pt x="2499952" y="283880"/>
                </a:lnTo>
                <a:lnTo>
                  <a:pt x="2508130" y="278366"/>
                </a:lnTo>
                <a:lnTo>
                  <a:pt x="2513644" y="270187"/>
                </a:lnTo>
                <a:lnTo>
                  <a:pt x="2515666" y="260172"/>
                </a:lnTo>
                <a:lnTo>
                  <a:pt x="2515666" y="25730"/>
                </a:lnTo>
                <a:lnTo>
                  <a:pt x="2513644" y="15714"/>
                </a:lnTo>
                <a:lnTo>
                  <a:pt x="2508130" y="7535"/>
                </a:lnTo>
                <a:lnTo>
                  <a:pt x="2499952" y="2021"/>
                </a:lnTo>
                <a:lnTo>
                  <a:pt x="2489936" y="0"/>
                </a:lnTo>
                <a:close/>
              </a:path>
            </a:pathLst>
          </a:custGeom>
          <a:solidFill>
            <a:srgbClr val="80E4B1">
              <a:alpha val="8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3952" y="4330039"/>
            <a:ext cx="4070350" cy="286385"/>
          </a:xfrm>
          <a:custGeom>
            <a:avLst/>
            <a:gdLst/>
            <a:ahLst/>
            <a:cxnLst/>
            <a:rect l="l" t="t" r="r" b="b"/>
            <a:pathLst>
              <a:path w="4070350" h="286385">
                <a:moveTo>
                  <a:pt x="4044365" y="0"/>
                </a:moveTo>
                <a:lnTo>
                  <a:pt x="25730" y="0"/>
                </a:lnTo>
                <a:lnTo>
                  <a:pt x="15714" y="2021"/>
                </a:lnTo>
                <a:lnTo>
                  <a:pt x="7535" y="7535"/>
                </a:lnTo>
                <a:lnTo>
                  <a:pt x="2021" y="15714"/>
                </a:lnTo>
                <a:lnTo>
                  <a:pt x="0" y="25730"/>
                </a:lnTo>
                <a:lnTo>
                  <a:pt x="0" y="260172"/>
                </a:lnTo>
                <a:lnTo>
                  <a:pt x="2021" y="270187"/>
                </a:lnTo>
                <a:lnTo>
                  <a:pt x="7535" y="278366"/>
                </a:lnTo>
                <a:lnTo>
                  <a:pt x="15714" y="283880"/>
                </a:lnTo>
                <a:lnTo>
                  <a:pt x="25730" y="285902"/>
                </a:lnTo>
                <a:lnTo>
                  <a:pt x="4044365" y="285902"/>
                </a:lnTo>
                <a:lnTo>
                  <a:pt x="4054381" y="283880"/>
                </a:lnTo>
                <a:lnTo>
                  <a:pt x="4062560" y="278366"/>
                </a:lnTo>
                <a:lnTo>
                  <a:pt x="4068074" y="270187"/>
                </a:lnTo>
                <a:lnTo>
                  <a:pt x="4070096" y="260172"/>
                </a:lnTo>
                <a:lnTo>
                  <a:pt x="4070096" y="25730"/>
                </a:lnTo>
                <a:lnTo>
                  <a:pt x="4068074" y="15714"/>
                </a:lnTo>
                <a:lnTo>
                  <a:pt x="4062560" y="7535"/>
                </a:lnTo>
                <a:lnTo>
                  <a:pt x="4054381" y="2021"/>
                </a:lnTo>
                <a:lnTo>
                  <a:pt x="4044365" y="0"/>
                </a:lnTo>
                <a:close/>
              </a:path>
            </a:pathLst>
          </a:custGeom>
          <a:solidFill>
            <a:srgbClr val="80E4B1">
              <a:alpha val="8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9039" y="4771999"/>
            <a:ext cx="6230620" cy="286385"/>
          </a:xfrm>
          <a:custGeom>
            <a:avLst/>
            <a:gdLst/>
            <a:ahLst/>
            <a:cxnLst/>
            <a:rect l="l" t="t" r="r" b="b"/>
            <a:pathLst>
              <a:path w="6230620" h="286385">
                <a:moveTo>
                  <a:pt x="6204463" y="0"/>
                </a:moveTo>
                <a:lnTo>
                  <a:pt x="25731" y="0"/>
                </a:lnTo>
                <a:lnTo>
                  <a:pt x="15715" y="2021"/>
                </a:lnTo>
                <a:lnTo>
                  <a:pt x="7536" y="7535"/>
                </a:lnTo>
                <a:lnTo>
                  <a:pt x="2022" y="15714"/>
                </a:lnTo>
                <a:lnTo>
                  <a:pt x="0" y="25730"/>
                </a:lnTo>
                <a:lnTo>
                  <a:pt x="0" y="260172"/>
                </a:lnTo>
                <a:lnTo>
                  <a:pt x="2022" y="270187"/>
                </a:lnTo>
                <a:lnTo>
                  <a:pt x="7536" y="278366"/>
                </a:lnTo>
                <a:lnTo>
                  <a:pt x="15715" y="283880"/>
                </a:lnTo>
                <a:lnTo>
                  <a:pt x="25731" y="285902"/>
                </a:lnTo>
                <a:lnTo>
                  <a:pt x="6204463" y="285902"/>
                </a:lnTo>
                <a:lnTo>
                  <a:pt x="6214478" y="283880"/>
                </a:lnTo>
                <a:lnTo>
                  <a:pt x="6222657" y="278366"/>
                </a:lnTo>
                <a:lnTo>
                  <a:pt x="6228171" y="270187"/>
                </a:lnTo>
                <a:lnTo>
                  <a:pt x="6230193" y="260172"/>
                </a:lnTo>
                <a:lnTo>
                  <a:pt x="6230193" y="25730"/>
                </a:lnTo>
                <a:lnTo>
                  <a:pt x="6228171" y="15714"/>
                </a:lnTo>
                <a:lnTo>
                  <a:pt x="6222657" y="7535"/>
                </a:lnTo>
                <a:lnTo>
                  <a:pt x="6214478" y="2021"/>
                </a:lnTo>
                <a:lnTo>
                  <a:pt x="6204463" y="0"/>
                </a:lnTo>
                <a:close/>
              </a:path>
            </a:pathLst>
          </a:custGeom>
          <a:solidFill>
            <a:srgbClr val="80E4B1">
              <a:alpha val="8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58501" y="2453360"/>
            <a:ext cx="4700905" cy="286385"/>
          </a:xfrm>
          <a:custGeom>
            <a:avLst/>
            <a:gdLst/>
            <a:ahLst/>
            <a:cxnLst/>
            <a:rect l="l" t="t" r="r" b="b"/>
            <a:pathLst>
              <a:path w="4700905" h="286385">
                <a:moveTo>
                  <a:pt x="4674870" y="0"/>
                </a:moveTo>
                <a:lnTo>
                  <a:pt x="25730" y="0"/>
                </a:lnTo>
                <a:lnTo>
                  <a:pt x="15714" y="2021"/>
                </a:lnTo>
                <a:lnTo>
                  <a:pt x="7535" y="7535"/>
                </a:lnTo>
                <a:lnTo>
                  <a:pt x="2021" y="15714"/>
                </a:lnTo>
                <a:lnTo>
                  <a:pt x="0" y="25730"/>
                </a:lnTo>
                <a:lnTo>
                  <a:pt x="0" y="260172"/>
                </a:lnTo>
                <a:lnTo>
                  <a:pt x="2021" y="270187"/>
                </a:lnTo>
                <a:lnTo>
                  <a:pt x="7535" y="278366"/>
                </a:lnTo>
                <a:lnTo>
                  <a:pt x="15714" y="283880"/>
                </a:lnTo>
                <a:lnTo>
                  <a:pt x="25730" y="285902"/>
                </a:lnTo>
                <a:lnTo>
                  <a:pt x="4674870" y="285902"/>
                </a:lnTo>
                <a:lnTo>
                  <a:pt x="4684885" y="283880"/>
                </a:lnTo>
                <a:lnTo>
                  <a:pt x="4693064" y="278366"/>
                </a:lnTo>
                <a:lnTo>
                  <a:pt x="4698578" y="270187"/>
                </a:lnTo>
                <a:lnTo>
                  <a:pt x="4700600" y="260172"/>
                </a:lnTo>
                <a:lnTo>
                  <a:pt x="4700600" y="25730"/>
                </a:lnTo>
                <a:lnTo>
                  <a:pt x="4698578" y="15714"/>
                </a:lnTo>
                <a:lnTo>
                  <a:pt x="4693064" y="7535"/>
                </a:lnTo>
                <a:lnTo>
                  <a:pt x="4684885" y="2021"/>
                </a:lnTo>
                <a:lnTo>
                  <a:pt x="4674870" y="0"/>
                </a:lnTo>
                <a:close/>
              </a:path>
            </a:pathLst>
          </a:custGeom>
          <a:solidFill>
            <a:srgbClr val="80E4B1">
              <a:alpha val="8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0159" y="2818904"/>
            <a:ext cx="5357495" cy="286385"/>
          </a:xfrm>
          <a:custGeom>
            <a:avLst/>
            <a:gdLst/>
            <a:ahLst/>
            <a:cxnLst/>
            <a:rect l="l" t="t" r="r" b="b"/>
            <a:pathLst>
              <a:path w="5357495" h="286385">
                <a:moveTo>
                  <a:pt x="5331396" y="0"/>
                </a:moveTo>
                <a:lnTo>
                  <a:pt x="25755" y="0"/>
                </a:lnTo>
                <a:lnTo>
                  <a:pt x="15730" y="2024"/>
                </a:lnTo>
                <a:lnTo>
                  <a:pt x="7543" y="7543"/>
                </a:lnTo>
                <a:lnTo>
                  <a:pt x="2024" y="15730"/>
                </a:lnTo>
                <a:lnTo>
                  <a:pt x="0" y="25755"/>
                </a:lnTo>
                <a:lnTo>
                  <a:pt x="0" y="260426"/>
                </a:lnTo>
                <a:lnTo>
                  <a:pt x="2024" y="270451"/>
                </a:lnTo>
                <a:lnTo>
                  <a:pt x="7543" y="278638"/>
                </a:lnTo>
                <a:lnTo>
                  <a:pt x="15730" y="284157"/>
                </a:lnTo>
                <a:lnTo>
                  <a:pt x="25755" y="286181"/>
                </a:lnTo>
                <a:lnTo>
                  <a:pt x="5331396" y="286181"/>
                </a:lnTo>
                <a:lnTo>
                  <a:pt x="5341421" y="284157"/>
                </a:lnTo>
                <a:lnTo>
                  <a:pt x="5349608" y="278638"/>
                </a:lnTo>
                <a:lnTo>
                  <a:pt x="5355128" y="270451"/>
                </a:lnTo>
                <a:lnTo>
                  <a:pt x="5357152" y="260426"/>
                </a:lnTo>
                <a:lnTo>
                  <a:pt x="5357152" y="25755"/>
                </a:lnTo>
                <a:lnTo>
                  <a:pt x="5355128" y="15730"/>
                </a:lnTo>
                <a:lnTo>
                  <a:pt x="5349608" y="7543"/>
                </a:lnTo>
                <a:lnTo>
                  <a:pt x="5341421" y="2024"/>
                </a:lnTo>
                <a:lnTo>
                  <a:pt x="5331396" y="0"/>
                </a:lnTo>
                <a:close/>
              </a:path>
            </a:pathLst>
          </a:custGeom>
          <a:solidFill>
            <a:srgbClr val="E44234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549" y="1721802"/>
            <a:ext cx="7049134" cy="652145"/>
          </a:xfrm>
          <a:custGeom>
            <a:avLst/>
            <a:gdLst/>
            <a:ahLst/>
            <a:cxnLst/>
            <a:rect l="l" t="t" r="r" b="b"/>
            <a:pathLst>
              <a:path w="7049134" h="652144">
                <a:moveTo>
                  <a:pt x="7023107" y="0"/>
                </a:moveTo>
                <a:lnTo>
                  <a:pt x="3001246" y="0"/>
                </a:lnTo>
                <a:lnTo>
                  <a:pt x="2991228" y="2022"/>
                </a:lnTo>
                <a:lnTo>
                  <a:pt x="2983045" y="7537"/>
                </a:lnTo>
                <a:lnTo>
                  <a:pt x="2977527" y="15719"/>
                </a:lnTo>
                <a:lnTo>
                  <a:pt x="2975503" y="25742"/>
                </a:lnTo>
                <a:lnTo>
                  <a:pt x="2975503" y="260248"/>
                </a:lnTo>
                <a:lnTo>
                  <a:pt x="2977527" y="270266"/>
                </a:lnTo>
                <a:lnTo>
                  <a:pt x="2983045" y="278449"/>
                </a:lnTo>
                <a:lnTo>
                  <a:pt x="2991228" y="283967"/>
                </a:lnTo>
                <a:lnTo>
                  <a:pt x="3001246" y="285991"/>
                </a:lnTo>
                <a:lnTo>
                  <a:pt x="7023107" y="285991"/>
                </a:lnTo>
                <a:lnTo>
                  <a:pt x="7033125" y="283967"/>
                </a:lnTo>
                <a:lnTo>
                  <a:pt x="7041308" y="278449"/>
                </a:lnTo>
                <a:lnTo>
                  <a:pt x="7046826" y="270266"/>
                </a:lnTo>
                <a:lnTo>
                  <a:pt x="7048850" y="260248"/>
                </a:lnTo>
                <a:lnTo>
                  <a:pt x="7048850" y="25742"/>
                </a:lnTo>
                <a:lnTo>
                  <a:pt x="7046826" y="15719"/>
                </a:lnTo>
                <a:lnTo>
                  <a:pt x="7041308" y="7537"/>
                </a:lnTo>
                <a:lnTo>
                  <a:pt x="7033125" y="2022"/>
                </a:lnTo>
                <a:lnTo>
                  <a:pt x="7023107" y="0"/>
                </a:lnTo>
                <a:close/>
              </a:path>
              <a:path w="7049134" h="652144">
                <a:moveTo>
                  <a:pt x="6293416" y="365798"/>
                </a:moveTo>
                <a:lnTo>
                  <a:pt x="25739" y="365798"/>
                </a:lnTo>
                <a:lnTo>
                  <a:pt x="15720" y="367820"/>
                </a:lnTo>
                <a:lnTo>
                  <a:pt x="7538" y="373335"/>
                </a:lnTo>
                <a:lnTo>
                  <a:pt x="2022" y="381517"/>
                </a:lnTo>
                <a:lnTo>
                  <a:pt x="0" y="391540"/>
                </a:lnTo>
                <a:lnTo>
                  <a:pt x="0" y="625957"/>
                </a:lnTo>
                <a:lnTo>
                  <a:pt x="2022" y="635980"/>
                </a:lnTo>
                <a:lnTo>
                  <a:pt x="7538" y="644163"/>
                </a:lnTo>
                <a:lnTo>
                  <a:pt x="15720" y="649678"/>
                </a:lnTo>
                <a:lnTo>
                  <a:pt x="25739" y="651700"/>
                </a:lnTo>
                <a:lnTo>
                  <a:pt x="6293416" y="651700"/>
                </a:lnTo>
                <a:lnTo>
                  <a:pt x="6303434" y="649678"/>
                </a:lnTo>
                <a:lnTo>
                  <a:pt x="6311617" y="644163"/>
                </a:lnTo>
                <a:lnTo>
                  <a:pt x="6317135" y="635980"/>
                </a:lnTo>
                <a:lnTo>
                  <a:pt x="6319159" y="625957"/>
                </a:lnTo>
                <a:lnTo>
                  <a:pt x="6319159" y="391540"/>
                </a:lnTo>
                <a:lnTo>
                  <a:pt x="6317135" y="381517"/>
                </a:lnTo>
                <a:lnTo>
                  <a:pt x="6311617" y="373335"/>
                </a:lnTo>
                <a:lnTo>
                  <a:pt x="6303434" y="367820"/>
                </a:lnTo>
                <a:lnTo>
                  <a:pt x="6293416" y="365798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4100" y="2453360"/>
            <a:ext cx="594360" cy="286385"/>
          </a:xfrm>
          <a:custGeom>
            <a:avLst/>
            <a:gdLst/>
            <a:ahLst/>
            <a:cxnLst/>
            <a:rect l="l" t="t" r="r" b="b"/>
            <a:pathLst>
              <a:path w="594360" h="286385">
                <a:moveTo>
                  <a:pt x="568096" y="0"/>
                </a:moveTo>
                <a:lnTo>
                  <a:pt x="25730" y="0"/>
                </a:lnTo>
                <a:lnTo>
                  <a:pt x="15714" y="2021"/>
                </a:lnTo>
                <a:lnTo>
                  <a:pt x="7535" y="7535"/>
                </a:lnTo>
                <a:lnTo>
                  <a:pt x="2021" y="15714"/>
                </a:lnTo>
                <a:lnTo>
                  <a:pt x="0" y="25730"/>
                </a:lnTo>
                <a:lnTo>
                  <a:pt x="0" y="260172"/>
                </a:lnTo>
                <a:lnTo>
                  <a:pt x="2021" y="270187"/>
                </a:lnTo>
                <a:lnTo>
                  <a:pt x="7535" y="278366"/>
                </a:lnTo>
                <a:lnTo>
                  <a:pt x="15714" y="283880"/>
                </a:lnTo>
                <a:lnTo>
                  <a:pt x="25730" y="285902"/>
                </a:lnTo>
                <a:lnTo>
                  <a:pt x="568096" y="285902"/>
                </a:lnTo>
                <a:lnTo>
                  <a:pt x="578112" y="283880"/>
                </a:lnTo>
                <a:lnTo>
                  <a:pt x="586290" y="278366"/>
                </a:lnTo>
                <a:lnTo>
                  <a:pt x="591804" y="270187"/>
                </a:lnTo>
                <a:lnTo>
                  <a:pt x="593826" y="260172"/>
                </a:lnTo>
                <a:lnTo>
                  <a:pt x="593826" y="25730"/>
                </a:lnTo>
                <a:lnTo>
                  <a:pt x="591804" y="15714"/>
                </a:lnTo>
                <a:lnTo>
                  <a:pt x="586290" y="7535"/>
                </a:lnTo>
                <a:lnTo>
                  <a:pt x="578112" y="2021"/>
                </a:lnTo>
                <a:lnTo>
                  <a:pt x="568096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521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Hemorrhage:</a:t>
            </a:r>
            <a:r>
              <a:rPr sz="3600" spc="-15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Manifestations</a:t>
            </a:r>
            <a:endParaRPr sz="3600"/>
          </a:p>
        </p:txBody>
      </p:sp>
      <p:sp>
        <p:nvSpPr>
          <p:cNvPr id="14" name="object 14"/>
          <p:cNvSpPr txBox="1"/>
          <p:nvPr/>
        </p:nvSpPr>
        <p:spPr>
          <a:xfrm>
            <a:off x="536549" y="1626234"/>
            <a:ext cx="8027670" cy="453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105410" indent="-182880">
              <a:lnSpc>
                <a:spcPct val="100000"/>
              </a:lnSpc>
              <a:spcBef>
                <a:spcPts val="100"/>
              </a:spcBef>
              <a:buClr>
                <a:srgbClr val="92C500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spc="-10" dirty="0">
                <a:latin typeface="Arial"/>
                <a:cs typeface="Arial"/>
              </a:rPr>
              <a:t>Hematoma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external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accumulate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tissues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which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ranges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significance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trivial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(e.g.,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bruise)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fatal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(e.g.,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massive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retroperitoneal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hematoma resulting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rupture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dissecting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aortic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aneurysm)</a:t>
            </a:r>
            <a:endParaRPr sz="2400">
              <a:latin typeface="Arial"/>
              <a:cs typeface="Arial"/>
            </a:endParaRPr>
          </a:p>
          <a:p>
            <a:pPr marL="742950" lvl="1" indent="-184785">
              <a:lnSpc>
                <a:spcPct val="100000"/>
              </a:lnSpc>
              <a:spcBef>
                <a:spcPts val="515"/>
              </a:spcBef>
              <a:buClr>
                <a:srgbClr val="92C500"/>
              </a:buClr>
              <a:buSzPct val="88888"/>
              <a:buChar char="•"/>
              <a:tabLst>
                <a:tab pos="742950" algn="l"/>
              </a:tabLst>
            </a:pPr>
            <a:r>
              <a:rPr sz="1800" dirty="0">
                <a:latin typeface="Arial"/>
                <a:cs typeface="Arial"/>
              </a:rPr>
              <a:t>Examples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hemothorax,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hemopericardium,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hemoperitoneum,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 marL="742315">
              <a:lnSpc>
                <a:spcPct val="100000"/>
              </a:lnSpc>
            </a:pPr>
            <a:r>
              <a:rPr sz="1800" i="1" spc="-10" dirty="0">
                <a:latin typeface="Arial"/>
                <a:cs typeface="Arial"/>
              </a:rPr>
              <a:t>hemarthrosis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joints)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92C500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b="1" spc="-10" dirty="0">
                <a:latin typeface="Arial"/>
                <a:cs typeface="Arial"/>
              </a:rPr>
              <a:t>Petechiae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minute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(1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diameter)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hemorrhages</a:t>
            </a:r>
            <a:endParaRPr sz="2400">
              <a:latin typeface="Arial"/>
              <a:cs typeface="Arial"/>
            </a:endParaRPr>
          </a:p>
          <a:p>
            <a:pPr marL="195580" marR="5080" indent="-9779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into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skin,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mucous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membranes,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serosal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surfaces;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causes </a:t>
            </a:r>
            <a:r>
              <a:rPr sz="2400" dirty="0">
                <a:latin typeface="Arial"/>
                <a:cs typeface="Arial"/>
              </a:rPr>
              <a:t>include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low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platelet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counts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(thrombocytopenia),</a:t>
            </a:r>
            <a:r>
              <a:rPr sz="2400" i="1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defective </a:t>
            </a:r>
            <a:r>
              <a:rPr sz="2400" dirty="0">
                <a:latin typeface="Arial"/>
                <a:cs typeface="Arial"/>
              </a:rPr>
              <a:t>platelet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function,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loss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vascular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wall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support,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vitamin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deficiency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4379" y="2818904"/>
            <a:ext cx="2200275" cy="286385"/>
          </a:xfrm>
          <a:custGeom>
            <a:avLst/>
            <a:gdLst/>
            <a:ahLst/>
            <a:cxnLst/>
            <a:rect l="l" t="t" r="r" b="b"/>
            <a:pathLst>
              <a:path w="2200275" h="286385">
                <a:moveTo>
                  <a:pt x="2174214" y="0"/>
                </a:moveTo>
                <a:lnTo>
                  <a:pt x="25755" y="0"/>
                </a:lnTo>
                <a:lnTo>
                  <a:pt x="15730" y="2024"/>
                </a:lnTo>
                <a:lnTo>
                  <a:pt x="7543" y="7543"/>
                </a:lnTo>
                <a:lnTo>
                  <a:pt x="2024" y="15730"/>
                </a:lnTo>
                <a:lnTo>
                  <a:pt x="0" y="25755"/>
                </a:lnTo>
                <a:lnTo>
                  <a:pt x="0" y="260426"/>
                </a:lnTo>
                <a:lnTo>
                  <a:pt x="2024" y="270451"/>
                </a:lnTo>
                <a:lnTo>
                  <a:pt x="7543" y="278638"/>
                </a:lnTo>
                <a:lnTo>
                  <a:pt x="15730" y="284157"/>
                </a:lnTo>
                <a:lnTo>
                  <a:pt x="25755" y="286181"/>
                </a:lnTo>
                <a:lnTo>
                  <a:pt x="2174214" y="286181"/>
                </a:lnTo>
                <a:lnTo>
                  <a:pt x="2184239" y="284157"/>
                </a:lnTo>
                <a:lnTo>
                  <a:pt x="2192426" y="278638"/>
                </a:lnTo>
                <a:lnTo>
                  <a:pt x="2197946" y="270451"/>
                </a:lnTo>
                <a:lnTo>
                  <a:pt x="2199970" y="260426"/>
                </a:lnTo>
                <a:lnTo>
                  <a:pt x="2199970" y="25755"/>
                </a:lnTo>
                <a:lnTo>
                  <a:pt x="2197946" y="15730"/>
                </a:lnTo>
                <a:lnTo>
                  <a:pt x="2192426" y="7543"/>
                </a:lnTo>
                <a:lnTo>
                  <a:pt x="2184239" y="2024"/>
                </a:lnTo>
                <a:lnTo>
                  <a:pt x="2174214" y="0"/>
                </a:lnTo>
                <a:close/>
              </a:path>
            </a:pathLst>
          </a:custGeom>
          <a:solidFill>
            <a:srgbClr val="80E4B1">
              <a:alpha val="8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7641" y="2453360"/>
            <a:ext cx="1742439" cy="286385"/>
          </a:xfrm>
          <a:custGeom>
            <a:avLst/>
            <a:gdLst/>
            <a:ahLst/>
            <a:cxnLst/>
            <a:rect l="l" t="t" r="r" b="b"/>
            <a:pathLst>
              <a:path w="1742439" h="286385">
                <a:moveTo>
                  <a:pt x="1716278" y="0"/>
                </a:moveTo>
                <a:lnTo>
                  <a:pt x="25730" y="0"/>
                </a:lnTo>
                <a:lnTo>
                  <a:pt x="15714" y="2021"/>
                </a:lnTo>
                <a:lnTo>
                  <a:pt x="7535" y="7535"/>
                </a:lnTo>
                <a:lnTo>
                  <a:pt x="2021" y="15714"/>
                </a:lnTo>
                <a:lnTo>
                  <a:pt x="0" y="25730"/>
                </a:lnTo>
                <a:lnTo>
                  <a:pt x="0" y="260172"/>
                </a:lnTo>
                <a:lnTo>
                  <a:pt x="2021" y="270187"/>
                </a:lnTo>
                <a:lnTo>
                  <a:pt x="7535" y="278366"/>
                </a:lnTo>
                <a:lnTo>
                  <a:pt x="15714" y="283880"/>
                </a:lnTo>
                <a:lnTo>
                  <a:pt x="25730" y="285902"/>
                </a:lnTo>
                <a:lnTo>
                  <a:pt x="1716278" y="285902"/>
                </a:lnTo>
                <a:lnTo>
                  <a:pt x="1726293" y="283880"/>
                </a:lnTo>
                <a:lnTo>
                  <a:pt x="1734472" y="278366"/>
                </a:lnTo>
                <a:lnTo>
                  <a:pt x="1739986" y="270187"/>
                </a:lnTo>
                <a:lnTo>
                  <a:pt x="1742008" y="260172"/>
                </a:lnTo>
                <a:lnTo>
                  <a:pt x="1742008" y="25730"/>
                </a:lnTo>
                <a:lnTo>
                  <a:pt x="1739986" y="15714"/>
                </a:lnTo>
                <a:lnTo>
                  <a:pt x="1734472" y="7535"/>
                </a:lnTo>
                <a:lnTo>
                  <a:pt x="1726293" y="2021"/>
                </a:lnTo>
                <a:lnTo>
                  <a:pt x="1716278" y="0"/>
                </a:lnTo>
                <a:close/>
              </a:path>
            </a:pathLst>
          </a:custGeom>
          <a:solidFill>
            <a:srgbClr val="80E4B1">
              <a:alpha val="8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917" y="2453360"/>
            <a:ext cx="1153160" cy="286385"/>
          </a:xfrm>
          <a:custGeom>
            <a:avLst/>
            <a:gdLst/>
            <a:ahLst/>
            <a:cxnLst/>
            <a:rect l="l" t="t" r="r" b="b"/>
            <a:pathLst>
              <a:path w="1153160" h="286385">
                <a:moveTo>
                  <a:pt x="1127099" y="0"/>
                </a:moveTo>
                <a:lnTo>
                  <a:pt x="25730" y="0"/>
                </a:lnTo>
                <a:lnTo>
                  <a:pt x="15714" y="2021"/>
                </a:lnTo>
                <a:lnTo>
                  <a:pt x="7535" y="7535"/>
                </a:lnTo>
                <a:lnTo>
                  <a:pt x="2021" y="15714"/>
                </a:lnTo>
                <a:lnTo>
                  <a:pt x="0" y="25730"/>
                </a:lnTo>
                <a:lnTo>
                  <a:pt x="0" y="260172"/>
                </a:lnTo>
                <a:lnTo>
                  <a:pt x="2021" y="270187"/>
                </a:lnTo>
                <a:lnTo>
                  <a:pt x="7535" y="278366"/>
                </a:lnTo>
                <a:lnTo>
                  <a:pt x="15714" y="283880"/>
                </a:lnTo>
                <a:lnTo>
                  <a:pt x="25730" y="285902"/>
                </a:lnTo>
                <a:lnTo>
                  <a:pt x="1127099" y="285902"/>
                </a:lnTo>
                <a:lnTo>
                  <a:pt x="1137115" y="283880"/>
                </a:lnTo>
                <a:lnTo>
                  <a:pt x="1145293" y="278366"/>
                </a:lnTo>
                <a:lnTo>
                  <a:pt x="1150807" y="270187"/>
                </a:lnTo>
                <a:lnTo>
                  <a:pt x="1152829" y="260172"/>
                </a:lnTo>
                <a:lnTo>
                  <a:pt x="1152829" y="25730"/>
                </a:lnTo>
                <a:lnTo>
                  <a:pt x="1150807" y="15714"/>
                </a:lnTo>
                <a:lnTo>
                  <a:pt x="1145293" y="7535"/>
                </a:lnTo>
                <a:lnTo>
                  <a:pt x="1137115" y="2021"/>
                </a:lnTo>
                <a:lnTo>
                  <a:pt x="1127099" y="0"/>
                </a:lnTo>
                <a:close/>
              </a:path>
            </a:pathLst>
          </a:custGeom>
          <a:solidFill>
            <a:srgbClr val="80E4B1">
              <a:alpha val="8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4872" y="2453360"/>
            <a:ext cx="1049655" cy="286385"/>
          </a:xfrm>
          <a:custGeom>
            <a:avLst/>
            <a:gdLst/>
            <a:ahLst/>
            <a:cxnLst/>
            <a:rect l="l" t="t" r="r" b="b"/>
            <a:pathLst>
              <a:path w="1049655" h="286385">
                <a:moveTo>
                  <a:pt x="1023772" y="0"/>
                </a:moveTo>
                <a:lnTo>
                  <a:pt x="25730" y="0"/>
                </a:lnTo>
                <a:lnTo>
                  <a:pt x="15714" y="2021"/>
                </a:lnTo>
                <a:lnTo>
                  <a:pt x="7535" y="7535"/>
                </a:lnTo>
                <a:lnTo>
                  <a:pt x="2021" y="15714"/>
                </a:lnTo>
                <a:lnTo>
                  <a:pt x="0" y="25730"/>
                </a:lnTo>
                <a:lnTo>
                  <a:pt x="0" y="260172"/>
                </a:lnTo>
                <a:lnTo>
                  <a:pt x="2021" y="270187"/>
                </a:lnTo>
                <a:lnTo>
                  <a:pt x="7535" y="278366"/>
                </a:lnTo>
                <a:lnTo>
                  <a:pt x="15714" y="283880"/>
                </a:lnTo>
                <a:lnTo>
                  <a:pt x="25730" y="285902"/>
                </a:lnTo>
                <a:lnTo>
                  <a:pt x="1023772" y="285902"/>
                </a:lnTo>
                <a:lnTo>
                  <a:pt x="1033788" y="283880"/>
                </a:lnTo>
                <a:lnTo>
                  <a:pt x="1041966" y="278366"/>
                </a:lnTo>
                <a:lnTo>
                  <a:pt x="1047480" y="270187"/>
                </a:lnTo>
                <a:lnTo>
                  <a:pt x="1049502" y="260172"/>
                </a:lnTo>
                <a:lnTo>
                  <a:pt x="1049502" y="25730"/>
                </a:lnTo>
                <a:lnTo>
                  <a:pt x="1047480" y="15714"/>
                </a:lnTo>
                <a:lnTo>
                  <a:pt x="1041966" y="7535"/>
                </a:lnTo>
                <a:lnTo>
                  <a:pt x="1033788" y="2021"/>
                </a:lnTo>
                <a:lnTo>
                  <a:pt x="1023772" y="0"/>
                </a:lnTo>
                <a:close/>
              </a:path>
            </a:pathLst>
          </a:custGeom>
          <a:solidFill>
            <a:srgbClr val="80E4B1">
              <a:alpha val="8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7601" y="1721840"/>
            <a:ext cx="1509395" cy="286385"/>
          </a:xfrm>
          <a:custGeom>
            <a:avLst/>
            <a:gdLst/>
            <a:ahLst/>
            <a:cxnLst/>
            <a:rect l="l" t="t" r="r" b="b"/>
            <a:pathLst>
              <a:path w="1509395" h="286385">
                <a:moveTo>
                  <a:pt x="1483055" y="0"/>
                </a:moveTo>
                <a:lnTo>
                  <a:pt x="25730" y="0"/>
                </a:lnTo>
                <a:lnTo>
                  <a:pt x="15714" y="2021"/>
                </a:lnTo>
                <a:lnTo>
                  <a:pt x="7535" y="7535"/>
                </a:lnTo>
                <a:lnTo>
                  <a:pt x="2021" y="15714"/>
                </a:lnTo>
                <a:lnTo>
                  <a:pt x="0" y="25730"/>
                </a:lnTo>
                <a:lnTo>
                  <a:pt x="0" y="260172"/>
                </a:lnTo>
                <a:lnTo>
                  <a:pt x="2021" y="270187"/>
                </a:lnTo>
                <a:lnTo>
                  <a:pt x="7535" y="278366"/>
                </a:lnTo>
                <a:lnTo>
                  <a:pt x="15714" y="283880"/>
                </a:lnTo>
                <a:lnTo>
                  <a:pt x="25730" y="285902"/>
                </a:lnTo>
                <a:lnTo>
                  <a:pt x="1483055" y="285902"/>
                </a:lnTo>
                <a:lnTo>
                  <a:pt x="1493070" y="283880"/>
                </a:lnTo>
                <a:lnTo>
                  <a:pt x="1501249" y="278366"/>
                </a:lnTo>
                <a:lnTo>
                  <a:pt x="1506763" y="270187"/>
                </a:lnTo>
                <a:lnTo>
                  <a:pt x="1508785" y="260172"/>
                </a:lnTo>
                <a:lnTo>
                  <a:pt x="1508785" y="25730"/>
                </a:lnTo>
                <a:lnTo>
                  <a:pt x="1506763" y="15714"/>
                </a:lnTo>
                <a:lnTo>
                  <a:pt x="1501249" y="7535"/>
                </a:lnTo>
                <a:lnTo>
                  <a:pt x="1493070" y="2021"/>
                </a:lnTo>
                <a:lnTo>
                  <a:pt x="1483055" y="0"/>
                </a:lnTo>
                <a:close/>
              </a:path>
            </a:pathLst>
          </a:custGeom>
          <a:solidFill>
            <a:srgbClr val="80E4B1">
              <a:alpha val="8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5750" y="2087600"/>
            <a:ext cx="7058659" cy="286385"/>
          </a:xfrm>
          <a:custGeom>
            <a:avLst/>
            <a:gdLst/>
            <a:ahLst/>
            <a:cxnLst/>
            <a:rect l="l" t="t" r="r" b="b"/>
            <a:pathLst>
              <a:path w="7058659" h="286385">
                <a:moveTo>
                  <a:pt x="7032523" y="0"/>
                </a:moveTo>
                <a:lnTo>
                  <a:pt x="25730" y="0"/>
                </a:lnTo>
                <a:lnTo>
                  <a:pt x="15714" y="2021"/>
                </a:lnTo>
                <a:lnTo>
                  <a:pt x="7535" y="7535"/>
                </a:lnTo>
                <a:lnTo>
                  <a:pt x="2021" y="15714"/>
                </a:lnTo>
                <a:lnTo>
                  <a:pt x="0" y="25730"/>
                </a:lnTo>
                <a:lnTo>
                  <a:pt x="0" y="260172"/>
                </a:lnTo>
                <a:lnTo>
                  <a:pt x="2021" y="270187"/>
                </a:lnTo>
                <a:lnTo>
                  <a:pt x="7535" y="278366"/>
                </a:lnTo>
                <a:lnTo>
                  <a:pt x="15714" y="283880"/>
                </a:lnTo>
                <a:lnTo>
                  <a:pt x="25730" y="285902"/>
                </a:lnTo>
                <a:lnTo>
                  <a:pt x="7032523" y="285902"/>
                </a:lnTo>
                <a:lnTo>
                  <a:pt x="7042539" y="283880"/>
                </a:lnTo>
                <a:lnTo>
                  <a:pt x="7050717" y="278366"/>
                </a:lnTo>
                <a:lnTo>
                  <a:pt x="7056231" y="270187"/>
                </a:lnTo>
                <a:lnTo>
                  <a:pt x="7058253" y="260172"/>
                </a:lnTo>
                <a:lnTo>
                  <a:pt x="7058253" y="25730"/>
                </a:lnTo>
                <a:lnTo>
                  <a:pt x="7056231" y="15714"/>
                </a:lnTo>
                <a:lnTo>
                  <a:pt x="7050717" y="7535"/>
                </a:lnTo>
                <a:lnTo>
                  <a:pt x="7042539" y="2021"/>
                </a:lnTo>
                <a:lnTo>
                  <a:pt x="7032523" y="0"/>
                </a:lnTo>
                <a:close/>
              </a:path>
            </a:pathLst>
          </a:custGeom>
          <a:solidFill>
            <a:srgbClr val="80E4B1">
              <a:alpha val="8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282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</a:rPr>
              <a:t>Hemorrhage:</a:t>
            </a:r>
            <a:r>
              <a:rPr spc="-2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Manifestations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 algn="just">
              <a:lnSpc>
                <a:spcPct val="100000"/>
              </a:lnSpc>
              <a:spcBef>
                <a:spcPts val="100"/>
              </a:spcBef>
              <a:buClr>
                <a:srgbClr val="92C500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b="1" dirty="0">
                <a:latin typeface="Arial"/>
                <a:cs typeface="Arial"/>
              </a:rPr>
              <a:t>Purpura</a:t>
            </a:r>
            <a:r>
              <a:rPr b="1" spc="15" dirty="0">
                <a:latin typeface="Arial"/>
                <a:cs typeface="Arial"/>
              </a:rPr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slightly</a:t>
            </a:r>
            <a:r>
              <a:rPr spc="20" dirty="0"/>
              <a:t> </a:t>
            </a:r>
            <a:r>
              <a:rPr dirty="0"/>
              <a:t>larger</a:t>
            </a:r>
            <a:r>
              <a:rPr spc="15" dirty="0"/>
              <a:t> </a:t>
            </a:r>
            <a:r>
              <a:rPr dirty="0"/>
              <a:t>(3</a:t>
            </a:r>
            <a:r>
              <a:rPr spc="15" dirty="0"/>
              <a:t> </a:t>
            </a:r>
            <a:r>
              <a:rPr dirty="0"/>
              <a:t>to</a:t>
            </a:r>
            <a:r>
              <a:rPr spc="25" dirty="0"/>
              <a:t> </a:t>
            </a:r>
            <a:r>
              <a:rPr dirty="0"/>
              <a:t>5</a:t>
            </a:r>
            <a:r>
              <a:rPr spc="10" dirty="0"/>
              <a:t> </a:t>
            </a:r>
            <a:r>
              <a:rPr dirty="0"/>
              <a:t>mm)</a:t>
            </a:r>
            <a:r>
              <a:rPr spc="45" dirty="0"/>
              <a:t> </a:t>
            </a:r>
            <a:r>
              <a:rPr dirty="0"/>
              <a:t>hemorrhages</a:t>
            </a:r>
            <a:r>
              <a:rPr spc="20" dirty="0"/>
              <a:t> </a:t>
            </a:r>
            <a:r>
              <a:rPr spc="-10" dirty="0"/>
              <a:t>which </a:t>
            </a:r>
            <a:r>
              <a:rPr dirty="0"/>
              <a:t>can</a:t>
            </a:r>
            <a:r>
              <a:rPr spc="-15" dirty="0"/>
              <a:t> </a:t>
            </a:r>
            <a:r>
              <a:rPr dirty="0"/>
              <a:t>result</a:t>
            </a:r>
            <a:r>
              <a:rPr spc="-25" dirty="0"/>
              <a:t> </a:t>
            </a:r>
            <a:r>
              <a:rPr dirty="0"/>
              <a:t>from</a:t>
            </a:r>
            <a:r>
              <a:rPr spc="-20" dirty="0"/>
              <a:t> </a:t>
            </a:r>
            <a:r>
              <a:rPr dirty="0"/>
              <a:t>the same</a:t>
            </a:r>
            <a:r>
              <a:rPr spc="-10" dirty="0"/>
              <a:t> </a:t>
            </a:r>
            <a:r>
              <a:rPr dirty="0"/>
              <a:t>disorders</a:t>
            </a:r>
            <a:r>
              <a:rPr spc="-20" dirty="0"/>
              <a:t> </a:t>
            </a:r>
            <a:r>
              <a:rPr dirty="0"/>
              <a:t>that</a:t>
            </a:r>
            <a:r>
              <a:rPr spc="-15" dirty="0"/>
              <a:t> </a:t>
            </a:r>
            <a:r>
              <a:rPr dirty="0"/>
              <a:t>cause</a:t>
            </a:r>
            <a:r>
              <a:rPr spc="-5" dirty="0"/>
              <a:t> </a:t>
            </a:r>
            <a:r>
              <a:rPr spc="-10" dirty="0"/>
              <a:t>petechiae, </a:t>
            </a:r>
            <a:r>
              <a:rPr dirty="0"/>
              <a:t>as</a:t>
            </a:r>
            <a:r>
              <a:rPr spc="-50" dirty="0"/>
              <a:t> </a:t>
            </a:r>
            <a:r>
              <a:rPr dirty="0"/>
              <a:t>well</a:t>
            </a:r>
            <a:r>
              <a:rPr spc="-40" dirty="0"/>
              <a:t> </a:t>
            </a:r>
            <a:r>
              <a:rPr dirty="0"/>
              <a:t>as</a:t>
            </a:r>
            <a:r>
              <a:rPr spc="-55" dirty="0"/>
              <a:t> </a:t>
            </a:r>
            <a:r>
              <a:rPr dirty="0"/>
              <a:t>trauma,</a:t>
            </a:r>
            <a:r>
              <a:rPr spc="-30" dirty="0"/>
              <a:t> </a:t>
            </a:r>
            <a:r>
              <a:rPr dirty="0"/>
              <a:t>vascular</a:t>
            </a:r>
            <a:r>
              <a:rPr spc="-40" dirty="0"/>
              <a:t> </a:t>
            </a:r>
            <a:r>
              <a:rPr spc="-10" dirty="0"/>
              <a:t>inflammation</a:t>
            </a:r>
            <a:r>
              <a:rPr spc="-60" dirty="0"/>
              <a:t> </a:t>
            </a:r>
            <a:r>
              <a:rPr dirty="0"/>
              <a:t>(</a:t>
            </a:r>
            <a:r>
              <a:rPr i="1" dirty="0">
                <a:latin typeface="Arial"/>
                <a:cs typeface="Arial"/>
              </a:rPr>
              <a:t>vasculitis</a:t>
            </a:r>
            <a:r>
              <a:rPr dirty="0"/>
              <a:t>),</a:t>
            </a:r>
            <a:r>
              <a:rPr spc="-25" dirty="0"/>
              <a:t> and </a:t>
            </a:r>
            <a:r>
              <a:rPr spc="-10" dirty="0"/>
              <a:t>increased</a:t>
            </a:r>
            <a:r>
              <a:rPr spc="-100" dirty="0"/>
              <a:t> </a:t>
            </a:r>
            <a:r>
              <a:rPr dirty="0"/>
              <a:t>vascular</a:t>
            </a:r>
            <a:r>
              <a:rPr spc="-70" dirty="0"/>
              <a:t> </a:t>
            </a:r>
            <a:r>
              <a:rPr spc="-10" dirty="0"/>
              <a:t>fragility.</a:t>
            </a:r>
          </a:p>
          <a:p>
            <a:pPr>
              <a:lnSpc>
                <a:spcPct val="100000"/>
              </a:lnSpc>
              <a:spcBef>
                <a:spcPts val="1440"/>
              </a:spcBef>
              <a:buClr>
                <a:srgbClr val="92C500"/>
              </a:buClr>
              <a:buFont typeface="Arial"/>
              <a:buChar char="•"/>
            </a:pPr>
            <a:endParaRPr spc="-10" dirty="0"/>
          </a:p>
          <a:p>
            <a:pPr marL="195580" marR="1288415" indent="-182880">
              <a:lnSpc>
                <a:spcPct val="100000"/>
              </a:lnSpc>
              <a:buClr>
                <a:srgbClr val="92C500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b="1" spc="-10" dirty="0">
                <a:latin typeface="Arial"/>
                <a:cs typeface="Arial"/>
              </a:rPr>
              <a:t>Ecchymoses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dirty="0"/>
              <a:t>larger</a:t>
            </a:r>
            <a:r>
              <a:rPr spc="-60" dirty="0"/>
              <a:t> </a:t>
            </a:r>
            <a:r>
              <a:rPr dirty="0"/>
              <a:t>(1</a:t>
            </a:r>
            <a:r>
              <a:rPr spc="-5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2</a:t>
            </a:r>
            <a:r>
              <a:rPr spc="-40" dirty="0"/>
              <a:t> </a:t>
            </a:r>
            <a:r>
              <a:rPr dirty="0"/>
              <a:t>cm)</a:t>
            </a:r>
            <a:r>
              <a:rPr spc="-35" dirty="0"/>
              <a:t> </a:t>
            </a:r>
            <a:r>
              <a:rPr spc="-10" dirty="0"/>
              <a:t>subcutaneous </a:t>
            </a:r>
            <a:r>
              <a:rPr dirty="0"/>
              <a:t>hematomas</a:t>
            </a:r>
            <a:r>
              <a:rPr spc="-95" dirty="0"/>
              <a:t> </a:t>
            </a:r>
            <a:r>
              <a:rPr spc="-10" dirty="0"/>
              <a:t>(colloquially</a:t>
            </a:r>
            <a:r>
              <a:rPr spc="-65" dirty="0"/>
              <a:t> </a:t>
            </a:r>
            <a:r>
              <a:rPr dirty="0"/>
              <a:t>called</a:t>
            </a:r>
            <a:r>
              <a:rPr spc="-70" dirty="0"/>
              <a:t> </a:t>
            </a:r>
            <a:r>
              <a:rPr i="1" spc="-10" dirty="0">
                <a:latin typeface="Arial"/>
                <a:cs typeface="Arial"/>
              </a:rPr>
              <a:t>bruises</a:t>
            </a:r>
            <a:r>
              <a:rPr spc="-10" dirty="0"/>
              <a:t>).</a:t>
            </a:r>
          </a:p>
          <a:p>
            <a:pPr marL="742315" marR="267335" lvl="1" indent="-183515">
              <a:lnSpc>
                <a:spcPct val="100000"/>
              </a:lnSpc>
              <a:spcBef>
                <a:spcPts val="520"/>
              </a:spcBef>
              <a:buClr>
                <a:srgbClr val="92C500"/>
              </a:buClr>
              <a:buSzPct val="88888"/>
              <a:buChar char="•"/>
              <a:tabLst>
                <a:tab pos="742315" algn="l"/>
              </a:tabLst>
            </a:pPr>
            <a:r>
              <a:rPr sz="1800" dirty="0">
                <a:latin typeface="Arial"/>
                <a:cs typeface="Arial"/>
              </a:rPr>
              <a:t>Extravasated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cells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phagocytosed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degraded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by </a:t>
            </a:r>
            <a:r>
              <a:rPr sz="1800" spc="-10" dirty="0">
                <a:latin typeface="Arial"/>
                <a:cs typeface="Arial"/>
              </a:rPr>
              <a:t>macrophages;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characteristic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color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changes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bruise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enzymatic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conversion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hemoglobin (red</a:t>
            </a:r>
            <a:r>
              <a:rPr sz="1800" i="1" spc="-10" dirty="0">
                <a:latin typeface="Arial"/>
                <a:cs typeface="Arial"/>
              </a:rPr>
              <a:t>-</a:t>
            </a:r>
            <a:r>
              <a:rPr sz="1800" dirty="0">
                <a:latin typeface="Arial"/>
                <a:cs typeface="Arial"/>
              </a:rPr>
              <a:t>blue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color)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bilirubin (blue-</a:t>
            </a:r>
            <a:r>
              <a:rPr sz="1800" dirty="0">
                <a:latin typeface="Arial"/>
                <a:cs typeface="Arial"/>
              </a:rPr>
              <a:t>green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color)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eventually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hemosiderin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(golden-</a:t>
            </a:r>
            <a:r>
              <a:rPr sz="1800" spc="-10" dirty="0">
                <a:latin typeface="Arial"/>
                <a:cs typeface="Arial"/>
              </a:rPr>
              <a:t>brown).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39470" y="2659205"/>
            <a:ext cx="1879600" cy="812165"/>
          </a:xfrm>
          <a:custGeom>
            <a:avLst/>
            <a:gdLst/>
            <a:ahLst/>
            <a:cxnLst/>
            <a:rect l="l" t="t" r="r" b="b"/>
            <a:pathLst>
              <a:path w="1879600" h="812164">
                <a:moveTo>
                  <a:pt x="1176858" y="515286"/>
                </a:moveTo>
                <a:lnTo>
                  <a:pt x="1176858" y="515286"/>
                </a:lnTo>
                <a:lnTo>
                  <a:pt x="1152042" y="498929"/>
                </a:lnTo>
                <a:lnTo>
                  <a:pt x="1143596" y="490483"/>
                </a:lnTo>
                <a:lnTo>
                  <a:pt x="1135100" y="481987"/>
                </a:lnTo>
                <a:lnTo>
                  <a:pt x="1130125" y="476686"/>
                </a:lnTo>
                <a:lnTo>
                  <a:pt x="1119566" y="432819"/>
                </a:lnTo>
                <a:lnTo>
                  <a:pt x="1118681" y="420673"/>
                </a:lnTo>
                <a:lnTo>
                  <a:pt x="1119417" y="405366"/>
                </a:lnTo>
                <a:lnTo>
                  <a:pt x="1124265" y="355420"/>
                </a:lnTo>
                <a:lnTo>
                  <a:pt x="1133868" y="290572"/>
                </a:lnTo>
                <a:lnTo>
                  <a:pt x="1141945" y="242665"/>
                </a:lnTo>
                <a:lnTo>
                  <a:pt x="1150632" y="194052"/>
                </a:lnTo>
                <a:lnTo>
                  <a:pt x="1159348" y="147734"/>
                </a:lnTo>
                <a:lnTo>
                  <a:pt x="1172504" y="98637"/>
                </a:lnTo>
                <a:lnTo>
                  <a:pt x="1189806" y="51233"/>
                </a:lnTo>
                <a:lnTo>
                  <a:pt x="1211925" y="16689"/>
                </a:lnTo>
                <a:lnTo>
                  <a:pt x="1251102" y="1239"/>
                </a:lnTo>
                <a:lnTo>
                  <a:pt x="1261579" y="0"/>
                </a:lnTo>
                <a:lnTo>
                  <a:pt x="1274990" y="537"/>
                </a:lnTo>
                <a:lnTo>
                  <a:pt x="1319137" y="5297"/>
                </a:lnTo>
                <a:lnTo>
                  <a:pt x="1383309" y="30616"/>
                </a:lnTo>
                <a:lnTo>
                  <a:pt x="1432860" y="54919"/>
                </a:lnTo>
                <a:lnTo>
                  <a:pt x="1484287" y="80565"/>
                </a:lnTo>
                <a:lnTo>
                  <a:pt x="1534898" y="106851"/>
                </a:lnTo>
                <a:lnTo>
                  <a:pt x="1578736" y="135632"/>
                </a:lnTo>
                <a:lnTo>
                  <a:pt x="1620480" y="165500"/>
                </a:lnTo>
                <a:lnTo>
                  <a:pt x="1656499" y="199463"/>
                </a:lnTo>
                <a:lnTo>
                  <a:pt x="1691354" y="234451"/>
                </a:lnTo>
                <a:lnTo>
                  <a:pt x="1725028" y="271497"/>
                </a:lnTo>
                <a:lnTo>
                  <a:pt x="1758022" y="309435"/>
                </a:lnTo>
                <a:lnTo>
                  <a:pt x="1788121" y="350669"/>
                </a:lnTo>
                <a:lnTo>
                  <a:pt x="1816712" y="391985"/>
                </a:lnTo>
                <a:lnTo>
                  <a:pt x="1839150" y="430577"/>
                </a:lnTo>
                <a:lnTo>
                  <a:pt x="1859014" y="468252"/>
                </a:lnTo>
                <a:lnTo>
                  <a:pt x="1874939" y="523330"/>
                </a:lnTo>
                <a:lnTo>
                  <a:pt x="1879180" y="563495"/>
                </a:lnTo>
                <a:lnTo>
                  <a:pt x="1879292" y="578919"/>
                </a:lnTo>
                <a:lnTo>
                  <a:pt x="1878499" y="589062"/>
                </a:lnTo>
                <a:lnTo>
                  <a:pt x="1862424" y="632717"/>
                </a:lnTo>
                <a:lnTo>
                  <a:pt x="1839217" y="665718"/>
                </a:lnTo>
                <a:lnTo>
                  <a:pt x="1813479" y="699408"/>
                </a:lnTo>
                <a:lnTo>
                  <a:pt x="1787103" y="726371"/>
                </a:lnTo>
                <a:lnTo>
                  <a:pt x="1781105" y="732829"/>
                </a:lnTo>
                <a:lnTo>
                  <a:pt x="1776640" y="738552"/>
                </a:lnTo>
                <a:lnTo>
                  <a:pt x="1771294" y="746350"/>
                </a:lnTo>
                <a:lnTo>
                  <a:pt x="1766074" y="754023"/>
                </a:lnTo>
                <a:lnTo>
                  <a:pt x="1762488" y="758867"/>
                </a:lnTo>
                <a:lnTo>
                  <a:pt x="1758876" y="762943"/>
                </a:lnTo>
                <a:lnTo>
                  <a:pt x="1753577" y="768308"/>
                </a:lnTo>
                <a:lnTo>
                  <a:pt x="1744649" y="777236"/>
                </a:lnTo>
                <a:lnTo>
                  <a:pt x="1736521" y="785352"/>
                </a:lnTo>
                <a:lnTo>
                  <a:pt x="1728393" y="793480"/>
                </a:lnTo>
                <a:lnTo>
                  <a:pt x="1685582" y="807386"/>
                </a:lnTo>
                <a:lnTo>
                  <a:pt x="1647609" y="811615"/>
                </a:lnTo>
                <a:lnTo>
                  <a:pt x="1635370" y="811489"/>
                </a:lnTo>
                <a:lnTo>
                  <a:pt x="1594194" y="795380"/>
                </a:lnTo>
                <a:lnTo>
                  <a:pt x="1575765" y="778710"/>
                </a:lnTo>
                <a:lnTo>
                  <a:pt x="1571040" y="770416"/>
                </a:lnTo>
                <a:lnTo>
                  <a:pt x="1566329" y="762123"/>
                </a:lnTo>
                <a:lnTo>
                  <a:pt x="1566329" y="762123"/>
                </a:lnTo>
                <a:lnTo>
                  <a:pt x="1566329" y="689378"/>
                </a:lnTo>
                <a:lnTo>
                  <a:pt x="1566456" y="681864"/>
                </a:lnTo>
                <a:lnTo>
                  <a:pt x="1583123" y="644586"/>
                </a:lnTo>
                <a:lnTo>
                  <a:pt x="1617612" y="622624"/>
                </a:lnTo>
                <a:lnTo>
                  <a:pt x="1656834" y="610161"/>
                </a:lnTo>
                <a:lnTo>
                  <a:pt x="1700115" y="608461"/>
                </a:lnTo>
                <a:lnTo>
                  <a:pt x="1717293" y="608415"/>
                </a:lnTo>
                <a:lnTo>
                  <a:pt x="1733816" y="608415"/>
                </a:lnTo>
                <a:lnTo>
                  <a:pt x="1741093" y="608415"/>
                </a:lnTo>
                <a:lnTo>
                  <a:pt x="1748358" y="608415"/>
                </a:lnTo>
                <a:lnTo>
                  <a:pt x="1738198" y="616454"/>
                </a:lnTo>
                <a:lnTo>
                  <a:pt x="1732069" y="621298"/>
                </a:lnTo>
                <a:lnTo>
                  <a:pt x="1727271" y="625008"/>
                </a:lnTo>
                <a:lnTo>
                  <a:pt x="1721322" y="629470"/>
                </a:lnTo>
                <a:lnTo>
                  <a:pt x="1711744" y="636571"/>
                </a:lnTo>
                <a:lnTo>
                  <a:pt x="1702045" y="643756"/>
                </a:lnTo>
                <a:lnTo>
                  <a:pt x="1695308" y="648808"/>
                </a:lnTo>
                <a:lnTo>
                  <a:pt x="1688378" y="654116"/>
                </a:lnTo>
                <a:lnTo>
                  <a:pt x="1678101" y="662073"/>
                </a:lnTo>
                <a:lnTo>
                  <a:pt x="1667758" y="669964"/>
                </a:lnTo>
                <a:lnTo>
                  <a:pt x="1627949" y="688859"/>
                </a:lnTo>
                <a:lnTo>
                  <a:pt x="1584762" y="705948"/>
                </a:lnTo>
                <a:lnTo>
                  <a:pt x="1536049" y="722823"/>
                </a:lnTo>
                <a:lnTo>
                  <a:pt x="1484834" y="733497"/>
                </a:lnTo>
                <a:lnTo>
                  <a:pt x="1449704" y="735415"/>
                </a:lnTo>
                <a:lnTo>
                  <a:pt x="1435053" y="735415"/>
                </a:lnTo>
                <a:lnTo>
                  <a:pt x="1424932" y="735415"/>
                </a:lnTo>
                <a:lnTo>
                  <a:pt x="1414627" y="735415"/>
                </a:lnTo>
                <a:lnTo>
                  <a:pt x="1399425" y="735415"/>
                </a:lnTo>
                <a:lnTo>
                  <a:pt x="1384281" y="735415"/>
                </a:lnTo>
                <a:lnTo>
                  <a:pt x="1374376" y="735415"/>
                </a:lnTo>
                <a:lnTo>
                  <a:pt x="1365341" y="735415"/>
                </a:lnTo>
                <a:lnTo>
                  <a:pt x="1352803" y="735415"/>
                </a:lnTo>
                <a:lnTo>
                  <a:pt x="1340457" y="735415"/>
                </a:lnTo>
                <a:lnTo>
                  <a:pt x="1332752" y="735415"/>
                </a:lnTo>
                <a:lnTo>
                  <a:pt x="1326459" y="735415"/>
                </a:lnTo>
                <a:lnTo>
                  <a:pt x="1318348" y="735415"/>
                </a:lnTo>
                <a:lnTo>
                  <a:pt x="1304899" y="735415"/>
                </a:lnTo>
                <a:lnTo>
                  <a:pt x="1296174" y="727211"/>
                </a:lnTo>
                <a:lnTo>
                  <a:pt x="1290868" y="722335"/>
                </a:lnTo>
                <a:lnTo>
                  <a:pt x="1253978" y="702021"/>
                </a:lnTo>
                <a:lnTo>
                  <a:pt x="1227926" y="688982"/>
                </a:lnTo>
                <a:lnTo>
                  <a:pt x="1221206" y="685625"/>
                </a:lnTo>
                <a:lnTo>
                  <a:pt x="1214315" y="682182"/>
                </a:lnTo>
                <a:lnTo>
                  <a:pt x="1204112" y="677084"/>
                </a:lnTo>
                <a:lnTo>
                  <a:pt x="1193910" y="671976"/>
                </a:lnTo>
                <a:lnTo>
                  <a:pt x="1186981" y="668508"/>
                </a:lnTo>
                <a:lnTo>
                  <a:pt x="1150024" y="651716"/>
                </a:lnTo>
                <a:lnTo>
                  <a:pt x="1135506" y="650744"/>
                </a:lnTo>
                <a:lnTo>
                  <a:pt x="1127175" y="647138"/>
                </a:lnTo>
                <a:lnTo>
                  <a:pt x="1118831" y="643518"/>
                </a:lnTo>
                <a:lnTo>
                  <a:pt x="1110030" y="638959"/>
                </a:lnTo>
                <a:lnTo>
                  <a:pt x="1101242" y="634387"/>
                </a:lnTo>
                <a:lnTo>
                  <a:pt x="1093025" y="626170"/>
                </a:lnTo>
                <a:lnTo>
                  <a:pt x="1084808" y="617953"/>
                </a:lnTo>
                <a:lnTo>
                  <a:pt x="1076198" y="609342"/>
                </a:lnTo>
                <a:lnTo>
                  <a:pt x="1067587" y="600732"/>
                </a:lnTo>
                <a:lnTo>
                  <a:pt x="1059103" y="592261"/>
                </a:lnTo>
                <a:lnTo>
                  <a:pt x="1054072" y="587101"/>
                </a:lnTo>
                <a:lnTo>
                  <a:pt x="1033962" y="550665"/>
                </a:lnTo>
                <a:lnTo>
                  <a:pt x="1024458" y="524075"/>
                </a:lnTo>
                <a:lnTo>
                  <a:pt x="1020229" y="515820"/>
                </a:lnTo>
                <a:lnTo>
                  <a:pt x="1016000" y="507552"/>
                </a:lnTo>
                <a:lnTo>
                  <a:pt x="1016000" y="499246"/>
                </a:lnTo>
                <a:lnTo>
                  <a:pt x="1016000" y="490940"/>
                </a:lnTo>
                <a:lnTo>
                  <a:pt x="1016000" y="482279"/>
                </a:lnTo>
                <a:lnTo>
                  <a:pt x="1016000" y="473617"/>
                </a:lnTo>
                <a:lnTo>
                  <a:pt x="1016000" y="464943"/>
                </a:lnTo>
                <a:lnTo>
                  <a:pt x="1016000" y="456269"/>
                </a:lnTo>
                <a:lnTo>
                  <a:pt x="1012012" y="456142"/>
                </a:lnTo>
                <a:lnTo>
                  <a:pt x="1008037" y="456015"/>
                </a:lnTo>
                <a:lnTo>
                  <a:pt x="999667" y="456015"/>
                </a:lnTo>
                <a:lnTo>
                  <a:pt x="991311" y="456015"/>
                </a:lnTo>
                <a:lnTo>
                  <a:pt x="982662" y="468372"/>
                </a:lnTo>
                <a:lnTo>
                  <a:pt x="977529" y="475832"/>
                </a:lnTo>
                <a:lnTo>
                  <a:pt x="961177" y="512265"/>
                </a:lnTo>
                <a:lnTo>
                  <a:pt x="944644" y="559951"/>
                </a:lnTo>
                <a:lnTo>
                  <a:pt x="941206" y="569841"/>
                </a:lnTo>
                <a:lnTo>
                  <a:pt x="927164" y="606177"/>
                </a:lnTo>
                <a:lnTo>
                  <a:pt x="910005" y="642344"/>
                </a:lnTo>
                <a:lnTo>
                  <a:pt x="876357" y="670559"/>
                </a:lnTo>
                <a:lnTo>
                  <a:pt x="836334" y="684487"/>
                </a:lnTo>
                <a:lnTo>
                  <a:pt x="814565" y="684615"/>
                </a:lnTo>
                <a:lnTo>
                  <a:pt x="804644" y="684555"/>
                </a:lnTo>
                <a:lnTo>
                  <a:pt x="798637" y="684129"/>
                </a:lnTo>
                <a:lnTo>
                  <a:pt x="794114" y="682976"/>
                </a:lnTo>
                <a:lnTo>
                  <a:pt x="788644" y="680729"/>
                </a:lnTo>
                <a:lnTo>
                  <a:pt x="779627" y="676843"/>
                </a:lnTo>
                <a:lnTo>
                  <a:pt x="755040" y="644432"/>
                </a:lnTo>
                <a:lnTo>
                  <a:pt x="738652" y="600168"/>
                </a:lnTo>
                <a:lnTo>
                  <a:pt x="736600" y="575725"/>
                </a:lnTo>
                <a:lnTo>
                  <a:pt x="736600" y="565557"/>
                </a:lnTo>
                <a:lnTo>
                  <a:pt x="736600" y="559484"/>
                </a:lnTo>
                <a:lnTo>
                  <a:pt x="736600" y="555089"/>
                </a:lnTo>
                <a:lnTo>
                  <a:pt x="736600" y="549957"/>
                </a:lnTo>
                <a:lnTo>
                  <a:pt x="736600" y="541562"/>
                </a:lnTo>
                <a:lnTo>
                  <a:pt x="736600" y="532799"/>
                </a:lnTo>
                <a:lnTo>
                  <a:pt x="736600" y="524024"/>
                </a:lnTo>
                <a:lnTo>
                  <a:pt x="736600" y="515896"/>
                </a:lnTo>
                <a:lnTo>
                  <a:pt x="736600" y="507768"/>
                </a:lnTo>
                <a:lnTo>
                  <a:pt x="728573" y="507285"/>
                </a:lnTo>
                <a:lnTo>
                  <a:pt x="720559" y="506815"/>
                </a:lnTo>
                <a:lnTo>
                  <a:pt x="712152" y="510536"/>
                </a:lnTo>
                <a:lnTo>
                  <a:pt x="707166" y="512946"/>
                </a:lnTo>
                <a:lnTo>
                  <a:pt x="686735" y="547328"/>
                </a:lnTo>
                <a:lnTo>
                  <a:pt x="678357" y="564029"/>
                </a:lnTo>
                <a:lnTo>
                  <a:pt x="673324" y="573968"/>
                </a:lnTo>
                <a:lnTo>
                  <a:pt x="669474" y="580824"/>
                </a:lnTo>
                <a:lnTo>
                  <a:pt x="664852" y="587785"/>
                </a:lnTo>
                <a:lnTo>
                  <a:pt x="657504" y="598039"/>
                </a:lnTo>
                <a:lnTo>
                  <a:pt x="650141" y="608243"/>
                </a:lnTo>
                <a:lnTo>
                  <a:pt x="645466" y="614807"/>
                </a:lnTo>
                <a:lnTo>
                  <a:pt x="641479" y="620574"/>
                </a:lnTo>
                <a:lnTo>
                  <a:pt x="636181" y="628392"/>
                </a:lnTo>
                <a:lnTo>
                  <a:pt x="630952" y="636073"/>
                </a:lnTo>
                <a:lnTo>
                  <a:pt x="627453" y="640832"/>
                </a:lnTo>
                <a:lnTo>
                  <a:pt x="624101" y="644648"/>
                </a:lnTo>
                <a:lnTo>
                  <a:pt x="619315" y="649500"/>
                </a:lnTo>
                <a:lnTo>
                  <a:pt x="611276" y="657539"/>
                </a:lnTo>
                <a:lnTo>
                  <a:pt x="602259" y="658377"/>
                </a:lnTo>
                <a:lnTo>
                  <a:pt x="593229" y="659215"/>
                </a:lnTo>
                <a:lnTo>
                  <a:pt x="585241" y="659215"/>
                </a:lnTo>
                <a:lnTo>
                  <a:pt x="577253" y="659215"/>
                </a:lnTo>
                <a:lnTo>
                  <a:pt x="568337" y="651062"/>
                </a:lnTo>
                <a:lnTo>
                  <a:pt x="559422" y="642908"/>
                </a:lnTo>
                <a:lnTo>
                  <a:pt x="550964" y="634450"/>
                </a:lnTo>
                <a:lnTo>
                  <a:pt x="542505" y="625992"/>
                </a:lnTo>
                <a:lnTo>
                  <a:pt x="534149" y="617635"/>
                </a:lnTo>
                <a:lnTo>
                  <a:pt x="525792" y="609279"/>
                </a:lnTo>
                <a:lnTo>
                  <a:pt x="517080" y="600567"/>
                </a:lnTo>
                <a:lnTo>
                  <a:pt x="508355" y="591842"/>
                </a:lnTo>
                <a:lnTo>
                  <a:pt x="503935" y="583625"/>
                </a:lnTo>
                <a:lnTo>
                  <a:pt x="499529" y="575395"/>
                </a:lnTo>
                <a:lnTo>
                  <a:pt x="499529" y="566912"/>
                </a:lnTo>
                <a:lnTo>
                  <a:pt x="499529" y="558415"/>
                </a:lnTo>
                <a:lnTo>
                  <a:pt x="493179" y="558022"/>
                </a:lnTo>
                <a:lnTo>
                  <a:pt x="486829" y="557615"/>
                </a:lnTo>
                <a:lnTo>
                  <a:pt x="480733" y="557615"/>
                </a:lnTo>
                <a:lnTo>
                  <a:pt x="474624" y="557615"/>
                </a:lnTo>
                <a:lnTo>
                  <a:pt x="466229" y="561527"/>
                </a:lnTo>
                <a:lnTo>
                  <a:pt x="461245" y="564046"/>
                </a:lnTo>
                <a:lnTo>
                  <a:pt x="441042" y="598438"/>
                </a:lnTo>
                <a:lnTo>
                  <a:pt x="432625" y="615210"/>
                </a:lnTo>
                <a:lnTo>
                  <a:pt x="427509" y="625201"/>
                </a:lnTo>
                <a:lnTo>
                  <a:pt x="398179" y="658720"/>
                </a:lnTo>
                <a:lnTo>
                  <a:pt x="371439" y="679891"/>
                </a:lnTo>
                <a:lnTo>
                  <a:pt x="366695" y="683483"/>
                </a:lnTo>
                <a:lnTo>
                  <a:pt x="362591" y="687016"/>
                </a:lnTo>
                <a:lnTo>
                  <a:pt x="357085" y="692134"/>
                </a:lnTo>
                <a:lnTo>
                  <a:pt x="347916" y="700757"/>
                </a:lnTo>
                <a:lnTo>
                  <a:pt x="305866" y="701544"/>
                </a:lnTo>
                <a:lnTo>
                  <a:pt x="295597" y="701420"/>
                </a:lnTo>
                <a:lnTo>
                  <a:pt x="255777" y="683964"/>
                </a:lnTo>
                <a:lnTo>
                  <a:pt x="228232" y="652157"/>
                </a:lnTo>
                <a:lnTo>
                  <a:pt x="201561" y="608428"/>
                </a:lnTo>
                <a:lnTo>
                  <a:pt x="182103" y="571453"/>
                </a:lnTo>
                <a:lnTo>
                  <a:pt x="163779" y="525535"/>
                </a:lnTo>
                <a:lnTo>
                  <a:pt x="145830" y="477783"/>
                </a:lnTo>
                <a:lnTo>
                  <a:pt x="128930" y="427974"/>
                </a:lnTo>
                <a:lnTo>
                  <a:pt x="112152" y="377101"/>
                </a:lnTo>
                <a:lnTo>
                  <a:pt x="94983" y="321903"/>
                </a:lnTo>
                <a:lnTo>
                  <a:pt x="84760" y="288897"/>
                </a:lnTo>
                <a:lnTo>
                  <a:pt x="70840" y="248710"/>
                </a:lnTo>
                <a:lnTo>
                  <a:pt x="50663" y="197661"/>
                </a:lnTo>
                <a:lnTo>
                  <a:pt x="30746" y="150009"/>
                </a:lnTo>
                <a:lnTo>
                  <a:pt x="23142" y="132341"/>
                </a:lnTo>
                <a:lnTo>
                  <a:pt x="18395" y="121111"/>
                </a:lnTo>
                <a:lnTo>
                  <a:pt x="14516" y="111513"/>
                </a:lnTo>
                <a:lnTo>
                  <a:pt x="9512" y="98739"/>
                </a:lnTo>
                <a:lnTo>
                  <a:pt x="1219" y="77454"/>
                </a:lnTo>
                <a:lnTo>
                  <a:pt x="609" y="76234"/>
                </a:lnTo>
                <a:lnTo>
                  <a:pt x="0" y="75015"/>
                </a:lnTo>
              </a:path>
              <a:path w="1879600" h="812164">
                <a:moveTo>
                  <a:pt x="389458" y="422144"/>
                </a:moveTo>
                <a:lnTo>
                  <a:pt x="385229" y="410105"/>
                </a:lnTo>
                <a:lnTo>
                  <a:pt x="381000" y="398065"/>
                </a:lnTo>
                <a:lnTo>
                  <a:pt x="381000" y="389226"/>
                </a:lnTo>
                <a:lnTo>
                  <a:pt x="381000" y="380399"/>
                </a:lnTo>
                <a:lnTo>
                  <a:pt x="381000" y="372068"/>
                </a:lnTo>
                <a:lnTo>
                  <a:pt x="381000" y="363750"/>
                </a:lnTo>
                <a:lnTo>
                  <a:pt x="381000" y="355190"/>
                </a:lnTo>
                <a:lnTo>
                  <a:pt x="381000" y="346630"/>
                </a:lnTo>
                <a:lnTo>
                  <a:pt x="381000" y="338350"/>
                </a:lnTo>
                <a:lnTo>
                  <a:pt x="381000" y="330082"/>
                </a:lnTo>
                <a:lnTo>
                  <a:pt x="381000" y="321611"/>
                </a:lnTo>
                <a:lnTo>
                  <a:pt x="381000" y="313140"/>
                </a:lnTo>
                <a:lnTo>
                  <a:pt x="381000" y="310499"/>
                </a:lnTo>
                <a:lnTo>
                  <a:pt x="381326" y="309585"/>
                </a:lnTo>
                <a:lnTo>
                  <a:pt x="401904" y="347557"/>
                </a:lnTo>
                <a:lnTo>
                  <a:pt x="422263" y="386940"/>
                </a:lnTo>
                <a:lnTo>
                  <a:pt x="439280" y="424418"/>
                </a:lnTo>
                <a:lnTo>
                  <a:pt x="449060" y="446243"/>
                </a:lnTo>
                <a:lnTo>
                  <a:pt x="472655" y="483447"/>
                </a:lnTo>
                <a:lnTo>
                  <a:pt x="499609" y="510408"/>
                </a:lnTo>
                <a:lnTo>
                  <a:pt x="538614" y="529534"/>
                </a:lnTo>
                <a:lnTo>
                  <a:pt x="579527" y="531851"/>
                </a:lnTo>
                <a:lnTo>
                  <a:pt x="589524" y="531160"/>
                </a:lnTo>
                <a:lnTo>
                  <a:pt x="598668" y="528884"/>
                </a:lnTo>
                <a:lnTo>
                  <a:pt x="611377" y="524341"/>
                </a:lnTo>
                <a:lnTo>
                  <a:pt x="624072" y="519647"/>
                </a:lnTo>
                <a:lnTo>
                  <a:pt x="633163" y="516359"/>
                </a:lnTo>
                <a:lnTo>
                  <a:pt x="673081" y="502670"/>
                </a:lnTo>
                <a:lnTo>
                  <a:pt x="708151" y="490902"/>
                </a:lnTo>
                <a:lnTo>
                  <a:pt x="722814" y="485995"/>
                </a:lnTo>
                <a:lnTo>
                  <a:pt x="732582" y="482601"/>
                </a:lnTo>
                <a:lnTo>
                  <a:pt x="741847" y="479138"/>
                </a:lnTo>
                <a:lnTo>
                  <a:pt x="755002" y="474024"/>
                </a:lnTo>
                <a:lnTo>
                  <a:pt x="777087" y="465401"/>
                </a:lnTo>
                <a:lnTo>
                  <a:pt x="778001" y="464943"/>
                </a:lnTo>
                <a:lnTo>
                  <a:pt x="778929" y="464486"/>
                </a:lnTo>
              </a:path>
              <a:path w="1879600" h="812164">
                <a:moveTo>
                  <a:pt x="685800" y="320557"/>
                </a:moveTo>
                <a:lnTo>
                  <a:pt x="685800" y="320532"/>
                </a:lnTo>
              </a:path>
            </a:pathLst>
          </a:custGeom>
          <a:ln w="63500">
            <a:solidFill>
              <a:srgbClr val="E442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0329" y="2793492"/>
            <a:ext cx="1888489" cy="768350"/>
          </a:xfrm>
          <a:custGeom>
            <a:avLst/>
            <a:gdLst/>
            <a:ahLst/>
            <a:cxnLst/>
            <a:rect l="l" t="t" r="r" b="b"/>
            <a:pathLst>
              <a:path w="1888489" h="768350">
                <a:moveTo>
                  <a:pt x="1566341" y="753529"/>
                </a:moveTo>
                <a:lnTo>
                  <a:pt x="1566341" y="753529"/>
                </a:lnTo>
                <a:lnTo>
                  <a:pt x="1566341" y="704723"/>
                </a:lnTo>
                <a:lnTo>
                  <a:pt x="1566468" y="694548"/>
                </a:lnTo>
                <a:lnTo>
                  <a:pt x="1579235" y="647531"/>
                </a:lnTo>
                <a:lnTo>
                  <a:pt x="1591424" y="610527"/>
                </a:lnTo>
                <a:lnTo>
                  <a:pt x="1605426" y="573713"/>
                </a:lnTo>
                <a:lnTo>
                  <a:pt x="1619990" y="544315"/>
                </a:lnTo>
                <a:lnTo>
                  <a:pt x="1624618" y="534592"/>
                </a:lnTo>
                <a:lnTo>
                  <a:pt x="1641516" y="492569"/>
                </a:lnTo>
                <a:lnTo>
                  <a:pt x="1642579" y="482561"/>
                </a:lnTo>
                <a:lnTo>
                  <a:pt x="1642541" y="474218"/>
                </a:lnTo>
                <a:lnTo>
                  <a:pt x="1642541" y="465721"/>
                </a:lnTo>
                <a:lnTo>
                  <a:pt x="1642541" y="457225"/>
                </a:lnTo>
                <a:lnTo>
                  <a:pt x="1642541" y="449325"/>
                </a:lnTo>
                <a:lnTo>
                  <a:pt x="1642541" y="441426"/>
                </a:lnTo>
                <a:lnTo>
                  <a:pt x="1642541" y="432358"/>
                </a:lnTo>
                <a:lnTo>
                  <a:pt x="1642541" y="423278"/>
                </a:lnTo>
                <a:lnTo>
                  <a:pt x="1642541" y="415302"/>
                </a:lnTo>
                <a:lnTo>
                  <a:pt x="1642541" y="407327"/>
                </a:lnTo>
                <a:lnTo>
                  <a:pt x="1642541" y="400507"/>
                </a:lnTo>
                <a:lnTo>
                  <a:pt x="1642541" y="393700"/>
                </a:lnTo>
                <a:lnTo>
                  <a:pt x="1629689" y="395808"/>
                </a:lnTo>
                <a:lnTo>
                  <a:pt x="1616849" y="397929"/>
                </a:lnTo>
                <a:lnTo>
                  <a:pt x="1604543" y="397929"/>
                </a:lnTo>
                <a:lnTo>
                  <a:pt x="1597091" y="398062"/>
                </a:lnTo>
                <a:lnTo>
                  <a:pt x="1557694" y="411582"/>
                </a:lnTo>
                <a:lnTo>
                  <a:pt x="1520202" y="427316"/>
                </a:lnTo>
                <a:lnTo>
                  <a:pt x="1502859" y="434717"/>
                </a:lnTo>
                <a:lnTo>
                  <a:pt x="1489568" y="440277"/>
                </a:lnTo>
                <a:lnTo>
                  <a:pt x="1473570" y="446780"/>
                </a:lnTo>
                <a:lnTo>
                  <a:pt x="1448104" y="457009"/>
                </a:lnTo>
                <a:lnTo>
                  <a:pt x="1422307" y="467380"/>
                </a:lnTo>
                <a:lnTo>
                  <a:pt x="1403985" y="474824"/>
                </a:lnTo>
                <a:lnTo>
                  <a:pt x="1384386" y="482930"/>
                </a:lnTo>
                <a:lnTo>
                  <a:pt x="1354759" y="495287"/>
                </a:lnTo>
                <a:lnTo>
                  <a:pt x="1325022" y="507632"/>
                </a:lnTo>
                <a:lnTo>
                  <a:pt x="1284408" y="522883"/>
                </a:lnTo>
                <a:lnTo>
                  <a:pt x="1225197" y="542576"/>
                </a:lnTo>
                <a:lnTo>
                  <a:pt x="1185687" y="552906"/>
                </a:lnTo>
                <a:lnTo>
                  <a:pt x="1129549" y="563343"/>
                </a:lnTo>
                <a:lnTo>
                  <a:pt x="1071295" y="567156"/>
                </a:lnTo>
                <a:lnTo>
                  <a:pt x="1048494" y="567153"/>
                </a:lnTo>
                <a:lnTo>
                  <a:pt x="999973" y="560828"/>
                </a:lnTo>
                <a:lnTo>
                  <a:pt x="965715" y="541302"/>
                </a:lnTo>
                <a:lnTo>
                  <a:pt x="950053" y="515854"/>
                </a:lnTo>
                <a:lnTo>
                  <a:pt x="950345" y="508205"/>
                </a:lnTo>
                <a:lnTo>
                  <a:pt x="961878" y="462370"/>
                </a:lnTo>
                <a:lnTo>
                  <a:pt x="976883" y="427257"/>
                </a:lnTo>
                <a:lnTo>
                  <a:pt x="998931" y="385483"/>
                </a:lnTo>
                <a:lnTo>
                  <a:pt x="1022827" y="347235"/>
                </a:lnTo>
                <a:lnTo>
                  <a:pt x="1042959" y="321903"/>
                </a:lnTo>
                <a:lnTo>
                  <a:pt x="1048899" y="314234"/>
                </a:lnTo>
                <a:lnTo>
                  <a:pt x="1053134" y="308277"/>
                </a:lnTo>
                <a:lnTo>
                  <a:pt x="1058011" y="300888"/>
                </a:lnTo>
                <a:lnTo>
                  <a:pt x="1065974" y="288683"/>
                </a:lnTo>
                <a:lnTo>
                  <a:pt x="1066393" y="279908"/>
                </a:lnTo>
                <a:lnTo>
                  <a:pt x="1066800" y="271119"/>
                </a:lnTo>
                <a:lnTo>
                  <a:pt x="1062723" y="266788"/>
                </a:lnTo>
                <a:lnTo>
                  <a:pt x="1058646" y="262458"/>
                </a:lnTo>
                <a:lnTo>
                  <a:pt x="1038225" y="262458"/>
                </a:lnTo>
                <a:lnTo>
                  <a:pt x="1025540" y="262656"/>
                </a:lnTo>
                <a:lnTo>
                  <a:pt x="962063" y="275120"/>
                </a:lnTo>
                <a:lnTo>
                  <a:pt x="903277" y="289352"/>
                </a:lnTo>
                <a:lnTo>
                  <a:pt x="826147" y="313080"/>
                </a:lnTo>
                <a:lnTo>
                  <a:pt x="778607" y="328175"/>
                </a:lnTo>
                <a:lnTo>
                  <a:pt x="715498" y="350283"/>
                </a:lnTo>
                <a:lnTo>
                  <a:pt x="670801" y="367499"/>
                </a:lnTo>
                <a:lnTo>
                  <a:pt x="626435" y="384849"/>
                </a:lnTo>
                <a:lnTo>
                  <a:pt x="571921" y="410233"/>
                </a:lnTo>
                <a:lnTo>
                  <a:pt x="536613" y="429983"/>
                </a:lnTo>
                <a:lnTo>
                  <a:pt x="501822" y="449863"/>
                </a:lnTo>
                <a:lnTo>
                  <a:pt x="460562" y="478627"/>
                </a:lnTo>
                <a:lnTo>
                  <a:pt x="410172" y="523251"/>
                </a:lnTo>
                <a:lnTo>
                  <a:pt x="385371" y="559981"/>
                </a:lnTo>
                <a:lnTo>
                  <a:pt x="363558" y="622487"/>
                </a:lnTo>
                <a:lnTo>
                  <a:pt x="359892" y="642773"/>
                </a:lnTo>
                <a:lnTo>
                  <a:pt x="362836" y="660929"/>
                </a:lnTo>
                <a:lnTo>
                  <a:pt x="382822" y="710227"/>
                </a:lnTo>
                <a:lnTo>
                  <a:pt x="413577" y="735822"/>
                </a:lnTo>
                <a:lnTo>
                  <a:pt x="483110" y="761130"/>
                </a:lnTo>
                <a:lnTo>
                  <a:pt x="535638" y="768146"/>
                </a:lnTo>
                <a:lnTo>
                  <a:pt x="577227" y="766102"/>
                </a:lnTo>
                <a:lnTo>
                  <a:pt x="617923" y="763730"/>
                </a:lnTo>
                <a:lnTo>
                  <a:pt x="639043" y="762512"/>
                </a:lnTo>
                <a:lnTo>
                  <a:pt x="647388" y="762064"/>
                </a:lnTo>
                <a:lnTo>
                  <a:pt x="649757" y="762000"/>
                </a:lnTo>
                <a:lnTo>
                  <a:pt x="651941" y="762000"/>
                </a:lnTo>
              </a:path>
              <a:path w="1888489" h="768350">
                <a:moveTo>
                  <a:pt x="245541" y="465658"/>
                </a:moveTo>
                <a:lnTo>
                  <a:pt x="245541" y="465658"/>
                </a:lnTo>
                <a:lnTo>
                  <a:pt x="245541" y="424091"/>
                </a:lnTo>
                <a:lnTo>
                  <a:pt x="245668" y="414486"/>
                </a:lnTo>
                <a:lnTo>
                  <a:pt x="262407" y="373819"/>
                </a:lnTo>
                <a:lnTo>
                  <a:pt x="290137" y="338526"/>
                </a:lnTo>
                <a:lnTo>
                  <a:pt x="334746" y="312007"/>
                </a:lnTo>
                <a:lnTo>
                  <a:pt x="391083" y="292671"/>
                </a:lnTo>
                <a:lnTo>
                  <a:pt x="435660" y="281127"/>
                </a:lnTo>
                <a:lnTo>
                  <a:pt x="479094" y="275526"/>
                </a:lnTo>
                <a:lnTo>
                  <a:pt x="521608" y="271503"/>
                </a:lnTo>
                <a:lnTo>
                  <a:pt x="559815" y="270929"/>
                </a:lnTo>
                <a:lnTo>
                  <a:pt x="582020" y="270741"/>
                </a:lnTo>
                <a:lnTo>
                  <a:pt x="631685" y="258927"/>
                </a:lnTo>
                <a:lnTo>
                  <a:pt x="679678" y="236655"/>
                </a:lnTo>
                <a:lnTo>
                  <a:pt x="719530" y="207321"/>
                </a:lnTo>
                <a:lnTo>
                  <a:pt x="768642" y="166484"/>
                </a:lnTo>
                <a:lnTo>
                  <a:pt x="789632" y="148262"/>
                </a:lnTo>
                <a:lnTo>
                  <a:pt x="803308" y="136437"/>
                </a:lnTo>
                <a:lnTo>
                  <a:pt x="815681" y="125834"/>
                </a:lnTo>
                <a:lnTo>
                  <a:pt x="832764" y="111277"/>
                </a:lnTo>
                <a:lnTo>
                  <a:pt x="849309" y="97177"/>
                </a:lnTo>
                <a:lnTo>
                  <a:pt x="857919" y="89822"/>
                </a:lnTo>
                <a:lnTo>
                  <a:pt x="861382" y="86822"/>
                </a:lnTo>
                <a:lnTo>
                  <a:pt x="862482" y="85788"/>
                </a:lnTo>
                <a:lnTo>
                  <a:pt x="863600" y="84658"/>
                </a:lnTo>
              </a:path>
              <a:path w="1888489" h="768350">
                <a:moveTo>
                  <a:pt x="1312341" y="287858"/>
                </a:moveTo>
                <a:lnTo>
                  <a:pt x="1312341" y="275577"/>
                </a:lnTo>
                <a:lnTo>
                  <a:pt x="1312341" y="263283"/>
                </a:lnTo>
                <a:lnTo>
                  <a:pt x="1320660" y="254546"/>
                </a:lnTo>
                <a:lnTo>
                  <a:pt x="1328991" y="245821"/>
                </a:lnTo>
                <a:lnTo>
                  <a:pt x="1341119" y="241439"/>
                </a:lnTo>
                <a:lnTo>
                  <a:pt x="1348521" y="238966"/>
                </a:lnTo>
                <a:lnTo>
                  <a:pt x="1354847" y="238085"/>
                </a:lnTo>
                <a:lnTo>
                  <a:pt x="1363571" y="238744"/>
                </a:lnTo>
                <a:lnTo>
                  <a:pt x="1378165" y="240893"/>
                </a:lnTo>
                <a:lnTo>
                  <a:pt x="1417104" y="251800"/>
                </a:lnTo>
                <a:lnTo>
                  <a:pt x="1457559" y="271665"/>
                </a:lnTo>
                <a:lnTo>
                  <a:pt x="1505711" y="295656"/>
                </a:lnTo>
                <a:lnTo>
                  <a:pt x="1526163" y="305685"/>
                </a:lnTo>
                <a:lnTo>
                  <a:pt x="1581530" y="321233"/>
                </a:lnTo>
                <a:lnTo>
                  <a:pt x="1623631" y="328666"/>
                </a:lnTo>
                <a:lnTo>
                  <a:pt x="1668932" y="329946"/>
                </a:lnTo>
                <a:lnTo>
                  <a:pt x="1696201" y="329912"/>
                </a:lnTo>
                <a:lnTo>
                  <a:pt x="1734870" y="325320"/>
                </a:lnTo>
                <a:lnTo>
                  <a:pt x="1793218" y="311689"/>
                </a:lnTo>
                <a:lnTo>
                  <a:pt x="1849805" y="289648"/>
                </a:lnTo>
                <a:lnTo>
                  <a:pt x="1885979" y="272216"/>
                </a:lnTo>
                <a:lnTo>
                  <a:pt x="1888070" y="270929"/>
                </a:lnTo>
              </a:path>
              <a:path w="1888489" h="768350">
                <a:moveTo>
                  <a:pt x="1744141" y="42341"/>
                </a:moveTo>
                <a:lnTo>
                  <a:pt x="1744141" y="42316"/>
                </a:lnTo>
              </a:path>
              <a:path w="1888489" h="768350">
                <a:moveTo>
                  <a:pt x="270941" y="491058"/>
                </a:moveTo>
                <a:lnTo>
                  <a:pt x="270941" y="491058"/>
                </a:lnTo>
                <a:lnTo>
                  <a:pt x="245871" y="469988"/>
                </a:lnTo>
                <a:lnTo>
                  <a:pt x="237540" y="465658"/>
                </a:lnTo>
                <a:lnTo>
                  <a:pt x="228752" y="465658"/>
                </a:lnTo>
                <a:lnTo>
                  <a:pt x="219963" y="465658"/>
                </a:lnTo>
                <a:lnTo>
                  <a:pt x="211988" y="465658"/>
                </a:lnTo>
                <a:lnTo>
                  <a:pt x="204012" y="465658"/>
                </a:lnTo>
                <a:lnTo>
                  <a:pt x="195186" y="465658"/>
                </a:lnTo>
                <a:lnTo>
                  <a:pt x="186347" y="465658"/>
                </a:lnTo>
                <a:lnTo>
                  <a:pt x="177914" y="465658"/>
                </a:lnTo>
                <a:lnTo>
                  <a:pt x="169481" y="465658"/>
                </a:lnTo>
                <a:lnTo>
                  <a:pt x="161251" y="465658"/>
                </a:lnTo>
                <a:lnTo>
                  <a:pt x="153022" y="465658"/>
                </a:lnTo>
                <a:lnTo>
                  <a:pt x="144475" y="465658"/>
                </a:lnTo>
                <a:lnTo>
                  <a:pt x="135928" y="465658"/>
                </a:lnTo>
                <a:lnTo>
                  <a:pt x="131470" y="461759"/>
                </a:lnTo>
                <a:lnTo>
                  <a:pt x="127000" y="457847"/>
                </a:lnTo>
                <a:lnTo>
                  <a:pt x="122770" y="449313"/>
                </a:lnTo>
                <a:lnTo>
                  <a:pt x="118541" y="440766"/>
                </a:lnTo>
                <a:lnTo>
                  <a:pt x="114300" y="432244"/>
                </a:lnTo>
                <a:lnTo>
                  <a:pt x="110070" y="423722"/>
                </a:lnTo>
                <a:lnTo>
                  <a:pt x="102158" y="415607"/>
                </a:lnTo>
                <a:lnTo>
                  <a:pt x="97515" y="410600"/>
                </a:lnTo>
                <a:lnTo>
                  <a:pt x="94680" y="405933"/>
                </a:lnTo>
                <a:lnTo>
                  <a:pt x="92495" y="398908"/>
                </a:lnTo>
                <a:lnTo>
                  <a:pt x="89801" y="386829"/>
                </a:lnTo>
                <a:lnTo>
                  <a:pt x="87107" y="374289"/>
                </a:lnTo>
                <a:lnTo>
                  <a:pt x="84872" y="364089"/>
                </a:lnTo>
                <a:lnTo>
                  <a:pt x="81891" y="350814"/>
                </a:lnTo>
                <a:lnTo>
                  <a:pt x="76961" y="329044"/>
                </a:lnTo>
                <a:lnTo>
                  <a:pt x="72028" y="306897"/>
                </a:lnTo>
                <a:lnTo>
                  <a:pt x="69024" y="291028"/>
                </a:lnTo>
                <a:lnTo>
                  <a:pt x="66725" y="273799"/>
                </a:lnTo>
                <a:lnTo>
                  <a:pt x="63906" y="247573"/>
                </a:lnTo>
                <a:lnTo>
                  <a:pt x="61160" y="221331"/>
                </a:lnTo>
                <a:lnTo>
                  <a:pt x="59321" y="203990"/>
                </a:lnTo>
                <a:lnTo>
                  <a:pt x="57559" y="187816"/>
                </a:lnTo>
                <a:lnTo>
                  <a:pt x="55041" y="165074"/>
                </a:lnTo>
                <a:lnTo>
                  <a:pt x="52589" y="142827"/>
                </a:lnTo>
                <a:lnTo>
                  <a:pt x="51330" y="130119"/>
                </a:lnTo>
                <a:lnTo>
                  <a:pt x="50866" y="122185"/>
                </a:lnTo>
                <a:lnTo>
                  <a:pt x="50800" y="114261"/>
                </a:lnTo>
                <a:lnTo>
                  <a:pt x="50800" y="101600"/>
                </a:lnTo>
              </a:path>
              <a:path w="1888489" h="768350">
                <a:moveTo>
                  <a:pt x="228600" y="0"/>
                </a:moveTo>
                <a:lnTo>
                  <a:pt x="228600" y="0"/>
                </a:lnTo>
                <a:lnTo>
                  <a:pt x="187591" y="0"/>
                </a:lnTo>
                <a:lnTo>
                  <a:pt x="177461" y="67"/>
                </a:lnTo>
                <a:lnTo>
                  <a:pt x="135235" y="9153"/>
                </a:lnTo>
                <a:lnTo>
                  <a:pt x="108980" y="21709"/>
                </a:lnTo>
                <a:lnTo>
                  <a:pt x="102325" y="25036"/>
                </a:lnTo>
                <a:lnTo>
                  <a:pt x="95653" y="28370"/>
                </a:lnTo>
                <a:lnTo>
                  <a:pt x="85890" y="33248"/>
                </a:lnTo>
                <a:lnTo>
                  <a:pt x="76108" y="38142"/>
                </a:lnTo>
                <a:lnTo>
                  <a:pt x="69315" y="41541"/>
                </a:lnTo>
                <a:lnTo>
                  <a:pt x="62328" y="45035"/>
                </a:lnTo>
                <a:lnTo>
                  <a:pt x="51968" y="50215"/>
                </a:lnTo>
                <a:lnTo>
                  <a:pt x="41668" y="55403"/>
                </a:lnTo>
                <a:lnTo>
                  <a:pt x="9436" y="76822"/>
                </a:lnTo>
                <a:lnTo>
                  <a:pt x="0" y="101257"/>
                </a:lnTo>
                <a:lnTo>
                  <a:pt x="35140" y="131750"/>
                </a:lnTo>
                <a:lnTo>
                  <a:pt x="84289" y="143802"/>
                </a:lnTo>
                <a:lnTo>
                  <a:pt x="127546" y="152390"/>
                </a:lnTo>
                <a:lnTo>
                  <a:pt x="173469" y="160845"/>
                </a:lnTo>
                <a:lnTo>
                  <a:pt x="200476" y="165780"/>
                </a:lnTo>
                <a:lnTo>
                  <a:pt x="215647" y="168746"/>
                </a:lnTo>
                <a:lnTo>
                  <a:pt x="224534" y="170934"/>
                </a:lnTo>
                <a:lnTo>
                  <a:pt x="232689" y="173532"/>
                </a:lnTo>
                <a:lnTo>
                  <a:pt x="245541" y="177800"/>
                </a:lnTo>
              </a:path>
            </a:pathLst>
          </a:custGeom>
          <a:ln w="63500">
            <a:solidFill>
              <a:srgbClr val="E442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2475" y="6038088"/>
            <a:ext cx="721995" cy="214629"/>
          </a:xfrm>
          <a:custGeom>
            <a:avLst/>
            <a:gdLst/>
            <a:ahLst/>
            <a:cxnLst/>
            <a:rect l="l" t="t" r="r" b="b"/>
            <a:pathLst>
              <a:path w="721995" h="214629">
                <a:moveTo>
                  <a:pt x="702690" y="0"/>
                </a:moveTo>
                <a:lnTo>
                  <a:pt x="19303" y="0"/>
                </a:lnTo>
                <a:lnTo>
                  <a:pt x="11792" y="1516"/>
                </a:lnTo>
                <a:lnTo>
                  <a:pt x="5656" y="5652"/>
                </a:lnTo>
                <a:lnTo>
                  <a:pt x="1517" y="11786"/>
                </a:lnTo>
                <a:lnTo>
                  <a:pt x="0" y="19298"/>
                </a:lnTo>
                <a:lnTo>
                  <a:pt x="0" y="195127"/>
                </a:lnTo>
                <a:lnTo>
                  <a:pt x="1517" y="202640"/>
                </a:lnTo>
                <a:lnTo>
                  <a:pt x="5656" y="208774"/>
                </a:lnTo>
                <a:lnTo>
                  <a:pt x="11792" y="212910"/>
                </a:lnTo>
                <a:lnTo>
                  <a:pt x="19303" y="214426"/>
                </a:lnTo>
                <a:lnTo>
                  <a:pt x="702690" y="214426"/>
                </a:lnTo>
                <a:lnTo>
                  <a:pt x="710202" y="212910"/>
                </a:lnTo>
                <a:lnTo>
                  <a:pt x="716338" y="208774"/>
                </a:lnTo>
                <a:lnTo>
                  <a:pt x="720477" y="202640"/>
                </a:lnTo>
                <a:lnTo>
                  <a:pt x="721995" y="195127"/>
                </a:lnTo>
                <a:lnTo>
                  <a:pt x="721995" y="19298"/>
                </a:lnTo>
                <a:lnTo>
                  <a:pt x="720477" y="11786"/>
                </a:lnTo>
                <a:lnTo>
                  <a:pt x="716338" y="5652"/>
                </a:lnTo>
                <a:lnTo>
                  <a:pt x="710202" y="1516"/>
                </a:lnTo>
                <a:lnTo>
                  <a:pt x="702690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82583" y="6038088"/>
            <a:ext cx="2322830" cy="214629"/>
          </a:xfrm>
          <a:custGeom>
            <a:avLst/>
            <a:gdLst/>
            <a:ahLst/>
            <a:cxnLst/>
            <a:rect l="l" t="t" r="r" b="b"/>
            <a:pathLst>
              <a:path w="2322829" h="214629">
                <a:moveTo>
                  <a:pt x="2303526" y="0"/>
                </a:moveTo>
                <a:lnTo>
                  <a:pt x="19303" y="0"/>
                </a:lnTo>
                <a:lnTo>
                  <a:pt x="11792" y="1516"/>
                </a:lnTo>
                <a:lnTo>
                  <a:pt x="5656" y="5652"/>
                </a:lnTo>
                <a:lnTo>
                  <a:pt x="1517" y="11786"/>
                </a:lnTo>
                <a:lnTo>
                  <a:pt x="0" y="19298"/>
                </a:lnTo>
                <a:lnTo>
                  <a:pt x="0" y="195127"/>
                </a:lnTo>
                <a:lnTo>
                  <a:pt x="1517" y="202640"/>
                </a:lnTo>
                <a:lnTo>
                  <a:pt x="5656" y="208774"/>
                </a:lnTo>
                <a:lnTo>
                  <a:pt x="11792" y="212910"/>
                </a:lnTo>
                <a:lnTo>
                  <a:pt x="19303" y="214426"/>
                </a:lnTo>
                <a:lnTo>
                  <a:pt x="2303526" y="214426"/>
                </a:lnTo>
                <a:lnTo>
                  <a:pt x="2311037" y="212910"/>
                </a:lnTo>
                <a:lnTo>
                  <a:pt x="2317173" y="208774"/>
                </a:lnTo>
                <a:lnTo>
                  <a:pt x="2321312" y="202640"/>
                </a:lnTo>
                <a:lnTo>
                  <a:pt x="2322829" y="195127"/>
                </a:lnTo>
                <a:lnTo>
                  <a:pt x="2322829" y="19298"/>
                </a:lnTo>
                <a:lnTo>
                  <a:pt x="2321312" y="11786"/>
                </a:lnTo>
                <a:lnTo>
                  <a:pt x="2317173" y="5652"/>
                </a:lnTo>
                <a:lnTo>
                  <a:pt x="2311037" y="1516"/>
                </a:lnTo>
                <a:lnTo>
                  <a:pt x="2303526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39751" y="6312408"/>
            <a:ext cx="1831339" cy="214629"/>
          </a:xfrm>
          <a:custGeom>
            <a:avLst/>
            <a:gdLst/>
            <a:ahLst/>
            <a:cxnLst/>
            <a:rect l="l" t="t" r="r" b="b"/>
            <a:pathLst>
              <a:path w="1831340" h="214629">
                <a:moveTo>
                  <a:pt x="1811477" y="0"/>
                </a:moveTo>
                <a:lnTo>
                  <a:pt x="19304" y="0"/>
                </a:lnTo>
                <a:lnTo>
                  <a:pt x="11792" y="1516"/>
                </a:lnTo>
                <a:lnTo>
                  <a:pt x="5656" y="5652"/>
                </a:lnTo>
                <a:lnTo>
                  <a:pt x="1517" y="11786"/>
                </a:lnTo>
                <a:lnTo>
                  <a:pt x="0" y="19298"/>
                </a:lnTo>
                <a:lnTo>
                  <a:pt x="0" y="195127"/>
                </a:lnTo>
                <a:lnTo>
                  <a:pt x="1517" y="202640"/>
                </a:lnTo>
                <a:lnTo>
                  <a:pt x="5656" y="208774"/>
                </a:lnTo>
                <a:lnTo>
                  <a:pt x="11792" y="212910"/>
                </a:lnTo>
                <a:lnTo>
                  <a:pt x="19304" y="214426"/>
                </a:lnTo>
                <a:lnTo>
                  <a:pt x="1811477" y="214426"/>
                </a:lnTo>
                <a:lnTo>
                  <a:pt x="1818988" y="212910"/>
                </a:lnTo>
                <a:lnTo>
                  <a:pt x="1825124" y="208774"/>
                </a:lnTo>
                <a:lnTo>
                  <a:pt x="1829263" y="202640"/>
                </a:lnTo>
                <a:lnTo>
                  <a:pt x="1830781" y="195127"/>
                </a:lnTo>
                <a:lnTo>
                  <a:pt x="1830781" y="19298"/>
                </a:lnTo>
                <a:lnTo>
                  <a:pt x="1829263" y="11786"/>
                </a:lnTo>
                <a:lnTo>
                  <a:pt x="1825124" y="5652"/>
                </a:lnTo>
                <a:lnTo>
                  <a:pt x="1818988" y="1516"/>
                </a:lnTo>
                <a:lnTo>
                  <a:pt x="1811477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347" y="466344"/>
            <a:ext cx="6515100" cy="54010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34416" y="941323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416" y="3914013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6928" y="5963208"/>
            <a:ext cx="68402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A,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Punctate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petechial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hemorrhages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colonic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mucosa,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consequence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thrombocytopenia.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Fatal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intracerebral hemorrhage.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33400"/>
            <a:ext cx="9144000" cy="5715000"/>
            <a:chOff x="0" y="533400"/>
            <a:chExt cx="9144000" cy="5715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3400"/>
              <a:ext cx="6018275" cy="5715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2121408"/>
              <a:ext cx="3124200" cy="28315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942" y="1721840"/>
            <a:ext cx="7591425" cy="1017905"/>
          </a:xfrm>
          <a:custGeom>
            <a:avLst/>
            <a:gdLst/>
            <a:ahLst/>
            <a:cxnLst/>
            <a:rect l="l" t="t" r="r" b="b"/>
            <a:pathLst>
              <a:path w="7591425" h="1017905">
                <a:moveTo>
                  <a:pt x="7381651" y="0"/>
                </a:moveTo>
                <a:lnTo>
                  <a:pt x="25731" y="0"/>
                </a:lnTo>
                <a:lnTo>
                  <a:pt x="15715" y="2021"/>
                </a:lnTo>
                <a:lnTo>
                  <a:pt x="7536" y="7535"/>
                </a:lnTo>
                <a:lnTo>
                  <a:pt x="2022" y="15714"/>
                </a:lnTo>
                <a:lnTo>
                  <a:pt x="0" y="25730"/>
                </a:lnTo>
                <a:lnTo>
                  <a:pt x="0" y="260172"/>
                </a:lnTo>
                <a:lnTo>
                  <a:pt x="2022" y="270187"/>
                </a:lnTo>
                <a:lnTo>
                  <a:pt x="7536" y="278366"/>
                </a:lnTo>
                <a:lnTo>
                  <a:pt x="15715" y="283880"/>
                </a:lnTo>
                <a:lnTo>
                  <a:pt x="25731" y="285902"/>
                </a:lnTo>
                <a:lnTo>
                  <a:pt x="7381651" y="285902"/>
                </a:lnTo>
                <a:lnTo>
                  <a:pt x="7391667" y="283880"/>
                </a:lnTo>
                <a:lnTo>
                  <a:pt x="7399845" y="278366"/>
                </a:lnTo>
                <a:lnTo>
                  <a:pt x="7405359" y="270187"/>
                </a:lnTo>
                <a:lnTo>
                  <a:pt x="7407381" y="260172"/>
                </a:lnTo>
                <a:lnTo>
                  <a:pt x="7407381" y="25730"/>
                </a:lnTo>
                <a:lnTo>
                  <a:pt x="7405359" y="15714"/>
                </a:lnTo>
                <a:lnTo>
                  <a:pt x="7399845" y="7535"/>
                </a:lnTo>
                <a:lnTo>
                  <a:pt x="7391667" y="2021"/>
                </a:lnTo>
                <a:lnTo>
                  <a:pt x="7381651" y="0"/>
                </a:lnTo>
                <a:close/>
              </a:path>
              <a:path w="7591425" h="1017905">
                <a:moveTo>
                  <a:pt x="7565699" y="365760"/>
                </a:moveTo>
                <a:lnTo>
                  <a:pt x="25731" y="365760"/>
                </a:lnTo>
                <a:lnTo>
                  <a:pt x="15715" y="367781"/>
                </a:lnTo>
                <a:lnTo>
                  <a:pt x="7536" y="373295"/>
                </a:lnTo>
                <a:lnTo>
                  <a:pt x="2022" y="381474"/>
                </a:lnTo>
                <a:lnTo>
                  <a:pt x="0" y="391490"/>
                </a:lnTo>
                <a:lnTo>
                  <a:pt x="0" y="625932"/>
                </a:lnTo>
                <a:lnTo>
                  <a:pt x="2022" y="635947"/>
                </a:lnTo>
                <a:lnTo>
                  <a:pt x="7536" y="644126"/>
                </a:lnTo>
                <a:lnTo>
                  <a:pt x="15715" y="649640"/>
                </a:lnTo>
                <a:lnTo>
                  <a:pt x="25731" y="651662"/>
                </a:lnTo>
                <a:lnTo>
                  <a:pt x="7565699" y="651662"/>
                </a:lnTo>
                <a:lnTo>
                  <a:pt x="7575715" y="649640"/>
                </a:lnTo>
                <a:lnTo>
                  <a:pt x="7583894" y="644126"/>
                </a:lnTo>
                <a:lnTo>
                  <a:pt x="7589408" y="635947"/>
                </a:lnTo>
                <a:lnTo>
                  <a:pt x="7591430" y="625932"/>
                </a:lnTo>
                <a:lnTo>
                  <a:pt x="7591430" y="391490"/>
                </a:lnTo>
                <a:lnTo>
                  <a:pt x="7589408" y="381474"/>
                </a:lnTo>
                <a:lnTo>
                  <a:pt x="7583894" y="373295"/>
                </a:lnTo>
                <a:lnTo>
                  <a:pt x="7575715" y="367781"/>
                </a:lnTo>
                <a:lnTo>
                  <a:pt x="7565699" y="365760"/>
                </a:lnTo>
                <a:close/>
              </a:path>
              <a:path w="7591425" h="1017905">
                <a:moveTo>
                  <a:pt x="1897893" y="731520"/>
                </a:moveTo>
                <a:lnTo>
                  <a:pt x="25731" y="731520"/>
                </a:lnTo>
                <a:lnTo>
                  <a:pt x="15715" y="733541"/>
                </a:lnTo>
                <a:lnTo>
                  <a:pt x="7536" y="739055"/>
                </a:lnTo>
                <a:lnTo>
                  <a:pt x="2022" y="747234"/>
                </a:lnTo>
                <a:lnTo>
                  <a:pt x="0" y="757250"/>
                </a:lnTo>
                <a:lnTo>
                  <a:pt x="0" y="991692"/>
                </a:lnTo>
                <a:lnTo>
                  <a:pt x="2022" y="1001707"/>
                </a:lnTo>
                <a:lnTo>
                  <a:pt x="7536" y="1009886"/>
                </a:lnTo>
                <a:lnTo>
                  <a:pt x="15715" y="1015400"/>
                </a:lnTo>
                <a:lnTo>
                  <a:pt x="25731" y="1017422"/>
                </a:lnTo>
                <a:lnTo>
                  <a:pt x="1897893" y="1017422"/>
                </a:lnTo>
                <a:lnTo>
                  <a:pt x="1907908" y="1015400"/>
                </a:lnTo>
                <a:lnTo>
                  <a:pt x="1916087" y="1009886"/>
                </a:lnTo>
                <a:lnTo>
                  <a:pt x="1921601" y="1001707"/>
                </a:lnTo>
                <a:lnTo>
                  <a:pt x="1923623" y="991692"/>
                </a:lnTo>
                <a:lnTo>
                  <a:pt x="1923623" y="757250"/>
                </a:lnTo>
                <a:lnTo>
                  <a:pt x="1921601" y="747234"/>
                </a:lnTo>
                <a:lnTo>
                  <a:pt x="1916087" y="739055"/>
                </a:lnTo>
                <a:lnTo>
                  <a:pt x="1907908" y="733541"/>
                </a:lnTo>
                <a:lnTo>
                  <a:pt x="1897893" y="73152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57200" y="533400"/>
            <a:ext cx="4191000" cy="838200"/>
            <a:chOff x="457200" y="533400"/>
            <a:chExt cx="4191000" cy="838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533400"/>
              <a:ext cx="228600" cy="228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64735" y="533400"/>
              <a:ext cx="283210" cy="285115"/>
            </a:xfrm>
            <a:custGeom>
              <a:avLst/>
              <a:gdLst/>
              <a:ahLst/>
              <a:cxnLst/>
              <a:rect l="l" t="t" r="r" b="b"/>
              <a:pathLst>
                <a:path w="283210" h="285115">
                  <a:moveTo>
                    <a:pt x="60451" y="0"/>
                  </a:moveTo>
                  <a:lnTo>
                    <a:pt x="0" y="0"/>
                  </a:lnTo>
                  <a:lnTo>
                    <a:pt x="283210" y="284861"/>
                  </a:lnTo>
                  <a:lnTo>
                    <a:pt x="283210" y="223900"/>
                  </a:lnTo>
                  <a:lnTo>
                    <a:pt x="60451" y="0"/>
                  </a:lnTo>
                  <a:close/>
                </a:path>
              </a:pathLst>
            </a:custGeom>
            <a:solidFill>
              <a:srgbClr val="FFD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08347" y="533400"/>
              <a:ext cx="340360" cy="340360"/>
            </a:xfrm>
            <a:custGeom>
              <a:avLst/>
              <a:gdLst/>
              <a:ahLst/>
              <a:cxnLst/>
              <a:rect l="l" t="t" r="r" b="b"/>
              <a:pathLst>
                <a:path w="340360" h="340359">
                  <a:moveTo>
                    <a:pt x="60832" y="0"/>
                  </a:moveTo>
                  <a:lnTo>
                    <a:pt x="0" y="0"/>
                  </a:lnTo>
                  <a:lnTo>
                    <a:pt x="339851" y="339851"/>
                  </a:lnTo>
                  <a:lnTo>
                    <a:pt x="339851" y="279019"/>
                  </a:lnTo>
                  <a:lnTo>
                    <a:pt x="60832" y="0"/>
                  </a:lnTo>
                  <a:close/>
                </a:path>
              </a:pathLst>
            </a:custGeom>
            <a:solidFill>
              <a:srgbClr val="FFD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3484" y="533400"/>
              <a:ext cx="394970" cy="394970"/>
            </a:xfrm>
            <a:custGeom>
              <a:avLst/>
              <a:gdLst/>
              <a:ahLst/>
              <a:cxnLst/>
              <a:rect l="l" t="t" r="r" b="b"/>
              <a:pathLst>
                <a:path w="394970" h="394969">
                  <a:moveTo>
                    <a:pt x="59689" y="0"/>
                  </a:moveTo>
                  <a:lnTo>
                    <a:pt x="0" y="0"/>
                  </a:lnTo>
                  <a:lnTo>
                    <a:pt x="394715" y="394715"/>
                  </a:lnTo>
                  <a:lnTo>
                    <a:pt x="394715" y="3350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FFD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95571" y="533400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5">
                  <a:moveTo>
                    <a:pt x="62356" y="0"/>
                  </a:moveTo>
                  <a:lnTo>
                    <a:pt x="0" y="0"/>
                  </a:lnTo>
                  <a:lnTo>
                    <a:pt x="452627" y="452627"/>
                  </a:lnTo>
                  <a:lnTo>
                    <a:pt x="452627" y="390271"/>
                  </a:lnTo>
                  <a:lnTo>
                    <a:pt x="62356" y="0"/>
                  </a:lnTo>
                  <a:close/>
                </a:path>
              </a:pathLst>
            </a:custGeom>
            <a:solidFill>
              <a:srgbClr val="FFD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40708" y="533400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60959" y="0"/>
                  </a:moveTo>
                  <a:lnTo>
                    <a:pt x="0" y="0"/>
                  </a:lnTo>
                  <a:lnTo>
                    <a:pt x="507491" y="507491"/>
                  </a:lnTo>
                  <a:lnTo>
                    <a:pt x="507491" y="44653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D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4320" y="533400"/>
              <a:ext cx="563880" cy="563880"/>
            </a:xfrm>
            <a:custGeom>
              <a:avLst/>
              <a:gdLst/>
              <a:ahLst/>
              <a:cxnLst/>
              <a:rect l="l" t="t" r="r" b="b"/>
              <a:pathLst>
                <a:path w="563879" h="563880">
                  <a:moveTo>
                    <a:pt x="60959" y="0"/>
                  </a:moveTo>
                  <a:lnTo>
                    <a:pt x="0" y="0"/>
                  </a:lnTo>
                  <a:lnTo>
                    <a:pt x="563879" y="563879"/>
                  </a:lnTo>
                  <a:lnTo>
                    <a:pt x="563879" y="50292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D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27932" y="533400"/>
              <a:ext cx="620395" cy="620395"/>
            </a:xfrm>
            <a:custGeom>
              <a:avLst/>
              <a:gdLst/>
              <a:ahLst/>
              <a:cxnLst/>
              <a:rect l="l" t="t" r="r" b="b"/>
              <a:pathLst>
                <a:path w="620395" h="620394">
                  <a:moveTo>
                    <a:pt x="60959" y="0"/>
                  </a:moveTo>
                  <a:lnTo>
                    <a:pt x="0" y="0"/>
                  </a:lnTo>
                  <a:lnTo>
                    <a:pt x="620267" y="620267"/>
                  </a:lnTo>
                  <a:lnTo>
                    <a:pt x="620267" y="55930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D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73067" y="533400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39" h="675640">
                  <a:moveTo>
                    <a:pt x="60960" y="0"/>
                  </a:moveTo>
                  <a:lnTo>
                    <a:pt x="0" y="0"/>
                  </a:lnTo>
                  <a:lnTo>
                    <a:pt x="675132" y="675132"/>
                  </a:lnTo>
                  <a:lnTo>
                    <a:pt x="675132" y="61417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D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16679" y="533400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19">
                  <a:moveTo>
                    <a:pt x="60960" y="0"/>
                  </a:moveTo>
                  <a:lnTo>
                    <a:pt x="0" y="0"/>
                  </a:lnTo>
                  <a:lnTo>
                    <a:pt x="731520" y="731520"/>
                  </a:lnTo>
                  <a:lnTo>
                    <a:pt x="731520" y="6705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D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60291" y="533400"/>
              <a:ext cx="788035" cy="788035"/>
            </a:xfrm>
            <a:custGeom>
              <a:avLst/>
              <a:gdLst/>
              <a:ahLst/>
              <a:cxnLst/>
              <a:rect l="l" t="t" r="r" b="b"/>
              <a:pathLst>
                <a:path w="788035" h="788035">
                  <a:moveTo>
                    <a:pt x="60960" y="0"/>
                  </a:moveTo>
                  <a:lnTo>
                    <a:pt x="0" y="0"/>
                  </a:lnTo>
                  <a:lnTo>
                    <a:pt x="787908" y="787908"/>
                  </a:lnTo>
                  <a:lnTo>
                    <a:pt x="787908" y="72694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05428" y="533400"/>
              <a:ext cx="843280" cy="838200"/>
            </a:xfrm>
            <a:custGeom>
              <a:avLst/>
              <a:gdLst/>
              <a:ahLst/>
              <a:cxnLst/>
              <a:rect l="l" t="t" r="r" b="b"/>
              <a:pathLst>
                <a:path w="843279" h="838200">
                  <a:moveTo>
                    <a:pt x="60960" y="0"/>
                  </a:moveTo>
                  <a:lnTo>
                    <a:pt x="0" y="0"/>
                  </a:lnTo>
                  <a:lnTo>
                    <a:pt x="837692" y="838200"/>
                  </a:lnTo>
                  <a:lnTo>
                    <a:pt x="842772" y="838200"/>
                  </a:lnTo>
                  <a:lnTo>
                    <a:pt x="842772" y="78232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D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49040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D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92651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D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37788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D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81400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D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25011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D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13760" y="533399"/>
              <a:ext cx="955675" cy="838200"/>
            </a:xfrm>
            <a:custGeom>
              <a:avLst/>
              <a:gdLst/>
              <a:ahLst/>
              <a:cxnLst/>
              <a:rect l="l" t="t" r="r" b="b"/>
              <a:pathLst>
                <a:path w="955675" h="838200">
                  <a:moveTo>
                    <a:pt x="955548" y="838200"/>
                  </a:moveTo>
                  <a:lnTo>
                    <a:pt x="117348" y="0"/>
                  </a:lnTo>
                  <a:lnTo>
                    <a:pt x="60960" y="0"/>
                  </a:lnTo>
                  <a:lnTo>
                    <a:pt x="56388" y="0"/>
                  </a:lnTo>
                  <a:lnTo>
                    <a:pt x="0" y="0"/>
                  </a:lnTo>
                  <a:lnTo>
                    <a:pt x="838200" y="838200"/>
                  </a:lnTo>
                  <a:lnTo>
                    <a:pt x="894588" y="838200"/>
                  </a:lnTo>
                  <a:lnTo>
                    <a:pt x="899160" y="838200"/>
                  </a:lnTo>
                  <a:lnTo>
                    <a:pt x="955548" y="838200"/>
                  </a:lnTo>
                  <a:close/>
                </a:path>
              </a:pathLst>
            </a:custGeom>
            <a:solidFill>
              <a:srgbClr val="FFD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57372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D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02507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59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C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46120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59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C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89732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59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C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4867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199" y="838200"/>
                  </a:lnTo>
                  <a:lnTo>
                    <a:pt x="899159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C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78479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199" y="838200"/>
                  </a:lnTo>
                  <a:lnTo>
                    <a:pt x="899159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C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22092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199" y="838200"/>
                  </a:lnTo>
                  <a:lnTo>
                    <a:pt x="899159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C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67227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C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10839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C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54451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C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99588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C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86812" y="533399"/>
              <a:ext cx="955675" cy="838200"/>
            </a:xfrm>
            <a:custGeom>
              <a:avLst/>
              <a:gdLst/>
              <a:ahLst/>
              <a:cxnLst/>
              <a:rect l="l" t="t" r="r" b="b"/>
              <a:pathLst>
                <a:path w="955675" h="838200">
                  <a:moveTo>
                    <a:pt x="955548" y="838200"/>
                  </a:moveTo>
                  <a:lnTo>
                    <a:pt x="117348" y="0"/>
                  </a:lnTo>
                  <a:lnTo>
                    <a:pt x="60960" y="0"/>
                  </a:lnTo>
                  <a:lnTo>
                    <a:pt x="56388" y="0"/>
                  </a:lnTo>
                  <a:lnTo>
                    <a:pt x="0" y="0"/>
                  </a:lnTo>
                  <a:lnTo>
                    <a:pt x="838200" y="838200"/>
                  </a:lnTo>
                  <a:lnTo>
                    <a:pt x="894588" y="838200"/>
                  </a:lnTo>
                  <a:lnTo>
                    <a:pt x="899160" y="838200"/>
                  </a:lnTo>
                  <a:lnTo>
                    <a:pt x="955548" y="838200"/>
                  </a:lnTo>
                  <a:close/>
                </a:path>
              </a:pathLst>
            </a:custGeom>
            <a:solidFill>
              <a:srgbClr val="FFC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31948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C5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75560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C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19172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C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64307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59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C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07920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59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C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51532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C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96667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59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40279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59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83892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59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C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29027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B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16252" y="533399"/>
              <a:ext cx="955675" cy="838200"/>
            </a:xfrm>
            <a:custGeom>
              <a:avLst/>
              <a:gdLst/>
              <a:ahLst/>
              <a:cxnLst/>
              <a:rect l="l" t="t" r="r" b="b"/>
              <a:pathLst>
                <a:path w="955675" h="838200">
                  <a:moveTo>
                    <a:pt x="955548" y="838200"/>
                  </a:moveTo>
                  <a:lnTo>
                    <a:pt x="117348" y="0"/>
                  </a:lnTo>
                  <a:lnTo>
                    <a:pt x="60960" y="0"/>
                  </a:lnTo>
                  <a:lnTo>
                    <a:pt x="56388" y="0"/>
                  </a:lnTo>
                  <a:lnTo>
                    <a:pt x="0" y="0"/>
                  </a:lnTo>
                  <a:lnTo>
                    <a:pt x="838200" y="838200"/>
                  </a:lnTo>
                  <a:lnTo>
                    <a:pt x="894588" y="838200"/>
                  </a:lnTo>
                  <a:lnTo>
                    <a:pt x="899160" y="838200"/>
                  </a:lnTo>
                  <a:lnTo>
                    <a:pt x="955548" y="838200"/>
                  </a:lnTo>
                  <a:close/>
                </a:path>
              </a:pathLst>
            </a:custGeom>
            <a:solidFill>
              <a:srgbClr val="FFB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61388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B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05000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B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48611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B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93747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59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BA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37360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59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B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80972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59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B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26108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B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69719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B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13332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B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56944" y="533400"/>
              <a:ext cx="900430" cy="838200"/>
            </a:xfrm>
            <a:custGeom>
              <a:avLst/>
              <a:gdLst/>
              <a:ahLst/>
              <a:cxnLst/>
              <a:rect l="l" t="t" r="r" b="b"/>
              <a:pathLst>
                <a:path w="900430" h="838200">
                  <a:moveTo>
                    <a:pt x="61975" y="0"/>
                  </a:moveTo>
                  <a:lnTo>
                    <a:pt x="0" y="0"/>
                  </a:lnTo>
                  <a:lnTo>
                    <a:pt x="838835" y="838200"/>
                  </a:lnTo>
                  <a:lnTo>
                    <a:pt x="900430" y="83820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FFB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02080" y="533400"/>
              <a:ext cx="897890" cy="838200"/>
            </a:xfrm>
            <a:custGeom>
              <a:avLst/>
              <a:gdLst/>
              <a:ahLst/>
              <a:cxnLst/>
              <a:rect l="l" t="t" r="r" b="b"/>
              <a:pathLst>
                <a:path w="897889" h="838200">
                  <a:moveTo>
                    <a:pt x="59689" y="0"/>
                  </a:moveTo>
                  <a:lnTo>
                    <a:pt x="0" y="0"/>
                  </a:lnTo>
                  <a:lnTo>
                    <a:pt x="837945" y="838200"/>
                  </a:lnTo>
                  <a:lnTo>
                    <a:pt x="897636" y="83820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FFB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45691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60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B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90827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199" y="838200"/>
                  </a:lnTo>
                  <a:lnTo>
                    <a:pt x="899160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B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34440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199" y="838200"/>
                  </a:lnTo>
                  <a:lnTo>
                    <a:pt x="899160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B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78051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199" y="838200"/>
                  </a:lnTo>
                  <a:lnTo>
                    <a:pt x="899160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B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21663" y="533400"/>
              <a:ext cx="900430" cy="838200"/>
            </a:xfrm>
            <a:custGeom>
              <a:avLst/>
              <a:gdLst/>
              <a:ahLst/>
              <a:cxnLst/>
              <a:rect l="l" t="t" r="r" b="b"/>
              <a:pathLst>
                <a:path w="900430" h="838200">
                  <a:moveTo>
                    <a:pt x="61328" y="0"/>
                  </a:moveTo>
                  <a:lnTo>
                    <a:pt x="0" y="0"/>
                  </a:lnTo>
                  <a:lnTo>
                    <a:pt x="838073" y="838200"/>
                  </a:lnTo>
                  <a:lnTo>
                    <a:pt x="900176" y="838200"/>
                  </a:lnTo>
                  <a:lnTo>
                    <a:pt x="61328" y="0"/>
                  </a:lnTo>
                  <a:close/>
                </a:path>
              </a:pathLst>
            </a:custGeom>
            <a:solidFill>
              <a:srgbClr val="FFB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65276" y="533400"/>
              <a:ext cx="897890" cy="838200"/>
            </a:xfrm>
            <a:custGeom>
              <a:avLst/>
              <a:gdLst/>
              <a:ahLst/>
              <a:cxnLst/>
              <a:rect l="l" t="t" r="r" b="b"/>
              <a:pathLst>
                <a:path w="897889" h="838200">
                  <a:moveTo>
                    <a:pt x="59677" y="0"/>
                  </a:moveTo>
                  <a:lnTo>
                    <a:pt x="0" y="0"/>
                  </a:lnTo>
                  <a:lnTo>
                    <a:pt x="837946" y="838200"/>
                  </a:lnTo>
                  <a:lnTo>
                    <a:pt x="897636" y="838200"/>
                  </a:lnTo>
                  <a:lnTo>
                    <a:pt x="59677" y="0"/>
                  </a:lnTo>
                  <a:close/>
                </a:path>
              </a:pathLst>
            </a:custGeom>
            <a:solidFill>
              <a:srgbClr val="FFB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10412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55548" y="533400"/>
              <a:ext cx="897890" cy="838200"/>
            </a:xfrm>
            <a:custGeom>
              <a:avLst/>
              <a:gdLst/>
              <a:ahLst/>
              <a:cxnLst/>
              <a:rect l="l" t="t" r="r" b="b"/>
              <a:pathLst>
                <a:path w="897889" h="838200">
                  <a:moveTo>
                    <a:pt x="59766" y="0"/>
                  </a:moveTo>
                  <a:lnTo>
                    <a:pt x="0" y="0"/>
                  </a:lnTo>
                  <a:lnTo>
                    <a:pt x="837310" y="838200"/>
                  </a:lnTo>
                  <a:lnTo>
                    <a:pt x="897509" y="838200"/>
                  </a:lnTo>
                  <a:lnTo>
                    <a:pt x="59766" y="0"/>
                  </a:lnTo>
                  <a:close/>
                </a:path>
              </a:pathLst>
            </a:custGeom>
            <a:solidFill>
              <a:srgbClr val="FFA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99159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0959" y="0"/>
                  </a:moveTo>
                  <a:lnTo>
                    <a:pt x="0" y="0"/>
                  </a:lnTo>
                  <a:lnTo>
                    <a:pt x="838200" y="838200"/>
                  </a:lnTo>
                  <a:lnTo>
                    <a:pt x="899160" y="838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A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1247" y="533400"/>
              <a:ext cx="901065" cy="838200"/>
            </a:xfrm>
            <a:custGeom>
              <a:avLst/>
              <a:gdLst/>
              <a:ahLst/>
              <a:cxnLst/>
              <a:rect l="l" t="t" r="r" b="b"/>
              <a:pathLst>
                <a:path w="901064" h="838200">
                  <a:moveTo>
                    <a:pt x="62242" y="0"/>
                  </a:moveTo>
                  <a:lnTo>
                    <a:pt x="0" y="0"/>
                  </a:lnTo>
                  <a:lnTo>
                    <a:pt x="838454" y="838200"/>
                  </a:lnTo>
                  <a:lnTo>
                    <a:pt x="900684" y="838200"/>
                  </a:lnTo>
                  <a:lnTo>
                    <a:pt x="62242" y="0"/>
                  </a:lnTo>
                  <a:close/>
                </a:path>
              </a:pathLst>
            </a:custGeom>
            <a:solidFill>
              <a:srgbClr val="FFA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84859" y="533400"/>
              <a:ext cx="900430" cy="838200"/>
            </a:xfrm>
            <a:custGeom>
              <a:avLst/>
              <a:gdLst/>
              <a:ahLst/>
              <a:cxnLst/>
              <a:rect l="l" t="t" r="r" b="b"/>
              <a:pathLst>
                <a:path w="900430" h="838200">
                  <a:moveTo>
                    <a:pt x="62153" y="0"/>
                  </a:moveTo>
                  <a:lnTo>
                    <a:pt x="0" y="0"/>
                  </a:lnTo>
                  <a:lnTo>
                    <a:pt x="838454" y="838200"/>
                  </a:lnTo>
                  <a:lnTo>
                    <a:pt x="900176" y="838200"/>
                  </a:lnTo>
                  <a:lnTo>
                    <a:pt x="62153" y="0"/>
                  </a:lnTo>
                  <a:close/>
                </a:path>
              </a:pathLst>
            </a:custGeom>
            <a:solidFill>
              <a:srgbClr val="FFA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29995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59804" y="0"/>
                  </a:moveTo>
                  <a:lnTo>
                    <a:pt x="0" y="0"/>
                  </a:lnTo>
                  <a:lnTo>
                    <a:pt x="838326" y="838200"/>
                  </a:lnTo>
                  <a:lnTo>
                    <a:pt x="898652" y="838200"/>
                  </a:lnTo>
                  <a:lnTo>
                    <a:pt x="59804" y="0"/>
                  </a:lnTo>
                  <a:close/>
                </a:path>
              </a:pathLst>
            </a:custGeom>
            <a:solidFill>
              <a:srgbClr val="FFAC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3608" y="533400"/>
              <a:ext cx="901065" cy="838200"/>
            </a:xfrm>
            <a:custGeom>
              <a:avLst/>
              <a:gdLst/>
              <a:ahLst/>
              <a:cxnLst/>
              <a:rect l="l" t="t" r="r" b="b"/>
              <a:pathLst>
                <a:path w="901065" h="838200">
                  <a:moveTo>
                    <a:pt x="62242" y="0"/>
                  </a:moveTo>
                  <a:lnTo>
                    <a:pt x="0" y="0"/>
                  </a:lnTo>
                  <a:lnTo>
                    <a:pt x="838454" y="838200"/>
                  </a:lnTo>
                  <a:lnTo>
                    <a:pt x="900683" y="838200"/>
                  </a:lnTo>
                  <a:lnTo>
                    <a:pt x="62242" y="0"/>
                  </a:lnTo>
                  <a:close/>
                </a:path>
              </a:pathLst>
            </a:custGeom>
            <a:solidFill>
              <a:srgbClr val="FFA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0268" y="533400"/>
              <a:ext cx="897890" cy="838200"/>
            </a:xfrm>
            <a:custGeom>
              <a:avLst/>
              <a:gdLst/>
              <a:ahLst/>
              <a:cxnLst/>
              <a:rect l="l" t="t" r="r" b="b"/>
              <a:pathLst>
                <a:path w="897890" h="838200">
                  <a:moveTo>
                    <a:pt x="59677" y="0"/>
                  </a:moveTo>
                  <a:lnTo>
                    <a:pt x="0" y="0"/>
                  </a:lnTo>
                  <a:lnTo>
                    <a:pt x="837945" y="838200"/>
                  </a:lnTo>
                  <a:lnTo>
                    <a:pt x="897635" y="838200"/>
                  </a:lnTo>
                  <a:lnTo>
                    <a:pt x="59677" y="0"/>
                  </a:lnTo>
                  <a:close/>
                </a:path>
              </a:pathLst>
            </a:custGeom>
            <a:solidFill>
              <a:srgbClr val="FFA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2355" y="533400"/>
              <a:ext cx="901065" cy="838200"/>
            </a:xfrm>
            <a:custGeom>
              <a:avLst/>
              <a:gdLst/>
              <a:ahLst/>
              <a:cxnLst/>
              <a:rect l="l" t="t" r="r" b="b"/>
              <a:pathLst>
                <a:path w="901065" h="838200">
                  <a:moveTo>
                    <a:pt x="62242" y="0"/>
                  </a:moveTo>
                  <a:lnTo>
                    <a:pt x="0" y="0"/>
                  </a:lnTo>
                  <a:lnTo>
                    <a:pt x="838454" y="838200"/>
                  </a:lnTo>
                  <a:lnTo>
                    <a:pt x="900684" y="838200"/>
                  </a:lnTo>
                  <a:lnTo>
                    <a:pt x="62242" y="0"/>
                  </a:lnTo>
                  <a:close/>
                </a:path>
              </a:pathLst>
            </a:custGeom>
            <a:solidFill>
              <a:srgbClr val="FFA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05967" y="533400"/>
              <a:ext cx="899160" cy="838200"/>
            </a:xfrm>
            <a:custGeom>
              <a:avLst/>
              <a:gdLst/>
              <a:ahLst/>
              <a:cxnLst/>
              <a:rect l="l" t="t" r="r" b="b"/>
              <a:pathLst>
                <a:path w="899160" h="838200">
                  <a:moveTo>
                    <a:pt x="62141" y="0"/>
                  </a:moveTo>
                  <a:lnTo>
                    <a:pt x="0" y="0"/>
                  </a:lnTo>
                  <a:lnTo>
                    <a:pt x="837057" y="838200"/>
                  </a:lnTo>
                  <a:lnTo>
                    <a:pt x="899160" y="838200"/>
                  </a:lnTo>
                  <a:lnTo>
                    <a:pt x="62141" y="0"/>
                  </a:lnTo>
                  <a:close/>
                </a:path>
              </a:pathLst>
            </a:custGeom>
            <a:solidFill>
              <a:srgbClr val="FF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57200" y="533400"/>
              <a:ext cx="891540" cy="838200"/>
            </a:xfrm>
            <a:custGeom>
              <a:avLst/>
              <a:gdLst/>
              <a:ahLst/>
              <a:cxnLst/>
              <a:rect l="l" t="t" r="r" b="b"/>
              <a:pathLst>
                <a:path w="891540" h="838200">
                  <a:moveTo>
                    <a:pt x="533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30580" y="838200"/>
                  </a:lnTo>
                  <a:lnTo>
                    <a:pt x="891540" y="83820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FFA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7200" y="536447"/>
              <a:ext cx="835660" cy="835660"/>
            </a:xfrm>
            <a:custGeom>
              <a:avLst/>
              <a:gdLst/>
              <a:ahLst/>
              <a:cxnLst/>
              <a:rect l="l" t="t" r="r" b="b"/>
              <a:pathLst>
                <a:path w="835660" h="835660">
                  <a:moveTo>
                    <a:pt x="0" y="0"/>
                  </a:moveTo>
                  <a:lnTo>
                    <a:pt x="0" y="60960"/>
                  </a:lnTo>
                  <a:lnTo>
                    <a:pt x="774230" y="835151"/>
                  </a:lnTo>
                  <a:lnTo>
                    <a:pt x="835152" y="835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8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57200" y="591311"/>
              <a:ext cx="780415" cy="780415"/>
            </a:xfrm>
            <a:custGeom>
              <a:avLst/>
              <a:gdLst/>
              <a:ahLst/>
              <a:cxnLst/>
              <a:rect l="l" t="t" r="r" b="b"/>
              <a:pathLst>
                <a:path w="780415" h="780415">
                  <a:moveTo>
                    <a:pt x="0" y="0"/>
                  </a:moveTo>
                  <a:lnTo>
                    <a:pt x="0" y="60960"/>
                  </a:lnTo>
                  <a:lnTo>
                    <a:pt x="719289" y="780288"/>
                  </a:lnTo>
                  <a:lnTo>
                    <a:pt x="780288" y="780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57200" y="647700"/>
              <a:ext cx="723900" cy="723900"/>
            </a:xfrm>
            <a:custGeom>
              <a:avLst/>
              <a:gdLst/>
              <a:ahLst/>
              <a:cxnLst/>
              <a:rect l="l" t="t" r="r" b="b"/>
              <a:pathLst>
                <a:path w="723900" h="723900">
                  <a:moveTo>
                    <a:pt x="0" y="0"/>
                  </a:moveTo>
                  <a:lnTo>
                    <a:pt x="0" y="59689"/>
                  </a:lnTo>
                  <a:lnTo>
                    <a:pt x="664210" y="723900"/>
                  </a:lnTo>
                  <a:lnTo>
                    <a:pt x="723900" y="723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57200" y="702563"/>
              <a:ext cx="669290" cy="669290"/>
            </a:xfrm>
            <a:custGeom>
              <a:avLst/>
              <a:gdLst/>
              <a:ahLst/>
              <a:cxnLst/>
              <a:rect l="l" t="t" r="r" b="b"/>
              <a:pathLst>
                <a:path w="669290" h="669290">
                  <a:moveTo>
                    <a:pt x="0" y="0"/>
                  </a:moveTo>
                  <a:lnTo>
                    <a:pt x="0" y="62230"/>
                  </a:lnTo>
                  <a:lnTo>
                    <a:pt x="606831" y="669036"/>
                  </a:lnTo>
                  <a:lnTo>
                    <a:pt x="669036" y="6690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57200" y="758952"/>
              <a:ext cx="612775" cy="612775"/>
            </a:xfrm>
            <a:custGeom>
              <a:avLst/>
              <a:gdLst/>
              <a:ahLst/>
              <a:cxnLst/>
              <a:rect l="l" t="t" r="r" b="b"/>
              <a:pathLst>
                <a:path w="612775" h="612775">
                  <a:moveTo>
                    <a:pt x="0" y="0"/>
                  </a:moveTo>
                  <a:lnTo>
                    <a:pt x="0" y="60960"/>
                  </a:lnTo>
                  <a:lnTo>
                    <a:pt x="551637" y="612648"/>
                  </a:lnTo>
                  <a:lnTo>
                    <a:pt x="612647" y="612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57200" y="815340"/>
              <a:ext cx="556260" cy="556260"/>
            </a:xfrm>
            <a:custGeom>
              <a:avLst/>
              <a:gdLst/>
              <a:ahLst/>
              <a:cxnLst/>
              <a:rect l="l" t="t" r="r" b="b"/>
              <a:pathLst>
                <a:path w="556260" h="556260">
                  <a:moveTo>
                    <a:pt x="0" y="0"/>
                  </a:moveTo>
                  <a:lnTo>
                    <a:pt x="0" y="60960"/>
                  </a:lnTo>
                  <a:lnTo>
                    <a:pt x="495300" y="556260"/>
                  </a:lnTo>
                  <a:lnTo>
                    <a:pt x="556260" y="556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57200" y="871727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80">
                  <a:moveTo>
                    <a:pt x="0" y="0"/>
                  </a:moveTo>
                  <a:lnTo>
                    <a:pt x="0" y="60960"/>
                  </a:lnTo>
                  <a:lnTo>
                    <a:pt x="438975" y="499872"/>
                  </a:lnTo>
                  <a:lnTo>
                    <a:pt x="499872" y="4998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2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57200" y="926591"/>
              <a:ext cx="445134" cy="445134"/>
            </a:xfrm>
            <a:custGeom>
              <a:avLst/>
              <a:gdLst/>
              <a:ahLst/>
              <a:cxnLst/>
              <a:rect l="l" t="t" r="r" b="b"/>
              <a:pathLst>
                <a:path w="445134" h="445134">
                  <a:moveTo>
                    <a:pt x="0" y="0"/>
                  </a:moveTo>
                  <a:lnTo>
                    <a:pt x="0" y="61087"/>
                  </a:lnTo>
                  <a:lnTo>
                    <a:pt x="383971" y="445008"/>
                  </a:lnTo>
                  <a:lnTo>
                    <a:pt x="445008" y="445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57200" y="982980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19" h="388619">
                  <a:moveTo>
                    <a:pt x="0" y="0"/>
                  </a:moveTo>
                  <a:lnTo>
                    <a:pt x="0" y="60960"/>
                  </a:lnTo>
                  <a:lnTo>
                    <a:pt x="327659" y="388620"/>
                  </a:lnTo>
                  <a:lnTo>
                    <a:pt x="388619" y="388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1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57200" y="1039368"/>
              <a:ext cx="332740" cy="332740"/>
            </a:xfrm>
            <a:custGeom>
              <a:avLst/>
              <a:gdLst/>
              <a:ahLst/>
              <a:cxnLst/>
              <a:rect l="l" t="t" r="r" b="b"/>
              <a:pathLst>
                <a:path w="332740" h="332740">
                  <a:moveTo>
                    <a:pt x="0" y="0"/>
                  </a:moveTo>
                  <a:lnTo>
                    <a:pt x="0" y="60833"/>
                  </a:lnTo>
                  <a:lnTo>
                    <a:pt x="271360" y="332232"/>
                  </a:lnTo>
                  <a:lnTo>
                    <a:pt x="332231" y="332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57200" y="1094231"/>
              <a:ext cx="277495" cy="277495"/>
            </a:xfrm>
            <a:custGeom>
              <a:avLst/>
              <a:gdLst/>
              <a:ahLst/>
              <a:cxnLst/>
              <a:rect l="l" t="t" r="r" b="b"/>
              <a:pathLst>
                <a:path w="277495" h="277494">
                  <a:moveTo>
                    <a:pt x="0" y="0"/>
                  </a:moveTo>
                  <a:lnTo>
                    <a:pt x="0" y="61087"/>
                  </a:lnTo>
                  <a:lnTo>
                    <a:pt x="216293" y="277367"/>
                  </a:lnTo>
                  <a:lnTo>
                    <a:pt x="277368" y="27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150619"/>
              <a:ext cx="220979" cy="220979"/>
            </a:xfrm>
            <a:prstGeom prst="rect">
              <a:avLst/>
            </a:prstGeom>
          </p:spPr>
        </p:pic>
      </p:grpSp>
      <p:sp>
        <p:nvSpPr>
          <p:cNvPr id="86" name="object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2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</a:rPr>
              <a:t>Embolism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535940" y="1626234"/>
            <a:ext cx="7782559" cy="439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92C500"/>
              </a:buClr>
              <a:buSzPct val="85416"/>
              <a:buFont typeface="Arial"/>
              <a:buChar char="•"/>
              <a:tabLst>
                <a:tab pos="194945" algn="l"/>
              </a:tabLst>
            </a:pPr>
            <a:r>
              <a:rPr sz="2400" i="1" dirty="0">
                <a:latin typeface="Arial"/>
                <a:cs typeface="Arial"/>
              </a:rPr>
              <a:t>An</a:t>
            </a:r>
            <a:r>
              <a:rPr sz="2400" i="1" spc="-8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embolus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is</a:t>
            </a:r>
            <a:r>
              <a:rPr sz="2400" i="1" spc="-8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an</a:t>
            </a:r>
            <a:r>
              <a:rPr sz="2400" i="1" spc="-7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intravascular</a:t>
            </a:r>
            <a:r>
              <a:rPr sz="2400" i="1" spc="-10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solid,</a:t>
            </a:r>
            <a:r>
              <a:rPr sz="2400" i="1" spc="-9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liquid,</a:t>
            </a:r>
            <a:r>
              <a:rPr sz="2400" i="1" spc="-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or</a:t>
            </a:r>
            <a:r>
              <a:rPr sz="2400" i="1" spc="-8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gaseous </a:t>
            </a:r>
            <a:r>
              <a:rPr sz="2400" i="1" dirty="0">
                <a:latin typeface="Arial"/>
                <a:cs typeface="Arial"/>
              </a:rPr>
              <a:t>mass</a:t>
            </a:r>
            <a:r>
              <a:rPr sz="2400" i="1" spc="-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that</a:t>
            </a:r>
            <a:r>
              <a:rPr sz="2400" i="1" spc="-8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is</a:t>
            </a:r>
            <a:r>
              <a:rPr sz="2400" i="1" spc="-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carried</a:t>
            </a:r>
            <a:r>
              <a:rPr sz="2400" i="1" spc="-8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by</a:t>
            </a:r>
            <a:r>
              <a:rPr sz="2400" i="1" spc="-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the</a:t>
            </a:r>
            <a:r>
              <a:rPr sz="2400" i="1" spc="-6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blood</a:t>
            </a:r>
            <a:r>
              <a:rPr sz="2400" i="1" spc="-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to</a:t>
            </a:r>
            <a:r>
              <a:rPr sz="2400" i="1" spc="-6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</a:t>
            </a:r>
            <a:r>
              <a:rPr sz="2400" i="1" spc="-4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site</a:t>
            </a:r>
            <a:r>
              <a:rPr sz="2400" i="1" spc="-7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distant</a:t>
            </a:r>
            <a:r>
              <a:rPr sz="2400" i="1" spc="-7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from</a:t>
            </a:r>
            <a:r>
              <a:rPr sz="2400" i="1" spc="-70" dirty="0">
                <a:latin typeface="Arial"/>
                <a:cs typeface="Arial"/>
              </a:rPr>
              <a:t> </a:t>
            </a:r>
            <a:r>
              <a:rPr sz="2400" i="1" spc="-25" dirty="0">
                <a:latin typeface="Arial"/>
                <a:cs typeface="Arial"/>
              </a:rPr>
              <a:t>its </a:t>
            </a:r>
            <a:r>
              <a:rPr sz="2400" i="1" dirty="0">
                <a:latin typeface="Arial"/>
                <a:cs typeface="Arial"/>
              </a:rPr>
              <a:t>point</a:t>
            </a:r>
            <a:r>
              <a:rPr sz="2400" i="1" spc="-5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</a:t>
            </a:r>
            <a:r>
              <a:rPr sz="2400" i="1" spc="-6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origin.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  <a:buClr>
                <a:srgbClr val="92C500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94945" marR="541020" indent="-182880">
              <a:lnSpc>
                <a:spcPct val="100000"/>
              </a:lnSpc>
              <a:buClr>
                <a:srgbClr val="92C500"/>
              </a:buClr>
              <a:buSzPct val="85416"/>
              <a:buChar char="•"/>
              <a:tabLst>
                <a:tab pos="194945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vast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majority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emboli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derived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dislodged </a:t>
            </a:r>
            <a:r>
              <a:rPr sz="2400" spc="-20" dirty="0">
                <a:latin typeface="Arial"/>
                <a:cs typeface="Arial"/>
              </a:rPr>
              <a:t>thrombus—</a:t>
            </a:r>
            <a:r>
              <a:rPr sz="2400" dirty="0">
                <a:latin typeface="Arial"/>
                <a:cs typeface="Arial"/>
              </a:rPr>
              <a:t>hence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term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thromboembolism.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40"/>
              </a:spcBef>
              <a:buClr>
                <a:srgbClr val="92C500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94945" marR="165100" indent="-182880">
              <a:lnSpc>
                <a:spcPct val="100000"/>
              </a:lnSpc>
              <a:buClr>
                <a:srgbClr val="92C500"/>
              </a:buClr>
              <a:buSzPct val="85416"/>
              <a:buChar char="•"/>
              <a:tabLst>
                <a:tab pos="194945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primary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consequence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systemic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embolization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ischemic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necrosis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i="1" dirty="0">
                <a:latin typeface="Arial"/>
                <a:cs typeface="Arial"/>
              </a:rPr>
              <a:t>infarction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downstream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tissues, </a:t>
            </a:r>
            <a:r>
              <a:rPr sz="2400" dirty="0">
                <a:latin typeface="Arial"/>
                <a:cs typeface="Arial"/>
              </a:rPr>
              <a:t>while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embolization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pulmonary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circulation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leads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hypoxia,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hypotension,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right-</a:t>
            </a:r>
            <a:r>
              <a:rPr sz="2400" dirty="0">
                <a:latin typeface="Arial"/>
                <a:cs typeface="Arial"/>
              </a:rPr>
              <a:t>sided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heart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failure.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154" y="5838748"/>
            <a:ext cx="1202055" cy="286385"/>
          </a:xfrm>
          <a:custGeom>
            <a:avLst/>
            <a:gdLst/>
            <a:ahLst/>
            <a:cxnLst/>
            <a:rect l="l" t="t" r="r" b="b"/>
            <a:pathLst>
              <a:path w="1202055" h="286385">
                <a:moveTo>
                  <a:pt x="1175872" y="0"/>
                </a:moveTo>
                <a:lnTo>
                  <a:pt x="25731" y="0"/>
                </a:lnTo>
                <a:lnTo>
                  <a:pt x="15715" y="2022"/>
                </a:lnTo>
                <a:lnTo>
                  <a:pt x="7536" y="7536"/>
                </a:lnTo>
                <a:lnTo>
                  <a:pt x="2022" y="15715"/>
                </a:lnTo>
                <a:lnTo>
                  <a:pt x="0" y="25731"/>
                </a:lnTo>
                <a:lnTo>
                  <a:pt x="0" y="260170"/>
                </a:lnTo>
                <a:lnTo>
                  <a:pt x="2022" y="270186"/>
                </a:lnTo>
                <a:lnTo>
                  <a:pt x="7536" y="278365"/>
                </a:lnTo>
                <a:lnTo>
                  <a:pt x="15715" y="283880"/>
                </a:lnTo>
                <a:lnTo>
                  <a:pt x="25731" y="285902"/>
                </a:lnTo>
                <a:lnTo>
                  <a:pt x="1175872" y="285902"/>
                </a:lnTo>
                <a:lnTo>
                  <a:pt x="1185888" y="283880"/>
                </a:lnTo>
                <a:lnTo>
                  <a:pt x="1194067" y="278365"/>
                </a:lnTo>
                <a:lnTo>
                  <a:pt x="1199581" y="270186"/>
                </a:lnTo>
                <a:lnTo>
                  <a:pt x="1201602" y="260170"/>
                </a:lnTo>
                <a:lnTo>
                  <a:pt x="1201602" y="25731"/>
                </a:lnTo>
                <a:lnTo>
                  <a:pt x="1199581" y="15715"/>
                </a:lnTo>
                <a:lnTo>
                  <a:pt x="1194067" y="7536"/>
                </a:lnTo>
                <a:lnTo>
                  <a:pt x="1185888" y="2022"/>
                </a:lnTo>
                <a:lnTo>
                  <a:pt x="1175872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33254" y="6204508"/>
            <a:ext cx="3313429" cy="286385"/>
          </a:xfrm>
          <a:custGeom>
            <a:avLst/>
            <a:gdLst/>
            <a:ahLst/>
            <a:cxnLst/>
            <a:rect l="l" t="t" r="r" b="b"/>
            <a:pathLst>
              <a:path w="3313429" h="286385">
                <a:moveTo>
                  <a:pt x="3287547" y="0"/>
                </a:moveTo>
                <a:lnTo>
                  <a:pt x="25730" y="0"/>
                </a:lnTo>
                <a:lnTo>
                  <a:pt x="15714" y="2022"/>
                </a:lnTo>
                <a:lnTo>
                  <a:pt x="7535" y="7536"/>
                </a:lnTo>
                <a:lnTo>
                  <a:pt x="2021" y="15715"/>
                </a:lnTo>
                <a:lnTo>
                  <a:pt x="0" y="25731"/>
                </a:lnTo>
                <a:lnTo>
                  <a:pt x="0" y="260170"/>
                </a:lnTo>
                <a:lnTo>
                  <a:pt x="2021" y="270186"/>
                </a:lnTo>
                <a:lnTo>
                  <a:pt x="7535" y="278365"/>
                </a:lnTo>
                <a:lnTo>
                  <a:pt x="15714" y="283880"/>
                </a:lnTo>
                <a:lnTo>
                  <a:pt x="25730" y="285902"/>
                </a:lnTo>
                <a:lnTo>
                  <a:pt x="3287547" y="285902"/>
                </a:lnTo>
                <a:lnTo>
                  <a:pt x="3297563" y="283880"/>
                </a:lnTo>
                <a:lnTo>
                  <a:pt x="3305741" y="278365"/>
                </a:lnTo>
                <a:lnTo>
                  <a:pt x="3311255" y="270186"/>
                </a:lnTo>
                <a:lnTo>
                  <a:pt x="3313277" y="260170"/>
                </a:lnTo>
                <a:lnTo>
                  <a:pt x="3313277" y="25731"/>
                </a:lnTo>
                <a:lnTo>
                  <a:pt x="3311255" y="15715"/>
                </a:lnTo>
                <a:lnTo>
                  <a:pt x="3305741" y="7536"/>
                </a:lnTo>
                <a:lnTo>
                  <a:pt x="3297563" y="2022"/>
                </a:lnTo>
                <a:lnTo>
                  <a:pt x="3287547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838200"/>
            <a:ext cx="6352032" cy="42489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0031" y="5743143"/>
            <a:ext cx="7200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Embolus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derived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lower-</a:t>
            </a:r>
            <a:r>
              <a:rPr sz="2400" dirty="0">
                <a:latin typeface="Arial"/>
                <a:cs typeface="Arial"/>
              </a:rPr>
              <a:t>extremity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deep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venous </a:t>
            </a:r>
            <a:r>
              <a:rPr sz="2400" dirty="0">
                <a:latin typeface="Arial"/>
                <a:cs typeface="Arial"/>
              </a:rPr>
              <a:t>thrombus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lodged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pulmonary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artery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branch.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149" y="1316177"/>
            <a:ext cx="6946265" cy="4478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5"/>
              </a:spcBef>
              <a:buClr>
                <a:srgbClr val="92C500"/>
              </a:buClr>
              <a:buSzPct val="84375"/>
              <a:buFont typeface="Arial"/>
              <a:buChar char="•"/>
              <a:tabLst>
                <a:tab pos="194945" algn="l"/>
                <a:tab pos="1754505" algn="l"/>
              </a:tabLst>
            </a:pPr>
            <a:r>
              <a:rPr sz="3200" b="1" spc="-10" dirty="0">
                <a:latin typeface="Arial"/>
                <a:cs typeface="Arial"/>
              </a:rPr>
              <a:t>Edema</a:t>
            </a:r>
            <a:r>
              <a:rPr sz="3200" b="1" dirty="0">
                <a:latin typeface="Arial"/>
                <a:cs typeface="Arial"/>
              </a:rPr>
              <a:t>	</a:t>
            </a:r>
            <a:r>
              <a:rPr sz="3200" dirty="0">
                <a:latin typeface="Arial"/>
                <a:cs typeface="Arial"/>
              </a:rPr>
              <a:t>(increased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fluid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ECF)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  <a:buClr>
                <a:srgbClr val="92C500"/>
              </a:buClr>
              <a:buFont typeface="Arial"/>
              <a:buChar char="•"/>
            </a:pPr>
            <a:endParaRPr sz="32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5"/>
              </a:spcBef>
              <a:buClr>
                <a:srgbClr val="92C500"/>
              </a:buClr>
              <a:buSzPct val="84375"/>
              <a:buFont typeface="Arial"/>
              <a:buChar char="•"/>
              <a:tabLst>
                <a:tab pos="194945" algn="l"/>
              </a:tabLst>
            </a:pPr>
            <a:r>
              <a:rPr sz="3200" b="1" dirty="0">
                <a:latin typeface="Arial"/>
                <a:cs typeface="Arial"/>
              </a:rPr>
              <a:t>Hyperemia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(INCREASED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flow)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  <a:buClr>
                <a:srgbClr val="92C500"/>
              </a:buClr>
              <a:buFont typeface="Arial"/>
              <a:buChar char="•"/>
            </a:pPr>
            <a:endParaRPr sz="32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buClr>
                <a:srgbClr val="92C500"/>
              </a:buClr>
              <a:buSzPct val="84375"/>
              <a:buFont typeface="Arial"/>
              <a:buChar char="•"/>
              <a:tabLst>
                <a:tab pos="194945" algn="l"/>
              </a:tabLst>
            </a:pPr>
            <a:r>
              <a:rPr sz="3200" b="1" dirty="0">
                <a:latin typeface="Arial"/>
                <a:cs typeface="Arial"/>
              </a:rPr>
              <a:t>Congestion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(INCREASED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backup)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  <a:buClr>
                <a:srgbClr val="92C500"/>
              </a:buClr>
              <a:buFont typeface="Arial"/>
              <a:buChar char="•"/>
            </a:pPr>
            <a:endParaRPr sz="32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buClr>
                <a:srgbClr val="92C500"/>
              </a:buClr>
              <a:buSzPct val="84375"/>
              <a:buFont typeface="Arial"/>
              <a:buChar char="•"/>
              <a:tabLst>
                <a:tab pos="194945" algn="l"/>
              </a:tabLst>
            </a:pPr>
            <a:r>
              <a:rPr sz="3200" b="1" dirty="0">
                <a:latin typeface="Arial"/>
                <a:cs typeface="Arial"/>
              </a:rPr>
              <a:t>Hemorrhage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(extravasation)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  <a:buClr>
                <a:srgbClr val="92C500"/>
              </a:buClr>
              <a:buFont typeface="Arial"/>
              <a:buChar char="•"/>
            </a:pPr>
            <a:endParaRPr sz="32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buClr>
                <a:srgbClr val="92C500"/>
              </a:buClr>
              <a:buSzPct val="84375"/>
              <a:buFont typeface="Arial"/>
              <a:buChar char="•"/>
              <a:tabLst>
                <a:tab pos="194945" algn="l"/>
              </a:tabLst>
            </a:pPr>
            <a:r>
              <a:rPr sz="3200" b="1" dirty="0">
                <a:latin typeface="Arial"/>
                <a:cs typeface="Arial"/>
              </a:rPr>
              <a:t>Hemostasis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(opposite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thrombosis)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528842"/>
            <a:ext cx="3224784" cy="62328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4416" y="539241"/>
            <a:ext cx="1930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0000"/>
                </a:solidFill>
              </a:rPr>
              <a:t>Overview</a:t>
            </a: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0731" y="5056073"/>
            <a:ext cx="2283460" cy="214629"/>
          </a:xfrm>
          <a:custGeom>
            <a:avLst/>
            <a:gdLst/>
            <a:ahLst/>
            <a:cxnLst/>
            <a:rect l="l" t="t" r="r" b="b"/>
            <a:pathLst>
              <a:path w="2283460" h="214629">
                <a:moveTo>
                  <a:pt x="2263597" y="0"/>
                </a:moveTo>
                <a:lnTo>
                  <a:pt x="19303" y="0"/>
                </a:lnTo>
                <a:lnTo>
                  <a:pt x="11792" y="1516"/>
                </a:lnTo>
                <a:lnTo>
                  <a:pt x="5656" y="5651"/>
                </a:lnTo>
                <a:lnTo>
                  <a:pt x="1517" y="11787"/>
                </a:lnTo>
                <a:lnTo>
                  <a:pt x="0" y="19304"/>
                </a:lnTo>
                <a:lnTo>
                  <a:pt x="0" y="195122"/>
                </a:lnTo>
                <a:lnTo>
                  <a:pt x="1517" y="202639"/>
                </a:lnTo>
                <a:lnTo>
                  <a:pt x="5656" y="208775"/>
                </a:lnTo>
                <a:lnTo>
                  <a:pt x="11792" y="212910"/>
                </a:lnTo>
                <a:lnTo>
                  <a:pt x="19303" y="214426"/>
                </a:lnTo>
                <a:lnTo>
                  <a:pt x="2263597" y="214426"/>
                </a:lnTo>
                <a:lnTo>
                  <a:pt x="2271108" y="212910"/>
                </a:lnTo>
                <a:lnTo>
                  <a:pt x="2277244" y="208775"/>
                </a:lnTo>
                <a:lnTo>
                  <a:pt x="2281383" y="202639"/>
                </a:lnTo>
                <a:lnTo>
                  <a:pt x="2282901" y="195122"/>
                </a:lnTo>
                <a:lnTo>
                  <a:pt x="2282901" y="19304"/>
                </a:lnTo>
                <a:lnTo>
                  <a:pt x="2281383" y="11787"/>
                </a:lnTo>
                <a:lnTo>
                  <a:pt x="2277244" y="5651"/>
                </a:lnTo>
                <a:lnTo>
                  <a:pt x="2271108" y="1516"/>
                </a:lnTo>
                <a:lnTo>
                  <a:pt x="2263597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36911" y="5604967"/>
            <a:ext cx="2146935" cy="214629"/>
          </a:xfrm>
          <a:custGeom>
            <a:avLst/>
            <a:gdLst/>
            <a:ahLst/>
            <a:cxnLst/>
            <a:rect l="l" t="t" r="r" b="b"/>
            <a:pathLst>
              <a:path w="2146935" h="214629">
                <a:moveTo>
                  <a:pt x="2127123" y="0"/>
                </a:moveTo>
                <a:lnTo>
                  <a:pt x="19303" y="0"/>
                </a:lnTo>
                <a:lnTo>
                  <a:pt x="11792" y="1516"/>
                </a:lnTo>
                <a:lnTo>
                  <a:pt x="5656" y="5652"/>
                </a:lnTo>
                <a:lnTo>
                  <a:pt x="1517" y="11786"/>
                </a:lnTo>
                <a:lnTo>
                  <a:pt x="0" y="19298"/>
                </a:lnTo>
                <a:lnTo>
                  <a:pt x="0" y="195127"/>
                </a:lnTo>
                <a:lnTo>
                  <a:pt x="1517" y="202640"/>
                </a:lnTo>
                <a:lnTo>
                  <a:pt x="5656" y="208774"/>
                </a:lnTo>
                <a:lnTo>
                  <a:pt x="11792" y="212910"/>
                </a:lnTo>
                <a:lnTo>
                  <a:pt x="19303" y="214426"/>
                </a:lnTo>
                <a:lnTo>
                  <a:pt x="2127123" y="214426"/>
                </a:lnTo>
                <a:lnTo>
                  <a:pt x="2134634" y="212910"/>
                </a:lnTo>
                <a:lnTo>
                  <a:pt x="2140770" y="208774"/>
                </a:lnTo>
                <a:lnTo>
                  <a:pt x="2144909" y="202640"/>
                </a:lnTo>
                <a:lnTo>
                  <a:pt x="2146427" y="195127"/>
                </a:lnTo>
                <a:lnTo>
                  <a:pt x="2146427" y="19298"/>
                </a:lnTo>
                <a:lnTo>
                  <a:pt x="2144909" y="11786"/>
                </a:lnTo>
                <a:lnTo>
                  <a:pt x="2140770" y="5652"/>
                </a:lnTo>
                <a:lnTo>
                  <a:pt x="2134634" y="1516"/>
                </a:lnTo>
                <a:lnTo>
                  <a:pt x="2127123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4800600"/>
            <a:chOff x="0" y="0"/>
            <a:chExt cx="9144000" cy="48006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364490"/>
            </a:xfrm>
            <a:custGeom>
              <a:avLst/>
              <a:gdLst/>
              <a:ahLst/>
              <a:cxnLst/>
              <a:rect l="l" t="t" r="r" b="b"/>
              <a:pathLst>
                <a:path w="9144000" h="364490">
                  <a:moveTo>
                    <a:pt x="9144000" y="0"/>
                  </a:moveTo>
                  <a:lnTo>
                    <a:pt x="0" y="0"/>
                  </a:lnTo>
                  <a:lnTo>
                    <a:pt x="0" y="364236"/>
                  </a:lnTo>
                  <a:lnTo>
                    <a:pt x="9144000" y="3642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2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8072" y="228600"/>
              <a:ext cx="6355080" cy="45720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85291" y="4981194"/>
            <a:ext cx="72066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Unusual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types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emboli.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Bone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marrow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embolus.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embolus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composed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hematopoietic </a:t>
            </a:r>
            <a:r>
              <a:rPr sz="1800" dirty="0">
                <a:latin typeface="Arial"/>
                <a:cs typeface="Arial"/>
              </a:rPr>
              <a:t>marrow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marrow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cells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i="1" dirty="0">
                <a:latin typeface="Arial"/>
                <a:cs typeface="Arial"/>
              </a:rPr>
              <a:t>clear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spaces</a:t>
            </a:r>
            <a:r>
              <a:rPr sz="1800" spc="-10" dirty="0">
                <a:latin typeface="Arial"/>
                <a:cs typeface="Arial"/>
              </a:rPr>
              <a:t>) </a:t>
            </a:r>
            <a:r>
              <a:rPr sz="1800" dirty="0">
                <a:latin typeface="Arial"/>
                <a:cs typeface="Arial"/>
              </a:rPr>
              <a:t>attached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thrombus.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Amniotic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fluid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emboli.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Two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small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pulmonary arterioles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packed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laminated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swirls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fetal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squamous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cells.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surrounding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lung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edematous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congested.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(Courtesy</a:t>
            </a:r>
            <a:r>
              <a:rPr sz="1800" i="1" spc="-7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Dr.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Beth </a:t>
            </a:r>
            <a:r>
              <a:rPr sz="1800" i="1" spc="-10" dirty="0">
                <a:latin typeface="Arial"/>
                <a:cs typeface="Arial"/>
              </a:rPr>
              <a:t>Schwartz,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Baltimore,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Maryland.)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518" y="1733994"/>
            <a:ext cx="7738745" cy="1186815"/>
          </a:xfrm>
          <a:custGeom>
            <a:avLst/>
            <a:gdLst/>
            <a:ahLst/>
            <a:cxnLst/>
            <a:rect l="l" t="t" r="r" b="b"/>
            <a:pathLst>
              <a:path w="7738745" h="1186814">
                <a:moveTo>
                  <a:pt x="7708715" y="0"/>
                </a:moveTo>
                <a:lnTo>
                  <a:pt x="30002" y="0"/>
                </a:lnTo>
                <a:lnTo>
                  <a:pt x="18324" y="2358"/>
                </a:lnTo>
                <a:lnTo>
                  <a:pt x="8787" y="8789"/>
                </a:lnTo>
                <a:lnTo>
                  <a:pt x="2357" y="18329"/>
                </a:lnTo>
                <a:lnTo>
                  <a:pt x="0" y="30010"/>
                </a:lnTo>
                <a:lnTo>
                  <a:pt x="0" y="303072"/>
                </a:lnTo>
                <a:lnTo>
                  <a:pt x="2357" y="314753"/>
                </a:lnTo>
                <a:lnTo>
                  <a:pt x="8787" y="324292"/>
                </a:lnTo>
                <a:lnTo>
                  <a:pt x="18324" y="330724"/>
                </a:lnTo>
                <a:lnTo>
                  <a:pt x="30002" y="333082"/>
                </a:lnTo>
                <a:lnTo>
                  <a:pt x="7708715" y="333082"/>
                </a:lnTo>
                <a:lnTo>
                  <a:pt x="7720396" y="330724"/>
                </a:lnTo>
                <a:lnTo>
                  <a:pt x="7729935" y="324292"/>
                </a:lnTo>
                <a:lnTo>
                  <a:pt x="7736367" y="314753"/>
                </a:lnTo>
                <a:lnTo>
                  <a:pt x="7738725" y="303072"/>
                </a:lnTo>
                <a:lnTo>
                  <a:pt x="7738725" y="30010"/>
                </a:lnTo>
                <a:lnTo>
                  <a:pt x="7736367" y="18329"/>
                </a:lnTo>
                <a:lnTo>
                  <a:pt x="7729935" y="8789"/>
                </a:lnTo>
                <a:lnTo>
                  <a:pt x="7720396" y="2358"/>
                </a:lnTo>
                <a:lnTo>
                  <a:pt x="7708715" y="0"/>
                </a:lnTo>
                <a:close/>
              </a:path>
              <a:path w="7738745" h="1186814">
                <a:moveTo>
                  <a:pt x="6465169" y="426719"/>
                </a:moveTo>
                <a:lnTo>
                  <a:pt x="30002" y="426719"/>
                </a:lnTo>
                <a:lnTo>
                  <a:pt x="18324" y="429078"/>
                </a:lnTo>
                <a:lnTo>
                  <a:pt x="8787" y="435509"/>
                </a:lnTo>
                <a:lnTo>
                  <a:pt x="2357" y="445049"/>
                </a:lnTo>
                <a:lnTo>
                  <a:pt x="0" y="456730"/>
                </a:lnTo>
                <a:lnTo>
                  <a:pt x="0" y="729792"/>
                </a:lnTo>
                <a:lnTo>
                  <a:pt x="2357" y="741473"/>
                </a:lnTo>
                <a:lnTo>
                  <a:pt x="8787" y="751012"/>
                </a:lnTo>
                <a:lnTo>
                  <a:pt x="18324" y="757444"/>
                </a:lnTo>
                <a:lnTo>
                  <a:pt x="30002" y="759802"/>
                </a:lnTo>
                <a:lnTo>
                  <a:pt x="6465169" y="759802"/>
                </a:lnTo>
                <a:lnTo>
                  <a:pt x="6476848" y="757444"/>
                </a:lnTo>
                <a:lnTo>
                  <a:pt x="6486383" y="751012"/>
                </a:lnTo>
                <a:lnTo>
                  <a:pt x="6492810" y="741473"/>
                </a:lnTo>
                <a:lnTo>
                  <a:pt x="6495167" y="729792"/>
                </a:lnTo>
                <a:lnTo>
                  <a:pt x="6495167" y="456730"/>
                </a:lnTo>
                <a:lnTo>
                  <a:pt x="6492810" y="445049"/>
                </a:lnTo>
                <a:lnTo>
                  <a:pt x="6486383" y="435509"/>
                </a:lnTo>
                <a:lnTo>
                  <a:pt x="6476848" y="429078"/>
                </a:lnTo>
                <a:lnTo>
                  <a:pt x="6465169" y="426719"/>
                </a:lnTo>
                <a:close/>
              </a:path>
              <a:path w="7738745" h="1186814">
                <a:moveTo>
                  <a:pt x="2380011" y="853224"/>
                </a:moveTo>
                <a:lnTo>
                  <a:pt x="30002" y="853224"/>
                </a:lnTo>
                <a:lnTo>
                  <a:pt x="18324" y="855580"/>
                </a:lnTo>
                <a:lnTo>
                  <a:pt x="8787" y="862007"/>
                </a:lnTo>
                <a:lnTo>
                  <a:pt x="2357" y="871542"/>
                </a:lnTo>
                <a:lnTo>
                  <a:pt x="0" y="883221"/>
                </a:lnTo>
                <a:lnTo>
                  <a:pt x="0" y="1156576"/>
                </a:lnTo>
                <a:lnTo>
                  <a:pt x="2357" y="1168257"/>
                </a:lnTo>
                <a:lnTo>
                  <a:pt x="8787" y="1177796"/>
                </a:lnTo>
                <a:lnTo>
                  <a:pt x="18324" y="1184227"/>
                </a:lnTo>
                <a:lnTo>
                  <a:pt x="30002" y="1186586"/>
                </a:lnTo>
                <a:lnTo>
                  <a:pt x="2380011" y="1186586"/>
                </a:lnTo>
                <a:lnTo>
                  <a:pt x="2391685" y="1184227"/>
                </a:lnTo>
                <a:lnTo>
                  <a:pt x="2401220" y="1177796"/>
                </a:lnTo>
                <a:lnTo>
                  <a:pt x="2407650" y="1168257"/>
                </a:lnTo>
                <a:lnTo>
                  <a:pt x="2410009" y="1156576"/>
                </a:lnTo>
                <a:lnTo>
                  <a:pt x="2410009" y="883221"/>
                </a:lnTo>
                <a:lnTo>
                  <a:pt x="2407650" y="871542"/>
                </a:lnTo>
                <a:lnTo>
                  <a:pt x="2401220" y="862007"/>
                </a:lnTo>
                <a:lnTo>
                  <a:pt x="2391685" y="855580"/>
                </a:lnTo>
                <a:lnTo>
                  <a:pt x="2380011" y="853224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52627" y="528827"/>
            <a:ext cx="4048125" cy="771525"/>
            <a:chOff x="452627" y="528827"/>
            <a:chExt cx="4048125" cy="771525"/>
          </a:xfrm>
        </p:grpSpPr>
        <p:sp>
          <p:nvSpPr>
            <p:cNvPr id="5" name="object 5"/>
            <p:cNvSpPr/>
            <p:nvPr/>
          </p:nvSpPr>
          <p:spPr>
            <a:xfrm>
              <a:off x="4401312" y="531875"/>
              <a:ext cx="94615" cy="765175"/>
            </a:xfrm>
            <a:custGeom>
              <a:avLst/>
              <a:gdLst/>
              <a:ahLst/>
              <a:cxnLst/>
              <a:rect l="l" t="t" r="r" b="b"/>
              <a:pathLst>
                <a:path w="94614" h="765175">
                  <a:moveTo>
                    <a:pt x="9448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4487" y="765048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D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57116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D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12919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D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7199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D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23004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7" y="765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D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78807" y="531875"/>
              <a:ext cx="47625" cy="765175"/>
            </a:xfrm>
            <a:custGeom>
              <a:avLst/>
              <a:gdLst/>
              <a:ahLst/>
              <a:cxnLst/>
              <a:rect l="l" t="t" r="r" b="b"/>
              <a:pathLst>
                <a:path w="47625" h="765175">
                  <a:moveTo>
                    <a:pt x="47244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7244" y="765048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D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33087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9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9" y="765048"/>
                  </a:lnTo>
                  <a:lnTo>
                    <a:pt x="48769" y="0"/>
                  </a:lnTo>
                  <a:close/>
                </a:path>
              </a:pathLst>
            </a:custGeom>
            <a:solidFill>
              <a:srgbClr val="FFD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87368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3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3" y="765048"/>
                  </a:lnTo>
                  <a:lnTo>
                    <a:pt x="50293" y="0"/>
                  </a:lnTo>
                  <a:close/>
                </a:path>
              </a:pathLst>
            </a:custGeom>
            <a:solidFill>
              <a:srgbClr val="FFD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41648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D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97451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D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3256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D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07536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3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3" y="765048"/>
                  </a:lnTo>
                  <a:lnTo>
                    <a:pt x="50293" y="0"/>
                  </a:lnTo>
                  <a:close/>
                </a:path>
              </a:pathLst>
            </a:custGeom>
            <a:solidFill>
              <a:srgbClr val="FFD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63339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3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3" y="765048"/>
                  </a:lnTo>
                  <a:lnTo>
                    <a:pt x="50293" y="0"/>
                  </a:lnTo>
                  <a:close/>
                </a:path>
              </a:pathLst>
            </a:custGeom>
            <a:solidFill>
              <a:srgbClr val="FF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9143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9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9" y="765048"/>
                  </a:lnTo>
                  <a:lnTo>
                    <a:pt x="48769" y="0"/>
                  </a:lnTo>
                  <a:close/>
                </a:path>
              </a:pathLst>
            </a:custGeom>
            <a:solidFill>
              <a:srgbClr val="FFD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73424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7" y="765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D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29227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7" y="765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D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85032" y="531875"/>
              <a:ext cx="47625" cy="765175"/>
            </a:xfrm>
            <a:custGeom>
              <a:avLst/>
              <a:gdLst/>
              <a:ahLst/>
              <a:cxnLst/>
              <a:rect l="l" t="t" r="r" b="b"/>
              <a:pathLst>
                <a:path w="47625" h="765175">
                  <a:moveTo>
                    <a:pt x="4724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7242" y="765048"/>
                  </a:lnTo>
                  <a:lnTo>
                    <a:pt x="47242" y="0"/>
                  </a:lnTo>
                  <a:close/>
                </a:path>
              </a:pathLst>
            </a:custGeom>
            <a:solidFill>
              <a:srgbClr val="FFD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39311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7" y="765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D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93592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D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03676" y="531875"/>
              <a:ext cx="94615" cy="765175"/>
            </a:xfrm>
            <a:custGeom>
              <a:avLst/>
              <a:gdLst/>
              <a:ahLst/>
              <a:cxnLst/>
              <a:rect l="l" t="t" r="r" b="b"/>
              <a:pathLst>
                <a:path w="94614" h="765175">
                  <a:moveTo>
                    <a:pt x="94488" y="0"/>
                  </a:moveTo>
                  <a:lnTo>
                    <a:pt x="50292" y="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765048"/>
                  </a:lnTo>
                  <a:lnTo>
                    <a:pt x="45720" y="765048"/>
                  </a:lnTo>
                  <a:lnTo>
                    <a:pt x="50292" y="765048"/>
                  </a:lnTo>
                  <a:lnTo>
                    <a:pt x="94488" y="765048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D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59479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9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9" y="765048"/>
                  </a:lnTo>
                  <a:lnTo>
                    <a:pt x="48769" y="0"/>
                  </a:lnTo>
                  <a:close/>
                </a:path>
              </a:pathLst>
            </a:custGeom>
            <a:solidFill>
              <a:srgbClr val="FFD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13760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C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71088" y="531875"/>
              <a:ext cx="47625" cy="765175"/>
            </a:xfrm>
            <a:custGeom>
              <a:avLst/>
              <a:gdLst/>
              <a:ahLst/>
              <a:cxnLst/>
              <a:rect l="l" t="t" r="r" b="b"/>
              <a:pathLst>
                <a:path w="47625" h="765175">
                  <a:moveTo>
                    <a:pt x="47244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7244" y="765048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C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25367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7" y="765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C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81172" y="531875"/>
              <a:ext cx="47625" cy="765175"/>
            </a:xfrm>
            <a:custGeom>
              <a:avLst/>
              <a:gdLst/>
              <a:ahLst/>
              <a:cxnLst/>
              <a:rect l="l" t="t" r="r" b="b"/>
              <a:pathLst>
                <a:path w="47625" h="765175">
                  <a:moveTo>
                    <a:pt x="47244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7244" y="765048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FFC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33927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3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3" y="765048"/>
                  </a:lnTo>
                  <a:lnTo>
                    <a:pt x="50293" y="0"/>
                  </a:lnTo>
                  <a:close/>
                </a:path>
              </a:pathLst>
            </a:custGeom>
            <a:solidFill>
              <a:srgbClr val="FFC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89732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C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45535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C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99816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C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55620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C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11423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C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21508" y="531875"/>
              <a:ext cx="93345" cy="765175"/>
            </a:xfrm>
            <a:custGeom>
              <a:avLst/>
              <a:gdLst/>
              <a:ahLst/>
              <a:cxnLst/>
              <a:rect l="l" t="t" r="r" b="b"/>
              <a:pathLst>
                <a:path w="93344" h="765175">
                  <a:moveTo>
                    <a:pt x="92964" y="0"/>
                  </a:moveTo>
                  <a:lnTo>
                    <a:pt x="48768" y="0"/>
                  </a:lnTo>
                  <a:lnTo>
                    <a:pt x="44196" y="0"/>
                  </a:lnTo>
                  <a:lnTo>
                    <a:pt x="0" y="0"/>
                  </a:lnTo>
                  <a:lnTo>
                    <a:pt x="0" y="765048"/>
                  </a:lnTo>
                  <a:lnTo>
                    <a:pt x="44196" y="765048"/>
                  </a:lnTo>
                  <a:lnTo>
                    <a:pt x="48768" y="765048"/>
                  </a:lnTo>
                  <a:lnTo>
                    <a:pt x="92964" y="765048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FFC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77311" y="531875"/>
              <a:ext cx="47625" cy="765175"/>
            </a:xfrm>
            <a:custGeom>
              <a:avLst/>
              <a:gdLst/>
              <a:ahLst/>
              <a:cxnLst/>
              <a:rect l="l" t="t" r="r" b="b"/>
              <a:pathLst>
                <a:path w="47625" h="765175">
                  <a:moveTo>
                    <a:pt x="47243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7243" y="765048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FFC5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30067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C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85872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C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41676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C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95955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0" y="765048"/>
                  </a:lnTo>
                  <a:lnTo>
                    <a:pt x="50290" y="0"/>
                  </a:lnTo>
                  <a:close/>
                </a:path>
              </a:pathLst>
            </a:custGeom>
            <a:solidFill>
              <a:srgbClr val="FFC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51760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0" y="765048"/>
                  </a:lnTo>
                  <a:lnTo>
                    <a:pt x="50290" y="0"/>
                  </a:lnTo>
                  <a:close/>
                </a:path>
              </a:pathLst>
            </a:custGeom>
            <a:solidFill>
              <a:srgbClr val="FFC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607563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61844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17648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C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71927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82012" y="531875"/>
              <a:ext cx="94615" cy="765175"/>
            </a:xfrm>
            <a:custGeom>
              <a:avLst/>
              <a:gdLst/>
              <a:ahLst/>
              <a:cxnLst/>
              <a:rect l="l" t="t" r="r" b="b"/>
              <a:pathLst>
                <a:path w="94614" h="765175">
                  <a:moveTo>
                    <a:pt x="94488" y="0"/>
                  </a:moveTo>
                  <a:lnTo>
                    <a:pt x="50292" y="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765048"/>
                  </a:lnTo>
                  <a:lnTo>
                    <a:pt x="45720" y="765048"/>
                  </a:lnTo>
                  <a:lnTo>
                    <a:pt x="50292" y="765048"/>
                  </a:lnTo>
                  <a:lnTo>
                    <a:pt x="94488" y="765048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B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36292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B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92095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B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47900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B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02179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A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57983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13788" y="531875"/>
              <a:ext cx="47625" cy="765175"/>
            </a:xfrm>
            <a:custGeom>
              <a:avLst/>
              <a:gdLst/>
              <a:ahLst/>
              <a:cxnLst/>
              <a:rect l="l" t="t" r="r" b="b"/>
              <a:pathLst>
                <a:path w="47625" h="765175">
                  <a:moveTo>
                    <a:pt x="4724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7242" y="765048"/>
                  </a:lnTo>
                  <a:lnTo>
                    <a:pt x="47242" y="0"/>
                  </a:lnTo>
                  <a:close/>
                </a:path>
              </a:pathLst>
            </a:custGeom>
            <a:solidFill>
              <a:srgbClr val="FFB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68067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B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23872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B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78152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B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32431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B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88236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B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44039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98319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54124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8403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664208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20011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B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74291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528572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0" y="765048"/>
                  </a:lnTo>
                  <a:lnTo>
                    <a:pt x="50290" y="0"/>
                  </a:lnTo>
                  <a:close/>
                </a:path>
              </a:pathLst>
            </a:custGeom>
            <a:solidFill>
              <a:srgbClr val="FFA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84375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0" y="765048"/>
                  </a:lnTo>
                  <a:lnTo>
                    <a:pt x="50290" y="0"/>
                  </a:lnTo>
                  <a:close/>
                </a:path>
              </a:pathLst>
            </a:custGeom>
            <a:solidFill>
              <a:srgbClr val="FFA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38655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A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94460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A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50263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AC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04544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A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60347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A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16151" y="531875"/>
              <a:ext cx="47625" cy="765175"/>
            </a:xfrm>
            <a:custGeom>
              <a:avLst/>
              <a:gdLst/>
              <a:ahLst/>
              <a:cxnLst/>
              <a:rect l="l" t="t" r="r" b="b"/>
              <a:pathLst>
                <a:path w="47625" h="765175">
                  <a:moveTo>
                    <a:pt x="47243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7243" y="765048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FFA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68908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24711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A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78991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A8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34795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A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90600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1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1" y="765048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A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44879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0" y="765048"/>
                  </a:lnTo>
                  <a:lnTo>
                    <a:pt x="50290" y="0"/>
                  </a:lnTo>
                  <a:close/>
                </a:path>
              </a:pathLst>
            </a:custGeom>
            <a:solidFill>
              <a:srgbClr val="FFA4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00683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A4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6487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6" y="765048"/>
                  </a:lnTo>
                  <a:lnTo>
                    <a:pt x="48766" y="0"/>
                  </a:lnTo>
                  <a:close/>
                </a:path>
              </a:pathLst>
            </a:custGeom>
            <a:solidFill>
              <a:srgbClr val="FFA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10768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4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A2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65047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20852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9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9" y="765048"/>
                  </a:lnTo>
                  <a:lnTo>
                    <a:pt x="48769" y="0"/>
                  </a:lnTo>
                  <a:close/>
                </a:path>
              </a:pathLst>
            </a:custGeom>
            <a:solidFill>
              <a:srgbClr val="FFA1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75131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30935" y="531875"/>
              <a:ext cx="50800" cy="765175"/>
            </a:xfrm>
            <a:custGeom>
              <a:avLst/>
              <a:gdLst/>
              <a:ahLst/>
              <a:cxnLst/>
              <a:rect l="l" t="t" r="r" b="b"/>
              <a:pathLst>
                <a:path w="50800" h="765175">
                  <a:moveTo>
                    <a:pt x="5029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0292" y="765048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9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86739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8" y="765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9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41019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7" y="765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9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6823" y="531875"/>
              <a:ext cx="48895" cy="765175"/>
            </a:xfrm>
            <a:custGeom>
              <a:avLst/>
              <a:gdLst/>
              <a:ahLst/>
              <a:cxnLst/>
              <a:rect l="l" t="t" r="r" b="b"/>
              <a:pathLst>
                <a:path w="48895" h="765175">
                  <a:moveTo>
                    <a:pt x="48767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8767" y="765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9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57199" y="533399"/>
              <a:ext cx="43180" cy="762000"/>
            </a:xfrm>
            <a:custGeom>
              <a:avLst/>
              <a:gdLst/>
              <a:ahLst/>
              <a:cxnLst/>
              <a:rect l="l" t="t" r="r" b="b"/>
              <a:pathLst>
                <a:path w="43179" h="762000">
                  <a:moveTo>
                    <a:pt x="42671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42671" y="762000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F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57199" y="533399"/>
              <a:ext cx="4038600" cy="762000"/>
            </a:xfrm>
            <a:custGeom>
              <a:avLst/>
              <a:gdLst/>
              <a:ahLst/>
              <a:cxnLst/>
              <a:rect l="l" t="t" r="r" b="b"/>
              <a:pathLst>
                <a:path w="4038600" h="762000">
                  <a:moveTo>
                    <a:pt x="0" y="762000"/>
                  </a:moveTo>
                  <a:lnTo>
                    <a:pt x="4038600" y="762000"/>
                  </a:lnTo>
                  <a:lnTo>
                    <a:pt x="40386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982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Infarction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535940" y="1624711"/>
            <a:ext cx="7928609" cy="511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marR="20320" indent="-181610">
              <a:lnSpc>
                <a:spcPct val="100000"/>
              </a:lnSpc>
              <a:spcBef>
                <a:spcPts val="95"/>
              </a:spcBef>
              <a:buClr>
                <a:srgbClr val="92C500"/>
              </a:buClr>
              <a:buSzPct val="83928"/>
              <a:buFont typeface="Arial"/>
              <a:buChar char="•"/>
              <a:tabLst>
                <a:tab pos="194945" algn="l"/>
              </a:tabLst>
            </a:pPr>
            <a:r>
              <a:rPr sz="2800" i="1" dirty="0">
                <a:latin typeface="Arial"/>
                <a:cs typeface="Arial"/>
              </a:rPr>
              <a:t>An</a:t>
            </a:r>
            <a:r>
              <a:rPr sz="2800" i="1" spc="-6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infarct</a:t>
            </a:r>
            <a:r>
              <a:rPr sz="2800" i="1" spc="-114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is</a:t>
            </a:r>
            <a:r>
              <a:rPr sz="2800" i="1" spc="-4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an</a:t>
            </a:r>
            <a:r>
              <a:rPr sz="2800" i="1" spc="-6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area</a:t>
            </a:r>
            <a:r>
              <a:rPr sz="2800" i="1" spc="-4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of</a:t>
            </a:r>
            <a:r>
              <a:rPr sz="2800" i="1" spc="-3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ischemic</a:t>
            </a:r>
            <a:r>
              <a:rPr sz="2800" i="1" spc="-8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necrosis</a:t>
            </a:r>
            <a:r>
              <a:rPr sz="2800" i="1" spc="-8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caused 	</a:t>
            </a:r>
            <a:r>
              <a:rPr sz="2800" i="1" dirty="0">
                <a:latin typeface="Arial"/>
                <a:cs typeface="Arial"/>
              </a:rPr>
              <a:t>by</a:t>
            </a:r>
            <a:r>
              <a:rPr sz="2800" i="1" spc="-7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occlusion</a:t>
            </a:r>
            <a:r>
              <a:rPr sz="2800" i="1" spc="-9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of</a:t>
            </a:r>
            <a:r>
              <a:rPr sz="2800" i="1" spc="-6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the</a:t>
            </a:r>
            <a:r>
              <a:rPr sz="2800" i="1" spc="-9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vascular</a:t>
            </a:r>
            <a:r>
              <a:rPr sz="2800" i="1" spc="-4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supply</a:t>
            </a:r>
            <a:r>
              <a:rPr sz="2800" i="1" spc="-7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to</a:t>
            </a:r>
            <a:r>
              <a:rPr sz="2800" i="1" spc="-60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the 	</a:t>
            </a:r>
            <a:r>
              <a:rPr sz="2800" i="1" dirty="0">
                <a:latin typeface="Arial"/>
                <a:cs typeface="Arial"/>
              </a:rPr>
              <a:t>affected</a:t>
            </a:r>
            <a:r>
              <a:rPr sz="2800" i="1" spc="-15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tissue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0"/>
              </a:spcBef>
              <a:buClr>
                <a:srgbClr val="92C500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193675" marR="5080" indent="-181610">
              <a:lnSpc>
                <a:spcPct val="100000"/>
              </a:lnSpc>
              <a:buClr>
                <a:srgbClr val="92C500"/>
              </a:buClr>
              <a:buSzPct val="83928"/>
              <a:buFont typeface="Arial"/>
              <a:buChar char="•"/>
              <a:tabLst>
                <a:tab pos="194945" algn="l"/>
              </a:tabLst>
            </a:pPr>
            <a:r>
              <a:rPr sz="2800" i="1" dirty="0">
                <a:latin typeface="Arial"/>
                <a:cs typeface="Arial"/>
              </a:rPr>
              <a:t>Arterial</a:t>
            </a:r>
            <a:r>
              <a:rPr sz="2800" i="1" spc="-12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thrombosis</a:t>
            </a:r>
            <a:r>
              <a:rPr sz="2800" i="1" spc="-1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or</a:t>
            </a:r>
            <a:r>
              <a:rPr sz="2800" i="1" spc="-7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arterial</a:t>
            </a:r>
            <a:r>
              <a:rPr sz="2800" i="1" spc="-1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embolism</a:t>
            </a:r>
            <a:r>
              <a:rPr sz="2800" i="1" spc="-10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underlies 	</a:t>
            </a:r>
            <a:r>
              <a:rPr sz="2800" i="1" dirty="0">
                <a:latin typeface="Arial"/>
                <a:cs typeface="Arial"/>
              </a:rPr>
              <a:t>the</a:t>
            </a:r>
            <a:r>
              <a:rPr sz="2800" i="1" spc="-8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vast</a:t>
            </a:r>
            <a:r>
              <a:rPr sz="2800" i="1" spc="-7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majority</a:t>
            </a:r>
            <a:r>
              <a:rPr sz="2800" i="1" spc="-6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of</a:t>
            </a:r>
            <a:r>
              <a:rPr sz="2800" i="1" spc="-60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infarctions.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5"/>
              </a:spcBef>
              <a:buClr>
                <a:srgbClr val="92C500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193675" marR="241300" indent="-181610">
              <a:lnSpc>
                <a:spcPct val="100000"/>
              </a:lnSpc>
              <a:buClr>
                <a:srgbClr val="92C500"/>
              </a:buClr>
              <a:buSzPct val="83928"/>
              <a:buChar char="•"/>
              <a:tabLst>
                <a:tab pos="194945" algn="l"/>
              </a:tabLst>
            </a:pPr>
            <a:r>
              <a:rPr sz="2800" dirty="0">
                <a:latin typeface="Arial"/>
                <a:cs typeface="Arial"/>
              </a:rPr>
              <a:t>Other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uncommon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causes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tissue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infarction 	</a:t>
            </a:r>
            <a:r>
              <a:rPr sz="2800" dirty="0">
                <a:latin typeface="Arial"/>
                <a:cs typeface="Arial"/>
              </a:rPr>
              <a:t>include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vessel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twisting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(e.g.,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testicular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torsion 	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bowel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volvulus),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traumatic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vascular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rupture, 	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entrapment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hernia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sac.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5755" y="5363222"/>
            <a:ext cx="1681480" cy="333375"/>
          </a:xfrm>
          <a:custGeom>
            <a:avLst/>
            <a:gdLst/>
            <a:ahLst/>
            <a:cxnLst/>
            <a:rect l="l" t="t" r="r" b="b"/>
            <a:pathLst>
              <a:path w="1681479" h="333375">
                <a:moveTo>
                  <a:pt x="1651127" y="0"/>
                </a:moveTo>
                <a:lnTo>
                  <a:pt x="29984" y="0"/>
                </a:lnTo>
                <a:lnTo>
                  <a:pt x="18313" y="2356"/>
                </a:lnTo>
                <a:lnTo>
                  <a:pt x="8782" y="8782"/>
                </a:lnTo>
                <a:lnTo>
                  <a:pt x="2356" y="18313"/>
                </a:lnTo>
                <a:lnTo>
                  <a:pt x="0" y="29984"/>
                </a:lnTo>
                <a:lnTo>
                  <a:pt x="0" y="303100"/>
                </a:lnTo>
                <a:lnTo>
                  <a:pt x="2356" y="314769"/>
                </a:lnTo>
                <a:lnTo>
                  <a:pt x="8782" y="324297"/>
                </a:lnTo>
                <a:lnTo>
                  <a:pt x="18313" y="330722"/>
                </a:lnTo>
                <a:lnTo>
                  <a:pt x="29984" y="333077"/>
                </a:lnTo>
                <a:lnTo>
                  <a:pt x="1651127" y="333077"/>
                </a:lnTo>
                <a:lnTo>
                  <a:pt x="1662798" y="330722"/>
                </a:lnTo>
                <a:lnTo>
                  <a:pt x="1672329" y="324297"/>
                </a:lnTo>
                <a:lnTo>
                  <a:pt x="1678755" y="314769"/>
                </a:lnTo>
                <a:lnTo>
                  <a:pt x="1681111" y="303100"/>
                </a:lnTo>
                <a:lnTo>
                  <a:pt x="1681111" y="29984"/>
                </a:lnTo>
                <a:lnTo>
                  <a:pt x="1678755" y="18313"/>
                </a:lnTo>
                <a:lnTo>
                  <a:pt x="1672329" y="8782"/>
                </a:lnTo>
                <a:lnTo>
                  <a:pt x="1662798" y="2356"/>
                </a:lnTo>
                <a:lnTo>
                  <a:pt x="1651127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61798" y="5789943"/>
            <a:ext cx="1068070" cy="333375"/>
          </a:xfrm>
          <a:custGeom>
            <a:avLst/>
            <a:gdLst/>
            <a:ahLst/>
            <a:cxnLst/>
            <a:rect l="l" t="t" r="r" b="b"/>
            <a:pathLst>
              <a:path w="1068070" h="333375">
                <a:moveTo>
                  <a:pt x="1037882" y="0"/>
                </a:moveTo>
                <a:lnTo>
                  <a:pt x="29984" y="0"/>
                </a:lnTo>
                <a:lnTo>
                  <a:pt x="18313" y="2355"/>
                </a:lnTo>
                <a:lnTo>
                  <a:pt x="8782" y="8780"/>
                </a:lnTo>
                <a:lnTo>
                  <a:pt x="2356" y="18308"/>
                </a:lnTo>
                <a:lnTo>
                  <a:pt x="0" y="29977"/>
                </a:lnTo>
                <a:lnTo>
                  <a:pt x="0" y="303099"/>
                </a:lnTo>
                <a:lnTo>
                  <a:pt x="2356" y="314767"/>
                </a:lnTo>
                <a:lnTo>
                  <a:pt x="8782" y="324296"/>
                </a:lnTo>
                <a:lnTo>
                  <a:pt x="18313" y="330720"/>
                </a:lnTo>
                <a:lnTo>
                  <a:pt x="29984" y="333076"/>
                </a:lnTo>
                <a:lnTo>
                  <a:pt x="1037882" y="333076"/>
                </a:lnTo>
                <a:lnTo>
                  <a:pt x="1049553" y="330720"/>
                </a:lnTo>
                <a:lnTo>
                  <a:pt x="1059084" y="324296"/>
                </a:lnTo>
                <a:lnTo>
                  <a:pt x="1065510" y="314767"/>
                </a:lnTo>
                <a:lnTo>
                  <a:pt x="1067866" y="303099"/>
                </a:lnTo>
                <a:lnTo>
                  <a:pt x="1067866" y="29977"/>
                </a:lnTo>
                <a:lnTo>
                  <a:pt x="1065510" y="18308"/>
                </a:lnTo>
                <a:lnTo>
                  <a:pt x="1059084" y="8780"/>
                </a:lnTo>
                <a:lnTo>
                  <a:pt x="1049553" y="2355"/>
                </a:lnTo>
                <a:lnTo>
                  <a:pt x="1037882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56186" y="5363222"/>
            <a:ext cx="1818005" cy="333375"/>
          </a:xfrm>
          <a:custGeom>
            <a:avLst/>
            <a:gdLst/>
            <a:ahLst/>
            <a:cxnLst/>
            <a:rect l="l" t="t" r="r" b="b"/>
            <a:pathLst>
              <a:path w="1818004" h="333375">
                <a:moveTo>
                  <a:pt x="1787855" y="0"/>
                </a:moveTo>
                <a:lnTo>
                  <a:pt x="29984" y="0"/>
                </a:lnTo>
                <a:lnTo>
                  <a:pt x="18313" y="2356"/>
                </a:lnTo>
                <a:lnTo>
                  <a:pt x="8782" y="8782"/>
                </a:lnTo>
                <a:lnTo>
                  <a:pt x="2356" y="18313"/>
                </a:lnTo>
                <a:lnTo>
                  <a:pt x="0" y="29984"/>
                </a:lnTo>
                <a:lnTo>
                  <a:pt x="0" y="303100"/>
                </a:lnTo>
                <a:lnTo>
                  <a:pt x="2356" y="314769"/>
                </a:lnTo>
                <a:lnTo>
                  <a:pt x="8782" y="324297"/>
                </a:lnTo>
                <a:lnTo>
                  <a:pt x="18313" y="330722"/>
                </a:lnTo>
                <a:lnTo>
                  <a:pt x="29984" y="333077"/>
                </a:lnTo>
                <a:lnTo>
                  <a:pt x="1787855" y="333077"/>
                </a:lnTo>
                <a:lnTo>
                  <a:pt x="1799519" y="330722"/>
                </a:lnTo>
                <a:lnTo>
                  <a:pt x="1809046" y="324297"/>
                </a:lnTo>
                <a:lnTo>
                  <a:pt x="1815471" y="314769"/>
                </a:lnTo>
                <a:lnTo>
                  <a:pt x="1817827" y="303100"/>
                </a:lnTo>
                <a:lnTo>
                  <a:pt x="1817827" y="29984"/>
                </a:lnTo>
                <a:lnTo>
                  <a:pt x="1815471" y="18313"/>
                </a:lnTo>
                <a:lnTo>
                  <a:pt x="1809046" y="8782"/>
                </a:lnTo>
                <a:lnTo>
                  <a:pt x="1799519" y="2356"/>
                </a:lnTo>
                <a:lnTo>
                  <a:pt x="1787855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409" y="6216441"/>
            <a:ext cx="2152650" cy="333375"/>
          </a:xfrm>
          <a:custGeom>
            <a:avLst/>
            <a:gdLst/>
            <a:ahLst/>
            <a:cxnLst/>
            <a:rect l="l" t="t" r="r" b="b"/>
            <a:pathLst>
              <a:path w="2152650" h="333375">
                <a:moveTo>
                  <a:pt x="2122468" y="0"/>
                </a:moveTo>
                <a:lnTo>
                  <a:pt x="30002" y="0"/>
                </a:lnTo>
                <a:lnTo>
                  <a:pt x="18324" y="2357"/>
                </a:lnTo>
                <a:lnTo>
                  <a:pt x="8787" y="8787"/>
                </a:lnTo>
                <a:lnTo>
                  <a:pt x="2357" y="18324"/>
                </a:lnTo>
                <a:lnTo>
                  <a:pt x="0" y="30003"/>
                </a:lnTo>
                <a:lnTo>
                  <a:pt x="0" y="303359"/>
                </a:lnTo>
                <a:lnTo>
                  <a:pt x="2357" y="315038"/>
                </a:lnTo>
                <a:lnTo>
                  <a:pt x="8787" y="324575"/>
                </a:lnTo>
                <a:lnTo>
                  <a:pt x="18324" y="331004"/>
                </a:lnTo>
                <a:lnTo>
                  <a:pt x="30002" y="333362"/>
                </a:lnTo>
                <a:lnTo>
                  <a:pt x="2122468" y="333362"/>
                </a:lnTo>
                <a:lnTo>
                  <a:pt x="2134147" y="331004"/>
                </a:lnTo>
                <a:lnTo>
                  <a:pt x="2143682" y="324575"/>
                </a:lnTo>
                <a:lnTo>
                  <a:pt x="2150109" y="315038"/>
                </a:lnTo>
                <a:lnTo>
                  <a:pt x="2152465" y="303359"/>
                </a:lnTo>
                <a:lnTo>
                  <a:pt x="2152465" y="30003"/>
                </a:lnTo>
                <a:lnTo>
                  <a:pt x="2150109" y="18324"/>
                </a:lnTo>
                <a:lnTo>
                  <a:pt x="2143682" y="8787"/>
                </a:lnTo>
                <a:lnTo>
                  <a:pt x="2134147" y="2357"/>
                </a:lnTo>
                <a:lnTo>
                  <a:pt x="2122468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3657600" cy="36576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457200"/>
            <a:ext cx="3182111" cy="36576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1711" y="4332859"/>
            <a:ext cx="281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9851" y="4301490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711" y="4826584"/>
            <a:ext cx="766127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Red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white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infarcts.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A,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Hemorrhagic,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roughly </a:t>
            </a:r>
            <a:r>
              <a:rPr sz="2800" spc="-25" dirty="0">
                <a:latin typeface="Arial"/>
                <a:cs typeface="Arial"/>
              </a:rPr>
              <a:t>wedge-</a:t>
            </a:r>
            <a:r>
              <a:rPr sz="2800" dirty="0">
                <a:latin typeface="Arial"/>
                <a:cs typeface="Arial"/>
              </a:rPr>
              <a:t>shaped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pulmonary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infarct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(red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infarct).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B, </a:t>
            </a:r>
            <a:r>
              <a:rPr sz="2800" dirty="0">
                <a:latin typeface="Arial"/>
                <a:cs typeface="Arial"/>
              </a:rPr>
              <a:t>Sharply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demarcated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pale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infarct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spleen </a:t>
            </a:r>
            <a:r>
              <a:rPr sz="2800" dirty="0">
                <a:latin typeface="Arial"/>
                <a:cs typeface="Arial"/>
              </a:rPr>
              <a:t>(white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infarct).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934" y="1721840"/>
            <a:ext cx="7423150" cy="1383665"/>
          </a:xfrm>
          <a:custGeom>
            <a:avLst/>
            <a:gdLst/>
            <a:ahLst/>
            <a:cxnLst/>
            <a:rect l="l" t="t" r="r" b="b"/>
            <a:pathLst>
              <a:path w="7423150" h="1383664">
                <a:moveTo>
                  <a:pt x="7392568" y="0"/>
                </a:moveTo>
                <a:lnTo>
                  <a:pt x="25756" y="0"/>
                </a:lnTo>
                <a:lnTo>
                  <a:pt x="15731" y="2024"/>
                </a:lnTo>
                <a:lnTo>
                  <a:pt x="7543" y="7543"/>
                </a:lnTo>
                <a:lnTo>
                  <a:pt x="2024" y="15730"/>
                </a:lnTo>
                <a:lnTo>
                  <a:pt x="0" y="25755"/>
                </a:lnTo>
                <a:lnTo>
                  <a:pt x="0" y="260146"/>
                </a:lnTo>
                <a:lnTo>
                  <a:pt x="2024" y="270171"/>
                </a:lnTo>
                <a:lnTo>
                  <a:pt x="7543" y="278358"/>
                </a:lnTo>
                <a:lnTo>
                  <a:pt x="15731" y="283878"/>
                </a:lnTo>
                <a:lnTo>
                  <a:pt x="25756" y="285902"/>
                </a:lnTo>
                <a:lnTo>
                  <a:pt x="7392568" y="285902"/>
                </a:lnTo>
                <a:lnTo>
                  <a:pt x="7402593" y="283878"/>
                </a:lnTo>
                <a:lnTo>
                  <a:pt x="7410780" y="278358"/>
                </a:lnTo>
                <a:lnTo>
                  <a:pt x="7416299" y="270171"/>
                </a:lnTo>
                <a:lnTo>
                  <a:pt x="7418324" y="260146"/>
                </a:lnTo>
                <a:lnTo>
                  <a:pt x="7418324" y="25755"/>
                </a:lnTo>
                <a:lnTo>
                  <a:pt x="7416299" y="15730"/>
                </a:lnTo>
                <a:lnTo>
                  <a:pt x="7410780" y="7543"/>
                </a:lnTo>
                <a:lnTo>
                  <a:pt x="7402593" y="2024"/>
                </a:lnTo>
                <a:lnTo>
                  <a:pt x="7392568" y="0"/>
                </a:lnTo>
                <a:close/>
              </a:path>
              <a:path w="7423150" h="1383664">
                <a:moveTo>
                  <a:pt x="7396835" y="365760"/>
                </a:moveTo>
                <a:lnTo>
                  <a:pt x="25756" y="365760"/>
                </a:lnTo>
                <a:lnTo>
                  <a:pt x="15731" y="367784"/>
                </a:lnTo>
                <a:lnTo>
                  <a:pt x="7543" y="373303"/>
                </a:lnTo>
                <a:lnTo>
                  <a:pt x="2024" y="381490"/>
                </a:lnTo>
                <a:lnTo>
                  <a:pt x="0" y="391515"/>
                </a:lnTo>
                <a:lnTo>
                  <a:pt x="0" y="625906"/>
                </a:lnTo>
                <a:lnTo>
                  <a:pt x="2024" y="635931"/>
                </a:lnTo>
                <a:lnTo>
                  <a:pt x="7543" y="644118"/>
                </a:lnTo>
                <a:lnTo>
                  <a:pt x="15731" y="649638"/>
                </a:lnTo>
                <a:lnTo>
                  <a:pt x="25756" y="651662"/>
                </a:lnTo>
                <a:lnTo>
                  <a:pt x="7396835" y="651662"/>
                </a:lnTo>
                <a:lnTo>
                  <a:pt x="7406860" y="649638"/>
                </a:lnTo>
                <a:lnTo>
                  <a:pt x="7415047" y="644118"/>
                </a:lnTo>
                <a:lnTo>
                  <a:pt x="7420567" y="635931"/>
                </a:lnTo>
                <a:lnTo>
                  <a:pt x="7422591" y="625906"/>
                </a:lnTo>
                <a:lnTo>
                  <a:pt x="7422591" y="391515"/>
                </a:lnTo>
                <a:lnTo>
                  <a:pt x="7420567" y="381490"/>
                </a:lnTo>
                <a:lnTo>
                  <a:pt x="7415047" y="373303"/>
                </a:lnTo>
                <a:lnTo>
                  <a:pt x="7406860" y="367784"/>
                </a:lnTo>
                <a:lnTo>
                  <a:pt x="7396835" y="365760"/>
                </a:lnTo>
                <a:close/>
              </a:path>
              <a:path w="7423150" h="1383664">
                <a:moveTo>
                  <a:pt x="7394092" y="731520"/>
                </a:moveTo>
                <a:lnTo>
                  <a:pt x="25756" y="731520"/>
                </a:lnTo>
                <a:lnTo>
                  <a:pt x="15731" y="733544"/>
                </a:lnTo>
                <a:lnTo>
                  <a:pt x="7543" y="739063"/>
                </a:lnTo>
                <a:lnTo>
                  <a:pt x="2024" y="747250"/>
                </a:lnTo>
                <a:lnTo>
                  <a:pt x="0" y="757275"/>
                </a:lnTo>
                <a:lnTo>
                  <a:pt x="0" y="991666"/>
                </a:lnTo>
                <a:lnTo>
                  <a:pt x="2024" y="1001691"/>
                </a:lnTo>
                <a:lnTo>
                  <a:pt x="7543" y="1009878"/>
                </a:lnTo>
                <a:lnTo>
                  <a:pt x="15731" y="1015398"/>
                </a:lnTo>
                <a:lnTo>
                  <a:pt x="25756" y="1017422"/>
                </a:lnTo>
                <a:lnTo>
                  <a:pt x="7394092" y="1017422"/>
                </a:lnTo>
                <a:lnTo>
                  <a:pt x="7404117" y="1015398"/>
                </a:lnTo>
                <a:lnTo>
                  <a:pt x="7412304" y="1009878"/>
                </a:lnTo>
                <a:lnTo>
                  <a:pt x="7417823" y="1001691"/>
                </a:lnTo>
                <a:lnTo>
                  <a:pt x="7419848" y="991666"/>
                </a:lnTo>
                <a:lnTo>
                  <a:pt x="7419848" y="757275"/>
                </a:lnTo>
                <a:lnTo>
                  <a:pt x="7417823" y="747250"/>
                </a:lnTo>
                <a:lnTo>
                  <a:pt x="7412304" y="739063"/>
                </a:lnTo>
                <a:lnTo>
                  <a:pt x="7404117" y="733544"/>
                </a:lnTo>
                <a:lnTo>
                  <a:pt x="7394092" y="731520"/>
                </a:lnTo>
                <a:close/>
              </a:path>
              <a:path w="7423150" h="1383664">
                <a:moveTo>
                  <a:pt x="856081" y="1097064"/>
                </a:moveTo>
                <a:lnTo>
                  <a:pt x="25756" y="1097064"/>
                </a:lnTo>
                <a:lnTo>
                  <a:pt x="15731" y="1099088"/>
                </a:lnTo>
                <a:lnTo>
                  <a:pt x="7543" y="1104607"/>
                </a:lnTo>
                <a:lnTo>
                  <a:pt x="2024" y="1112794"/>
                </a:lnTo>
                <a:lnTo>
                  <a:pt x="0" y="1122819"/>
                </a:lnTo>
                <a:lnTo>
                  <a:pt x="0" y="1357490"/>
                </a:lnTo>
                <a:lnTo>
                  <a:pt x="2024" y="1367515"/>
                </a:lnTo>
                <a:lnTo>
                  <a:pt x="7543" y="1375702"/>
                </a:lnTo>
                <a:lnTo>
                  <a:pt x="15731" y="1381221"/>
                </a:lnTo>
                <a:lnTo>
                  <a:pt x="25756" y="1383245"/>
                </a:lnTo>
                <a:lnTo>
                  <a:pt x="856081" y="1383245"/>
                </a:lnTo>
                <a:lnTo>
                  <a:pt x="866106" y="1381221"/>
                </a:lnTo>
                <a:lnTo>
                  <a:pt x="874293" y="1375702"/>
                </a:lnTo>
                <a:lnTo>
                  <a:pt x="879813" y="1367515"/>
                </a:lnTo>
                <a:lnTo>
                  <a:pt x="881837" y="1357490"/>
                </a:lnTo>
                <a:lnTo>
                  <a:pt x="881837" y="1122819"/>
                </a:lnTo>
                <a:lnTo>
                  <a:pt x="879813" y="1112794"/>
                </a:lnTo>
                <a:lnTo>
                  <a:pt x="874293" y="1104607"/>
                </a:lnTo>
                <a:lnTo>
                  <a:pt x="866106" y="1099088"/>
                </a:lnTo>
                <a:lnTo>
                  <a:pt x="856081" y="1097064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57200" y="533400"/>
            <a:ext cx="3886200" cy="990600"/>
            <a:chOff x="457200" y="533400"/>
            <a:chExt cx="3886200" cy="990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2420" y="533400"/>
              <a:ext cx="220979" cy="2209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67555" y="533400"/>
              <a:ext cx="275590" cy="276225"/>
            </a:xfrm>
            <a:custGeom>
              <a:avLst/>
              <a:gdLst/>
              <a:ahLst/>
              <a:cxnLst/>
              <a:rect l="l" t="t" r="r" b="b"/>
              <a:pathLst>
                <a:path w="275589" h="276225">
                  <a:moveTo>
                    <a:pt x="59436" y="0"/>
                  </a:moveTo>
                  <a:lnTo>
                    <a:pt x="0" y="0"/>
                  </a:lnTo>
                  <a:lnTo>
                    <a:pt x="275463" y="275716"/>
                  </a:lnTo>
                  <a:lnTo>
                    <a:pt x="275463" y="216153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D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14215" y="533400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29" h="328930">
                  <a:moveTo>
                    <a:pt x="59055" y="0"/>
                  </a:moveTo>
                  <a:lnTo>
                    <a:pt x="0" y="0"/>
                  </a:lnTo>
                  <a:lnTo>
                    <a:pt x="328930" y="328675"/>
                  </a:lnTo>
                  <a:lnTo>
                    <a:pt x="328930" y="270001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FFD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9352" y="533400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59436" y="0"/>
                  </a:moveTo>
                  <a:lnTo>
                    <a:pt x="0" y="0"/>
                  </a:lnTo>
                  <a:lnTo>
                    <a:pt x="384048" y="384048"/>
                  </a:lnTo>
                  <a:lnTo>
                    <a:pt x="384048" y="324485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D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6011" y="533400"/>
              <a:ext cx="437515" cy="438784"/>
            </a:xfrm>
            <a:custGeom>
              <a:avLst/>
              <a:gdLst/>
              <a:ahLst/>
              <a:cxnLst/>
              <a:rect l="l" t="t" r="r" b="b"/>
              <a:pathLst>
                <a:path w="437514" h="438784">
                  <a:moveTo>
                    <a:pt x="59182" y="0"/>
                  </a:moveTo>
                  <a:lnTo>
                    <a:pt x="0" y="0"/>
                  </a:lnTo>
                  <a:lnTo>
                    <a:pt x="437007" y="438785"/>
                  </a:lnTo>
                  <a:lnTo>
                    <a:pt x="437007" y="379095"/>
                  </a:lnTo>
                  <a:lnTo>
                    <a:pt x="59182" y="0"/>
                  </a:lnTo>
                  <a:close/>
                </a:path>
              </a:pathLst>
            </a:custGeom>
            <a:solidFill>
              <a:srgbClr val="FFD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51147" y="533400"/>
              <a:ext cx="492125" cy="492125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59181" y="0"/>
                  </a:moveTo>
                  <a:lnTo>
                    <a:pt x="0" y="0"/>
                  </a:lnTo>
                  <a:lnTo>
                    <a:pt x="491998" y="491744"/>
                  </a:lnTo>
                  <a:lnTo>
                    <a:pt x="491998" y="433070"/>
                  </a:lnTo>
                  <a:lnTo>
                    <a:pt x="59181" y="0"/>
                  </a:lnTo>
                  <a:close/>
                </a:path>
              </a:pathLst>
            </a:custGeom>
            <a:solidFill>
              <a:srgbClr val="FFD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96284" y="533400"/>
              <a:ext cx="546735" cy="547370"/>
            </a:xfrm>
            <a:custGeom>
              <a:avLst/>
              <a:gdLst/>
              <a:ahLst/>
              <a:cxnLst/>
              <a:rect l="l" t="t" r="r" b="b"/>
              <a:pathLst>
                <a:path w="546735" h="547369">
                  <a:moveTo>
                    <a:pt x="60198" y="0"/>
                  </a:moveTo>
                  <a:lnTo>
                    <a:pt x="0" y="0"/>
                  </a:lnTo>
                  <a:lnTo>
                    <a:pt x="546735" y="546988"/>
                  </a:lnTo>
                  <a:lnTo>
                    <a:pt x="546735" y="486283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FFD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42944" y="533400"/>
              <a:ext cx="600075" cy="600710"/>
            </a:xfrm>
            <a:custGeom>
              <a:avLst/>
              <a:gdLst/>
              <a:ahLst/>
              <a:cxnLst/>
              <a:rect l="l" t="t" r="r" b="b"/>
              <a:pathLst>
                <a:path w="600075" h="600710">
                  <a:moveTo>
                    <a:pt x="58419" y="0"/>
                  </a:moveTo>
                  <a:lnTo>
                    <a:pt x="0" y="0"/>
                  </a:lnTo>
                  <a:lnTo>
                    <a:pt x="600075" y="600328"/>
                  </a:lnTo>
                  <a:lnTo>
                    <a:pt x="600075" y="541909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D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89604" y="533400"/>
              <a:ext cx="654050" cy="655320"/>
            </a:xfrm>
            <a:custGeom>
              <a:avLst/>
              <a:gdLst/>
              <a:ahLst/>
              <a:cxnLst/>
              <a:rect l="l" t="t" r="r" b="b"/>
              <a:pathLst>
                <a:path w="654050" h="655319">
                  <a:moveTo>
                    <a:pt x="59182" y="0"/>
                  </a:moveTo>
                  <a:lnTo>
                    <a:pt x="0" y="0"/>
                  </a:lnTo>
                  <a:lnTo>
                    <a:pt x="653542" y="654812"/>
                  </a:lnTo>
                  <a:lnTo>
                    <a:pt x="653542" y="596138"/>
                  </a:lnTo>
                  <a:lnTo>
                    <a:pt x="59182" y="0"/>
                  </a:lnTo>
                  <a:close/>
                </a:path>
              </a:pathLst>
            </a:custGeom>
            <a:solidFill>
              <a:srgbClr val="FFD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34739" y="533400"/>
              <a:ext cx="708660" cy="708660"/>
            </a:xfrm>
            <a:custGeom>
              <a:avLst/>
              <a:gdLst/>
              <a:ahLst/>
              <a:cxnLst/>
              <a:rect l="l" t="t" r="r" b="b"/>
              <a:pathLst>
                <a:path w="708660" h="708660">
                  <a:moveTo>
                    <a:pt x="59309" y="0"/>
                  </a:moveTo>
                  <a:lnTo>
                    <a:pt x="0" y="0"/>
                  </a:lnTo>
                  <a:lnTo>
                    <a:pt x="708660" y="708660"/>
                  </a:lnTo>
                  <a:lnTo>
                    <a:pt x="708660" y="649097"/>
                  </a:lnTo>
                  <a:lnTo>
                    <a:pt x="59309" y="0"/>
                  </a:lnTo>
                  <a:close/>
                </a:path>
              </a:pathLst>
            </a:custGeom>
            <a:solidFill>
              <a:srgbClr val="FFD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79876" y="533400"/>
              <a:ext cx="763905" cy="763905"/>
            </a:xfrm>
            <a:custGeom>
              <a:avLst/>
              <a:gdLst/>
              <a:ahLst/>
              <a:cxnLst/>
              <a:rect l="l" t="t" r="r" b="b"/>
              <a:pathLst>
                <a:path w="763904" h="763905">
                  <a:moveTo>
                    <a:pt x="59689" y="0"/>
                  </a:moveTo>
                  <a:lnTo>
                    <a:pt x="0" y="0"/>
                  </a:lnTo>
                  <a:lnTo>
                    <a:pt x="763524" y="763524"/>
                  </a:lnTo>
                  <a:lnTo>
                    <a:pt x="763524" y="70383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FF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26535" y="533400"/>
              <a:ext cx="817244" cy="816610"/>
            </a:xfrm>
            <a:custGeom>
              <a:avLst/>
              <a:gdLst/>
              <a:ahLst/>
              <a:cxnLst/>
              <a:rect l="l" t="t" r="r" b="b"/>
              <a:pathLst>
                <a:path w="817245" h="816610">
                  <a:moveTo>
                    <a:pt x="58800" y="0"/>
                  </a:moveTo>
                  <a:lnTo>
                    <a:pt x="0" y="0"/>
                  </a:lnTo>
                  <a:lnTo>
                    <a:pt x="816737" y="816228"/>
                  </a:lnTo>
                  <a:lnTo>
                    <a:pt x="816737" y="757809"/>
                  </a:lnTo>
                  <a:lnTo>
                    <a:pt x="58800" y="0"/>
                  </a:lnTo>
                  <a:close/>
                </a:path>
              </a:pathLst>
            </a:custGeom>
            <a:solidFill>
              <a:srgbClr val="FFD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1672" y="533400"/>
              <a:ext cx="871219" cy="873760"/>
            </a:xfrm>
            <a:custGeom>
              <a:avLst/>
              <a:gdLst/>
              <a:ahLst/>
              <a:cxnLst/>
              <a:rect l="l" t="t" r="r" b="b"/>
              <a:pathLst>
                <a:path w="871220" h="873760">
                  <a:moveTo>
                    <a:pt x="59943" y="0"/>
                  </a:moveTo>
                  <a:lnTo>
                    <a:pt x="0" y="0"/>
                  </a:lnTo>
                  <a:lnTo>
                    <a:pt x="871219" y="873251"/>
                  </a:lnTo>
                  <a:lnTo>
                    <a:pt x="871219" y="812291"/>
                  </a:lnTo>
                  <a:lnTo>
                    <a:pt x="59943" y="0"/>
                  </a:lnTo>
                  <a:close/>
                </a:path>
              </a:pathLst>
            </a:custGeom>
            <a:solidFill>
              <a:srgbClr val="FFD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18332" y="533400"/>
              <a:ext cx="925194" cy="927100"/>
            </a:xfrm>
            <a:custGeom>
              <a:avLst/>
              <a:gdLst/>
              <a:ahLst/>
              <a:cxnLst/>
              <a:rect l="l" t="t" r="r" b="b"/>
              <a:pathLst>
                <a:path w="925195" h="927100">
                  <a:moveTo>
                    <a:pt x="58800" y="0"/>
                  </a:moveTo>
                  <a:lnTo>
                    <a:pt x="0" y="0"/>
                  </a:lnTo>
                  <a:lnTo>
                    <a:pt x="925067" y="926591"/>
                  </a:lnTo>
                  <a:lnTo>
                    <a:pt x="925067" y="868045"/>
                  </a:lnTo>
                  <a:lnTo>
                    <a:pt x="58800" y="0"/>
                  </a:lnTo>
                  <a:close/>
                </a:path>
              </a:pathLst>
            </a:custGeom>
            <a:solidFill>
              <a:srgbClr val="FFD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63467" y="533400"/>
              <a:ext cx="980440" cy="980440"/>
            </a:xfrm>
            <a:custGeom>
              <a:avLst/>
              <a:gdLst/>
              <a:ahLst/>
              <a:cxnLst/>
              <a:rect l="l" t="t" r="r" b="b"/>
              <a:pathLst>
                <a:path w="980439" h="980440">
                  <a:moveTo>
                    <a:pt x="59690" y="0"/>
                  </a:moveTo>
                  <a:lnTo>
                    <a:pt x="0" y="0"/>
                  </a:lnTo>
                  <a:lnTo>
                    <a:pt x="979932" y="979932"/>
                  </a:lnTo>
                  <a:lnTo>
                    <a:pt x="979932" y="92024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FFD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10127" y="533400"/>
              <a:ext cx="1033144" cy="990600"/>
            </a:xfrm>
            <a:custGeom>
              <a:avLst/>
              <a:gdLst/>
              <a:ahLst/>
              <a:cxnLst/>
              <a:rect l="l" t="t" r="r" b="b"/>
              <a:pathLst>
                <a:path w="1033145" h="990600">
                  <a:moveTo>
                    <a:pt x="57658" y="0"/>
                  </a:moveTo>
                  <a:lnTo>
                    <a:pt x="0" y="0"/>
                  </a:lnTo>
                  <a:lnTo>
                    <a:pt x="991235" y="990600"/>
                  </a:lnTo>
                  <a:lnTo>
                    <a:pt x="1033145" y="990600"/>
                  </a:lnTo>
                  <a:lnTo>
                    <a:pt x="1033145" y="975360"/>
                  </a:lnTo>
                  <a:lnTo>
                    <a:pt x="57658" y="0"/>
                  </a:lnTo>
                  <a:close/>
                </a:path>
              </a:pathLst>
            </a:custGeom>
            <a:solidFill>
              <a:srgbClr val="FFD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55264" y="533400"/>
              <a:ext cx="1051560" cy="990600"/>
            </a:xfrm>
            <a:custGeom>
              <a:avLst/>
              <a:gdLst/>
              <a:ahLst/>
              <a:cxnLst/>
              <a:rect l="l" t="t" r="r" b="b"/>
              <a:pathLst>
                <a:path w="1051560" h="990600">
                  <a:moveTo>
                    <a:pt x="59944" y="0"/>
                  </a:moveTo>
                  <a:lnTo>
                    <a:pt x="0" y="0"/>
                  </a:lnTo>
                  <a:lnTo>
                    <a:pt x="990091" y="990600"/>
                  </a:lnTo>
                  <a:lnTo>
                    <a:pt x="1051052" y="990600"/>
                  </a:lnTo>
                  <a:lnTo>
                    <a:pt x="59944" y="0"/>
                  </a:lnTo>
                  <a:close/>
                </a:path>
              </a:pathLst>
            </a:custGeom>
            <a:solidFill>
              <a:srgbClr val="FFD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47060" y="533399"/>
              <a:ext cx="1103630" cy="990600"/>
            </a:xfrm>
            <a:custGeom>
              <a:avLst/>
              <a:gdLst/>
              <a:ahLst/>
              <a:cxnLst/>
              <a:rect l="l" t="t" r="r" b="b"/>
              <a:pathLst>
                <a:path w="1103629" h="990600">
                  <a:moveTo>
                    <a:pt x="1103376" y="990600"/>
                  </a:moveTo>
                  <a:lnTo>
                    <a:pt x="112903" y="0"/>
                  </a:lnTo>
                  <a:lnTo>
                    <a:pt x="59817" y="0"/>
                  </a:lnTo>
                  <a:lnTo>
                    <a:pt x="53340" y="0"/>
                  </a:lnTo>
                  <a:lnTo>
                    <a:pt x="0" y="0"/>
                  </a:lnTo>
                  <a:lnTo>
                    <a:pt x="990092" y="990600"/>
                  </a:lnTo>
                  <a:lnTo>
                    <a:pt x="1044829" y="990600"/>
                  </a:lnTo>
                  <a:lnTo>
                    <a:pt x="1050925" y="990600"/>
                  </a:lnTo>
                  <a:lnTo>
                    <a:pt x="1103376" y="990600"/>
                  </a:lnTo>
                  <a:close/>
                </a:path>
              </a:pathLst>
            </a:custGeom>
            <a:solidFill>
              <a:srgbClr val="FFD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93720" y="533400"/>
              <a:ext cx="1048385" cy="990600"/>
            </a:xfrm>
            <a:custGeom>
              <a:avLst/>
              <a:gdLst/>
              <a:ahLst/>
              <a:cxnLst/>
              <a:rect l="l" t="t" r="r" b="b"/>
              <a:pathLst>
                <a:path w="1048385" h="990600">
                  <a:moveTo>
                    <a:pt x="58419" y="0"/>
                  </a:moveTo>
                  <a:lnTo>
                    <a:pt x="0" y="0"/>
                  </a:lnTo>
                  <a:lnTo>
                    <a:pt x="989583" y="990600"/>
                  </a:lnTo>
                  <a:lnTo>
                    <a:pt x="1048004" y="990600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D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38855" y="533400"/>
              <a:ext cx="1049655" cy="990600"/>
            </a:xfrm>
            <a:custGeom>
              <a:avLst/>
              <a:gdLst/>
              <a:ahLst/>
              <a:cxnLst/>
              <a:rect l="l" t="t" r="r" b="b"/>
              <a:pathLst>
                <a:path w="1049654" h="990600">
                  <a:moveTo>
                    <a:pt x="59562" y="0"/>
                  </a:moveTo>
                  <a:lnTo>
                    <a:pt x="0" y="0"/>
                  </a:lnTo>
                  <a:lnTo>
                    <a:pt x="990854" y="990600"/>
                  </a:lnTo>
                  <a:lnTo>
                    <a:pt x="1049401" y="990600"/>
                  </a:lnTo>
                  <a:lnTo>
                    <a:pt x="59562" y="0"/>
                  </a:lnTo>
                  <a:close/>
                </a:path>
              </a:pathLst>
            </a:custGeom>
            <a:solidFill>
              <a:srgbClr val="FFC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83992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9689" y="0"/>
                  </a:moveTo>
                  <a:lnTo>
                    <a:pt x="0" y="0"/>
                  </a:lnTo>
                  <a:lnTo>
                    <a:pt x="989203" y="990600"/>
                  </a:lnTo>
                  <a:lnTo>
                    <a:pt x="1050035" y="99060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FFC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29127" y="533400"/>
              <a:ext cx="1049655" cy="990600"/>
            </a:xfrm>
            <a:custGeom>
              <a:avLst/>
              <a:gdLst/>
              <a:ahLst/>
              <a:cxnLst/>
              <a:rect l="l" t="t" r="r" b="b"/>
              <a:pathLst>
                <a:path w="1049654" h="990600">
                  <a:moveTo>
                    <a:pt x="59055" y="0"/>
                  </a:moveTo>
                  <a:lnTo>
                    <a:pt x="0" y="0"/>
                  </a:lnTo>
                  <a:lnTo>
                    <a:pt x="990981" y="990600"/>
                  </a:lnTo>
                  <a:lnTo>
                    <a:pt x="1049527" y="990600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FFC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75788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9055" y="0"/>
                  </a:moveTo>
                  <a:lnTo>
                    <a:pt x="0" y="0"/>
                  </a:lnTo>
                  <a:lnTo>
                    <a:pt x="991488" y="990600"/>
                  </a:lnTo>
                  <a:lnTo>
                    <a:pt x="1050036" y="990600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FFC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20923" y="533400"/>
              <a:ext cx="1051560" cy="990600"/>
            </a:xfrm>
            <a:custGeom>
              <a:avLst/>
              <a:gdLst/>
              <a:ahLst/>
              <a:cxnLst/>
              <a:rect l="l" t="t" r="r" b="b"/>
              <a:pathLst>
                <a:path w="1051560" h="990600">
                  <a:moveTo>
                    <a:pt x="59689" y="0"/>
                  </a:moveTo>
                  <a:lnTo>
                    <a:pt x="0" y="0"/>
                  </a:lnTo>
                  <a:lnTo>
                    <a:pt x="990726" y="990600"/>
                  </a:lnTo>
                  <a:lnTo>
                    <a:pt x="1051433" y="99060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FFC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67583" y="533400"/>
              <a:ext cx="1049655" cy="990600"/>
            </a:xfrm>
            <a:custGeom>
              <a:avLst/>
              <a:gdLst/>
              <a:ahLst/>
              <a:cxnLst/>
              <a:rect l="l" t="t" r="r" b="b"/>
              <a:pathLst>
                <a:path w="1049654" h="990600">
                  <a:moveTo>
                    <a:pt x="59055" y="0"/>
                  </a:moveTo>
                  <a:lnTo>
                    <a:pt x="0" y="0"/>
                  </a:lnTo>
                  <a:lnTo>
                    <a:pt x="990981" y="990600"/>
                  </a:lnTo>
                  <a:lnTo>
                    <a:pt x="1049528" y="990600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FFC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12720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8419" y="0"/>
                  </a:moveTo>
                  <a:lnTo>
                    <a:pt x="0" y="0"/>
                  </a:lnTo>
                  <a:lnTo>
                    <a:pt x="991489" y="990600"/>
                  </a:lnTo>
                  <a:lnTo>
                    <a:pt x="1049908" y="990600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FFC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59379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9562" y="0"/>
                  </a:moveTo>
                  <a:lnTo>
                    <a:pt x="0" y="0"/>
                  </a:lnTo>
                  <a:lnTo>
                    <a:pt x="989203" y="990600"/>
                  </a:lnTo>
                  <a:lnTo>
                    <a:pt x="1049782" y="990600"/>
                  </a:lnTo>
                  <a:lnTo>
                    <a:pt x="59562" y="0"/>
                  </a:lnTo>
                  <a:close/>
                </a:path>
              </a:pathLst>
            </a:custGeom>
            <a:solidFill>
              <a:srgbClr val="FFC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04516" y="533400"/>
              <a:ext cx="1049655" cy="990600"/>
            </a:xfrm>
            <a:custGeom>
              <a:avLst/>
              <a:gdLst/>
              <a:ahLst/>
              <a:cxnLst/>
              <a:rect l="l" t="t" r="r" b="b"/>
              <a:pathLst>
                <a:path w="1049654" h="990600">
                  <a:moveTo>
                    <a:pt x="59816" y="0"/>
                  </a:moveTo>
                  <a:lnTo>
                    <a:pt x="0" y="0"/>
                  </a:lnTo>
                  <a:lnTo>
                    <a:pt x="990854" y="990600"/>
                  </a:lnTo>
                  <a:lnTo>
                    <a:pt x="1049655" y="990600"/>
                  </a:lnTo>
                  <a:lnTo>
                    <a:pt x="59816" y="0"/>
                  </a:lnTo>
                  <a:close/>
                </a:path>
              </a:pathLst>
            </a:custGeom>
            <a:solidFill>
              <a:srgbClr val="FFC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49651" y="533400"/>
              <a:ext cx="1051560" cy="990600"/>
            </a:xfrm>
            <a:custGeom>
              <a:avLst/>
              <a:gdLst/>
              <a:ahLst/>
              <a:cxnLst/>
              <a:rect l="l" t="t" r="r" b="b"/>
              <a:pathLst>
                <a:path w="1051560" h="990600">
                  <a:moveTo>
                    <a:pt x="59817" y="0"/>
                  </a:moveTo>
                  <a:lnTo>
                    <a:pt x="0" y="0"/>
                  </a:lnTo>
                  <a:lnTo>
                    <a:pt x="991743" y="990600"/>
                  </a:lnTo>
                  <a:lnTo>
                    <a:pt x="1051560" y="990600"/>
                  </a:lnTo>
                  <a:lnTo>
                    <a:pt x="59817" y="0"/>
                  </a:lnTo>
                  <a:close/>
                </a:path>
              </a:pathLst>
            </a:custGeom>
            <a:solidFill>
              <a:srgbClr val="FFC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41448" y="533399"/>
              <a:ext cx="1104900" cy="990600"/>
            </a:xfrm>
            <a:custGeom>
              <a:avLst/>
              <a:gdLst/>
              <a:ahLst/>
              <a:cxnLst/>
              <a:rect l="l" t="t" r="r" b="b"/>
              <a:pathLst>
                <a:path w="1104900" h="990600">
                  <a:moveTo>
                    <a:pt x="1104900" y="990600"/>
                  </a:moveTo>
                  <a:lnTo>
                    <a:pt x="113284" y="0"/>
                  </a:lnTo>
                  <a:lnTo>
                    <a:pt x="60452" y="0"/>
                  </a:lnTo>
                  <a:lnTo>
                    <a:pt x="54864" y="0"/>
                  </a:lnTo>
                  <a:lnTo>
                    <a:pt x="0" y="0"/>
                  </a:lnTo>
                  <a:lnTo>
                    <a:pt x="991108" y="990600"/>
                  </a:lnTo>
                  <a:lnTo>
                    <a:pt x="1046480" y="990600"/>
                  </a:lnTo>
                  <a:lnTo>
                    <a:pt x="1051052" y="990600"/>
                  </a:lnTo>
                  <a:lnTo>
                    <a:pt x="1104900" y="990600"/>
                  </a:lnTo>
                  <a:close/>
                </a:path>
              </a:pathLst>
            </a:custGeom>
            <a:solidFill>
              <a:srgbClr val="FFC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88107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8928" y="0"/>
                  </a:moveTo>
                  <a:lnTo>
                    <a:pt x="0" y="0"/>
                  </a:lnTo>
                  <a:lnTo>
                    <a:pt x="990345" y="990600"/>
                  </a:lnTo>
                  <a:lnTo>
                    <a:pt x="1049782" y="990600"/>
                  </a:lnTo>
                  <a:lnTo>
                    <a:pt x="58928" y="0"/>
                  </a:lnTo>
                  <a:close/>
                </a:path>
              </a:pathLst>
            </a:custGeom>
            <a:solidFill>
              <a:srgbClr val="FFC5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33244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8928" y="0"/>
                  </a:moveTo>
                  <a:lnTo>
                    <a:pt x="0" y="0"/>
                  </a:lnTo>
                  <a:lnTo>
                    <a:pt x="990472" y="990600"/>
                  </a:lnTo>
                  <a:lnTo>
                    <a:pt x="1049908" y="990600"/>
                  </a:lnTo>
                  <a:lnTo>
                    <a:pt x="58928" y="0"/>
                  </a:lnTo>
                  <a:close/>
                </a:path>
              </a:pathLst>
            </a:custGeom>
            <a:solidFill>
              <a:srgbClr val="FFC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78379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9943" y="0"/>
                  </a:moveTo>
                  <a:lnTo>
                    <a:pt x="0" y="0"/>
                  </a:lnTo>
                  <a:lnTo>
                    <a:pt x="990854" y="990600"/>
                  </a:lnTo>
                  <a:lnTo>
                    <a:pt x="1049782" y="990600"/>
                  </a:lnTo>
                  <a:lnTo>
                    <a:pt x="59943" y="0"/>
                  </a:lnTo>
                  <a:close/>
                </a:path>
              </a:pathLst>
            </a:custGeom>
            <a:solidFill>
              <a:srgbClr val="FFC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25039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8928" y="0"/>
                  </a:moveTo>
                  <a:lnTo>
                    <a:pt x="0" y="0"/>
                  </a:lnTo>
                  <a:lnTo>
                    <a:pt x="990346" y="990600"/>
                  </a:lnTo>
                  <a:lnTo>
                    <a:pt x="1049782" y="990600"/>
                  </a:lnTo>
                  <a:lnTo>
                    <a:pt x="58928" y="0"/>
                  </a:lnTo>
                  <a:close/>
                </a:path>
              </a:pathLst>
            </a:custGeom>
            <a:solidFill>
              <a:srgbClr val="FFC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1700" y="533400"/>
              <a:ext cx="1048385" cy="990600"/>
            </a:xfrm>
            <a:custGeom>
              <a:avLst/>
              <a:gdLst/>
              <a:ahLst/>
              <a:cxnLst/>
              <a:rect l="l" t="t" r="r" b="b"/>
              <a:pathLst>
                <a:path w="1048385" h="990600">
                  <a:moveTo>
                    <a:pt x="58800" y="0"/>
                  </a:moveTo>
                  <a:lnTo>
                    <a:pt x="0" y="0"/>
                  </a:lnTo>
                  <a:lnTo>
                    <a:pt x="988949" y="990600"/>
                  </a:lnTo>
                  <a:lnTo>
                    <a:pt x="1048385" y="990600"/>
                  </a:lnTo>
                  <a:lnTo>
                    <a:pt x="58800" y="0"/>
                  </a:lnTo>
                  <a:close/>
                </a:path>
              </a:pathLst>
            </a:custGeom>
            <a:solidFill>
              <a:srgbClr val="FFC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16835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60070" y="0"/>
                  </a:moveTo>
                  <a:lnTo>
                    <a:pt x="0" y="0"/>
                  </a:lnTo>
                  <a:lnTo>
                    <a:pt x="990853" y="990600"/>
                  </a:lnTo>
                  <a:lnTo>
                    <a:pt x="1049908" y="990600"/>
                  </a:lnTo>
                  <a:lnTo>
                    <a:pt x="60070" y="0"/>
                  </a:lnTo>
                  <a:close/>
                </a:path>
              </a:pathLst>
            </a:custGeom>
            <a:solidFill>
              <a:srgbClr val="FFC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61972" y="533400"/>
              <a:ext cx="1051560" cy="990600"/>
            </a:xfrm>
            <a:custGeom>
              <a:avLst/>
              <a:gdLst/>
              <a:ahLst/>
              <a:cxnLst/>
              <a:rect l="l" t="t" r="r" b="b"/>
              <a:pathLst>
                <a:path w="1051560" h="990600">
                  <a:moveTo>
                    <a:pt x="58927" y="0"/>
                  </a:moveTo>
                  <a:lnTo>
                    <a:pt x="0" y="0"/>
                  </a:lnTo>
                  <a:lnTo>
                    <a:pt x="991742" y="990600"/>
                  </a:lnTo>
                  <a:lnTo>
                    <a:pt x="1051178" y="990600"/>
                  </a:lnTo>
                  <a:lnTo>
                    <a:pt x="58927" y="0"/>
                  </a:lnTo>
                  <a:close/>
                </a:path>
              </a:pathLst>
            </a:custGeom>
            <a:solidFill>
              <a:srgbClr val="FF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07108" y="533400"/>
              <a:ext cx="1051560" cy="990600"/>
            </a:xfrm>
            <a:custGeom>
              <a:avLst/>
              <a:gdLst/>
              <a:ahLst/>
              <a:cxnLst/>
              <a:rect l="l" t="t" r="r" b="b"/>
              <a:pathLst>
                <a:path w="1051560" h="990600">
                  <a:moveTo>
                    <a:pt x="59817" y="0"/>
                  </a:moveTo>
                  <a:lnTo>
                    <a:pt x="0" y="0"/>
                  </a:lnTo>
                  <a:lnTo>
                    <a:pt x="991743" y="990600"/>
                  </a:lnTo>
                  <a:lnTo>
                    <a:pt x="1051560" y="990600"/>
                  </a:lnTo>
                  <a:lnTo>
                    <a:pt x="59817" y="0"/>
                  </a:lnTo>
                  <a:close/>
                </a:path>
              </a:pathLst>
            </a:custGeom>
            <a:solidFill>
              <a:srgbClr val="FF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53767" y="533400"/>
              <a:ext cx="1049655" cy="990600"/>
            </a:xfrm>
            <a:custGeom>
              <a:avLst/>
              <a:gdLst/>
              <a:ahLst/>
              <a:cxnLst/>
              <a:rect l="l" t="t" r="r" b="b"/>
              <a:pathLst>
                <a:path w="1049655" h="990600">
                  <a:moveTo>
                    <a:pt x="59308" y="0"/>
                  </a:moveTo>
                  <a:lnTo>
                    <a:pt x="0" y="0"/>
                  </a:lnTo>
                  <a:lnTo>
                    <a:pt x="990854" y="990600"/>
                  </a:lnTo>
                  <a:lnTo>
                    <a:pt x="1049655" y="990600"/>
                  </a:lnTo>
                  <a:lnTo>
                    <a:pt x="59308" y="0"/>
                  </a:lnTo>
                  <a:close/>
                </a:path>
              </a:pathLst>
            </a:custGeom>
            <a:solidFill>
              <a:srgbClr val="FFC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00427" y="533400"/>
              <a:ext cx="1049655" cy="990600"/>
            </a:xfrm>
            <a:custGeom>
              <a:avLst/>
              <a:gdLst/>
              <a:ahLst/>
              <a:cxnLst/>
              <a:rect l="l" t="t" r="r" b="b"/>
              <a:pathLst>
                <a:path w="1049655" h="990600">
                  <a:moveTo>
                    <a:pt x="58801" y="0"/>
                  </a:moveTo>
                  <a:lnTo>
                    <a:pt x="0" y="0"/>
                  </a:lnTo>
                  <a:lnTo>
                    <a:pt x="990346" y="990600"/>
                  </a:lnTo>
                  <a:lnTo>
                    <a:pt x="1049655" y="990600"/>
                  </a:lnTo>
                  <a:lnTo>
                    <a:pt x="58801" y="0"/>
                  </a:lnTo>
                  <a:close/>
                </a:path>
              </a:pathLst>
            </a:custGeom>
            <a:solidFill>
              <a:srgbClr val="FFB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90700" y="533399"/>
              <a:ext cx="1104900" cy="990600"/>
            </a:xfrm>
            <a:custGeom>
              <a:avLst/>
              <a:gdLst/>
              <a:ahLst/>
              <a:cxnLst/>
              <a:rect l="l" t="t" r="r" b="b"/>
              <a:pathLst>
                <a:path w="1104900" h="990600">
                  <a:moveTo>
                    <a:pt x="1104519" y="990600"/>
                  </a:moveTo>
                  <a:lnTo>
                    <a:pt x="113919" y="0"/>
                  </a:lnTo>
                  <a:lnTo>
                    <a:pt x="59690" y="0"/>
                  </a:lnTo>
                  <a:lnTo>
                    <a:pt x="53340" y="0"/>
                  </a:lnTo>
                  <a:lnTo>
                    <a:pt x="0" y="0"/>
                  </a:lnTo>
                  <a:lnTo>
                    <a:pt x="990346" y="990600"/>
                  </a:lnTo>
                  <a:lnTo>
                    <a:pt x="1044448" y="990600"/>
                  </a:lnTo>
                  <a:lnTo>
                    <a:pt x="1050036" y="990600"/>
                  </a:lnTo>
                  <a:lnTo>
                    <a:pt x="1104519" y="990600"/>
                  </a:lnTo>
                  <a:close/>
                </a:path>
              </a:pathLst>
            </a:custGeom>
            <a:solidFill>
              <a:srgbClr val="FFB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37360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9054" y="0"/>
                  </a:moveTo>
                  <a:lnTo>
                    <a:pt x="0" y="0"/>
                  </a:lnTo>
                  <a:lnTo>
                    <a:pt x="989838" y="990600"/>
                  </a:lnTo>
                  <a:lnTo>
                    <a:pt x="1049908" y="990600"/>
                  </a:lnTo>
                  <a:lnTo>
                    <a:pt x="59054" y="0"/>
                  </a:lnTo>
                  <a:close/>
                </a:path>
              </a:pathLst>
            </a:custGeom>
            <a:solidFill>
              <a:srgbClr val="FFB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82496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9436" y="0"/>
                  </a:moveTo>
                  <a:lnTo>
                    <a:pt x="0" y="0"/>
                  </a:lnTo>
                  <a:lnTo>
                    <a:pt x="990981" y="990600"/>
                  </a:lnTo>
                  <a:lnTo>
                    <a:pt x="1049782" y="990600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FFB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27632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9690" y="0"/>
                  </a:moveTo>
                  <a:lnTo>
                    <a:pt x="0" y="0"/>
                  </a:lnTo>
                  <a:lnTo>
                    <a:pt x="990345" y="990600"/>
                  </a:lnTo>
                  <a:lnTo>
                    <a:pt x="1050036" y="99060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FFB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74291" y="533400"/>
              <a:ext cx="1049655" cy="990600"/>
            </a:xfrm>
            <a:custGeom>
              <a:avLst/>
              <a:gdLst/>
              <a:ahLst/>
              <a:cxnLst/>
              <a:rect l="l" t="t" r="r" b="b"/>
              <a:pathLst>
                <a:path w="1049655" h="990600">
                  <a:moveTo>
                    <a:pt x="58674" y="0"/>
                  </a:moveTo>
                  <a:lnTo>
                    <a:pt x="0" y="0"/>
                  </a:lnTo>
                  <a:lnTo>
                    <a:pt x="990472" y="990600"/>
                  </a:lnTo>
                  <a:lnTo>
                    <a:pt x="1049655" y="990600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FFBA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19427" y="533400"/>
              <a:ext cx="1049655" cy="990600"/>
            </a:xfrm>
            <a:custGeom>
              <a:avLst/>
              <a:gdLst/>
              <a:ahLst/>
              <a:cxnLst/>
              <a:rect l="l" t="t" r="r" b="b"/>
              <a:pathLst>
                <a:path w="1049655" h="990600">
                  <a:moveTo>
                    <a:pt x="60325" y="0"/>
                  </a:moveTo>
                  <a:lnTo>
                    <a:pt x="0" y="0"/>
                  </a:lnTo>
                  <a:lnTo>
                    <a:pt x="990219" y="990600"/>
                  </a:lnTo>
                  <a:lnTo>
                    <a:pt x="1049528" y="990600"/>
                  </a:lnTo>
                  <a:lnTo>
                    <a:pt x="60325" y="0"/>
                  </a:lnTo>
                  <a:close/>
                </a:path>
              </a:pathLst>
            </a:custGeom>
            <a:solidFill>
              <a:srgbClr val="FFB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66088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8420" y="0"/>
                  </a:moveTo>
                  <a:lnTo>
                    <a:pt x="0" y="0"/>
                  </a:lnTo>
                  <a:lnTo>
                    <a:pt x="991488" y="990600"/>
                  </a:lnTo>
                  <a:lnTo>
                    <a:pt x="1049909" y="99060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FFB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12747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8928" y="0"/>
                  </a:moveTo>
                  <a:lnTo>
                    <a:pt x="0" y="0"/>
                  </a:lnTo>
                  <a:lnTo>
                    <a:pt x="989838" y="990600"/>
                  </a:lnTo>
                  <a:lnTo>
                    <a:pt x="1049782" y="990600"/>
                  </a:lnTo>
                  <a:lnTo>
                    <a:pt x="58928" y="0"/>
                  </a:lnTo>
                  <a:close/>
                </a:path>
              </a:pathLst>
            </a:custGeom>
            <a:solidFill>
              <a:srgbClr val="FFB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56360" y="533400"/>
              <a:ext cx="1051560" cy="990600"/>
            </a:xfrm>
            <a:custGeom>
              <a:avLst/>
              <a:gdLst/>
              <a:ahLst/>
              <a:cxnLst/>
              <a:rect l="l" t="t" r="r" b="b"/>
              <a:pathLst>
                <a:path w="1051560" h="990600">
                  <a:moveTo>
                    <a:pt x="60452" y="0"/>
                  </a:moveTo>
                  <a:lnTo>
                    <a:pt x="0" y="0"/>
                  </a:lnTo>
                  <a:lnTo>
                    <a:pt x="991742" y="990600"/>
                  </a:lnTo>
                  <a:lnTo>
                    <a:pt x="1051179" y="990600"/>
                  </a:lnTo>
                  <a:lnTo>
                    <a:pt x="60452" y="0"/>
                  </a:lnTo>
                  <a:close/>
                </a:path>
              </a:pathLst>
            </a:custGeom>
            <a:solidFill>
              <a:srgbClr val="FFB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03019" y="533400"/>
              <a:ext cx="1049655" cy="990600"/>
            </a:xfrm>
            <a:custGeom>
              <a:avLst/>
              <a:gdLst/>
              <a:ahLst/>
              <a:cxnLst/>
              <a:rect l="l" t="t" r="r" b="b"/>
              <a:pathLst>
                <a:path w="1049655" h="990600">
                  <a:moveTo>
                    <a:pt x="58674" y="0"/>
                  </a:moveTo>
                  <a:lnTo>
                    <a:pt x="0" y="0"/>
                  </a:lnTo>
                  <a:lnTo>
                    <a:pt x="990346" y="990600"/>
                  </a:lnTo>
                  <a:lnTo>
                    <a:pt x="1049528" y="990600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FFB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49680" y="533400"/>
              <a:ext cx="1049655" cy="990600"/>
            </a:xfrm>
            <a:custGeom>
              <a:avLst/>
              <a:gdLst/>
              <a:ahLst/>
              <a:cxnLst/>
              <a:rect l="l" t="t" r="r" b="b"/>
              <a:pathLst>
                <a:path w="1049655" h="990600">
                  <a:moveTo>
                    <a:pt x="58673" y="0"/>
                  </a:moveTo>
                  <a:lnTo>
                    <a:pt x="0" y="0"/>
                  </a:lnTo>
                  <a:lnTo>
                    <a:pt x="990472" y="990600"/>
                  </a:lnTo>
                  <a:lnTo>
                    <a:pt x="1049655" y="990600"/>
                  </a:lnTo>
                  <a:lnTo>
                    <a:pt x="58673" y="0"/>
                  </a:lnTo>
                  <a:close/>
                </a:path>
              </a:pathLst>
            </a:custGeom>
            <a:solidFill>
              <a:srgbClr val="FFB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93291" y="533400"/>
              <a:ext cx="1051560" cy="990600"/>
            </a:xfrm>
            <a:custGeom>
              <a:avLst/>
              <a:gdLst/>
              <a:ahLst/>
              <a:cxnLst/>
              <a:rect l="l" t="t" r="r" b="b"/>
              <a:pathLst>
                <a:path w="1051560" h="990600">
                  <a:moveTo>
                    <a:pt x="60591" y="0"/>
                  </a:moveTo>
                  <a:lnTo>
                    <a:pt x="0" y="0"/>
                  </a:lnTo>
                  <a:lnTo>
                    <a:pt x="991743" y="990600"/>
                  </a:lnTo>
                  <a:lnTo>
                    <a:pt x="1051306" y="990600"/>
                  </a:lnTo>
                  <a:lnTo>
                    <a:pt x="60591" y="0"/>
                  </a:lnTo>
                  <a:close/>
                </a:path>
              </a:pathLst>
            </a:custGeom>
            <a:solidFill>
              <a:srgbClr val="FFB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39951" y="533400"/>
              <a:ext cx="1049655" cy="990600"/>
            </a:xfrm>
            <a:custGeom>
              <a:avLst/>
              <a:gdLst/>
              <a:ahLst/>
              <a:cxnLst/>
              <a:rect l="l" t="t" r="r" b="b"/>
              <a:pathLst>
                <a:path w="1049655" h="990600">
                  <a:moveTo>
                    <a:pt x="58597" y="0"/>
                  </a:moveTo>
                  <a:lnTo>
                    <a:pt x="0" y="0"/>
                  </a:lnTo>
                  <a:lnTo>
                    <a:pt x="990346" y="990600"/>
                  </a:lnTo>
                  <a:lnTo>
                    <a:pt x="1049528" y="990600"/>
                  </a:lnTo>
                  <a:lnTo>
                    <a:pt x="58597" y="0"/>
                  </a:lnTo>
                  <a:close/>
                </a:path>
              </a:pathLst>
            </a:custGeom>
            <a:solidFill>
              <a:srgbClr val="FFB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86612" y="533400"/>
              <a:ext cx="1049655" cy="990600"/>
            </a:xfrm>
            <a:custGeom>
              <a:avLst/>
              <a:gdLst/>
              <a:ahLst/>
              <a:cxnLst/>
              <a:rect l="l" t="t" r="r" b="b"/>
              <a:pathLst>
                <a:path w="1049655" h="990600">
                  <a:moveTo>
                    <a:pt x="58610" y="0"/>
                  </a:moveTo>
                  <a:lnTo>
                    <a:pt x="0" y="0"/>
                  </a:lnTo>
                  <a:lnTo>
                    <a:pt x="990473" y="990600"/>
                  </a:lnTo>
                  <a:lnTo>
                    <a:pt x="1049527" y="990600"/>
                  </a:lnTo>
                  <a:lnTo>
                    <a:pt x="58610" y="0"/>
                  </a:lnTo>
                  <a:close/>
                </a:path>
              </a:pathLst>
            </a:custGeom>
            <a:solidFill>
              <a:srgbClr val="FFB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31748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9524" y="0"/>
                  </a:moveTo>
                  <a:lnTo>
                    <a:pt x="0" y="0"/>
                  </a:lnTo>
                  <a:lnTo>
                    <a:pt x="990854" y="990600"/>
                  </a:lnTo>
                  <a:lnTo>
                    <a:pt x="1049909" y="990600"/>
                  </a:lnTo>
                  <a:lnTo>
                    <a:pt x="59524" y="0"/>
                  </a:lnTo>
                  <a:close/>
                </a:path>
              </a:pathLst>
            </a:custGeom>
            <a:solidFill>
              <a:srgbClr val="FFB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78408" y="533400"/>
              <a:ext cx="1049655" cy="990600"/>
            </a:xfrm>
            <a:custGeom>
              <a:avLst/>
              <a:gdLst/>
              <a:ahLst/>
              <a:cxnLst/>
              <a:rect l="l" t="t" r="r" b="b"/>
              <a:pathLst>
                <a:path w="1049655" h="990600">
                  <a:moveTo>
                    <a:pt x="58686" y="0"/>
                  </a:moveTo>
                  <a:lnTo>
                    <a:pt x="0" y="0"/>
                  </a:lnTo>
                  <a:lnTo>
                    <a:pt x="989837" y="990600"/>
                  </a:lnTo>
                  <a:lnTo>
                    <a:pt x="1049528" y="990600"/>
                  </a:lnTo>
                  <a:lnTo>
                    <a:pt x="58686" y="0"/>
                  </a:lnTo>
                  <a:close/>
                </a:path>
              </a:pathLst>
            </a:custGeom>
            <a:solidFill>
              <a:srgbClr val="FFB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25068" y="533400"/>
              <a:ext cx="1048385" cy="990600"/>
            </a:xfrm>
            <a:custGeom>
              <a:avLst/>
              <a:gdLst/>
              <a:ahLst/>
              <a:cxnLst/>
              <a:rect l="l" t="t" r="r" b="b"/>
              <a:pathLst>
                <a:path w="1048385" h="990600">
                  <a:moveTo>
                    <a:pt x="58381" y="0"/>
                  </a:moveTo>
                  <a:lnTo>
                    <a:pt x="0" y="0"/>
                  </a:lnTo>
                  <a:lnTo>
                    <a:pt x="989583" y="990600"/>
                  </a:lnTo>
                  <a:lnTo>
                    <a:pt x="1048004" y="990600"/>
                  </a:lnTo>
                  <a:lnTo>
                    <a:pt x="58381" y="0"/>
                  </a:lnTo>
                  <a:close/>
                </a:path>
              </a:pathLst>
            </a:custGeom>
            <a:solidFill>
              <a:srgbClr val="FFB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68680" y="533400"/>
              <a:ext cx="1051560" cy="990600"/>
            </a:xfrm>
            <a:custGeom>
              <a:avLst/>
              <a:gdLst/>
              <a:ahLst/>
              <a:cxnLst/>
              <a:rect l="l" t="t" r="r" b="b"/>
              <a:pathLst>
                <a:path w="1051560" h="990600">
                  <a:moveTo>
                    <a:pt x="60769" y="0"/>
                  </a:moveTo>
                  <a:lnTo>
                    <a:pt x="0" y="0"/>
                  </a:lnTo>
                  <a:lnTo>
                    <a:pt x="991743" y="990600"/>
                  </a:lnTo>
                  <a:lnTo>
                    <a:pt x="1051433" y="990600"/>
                  </a:lnTo>
                  <a:lnTo>
                    <a:pt x="60769" y="0"/>
                  </a:lnTo>
                  <a:close/>
                </a:path>
              </a:pathLst>
            </a:custGeom>
            <a:solidFill>
              <a:srgbClr val="FFB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15340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8546" y="0"/>
                  </a:moveTo>
                  <a:lnTo>
                    <a:pt x="0" y="0"/>
                  </a:lnTo>
                  <a:lnTo>
                    <a:pt x="990980" y="990600"/>
                  </a:lnTo>
                  <a:lnTo>
                    <a:pt x="1050036" y="990600"/>
                  </a:lnTo>
                  <a:lnTo>
                    <a:pt x="58546" y="0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58952" y="533400"/>
              <a:ext cx="1051560" cy="990600"/>
            </a:xfrm>
            <a:custGeom>
              <a:avLst/>
              <a:gdLst/>
              <a:ahLst/>
              <a:cxnLst/>
              <a:rect l="l" t="t" r="r" b="b"/>
              <a:pathLst>
                <a:path w="1051560" h="990600">
                  <a:moveTo>
                    <a:pt x="60883" y="0"/>
                  </a:moveTo>
                  <a:lnTo>
                    <a:pt x="0" y="0"/>
                  </a:lnTo>
                  <a:lnTo>
                    <a:pt x="991108" y="990600"/>
                  </a:lnTo>
                  <a:lnTo>
                    <a:pt x="1051433" y="990600"/>
                  </a:lnTo>
                  <a:lnTo>
                    <a:pt x="60883" y="0"/>
                  </a:lnTo>
                  <a:close/>
                </a:path>
              </a:pathLst>
            </a:custGeom>
            <a:solidFill>
              <a:srgbClr val="FFA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5611" y="533400"/>
              <a:ext cx="1050290" cy="990600"/>
            </a:xfrm>
            <a:custGeom>
              <a:avLst/>
              <a:gdLst/>
              <a:ahLst/>
              <a:cxnLst/>
              <a:rect l="l" t="t" r="r" b="b"/>
              <a:pathLst>
                <a:path w="1050289" h="990600">
                  <a:moveTo>
                    <a:pt x="58458" y="0"/>
                  </a:moveTo>
                  <a:lnTo>
                    <a:pt x="0" y="0"/>
                  </a:lnTo>
                  <a:lnTo>
                    <a:pt x="991488" y="990600"/>
                  </a:lnTo>
                  <a:lnTo>
                    <a:pt x="1049908" y="990600"/>
                  </a:lnTo>
                  <a:lnTo>
                    <a:pt x="58458" y="0"/>
                  </a:lnTo>
                  <a:close/>
                </a:path>
              </a:pathLst>
            </a:custGeom>
            <a:solidFill>
              <a:srgbClr val="FFA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2271" y="533400"/>
              <a:ext cx="1049655" cy="990600"/>
            </a:xfrm>
            <a:custGeom>
              <a:avLst/>
              <a:gdLst/>
              <a:ahLst/>
              <a:cxnLst/>
              <a:rect l="l" t="t" r="r" b="b"/>
              <a:pathLst>
                <a:path w="1049655" h="990600">
                  <a:moveTo>
                    <a:pt x="58496" y="0"/>
                  </a:moveTo>
                  <a:lnTo>
                    <a:pt x="0" y="0"/>
                  </a:lnTo>
                  <a:lnTo>
                    <a:pt x="990472" y="990600"/>
                  </a:lnTo>
                  <a:lnTo>
                    <a:pt x="1049401" y="990600"/>
                  </a:lnTo>
                  <a:lnTo>
                    <a:pt x="58496" y="0"/>
                  </a:lnTo>
                  <a:close/>
                </a:path>
              </a:pathLst>
            </a:custGeom>
            <a:solidFill>
              <a:srgbClr val="FFA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97407" y="533400"/>
              <a:ext cx="1050925" cy="990600"/>
            </a:xfrm>
            <a:custGeom>
              <a:avLst/>
              <a:gdLst/>
              <a:ahLst/>
              <a:cxnLst/>
              <a:rect l="l" t="t" r="r" b="b"/>
              <a:pathLst>
                <a:path w="1050925" h="990600">
                  <a:moveTo>
                    <a:pt x="60871" y="0"/>
                  </a:moveTo>
                  <a:lnTo>
                    <a:pt x="0" y="0"/>
                  </a:lnTo>
                  <a:lnTo>
                    <a:pt x="991107" y="990600"/>
                  </a:lnTo>
                  <a:lnTo>
                    <a:pt x="1050925" y="990600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FFA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4068" y="533400"/>
              <a:ext cx="1048385" cy="990600"/>
            </a:xfrm>
            <a:custGeom>
              <a:avLst/>
              <a:gdLst/>
              <a:ahLst/>
              <a:cxnLst/>
              <a:rect l="l" t="t" r="r" b="b"/>
              <a:pathLst>
                <a:path w="1048385" h="990600">
                  <a:moveTo>
                    <a:pt x="58394" y="0"/>
                  </a:moveTo>
                  <a:lnTo>
                    <a:pt x="0" y="0"/>
                  </a:lnTo>
                  <a:lnTo>
                    <a:pt x="989584" y="990600"/>
                  </a:lnTo>
                  <a:lnTo>
                    <a:pt x="1048385" y="990600"/>
                  </a:lnTo>
                  <a:lnTo>
                    <a:pt x="58394" y="0"/>
                  </a:lnTo>
                  <a:close/>
                </a:path>
              </a:pathLst>
            </a:custGeom>
            <a:solidFill>
              <a:srgbClr val="FFAC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0728" y="533400"/>
              <a:ext cx="1048385" cy="990600"/>
            </a:xfrm>
            <a:custGeom>
              <a:avLst/>
              <a:gdLst/>
              <a:ahLst/>
              <a:cxnLst/>
              <a:rect l="l" t="t" r="r" b="b"/>
              <a:pathLst>
                <a:path w="1048385" h="990600">
                  <a:moveTo>
                    <a:pt x="58369" y="0"/>
                  </a:moveTo>
                  <a:lnTo>
                    <a:pt x="0" y="0"/>
                  </a:lnTo>
                  <a:lnTo>
                    <a:pt x="988949" y="990600"/>
                  </a:lnTo>
                  <a:lnTo>
                    <a:pt x="1047877" y="990600"/>
                  </a:lnTo>
                  <a:lnTo>
                    <a:pt x="58369" y="0"/>
                  </a:lnTo>
                  <a:close/>
                </a:path>
              </a:pathLst>
            </a:custGeom>
            <a:solidFill>
              <a:srgbClr val="FFA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57200" y="533400"/>
              <a:ext cx="1027430" cy="990600"/>
            </a:xfrm>
            <a:custGeom>
              <a:avLst/>
              <a:gdLst/>
              <a:ahLst/>
              <a:cxnLst/>
              <a:rect l="l" t="t" r="r" b="b"/>
              <a:pathLst>
                <a:path w="1027430" h="990600">
                  <a:moveTo>
                    <a:pt x="36817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67994" y="990600"/>
                  </a:lnTo>
                  <a:lnTo>
                    <a:pt x="1027176" y="990600"/>
                  </a:lnTo>
                  <a:lnTo>
                    <a:pt x="36817" y="0"/>
                  </a:lnTo>
                  <a:close/>
                </a:path>
              </a:pathLst>
            </a:custGeom>
            <a:solidFill>
              <a:srgbClr val="FFA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57200" y="550164"/>
              <a:ext cx="974090" cy="974090"/>
            </a:xfrm>
            <a:custGeom>
              <a:avLst/>
              <a:gdLst/>
              <a:ahLst/>
              <a:cxnLst/>
              <a:rect l="l" t="t" r="r" b="b"/>
              <a:pathLst>
                <a:path w="974090" h="974090">
                  <a:moveTo>
                    <a:pt x="0" y="0"/>
                  </a:moveTo>
                  <a:lnTo>
                    <a:pt x="0" y="59689"/>
                  </a:lnTo>
                  <a:lnTo>
                    <a:pt x="913638" y="973836"/>
                  </a:lnTo>
                  <a:lnTo>
                    <a:pt x="973836" y="973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7200" y="605027"/>
              <a:ext cx="919480" cy="919480"/>
            </a:xfrm>
            <a:custGeom>
              <a:avLst/>
              <a:gdLst/>
              <a:ahLst/>
              <a:cxnLst/>
              <a:rect l="l" t="t" r="r" b="b"/>
              <a:pathLst>
                <a:path w="919480" h="919480">
                  <a:moveTo>
                    <a:pt x="0" y="0"/>
                  </a:moveTo>
                  <a:lnTo>
                    <a:pt x="0" y="58420"/>
                  </a:lnTo>
                  <a:lnTo>
                    <a:pt x="860044" y="918972"/>
                  </a:lnTo>
                  <a:lnTo>
                    <a:pt x="918972" y="9189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57200" y="658368"/>
              <a:ext cx="865505" cy="866140"/>
            </a:xfrm>
            <a:custGeom>
              <a:avLst/>
              <a:gdLst/>
              <a:ahLst/>
              <a:cxnLst/>
              <a:rect l="l" t="t" r="r" b="b"/>
              <a:pathLst>
                <a:path w="865505" h="866140">
                  <a:moveTo>
                    <a:pt x="0" y="0"/>
                  </a:moveTo>
                  <a:lnTo>
                    <a:pt x="0" y="60833"/>
                  </a:lnTo>
                  <a:lnTo>
                    <a:pt x="805180" y="865632"/>
                  </a:lnTo>
                  <a:lnTo>
                    <a:pt x="865124" y="865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7200" y="713231"/>
              <a:ext cx="810895" cy="810260"/>
            </a:xfrm>
            <a:custGeom>
              <a:avLst/>
              <a:gdLst/>
              <a:ahLst/>
              <a:cxnLst/>
              <a:rect l="l" t="t" r="r" b="b"/>
              <a:pathLst>
                <a:path w="810894" h="810260">
                  <a:moveTo>
                    <a:pt x="0" y="0"/>
                  </a:moveTo>
                  <a:lnTo>
                    <a:pt x="0" y="58419"/>
                  </a:lnTo>
                  <a:lnTo>
                    <a:pt x="751725" y="810132"/>
                  </a:lnTo>
                  <a:lnTo>
                    <a:pt x="810602" y="810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8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57200" y="766572"/>
              <a:ext cx="757555" cy="757555"/>
            </a:xfrm>
            <a:custGeom>
              <a:avLst/>
              <a:gdLst/>
              <a:ahLst/>
              <a:cxnLst/>
              <a:rect l="l" t="t" r="r" b="b"/>
              <a:pathLst>
                <a:path w="757555" h="757555">
                  <a:moveTo>
                    <a:pt x="0" y="0"/>
                  </a:moveTo>
                  <a:lnTo>
                    <a:pt x="0" y="59689"/>
                  </a:lnTo>
                  <a:lnTo>
                    <a:pt x="697699" y="757427"/>
                  </a:lnTo>
                  <a:lnTo>
                    <a:pt x="757428" y="757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57200" y="821436"/>
              <a:ext cx="702945" cy="702945"/>
            </a:xfrm>
            <a:custGeom>
              <a:avLst/>
              <a:gdLst/>
              <a:ahLst/>
              <a:cxnLst/>
              <a:rect l="l" t="t" r="r" b="b"/>
              <a:pathLst>
                <a:path w="702944" h="702944">
                  <a:moveTo>
                    <a:pt x="0" y="0"/>
                  </a:moveTo>
                  <a:lnTo>
                    <a:pt x="0" y="59562"/>
                  </a:lnTo>
                  <a:lnTo>
                    <a:pt x="643280" y="702563"/>
                  </a:lnTo>
                  <a:lnTo>
                    <a:pt x="702563" y="702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57200" y="876300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0"/>
                  </a:moveTo>
                  <a:lnTo>
                    <a:pt x="0" y="58420"/>
                  </a:lnTo>
                  <a:lnTo>
                    <a:pt x="588708" y="647191"/>
                  </a:lnTo>
                  <a:lnTo>
                    <a:pt x="647496" y="647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57200" y="929640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0" y="0"/>
                  </a:moveTo>
                  <a:lnTo>
                    <a:pt x="0" y="58547"/>
                  </a:lnTo>
                  <a:lnTo>
                    <a:pt x="535546" y="594360"/>
                  </a:lnTo>
                  <a:lnTo>
                    <a:pt x="594360" y="594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57200" y="982980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19" h="541019">
                  <a:moveTo>
                    <a:pt x="0" y="0"/>
                  </a:moveTo>
                  <a:lnTo>
                    <a:pt x="0" y="60833"/>
                  </a:lnTo>
                  <a:lnTo>
                    <a:pt x="480059" y="540893"/>
                  </a:lnTo>
                  <a:lnTo>
                    <a:pt x="540626" y="5408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57200" y="1039368"/>
              <a:ext cx="485140" cy="485140"/>
            </a:xfrm>
            <a:custGeom>
              <a:avLst/>
              <a:gdLst/>
              <a:ahLst/>
              <a:cxnLst/>
              <a:rect l="l" t="t" r="r" b="b"/>
              <a:pathLst>
                <a:path w="485140" h="485140">
                  <a:moveTo>
                    <a:pt x="0" y="0"/>
                  </a:moveTo>
                  <a:lnTo>
                    <a:pt x="0" y="58420"/>
                  </a:lnTo>
                  <a:lnTo>
                    <a:pt x="426275" y="484632"/>
                  </a:lnTo>
                  <a:lnTo>
                    <a:pt x="484631" y="484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2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57200" y="1092708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0" y="0"/>
                  </a:moveTo>
                  <a:lnTo>
                    <a:pt x="0" y="59562"/>
                  </a:lnTo>
                  <a:lnTo>
                    <a:pt x="371678" y="431291"/>
                  </a:lnTo>
                  <a:lnTo>
                    <a:pt x="431291" y="431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57200" y="1146048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59" h="378459">
                  <a:moveTo>
                    <a:pt x="0" y="0"/>
                  </a:moveTo>
                  <a:lnTo>
                    <a:pt x="0" y="59689"/>
                  </a:lnTo>
                  <a:lnTo>
                    <a:pt x="318477" y="377951"/>
                  </a:lnTo>
                  <a:lnTo>
                    <a:pt x="377952" y="377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1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57200" y="1200912"/>
              <a:ext cx="323215" cy="322580"/>
            </a:xfrm>
            <a:custGeom>
              <a:avLst/>
              <a:gdLst/>
              <a:ahLst/>
              <a:cxnLst/>
              <a:rect l="l" t="t" r="r" b="b"/>
              <a:pathLst>
                <a:path w="323215" h="322580">
                  <a:moveTo>
                    <a:pt x="0" y="0"/>
                  </a:moveTo>
                  <a:lnTo>
                    <a:pt x="0" y="58800"/>
                  </a:lnTo>
                  <a:lnTo>
                    <a:pt x="263728" y="322579"/>
                  </a:lnTo>
                  <a:lnTo>
                    <a:pt x="322795" y="322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57200" y="1254251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0" y="0"/>
                  </a:moveTo>
                  <a:lnTo>
                    <a:pt x="0" y="59562"/>
                  </a:lnTo>
                  <a:lnTo>
                    <a:pt x="209943" y="269621"/>
                  </a:lnTo>
                  <a:lnTo>
                    <a:pt x="269417" y="269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309116"/>
              <a:ext cx="214884" cy="214884"/>
            </a:xfrm>
            <a:prstGeom prst="rect">
              <a:avLst/>
            </a:prstGeom>
          </p:spPr>
        </p:pic>
      </p:grpSp>
      <p:sp>
        <p:nvSpPr>
          <p:cNvPr id="86" name="object 8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3886200" cy="990600"/>
          </a:xfrm>
          <a:prstGeom prst="rect">
            <a:avLst/>
          </a:prstGeom>
          <a:ln w="9144">
            <a:solidFill>
              <a:srgbClr val="FF6600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390"/>
              </a:spcBef>
            </a:pPr>
            <a:r>
              <a:rPr spc="-10" dirty="0">
                <a:solidFill>
                  <a:srgbClr val="000000"/>
                </a:solidFill>
              </a:rPr>
              <a:t>Shock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535940" y="1626234"/>
            <a:ext cx="7954009" cy="439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347345" indent="-182880" algn="just">
              <a:lnSpc>
                <a:spcPct val="100000"/>
              </a:lnSpc>
              <a:spcBef>
                <a:spcPts val="100"/>
              </a:spcBef>
              <a:buClr>
                <a:srgbClr val="92C500"/>
              </a:buClr>
              <a:buSzPct val="85416"/>
              <a:buChar char="•"/>
              <a:tabLst>
                <a:tab pos="194945" algn="l"/>
              </a:tabLst>
            </a:pPr>
            <a:r>
              <a:rPr sz="2400" dirty="0">
                <a:latin typeface="Arial"/>
                <a:cs typeface="Arial"/>
              </a:rPr>
              <a:t>the final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pathway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several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potentially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lethal </a:t>
            </a:r>
            <a:r>
              <a:rPr sz="2400" dirty="0">
                <a:latin typeface="Arial"/>
                <a:cs typeface="Arial"/>
              </a:rPr>
              <a:t>events,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including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exsanguination,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extensive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trauma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burns,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myocardial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infarction,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pulmonary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embolism,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sepsis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  <a:buClr>
                <a:srgbClr val="92C500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94945" marR="5080" indent="-182880">
              <a:lnSpc>
                <a:spcPct val="100000"/>
              </a:lnSpc>
              <a:buClr>
                <a:srgbClr val="92C500"/>
              </a:buClr>
              <a:buSzPct val="85416"/>
              <a:buFont typeface="Arial"/>
              <a:buChar char="•"/>
              <a:tabLst>
                <a:tab pos="194945" algn="l"/>
              </a:tabLst>
            </a:pPr>
            <a:r>
              <a:rPr sz="2400" i="1" spc="-10" dirty="0">
                <a:latin typeface="Arial"/>
                <a:cs typeface="Arial"/>
              </a:rPr>
              <a:t>characterized</a:t>
            </a:r>
            <a:r>
              <a:rPr sz="2400" i="1" spc="-9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by</a:t>
            </a:r>
            <a:r>
              <a:rPr sz="2400" i="1" spc="-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systemic</a:t>
            </a:r>
            <a:r>
              <a:rPr sz="2400" i="1" spc="-3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hypoperfusion</a:t>
            </a:r>
            <a:r>
              <a:rPr sz="2400" i="1" spc="-6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</a:t>
            </a:r>
            <a:r>
              <a:rPr sz="2400" i="1" spc="-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tissues;</a:t>
            </a:r>
            <a:r>
              <a:rPr sz="2400" i="1" spc="-6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it</a:t>
            </a:r>
            <a:r>
              <a:rPr sz="2400" i="1" spc="-40" dirty="0">
                <a:latin typeface="Arial"/>
                <a:cs typeface="Arial"/>
              </a:rPr>
              <a:t> </a:t>
            </a:r>
            <a:r>
              <a:rPr sz="2400" i="1" spc="-25" dirty="0">
                <a:latin typeface="Arial"/>
                <a:cs typeface="Arial"/>
              </a:rPr>
              <a:t>can </a:t>
            </a:r>
            <a:r>
              <a:rPr sz="2400" i="1" dirty="0">
                <a:latin typeface="Arial"/>
                <a:cs typeface="Arial"/>
              </a:rPr>
              <a:t>be</a:t>
            </a:r>
            <a:r>
              <a:rPr sz="2400" i="1" spc="-8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caused</a:t>
            </a:r>
            <a:r>
              <a:rPr sz="2400" i="1" spc="-7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by</a:t>
            </a:r>
            <a:r>
              <a:rPr sz="2400" i="1" spc="-7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diminished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cardiac</a:t>
            </a:r>
            <a:r>
              <a:rPr sz="2400" i="1" spc="-9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output</a:t>
            </a:r>
            <a:r>
              <a:rPr sz="2400" i="1" spc="-8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or</a:t>
            </a:r>
            <a:r>
              <a:rPr sz="2400" i="1" spc="-7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by</a:t>
            </a:r>
            <a:r>
              <a:rPr sz="2400" i="1" spc="-7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reduced </a:t>
            </a:r>
            <a:r>
              <a:rPr sz="2400" i="1" dirty="0">
                <a:latin typeface="Arial"/>
                <a:cs typeface="Arial"/>
              </a:rPr>
              <a:t>effective</a:t>
            </a:r>
            <a:r>
              <a:rPr sz="2400" i="1" spc="-15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circulating</a:t>
            </a:r>
            <a:r>
              <a:rPr sz="2400" i="1" spc="-10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blood</a:t>
            </a:r>
            <a:r>
              <a:rPr sz="2400" i="1" spc="-7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volume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40"/>
              </a:spcBef>
              <a:buClr>
                <a:srgbClr val="92C500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92C500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consequences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impaired</a:t>
            </a:r>
            <a:r>
              <a:rPr sz="2400" i="1" spc="-5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tissue</a:t>
            </a:r>
            <a:r>
              <a:rPr sz="2400" i="1" spc="-1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perfusion</a:t>
            </a:r>
            <a:r>
              <a:rPr sz="2400" i="1" spc="-114" dirty="0">
                <a:latin typeface="Arial"/>
                <a:cs typeface="Arial"/>
              </a:rPr>
              <a:t> </a:t>
            </a:r>
            <a:r>
              <a:rPr sz="2400" i="1" spc="-2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cellular</a:t>
            </a:r>
            <a:r>
              <a:rPr sz="2400" i="1" spc="-8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hypoxia.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3625" y="1319224"/>
            <a:ext cx="6479540" cy="5086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indent="-180340">
              <a:lnSpc>
                <a:spcPct val="100000"/>
              </a:lnSpc>
              <a:spcBef>
                <a:spcPts val="95"/>
              </a:spcBef>
              <a:buClr>
                <a:srgbClr val="92C500"/>
              </a:buClr>
              <a:buSzPct val="83928"/>
              <a:buFont typeface="Arial"/>
              <a:buChar char="•"/>
              <a:tabLst>
                <a:tab pos="194310" algn="l"/>
              </a:tabLst>
            </a:pPr>
            <a:r>
              <a:rPr sz="2800" b="1" dirty="0">
                <a:latin typeface="Arial"/>
                <a:cs typeface="Arial"/>
              </a:rPr>
              <a:t>Hemostasis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(opposite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thrombosis)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5"/>
              </a:spcBef>
              <a:buClr>
                <a:srgbClr val="92C500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192405" marR="737235" indent="-180340">
              <a:lnSpc>
                <a:spcPct val="100000"/>
              </a:lnSpc>
              <a:buClr>
                <a:srgbClr val="92C500"/>
              </a:buClr>
              <a:buSzPct val="83928"/>
              <a:buFont typeface="Arial"/>
              <a:buChar char="•"/>
              <a:tabLst>
                <a:tab pos="193675" algn="l"/>
              </a:tabLst>
            </a:pPr>
            <a:r>
              <a:rPr sz="2800" b="1" spc="-10" dirty="0">
                <a:latin typeface="Arial"/>
                <a:cs typeface="Arial"/>
              </a:rPr>
              <a:t>Thrombosis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(inappropriate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clotting 	blood)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0"/>
              </a:spcBef>
              <a:buClr>
                <a:srgbClr val="92C500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194310" indent="-180340">
              <a:lnSpc>
                <a:spcPct val="100000"/>
              </a:lnSpc>
              <a:buClr>
                <a:srgbClr val="92C500"/>
              </a:buClr>
              <a:buSzPct val="83928"/>
              <a:buFont typeface="Arial"/>
              <a:buChar char="•"/>
              <a:tabLst>
                <a:tab pos="194310" algn="l"/>
              </a:tabLst>
            </a:pPr>
            <a:r>
              <a:rPr sz="2800" b="1" dirty="0">
                <a:latin typeface="Arial"/>
                <a:cs typeface="Arial"/>
              </a:rPr>
              <a:t>Embolism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(downstream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travel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clot)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5"/>
              </a:spcBef>
              <a:buClr>
                <a:srgbClr val="92C500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194310" indent="-180340">
              <a:lnSpc>
                <a:spcPct val="100000"/>
              </a:lnSpc>
              <a:buClr>
                <a:srgbClr val="92C500"/>
              </a:buClr>
              <a:buSzPct val="83928"/>
              <a:buFont typeface="Arial"/>
              <a:buChar char="•"/>
              <a:tabLst>
                <a:tab pos="194310" algn="l"/>
              </a:tabLst>
            </a:pPr>
            <a:r>
              <a:rPr sz="2800" b="1" dirty="0">
                <a:latin typeface="Arial"/>
                <a:cs typeface="Arial"/>
              </a:rPr>
              <a:t>Infarction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(death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tissues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w/o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blood)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0"/>
              </a:spcBef>
              <a:buClr>
                <a:srgbClr val="92C500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194310" indent="-180340">
              <a:lnSpc>
                <a:spcPct val="100000"/>
              </a:lnSpc>
              <a:spcBef>
                <a:spcPts val="5"/>
              </a:spcBef>
              <a:buClr>
                <a:srgbClr val="92C500"/>
              </a:buClr>
              <a:buSzPct val="83928"/>
              <a:buFont typeface="Arial"/>
              <a:buChar char="•"/>
              <a:tabLst>
                <a:tab pos="194310" algn="l"/>
              </a:tabLst>
            </a:pPr>
            <a:r>
              <a:rPr sz="2800" b="1" dirty="0">
                <a:latin typeface="Arial"/>
                <a:cs typeface="Arial"/>
              </a:rPr>
              <a:t>Shock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(circulatory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failure/collapse)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528842"/>
            <a:ext cx="3224784" cy="62328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4416" y="539241"/>
            <a:ext cx="1930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0000"/>
                </a:solidFill>
              </a:rPr>
              <a:t>Overview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528839"/>
            <a:ext cx="4139184" cy="7756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4416" y="583437"/>
            <a:ext cx="2467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</a:rPr>
              <a:t>Hyperemia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549" y="1624711"/>
            <a:ext cx="7864475" cy="321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142240" indent="-181610">
              <a:lnSpc>
                <a:spcPct val="100000"/>
              </a:lnSpc>
              <a:spcBef>
                <a:spcPts val="95"/>
              </a:spcBef>
              <a:buClr>
                <a:srgbClr val="92C500"/>
              </a:buClr>
              <a:buSzPct val="83928"/>
              <a:buFont typeface="Arial"/>
              <a:buChar char="•"/>
              <a:tabLst>
                <a:tab pos="195580" algn="l"/>
              </a:tabLst>
            </a:pPr>
            <a:r>
              <a:rPr sz="2800" b="1" i="1" dirty="0">
                <a:latin typeface="Arial"/>
                <a:cs typeface="Arial"/>
              </a:rPr>
              <a:t>an</a:t>
            </a:r>
            <a:r>
              <a:rPr sz="2800" b="1" i="1" spc="-12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active</a:t>
            </a:r>
            <a:r>
              <a:rPr sz="2800" b="1" i="1" spc="-10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process</a:t>
            </a:r>
            <a:r>
              <a:rPr sz="2800" b="1" i="1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resulting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arteriolar 	</a:t>
            </a:r>
            <a:r>
              <a:rPr sz="2800" dirty="0">
                <a:latin typeface="Arial"/>
                <a:cs typeface="Arial"/>
              </a:rPr>
              <a:t>dilation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increased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blood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inflow,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occurs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at 	</a:t>
            </a:r>
            <a:r>
              <a:rPr sz="2800" dirty="0">
                <a:latin typeface="Arial"/>
                <a:cs typeface="Arial"/>
              </a:rPr>
              <a:t>sites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inflammation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exercising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skeletal 	muscle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0"/>
              </a:spcBef>
              <a:buClr>
                <a:srgbClr val="92C500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194310" marR="5080" indent="-181610">
              <a:lnSpc>
                <a:spcPct val="100000"/>
              </a:lnSpc>
              <a:buClr>
                <a:srgbClr val="92C500"/>
              </a:buClr>
              <a:buSzPct val="83928"/>
              <a:buChar char="•"/>
              <a:tabLst>
                <a:tab pos="195580" algn="l"/>
              </a:tabLst>
            </a:pPr>
            <a:r>
              <a:rPr sz="2800" dirty="0">
                <a:latin typeface="Arial"/>
                <a:cs typeface="Arial"/>
              </a:rPr>
              <a:t>Hyperemic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tissues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redder</a:t>
            </a:r>
            <a:r>
              <a:rPr sz="28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than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normal 	</a:t>
            </a:r>
            <a:r>
              <a:rPr sz="2800" dirty="0">
                <a:latin typeface="Arial"/>
                <a:cs typeface="Arial"/>
              </a:rPr>
              <a:t>because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engorgement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oxygenated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blood.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527" y="5971604"/>
            <a:ext cx="6777990" cy="333375"/>
          </a:xfrm>
          <a:custGeom>
            <a:avLst/>
            <a:gdLst/>
            <a:ahLst/>
            <a:cxnLst/>
            <a:rect l="l" t="t" r="r" b="b"/>
            <a:pathLst>
              <a:path w="6777990" h="333375">
                <a:moveTo>
                  <a:pt x="6747761" y="0"/>
                </a:moveTo>
                <a:lnTo>
                  <a:pt x="29977" y="0"/>
                </a:lnTo>
                <a:lnTo>
                  <a:pt x="18308" y="2355"/>
                </a:lnTo>
                <a:lnTo>
                  <a:pt x="8780" y="8780"/>
                </a:lnTo>
                <a:lnTo>
                  <a:pt x="2355" y="18308"/>
                </a:lnTo>
                <a:lnTo>
                  <a:pt x="0" y="29977"/>
                </a:lnTo>
                <a:lnTo>
                  <a:pt x="0" y="303099"/>
                </a:lnTo>
                <a:lnTo>
                  <a:pt x="2355" y="314767"/>
                </a:lnTo>
                <a:lnTo>
                  <a:pt x="8780" y="324296"/>
                </a:lnTo>
                <a:lnTo>
                  <a:pt x="18308" y="330720"/>
                </a:lnTo>
                <a:lnTo>
                  <a:pt x="29977" y="333076"/>
                </a:lnTo>
                <a:lnTo>
                  <a:pt x="6747761" y="333076"/>
                </a:lnTo>
                <a:lnTo>
                  <a:pt x="6759425" y="330720"/>
                </a:lnTo>
                <a:lnTo>
                  <a:pt x="6768952" y="324296"/>
                </a:lnTo>
                <a:lnTo>
                  <a:pt x="6775377" y="314767"/>
                </a:lnTo>
                <a:lnTo>
                  <a:pt x="6777733" y="303099"/>
                </a:lnTo>
                <a:lnTo>
                  <a:pt x="6777733" y="29977"/>
                </a:lnTo>
                <a:lnTo>
                  <a:pt x="6775377" y="18308"/>
                </a:lnTo>
                <a:lnTo>
                  <a:pt x="6768952" y="8780"/>
                </a:lnTo>
                <a:lnTo>
                  <a:pt x="6759425" y="2355"/>
                </a:lnTo>
                <a:lnTo>
                  <a:pt x="6747761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1525" y="5117909"/>
            <a:ext cx="7501890" cy="760095"/>
          </a:xfrm>
          <a:custGeom>
            <a:avLst/>
            <a:gdLst/>
            <a:ahLst/>
            <a:cxnLst/>
            <a:rect l="l" t="t" r="r" b="b"/>
            <a:pathLst>
              <a:path w="7501890" h="760095">
                <a:moveTo>
                  <a:pt x="2624658" y="456958"/>
                </a:moveTo>
                <a:lnTo>
                  <a:pt x="2622296" y="445287"/>
                </a:lnTo>
                <a:lnTo>
                  <a:pt x="2615869" y="435762"/>
                </a:lnTo>
                <a:lnTo>
                  <a:pt x="2606344" y="429336"/>
                </a:lnTo>
                <a:lnTo>
                  <a:pt x="2594686" y="426974"/>
                </a:lnTo>
                <a:lnTo>
                  <a:pt x="29972" y="426974"/>
                </a:lnTo>
                <a:lnTo>
                  <a:pt x="18300" y="429336"/>
                </a:lnTo>
                <a:lnTo>
                  <a:pt x="8775" y="435762"/>
                </a:lnTo>
                <a:lnTo>
                  <a:pt x="2349" y="445287"/>
                </a:lnTo>
                <a:lnTo>
                  <a:pt x="0" y="456958"/>
                </a:lnTo>
                <a:lnTo>
                  <a:pt x="0" y="730084"/>
                </a:lnTo>
                <a:lnTo>
                  <a:pt x="2349" y="741743"/>
                </a:lnTo>
                <a:lnTo>
                  <a:pt x="8775" y="751281"/>
                </a:lnTo>
                <a:lnTo>
                  <a:pt x="18300" y="757707"/>
                </a:lnTo>
                <a:lnTo>
                  <a:pt x="29972" y="760056"/>
                </a:lnTo>
                <a:lnTo>
                  <a:pt x="2594686" y="760056"/>
                </a:lnTo>
                <a:lnTo>
                  <a:pt x="2606344" y="757707"/>
                </a:lnTo>
                <a:lnTo>
                  <a:pt x="2615869" y="751281"/>
                </a:lnTo>
                <a:lnTo>
                  <a:pt x="2622296" y="741743"/>
                </a:lnTo>
                <a:lnTo>
                  <a:pt x="2624658" y="730084"/>
                </a:lnTo>
                <a:lnTo>
                  <a:pt x="2624658" y="456958"/>
                </a:lnTo>
                <a:close/>
              </a:path>
              <a:path w="7501890" h="760095">
                <a:moveTo>
                  <a:pt x="2942882" y="29984"/>
                </a:moveTo>
                <a:lnTo>
                  <a:pt x="2940520" y="18313"/>
                </a:lnTo>
                <a:lnTo>
                  <a:pt x="2934093" y="8788"/>
                </a:lnTo>
                <a:lnTo>
                  <a:pt x="2924568" y="2362"/>
                </a:lnTo>
                <a:lnTo>
                  <a:pt x="2912910" y="0"/>
                </a:lnTo>
                <a:lnTo>
                  <a:pt x="1845703" y="0"/>
                </a:lnTo>
                <a:lnTo>
                  <a:pt x="1834019" y="2362"/>
                </a:lnTo>
                <a:lnTo>
                  <a:pt x="1824494" y="8788"/>
                </a:lnTo>
                <a:lnTo>
                  <a:pt x="1818068" y="18313"/>
                </a:lnTo>
                <a:lnTo>
                  <a:pt x="1815719" y="29984"/>
                </a:lnTo>
                <a:lnTo>
                  <a:pt x="1815719" y="303098"/>
                </a:lnTo>
                <a:lnTo>
                  <a:pt x="1818068" y="314782"/>
                </a:lnTo>
                <a:lnTo>
                  <a:pt x="1824494" y="324307"/>
                </a:lnTo>
                <a:lnTo>
                  <a:pt x="1834019" y="330733"/>
                </a:lnTo>
                <a:lnTo>
                  <a:pt x="1845703" y="333082"/>
                </a:lnTo>
                <a:lnTo>
                  <a:pt x="2912910" y="333082"/>
                </a:lnTo>
                <a:lnTo>
                  <a:pt x="2924568" y="330733"/>
                </a:lnTo>
                <a:lnTo>
                  <a:pt x="2934093" y="324307"/>
                </a:lnTo>
                <a:lnTo>
                  <a:pt x="2940520" y="314782"/>
                </a:lnTo>
                <a:lnTo>
                  <a:pt x="2942882" y="303098"/>
                </a:lnTo>
                <a:lnTo>
                  <a:pt x="2942882" y="29984"/>
                </a:lnTo>
                <a:close/>
              </a:path>
              <a:path w="7501890" h="760095">
                <a:moveTo>
                  <a:pt x="7501318" y="29984"/>
                </a:moveTo>
                <a:lnTo>
                  <a:pt x="7498956" y="18313"/>
                </a:lnTo>
                <a:lnTo>
                  <a:pt x="7492530" y="8788"/>
                </a:lnTo>
                <a:lnTo>
                  <a:pt x="7483005" y="2362"/>
                </a:lnTo>
                <a:lnTo>
                  <a:pt x="7471346" y="0"/>
                </a:lnTo>
                <a:lnTo>
                  <a:pt x="4415421" y="0"/>
                </a:lnTo>
                <a:lnTo>
                  <a:pt x="4403737" y="2362"/>
                </a:lnTo>
                <a:lnTo>
                  <a:pt x="4394212" y="8788"/>
                </a:lnTo>
                <a:lnTo>
                  <a:pt x="4387786" y="18313"/>
                </a:lnTo>
                <a:lnTo>
                  <a:pt x="4385437" y="29984"/>
                </a:lnTo>
                <a:lnTo>
                  <a:pt x="4385437" y="303098"/>
                </a:lnTo>
                <a:lnTo>
                  <a:pt x="4387786" y="314782"/>
                </a:lnTo>
                <a:lnTo>
                  <a:pt x="4394212" y="324307"/>
                </a:lnTo>
                <a:lnTo>
                  <a:pt x="4403737" y="330733"/>
                </a:lnTo>
                <a:lnTo>
                  <a:pt x="4415421" y="333082"/>
                </a:lnTo>
                <a:lnTo>
                  <a:pt x="7471346" y="333082"/>
                </a:lnTo>
                <a:lnTo>
                  <a:pt x="7483005" y="330733"/>
                </a:lnTo>
                <a:lnTo>
                  <a:pt x="7492543" y="324307"/>
                </a:lnTo>
                <a:lnTo>
                  <a:pt x="7498956" y="314782"/>
                </a:lnTo>
                <a:lnTo>
                  <a:pt x="7501318" y="303098"/>
                </a:lnTo>
                <a:lnTo>
                  <a:pt x="7501318" y="29984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1527" y="3639248"/>
            <a:ext cx="1010285" cy="333375"/>
          </a:xfrm>
          <a:custGeom>
            <a:avLst/>
            <a:gdLst/>
            <a:ahLst/>
            <a:cxnLst/>
            <a:rect l="l" t="t" r="r" b="b"/>
            <a:pathLst>
              <a:path w="1010285" h="333375">
                <a:moveTo>
                  <a:pt x="980005" y="0"/>
                </a:moveTo>
                <a:lnTo>
                  <a:pt x="29977" y="0"/>
                </a:lnTo>
                <a:lnTo>
                  <a:pt x="18308" y="2356"/>
                </a:lnTo>
                <a:lnTo>
                  <a:pt x="8780" y="8782"/>
                </a:lnTo>
                <a:lnTo>
                  <a:pt x="2355" y="18313"/>
                </a:lnTo>
                <a:lnTo>
                  <a:pt x="0" y="29984"/>
                </a:lnTo>
                <a:lnTo>
                  <a:pt x="0" y="303098"/>
                </a:lnTo>
                <a:lnTo>
                  <a:pt x="2355" y="314769"/>
                </a:lnTo>
                <a:lnTo>
                  <a:pt x="8780" y="324300"/>
                </a:lnTo>
                <a:lnTo>
                  <a:pt x="18308" y="330726"/>
                </a:lnTo>
                <a:lnTo>
                  <a:pt x="29977" y="333082"/>
                </a:lnTo>
                <a:lnTo>
                  <a:pt x="980005" y="333082"/>
                </a:lnTo>
                <a:lnTo>
                  <a:pt x="991670" y="330726"/>
                </a:lnTo>
                <a:lnTo>
                  <a:pt x="1001197" y="324300"/>
                </a:lnTo>
                <a:lnTo>
                  <a:pt x="1007621" y="314769"/>
                </a:lnTo>
                <a:lnTo>
                  <a:pt x="1009977" y="303098"/>
                </a:lnTo>
                <a:lnTo>
                  <a:pt x="1009977" y="29984"/>
                </a:lnTo>
                <a:lnTo>
                  <a:pt x="1007621" y="18313"/>
                </a:lnTo>
                <a:lnTo>
                  <a:pt x="1001197" y="8782"/>
                </a:lnTo>
                <a:lnTo>
                  <a:pt x="991670" y="2356"/>
                </a:lnTo>
                <a:lnTo>
                  <a:pt x="980005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518" y="4065752"/>
            <a:ext cx="1861185" cy="333375"/>
          </a:xfrm>
          <a:custGeom>
            <a:avLst/>
            <a:gdLst/>
            <a:ahLst/>
            <a:cxnLst/>
            <a:rect l="l" t="t" r="r" b="b"/>
            <a:pathLst>
              <a:path w="1861185" h="333375">
                <a:moveTo>
                  <a:pt x="1830952" y="0"/>
                </a:moveTo>
                <a:lnTo>
                  <a:pt x="30002" y="0"/>
                </a:lnTo>
                <a:lnTo>
                  <a:pt x="18324" y="2356"/>
                </a:lnTo>
                <a:lnTo>
                  <a:pt x="8787" y="8783"/>
                </a:lnTo>
                <a:lnTo>
                  <a:pt x="2357" y="18318"/>
                </a:lnTo>
                <a:lnTo>
                  <a:pt x="0" y="29997"/>
                </a:lnTo>
                <a:lnTo>
                  <a:pt x="0" y="303352"/>
                </a:lnTo>
                <a:lnTo>
                  <a:pt x="2357" y="315033"/>
                </a:lnTo>
                <a:lnTo>
                  <a:pt x="8787" y="324572"/>
                </a:lnTo>
                <a:lnTo>
                  <a:pt x="18324" y="331003"/>
                </a:lnTo>
                <a:lnTo>
                  <a:pt x="30002" y="333362"/>
                </a:lnTo>
                <a:lnTo>
                  <a:pt x="1830952" y="333362"/>
                </a:lnTo>
                <a:lnTo>
                  <a:pt x="1842633" y="331003"/>
                </a:lnTo>
                <a:lnTo>
                  <a:pt x="1852172" y="324572"/>
                </a:lnTo>
                <a:lnTo>
                  <a:pt x="1858604" y="315033"/>
                </a:lnTo>
                <a:lnTo>
                  <a:pt x="1860962" y="303352"/>
                </a:lnTo>
                <a:lnTo>
                  <a:pt x="1860962" y="29997"/>
                </a:lnTo>
                <a:lnTo>
                  <a:pt x="1858604" y="18318"/>
                </a:lnTo>
                <a:lnTo>
                  <a:pt x="1852172" y="8783"/>
                </a:lnTo>
                <a:lnTo>
                  <a:pt x="1842633" y="2356"/>
                </a:lnTo>
                <a:lnTo>
                  <a:pt x="1830952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9519" y="3212528"/>
            <a:ext cx="6130290" cy="333375"/>
          </a:xfrm>
          <a:custGeom>
            <a:avLst/>
            <a:gdLst/>
            <a:ahLst/>
            <a:cxnLst/>
            <a:rect l="l" t="t" r="r" b="b"/>
            <a:pathLst>
              <a:path w="6130290" h="333375">
                <a:moveTo>
                  <a:pt x="6100165" y="0"/>
                </a:moveTo>
                <a:lnTo>
                  <a:pt x="29984" y="0"/>
                </a:lnTo>
                <a:lnTo>
                  <a:pt x="18313" y="2356"/>
                </a:lnTo>
                <a:lnTo>
                  <a:pt x="8782" y="8782"/>
                </a:lnTo>
                <a:lnTo>
                  <a:pt x="2356" y="18313"/>
                </a:lnTo>
                <a:lnTo>
                  <a:pt x="0" y="29984"/>
                </a:lnTo>
                <a:lnTo>
                  <a:pt x="0" y="303098"/>
                </a:lnTo>
                <a:lnTo>
                  <a:pt x="2356" y="314769"/>
                </a:lnTo>
                <a:lnTo>
                  <a:pt x="8782" y="324300"/>
                </a:lnTo>
                <a:lnTo>
                  <a:pt x="18313" y="330726"/>
                </a:lnTo>
                <a:lnTo>
                  <a:pt x="29984" y="333082"/>
                </a:lnTo>
                <a:lnTo>
                  <a:pt x="6100165" y="333082"/>
                </a:lnTo>
                <a:lnTo>
                  <a:pt x="6111837" y="330726"/>
                </a:lnTo>
                <a:lnTo>
                  <a:pt x="6121368" y="324300"/>
                </a:lnTo>
                <a:lnTo>
                  <a:pt x="6127794" y="314769"/>
                </a:lnTo>
                <a:lnTo>
                  <a:pt x="6130150" y="303098"/>
                </a:lnTo>
                <a:lnTo>
                  <a:pt x="6130150" y="29984"/>
                </a:lnTo>
                <a:lnTo>
                  <a:pt x="6127794" y="18313"/>
                </a:lnTo>
                <a:lnTo>
                  <a:pt x="6121368" y="8782"/>
                </a:lnTo>
                <a:lnTo>
                  <a:pt x="6111837" y="2356"/>
                </a:lnTo>
                <a:lnTo>
                  <a:pt x="6100165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94804" y="3639248"/>
            <a:ext cx="1169035" cy="333375"/>
          </a:xfrm>
          <a:custGeom>
            <a:avLst/>
            <a:gdLst/>
            <a:ahLst/>
            <a:cxnLst/>
            <a:rect l="l" t="t" r="r" b="b"/>
            <a:pathLst>
              <a:path w="1169034" h="333375">
                <a:moveTo>
                  <a:pt x="1138631" y="0"/>
                </a:moveTo>
                <a:lnTo>
                  <a:pt x="29971" y="0"/>
                </a:lnTo>
                <a:lnTo>
                  <a:pt x="18302" y="2356"/>
                </a:lnTo>
                <a:lnTo>
                  <a:pt x="8775" y="8782"/>
                </a:lnTo>
                <a:lnTo>
                  <a:pt x="2354" y="18313"/>
                </a:lnTo>
                <a:lnTo>
                  <a:pt x="0" y="29984"/>
                </a:lnTo>
                <a:lnTo>
                  <a:pt x="0" y="303098"/>
                </a:lnTo>
                <a:lnTo>
                  <a:pt x="2354" y="314769"/>
                </a:lnTo>
                <a:lnTo>
                  <a:pt x="8775" y="324300"/>
                </a:lnTo>
                <a:lnTo>
                  <a:pt x="18302" y="330726"/>
                </a:lnTo>
                <a:lnTo>
                  <a:pt x="29971" y="333082"/>
                </a:lnTo>
                <a:lnTo>
                  <a:pt x="1138631" y="333082"/>
                </a:lnTo>
                <a:lnTo>
                  <a:pt x="1150300" y="330726"/>
                </a:lnTo>
                <a:lnTo>
                  <a:pt x="1159827" y="324300"/>
                </a:lnTo>
                <a:lnTo>
                  <a:pt x="1166248" y="314769"/>
                </a:lnTo>
                <a:lnTo>
                  <a:pt x="1168603" y="303098"/>
                </a:lnTo>
                <a:lnTo>
                  <a:pt x="1168603" y="29984"/>
                </a:lnTo>
                <a:lnTo>
                  <a:pt x="1166248" y="18313"/>
                </a:lnTo>
                <a:lnTo>
                  <a:pt x="1159827" y="8782"/>
                </a:lnTo>
                <a:lnTo>
                  <a:pt x="1150300" y="2356"/>
                </a:lnTo>
                <a:lnTo>
                  <a:pt x="1138631" y="0"/>
                </a:lnTo>
                <a:close/>
              </a:path>
            </a:pathLst>
          </a:custGeom>
          <a:solidFill>
            <a:srgbClr val="80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528841"/>
            <a:ext cx="4139184" cy="69644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521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0000"/>
                </a:solidFill>
              </a:rPr>
              <a:t>Congestion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535940" y="1624711"/>
            <a:ext cx="7934325" cy="511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marR="954405" indent="-181610">
              <a:lnSpc>
                <a:spcPct val="100000"/>
              </a:lnSpc>
              <a:spcBef>
                <a:spcPts val="95"/>
              </a:spcBef>
              <a:buClr>
                <a:srgbClr val="92C500"/>
              </a:buClr>
              <a:buSzPct val="83928"/>
              <a:buFont typeface="Arial"/>
              <a:buChar char="•"/>
              <a:tabLst>
                <a:tab pos="194945" algn="l"/>
              </a:tabLst>
            </a:pPr>
            <a:r>
              <a:rPr sz="2800" b="1" i="1" dirty="0">
                <a:latin typeface="Arial"/>
                <a:cs typeface="Arial"/>
              </a:rPr>
              <a:t>a</a:t>
            </a:r>
            <a:r>
              <a:rPr sz="2800" b="1" i="1" spc="-10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passive</a:t>
            </a:r>
            <a:r>
              <a:rPr sz="2800" b="1" i="1" spc="-10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process</a:t>
            </a:r>
            <a:r>
              <a:rPr sz="2800" b="1" i="1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resulting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impaired 	</a:t>
            </a:r>
            <a:r>
              <a:rPr sz="2800" dirty="0">
                <a:latin typeface="Arial"/>
                <a:cs typeface="Arial"/>
              </a:rPr>
              <a:t>outflow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venous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blood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tissue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0"/>
              </a:spcBef>
              <a:buClr>
                <a:srgbClr val="92C500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193675" marR="140970" indent="-181610">
              <a:lnSpc>
                <a:spcPct val="100000"/>
              </a:lnSpc>
              <a:buClr>
                <a:srgbClr val="92C500"/>
              </a:buClr>
              <a:buSzPct val="83928"/>
              <a:buChar char="•"/>
              <a:tabLst>
                <a:tab pos="194945" algn="l"/>
              </a:tabLst>
            </a:pPr>
            <a:r>
              <a:rPr sz="2800" dirty="0">
                <a:latin typeface="Arial"/>
                <a:cs typeface="Arial"/>
              </a:rPr>
              <a:t>It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occur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systemically,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cardiac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failure,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or 	</a:t>
            </a:r>
            <a:r>
              <a:rPr sz="2800" dirty="0">
                <a:latin typeface="Arial"/>
                <a:cs typeface="Arial"/>
              </a:rPr>
              <a:t>locally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consequence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isolated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venous 	obstruction.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5"/>
              </a:spcBef>
              <a:buClr>
                <a:srgbClr val="92C500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193675" marR="5080" indent="-181610">
              <a:lnSpc>
                <a:spcPct val="100000"/>
              </a:lnSpc>
              <a:buClr>
                <a:srgbClr val="92C500"/>
              </a:buClr>
              <a:buSzPct val="83928"/>
              <a:buChar char="•"/>
              <a:tabLst>
                <a:tab pos="194945" algn="l"/>
              </a:tabLst>
            </a:pPr>
            <a:r>
              <a:rPr sz="2800" dirty="0">
                <a:latin typeface="Arial"/>
                <a:cs typeface="Arial"/>
              </a:rPr>
              <a:t>Congested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tissues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have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abnormal</a:t>
            </a:r>
            <a:r>
              <a:rPr sz="28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blue-red 	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color</a:t>
            </a:r>
            <a:r>
              <a:rPr sz="28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cyanosis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8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stems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 	</a:t>
            </a:r>
            <a:r>
              <a:rPr sz="2800" dirty="0">
                <a:latin typeface="Arial"/>
                <a:cs typeface="Arial"/>
              </a:rPr>
              <a:t>accumulation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deoxygenated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hemoglobin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 	</a:t>
            </a:r>
            <a:r>
              <a:rPr sz="2800" spc="-10" dirty="0">
                <a:latin typeface="Arial"/>
                <a:cs typeface="Arial"/>
              </a:rPr>
              <a:t>affected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area.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" y="166827"/>
            <a:ext cx="82022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ACUTE</a:t>
            </a:r>
            <a:r>
              <a:rPr sz="3000" b="1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PASSIVE</a:t>
            </a:r>
            <a:r>
              <a:rPr sz="3000" b="1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000000"/>
                </a:solidFill>
                <a:latin typeface="Arial"/>
                <a:cs typeface="Arial"/>
              </a:rPr>
              <a:t>HYPEREMIA/CONGESTION,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" y="624585"/>
            <a:ext cx="11068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0" dirty="0">
                <a:latin typeface="Arial"/>
                <a:cs typeface="Arial"/>
              </a:rPr>
              <a:t>LUNG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19" y="1037844"/>
            <a:ext cx="3700272" cy="493623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339463" y="1062227"/>
            <a:ext cx="4588510" cy="4800600"/>
            <a:chOff x="4339463" y="1062227"/>
            <a:chExt cx="4588510" cy="48006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2912" y="1062227"/>
              <a:ext cx="3154680" cy="4800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9463" y="2745994"/>
              <a:ext cx="1752600" cy="175285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81711" y="6025997"/>
            <a:ext cx="66471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typical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picture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acute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pulmonary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edema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congested </a:t>
            </a:r>
            <a:r>
              <a:rPr sz="2000" dirty="0">
                <a:latin typeface="Arial"/>
                <a:cs typeface="Arial"/>
              </a:rPr>
              <a:t>alveolar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vessels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transudate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inside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alveoli.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528841"/>
            <a:ext cx="8253983" cy="6964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4416" y="577341"/>
            <a:ext cx="68491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Chronic</a:t>
            </a:r>
            <a:r>
              <a:rPr sz="3600" b="1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Pulmonary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000000"/>
                </a:solidFill>
                <a:latin typeface="Arial"/>
                <a:cs typeface="Arial"/>
              </a:rPr>
              <a:t>Congestion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435" y="1469263"/>
            <a:ext cx="782129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5"/>
              </a:spcBef>
              <a:buClr>
                <a:srgbClr val="92C500"/>
              </a:buClr>
              <a:buSzPct val="84375"/>
              <a:buChar char="•"/>
              <a:tabLst>
                <a:tab pos="194945" algn="l"/>
              </a:tabLst>
            </a:pPr>
            <a:r>
              <a:rPr sz="3200" dirty="0">
                <a:latin typeface="Arial"/>
                <a:cs typeface="Arial"/>
              </a:rPr>
              <a:t>the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septa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become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thickened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fibrotic,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alveolar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spaces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contain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numerous </a:t>
            </a:r>
            <a:r>
              <a:rPr sz="3200" dirty="0">
                <a:latin typeface="Arial"/>
                <a:cs typeface="Arial"/>
              </a:rPr>
              <a:t>macrophages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laden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hemosiderin </a:t>
            </a:r>
            <a:r>
              <a:rPr sz="3200" dirty="0">
                <a:latin typeface="Arial"/>
                <a:cs typeface="Arial"/>
              </a:rPr>
              <a:t>(“heart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failure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cells”)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derived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from </a:t>
            </a:r>
            <a:r>
              <a:rPr sz="3200" dirty="0">
                <a:latin typeface="Arial"/>
                <a:cs typeface="Arial"/>
              </a:rPr>
              <a:t>phagocytosed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cells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6629" y="3209277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71970" y="0"/>
                </a:moveTo>
                <a:lnTo>
                  <a:pt x="71970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E442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8515" y="3551265"/>
            <a:ext cx="7112981" cy="333848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52400" y="5198948"/>
            <a:ext cx="1154430" cy="829944"/>
          </a:xfrm>
          <a:custGeom>
            <a:avLst/>
            <a:gdLst/>
            <a:ahLst/>
            <a:cxnLst/>
            <a:rect l="l" t="t" r="r" b="b"/>
            <a:pathLst>
              <a:path w="1154430" h="829945">
                <a:moveTo>
                  <a:pt x="1075267" y="76200"/>
                </a:moveTo>
                <a:lnTo>
                  <a:pt x="1055566" y="64223"/>
                </a:lnTo>
                <a:lnTo>
                  <a:pt x="1044039" y="57179"/>
                </a:lnTo>
                <a:lnTo>
                  <a:pt x="1037216" y="52733"/>
                </a:lnTo>
                <a:lnTo>
                  <a:pt x="1032415" y="48996"/>
                </a:lnTo>
                <a:lnTo>
                  <a:pt x="1026955" y="44081"/>
                </a:lnTo>
                <a:lnTo>
                  <a:pt x="1018043" y="35902"/>
                </a:lnTo>
                <a:lnTo>
                  <a:pt x="1009219" y="27076"/>
                </a:lnTo>
                <a:lnTo>
                  <a:pt x="1000395" y="18262"/>
                </a:lnTo>
                <a:lnTo>
                  <a:pt x="992126" y="9982"/>
                </a:lnTo>
                <a:lnTo>
                  <a:pt x="983857" y="1714"/>
                </a:lnTo>
                <a:lnTo>
                  <a:pt x="976645" y="850"/>
                </a:lnTo>
                <a:lnTo>
                  <a:pt x="969432" y="0"/>
                </a:lnTo>
                <a:lnTo>
                  <a:pt x="1009961" y="19862"/>
                </a:lnTo>
                <a:lnTo>
                  <a:pt x="1041992" y="43851"/>
                </a:lnTo>
                <a:lnTo>
                  <a:pt x="1076690" y="78109"/>
                </a:lnTo>
                <a:lnTo>
                  <a:pt x="1112028" y="130276"/>
                </a:lnTo>
                <a:lnTo>
                  <a:pt x="1133943" y="172180"/>
                </a:lnTo>
                <a:lnTo>
                  <a:pt x="1147622" y="221818"/>
                </a:lnTo>
                <a:lnTo>
                  <a:pt x="1154220" y="274350"/>
                </a:lnTo>
                <a:lnTo>
                  <a:pt x="1145661" y="298851"/>
                </a:lnTo>
                <a:lnTo>
                  <a:pt x="1126566" y="336511"/>
                </a:lnTo>
                <a:lnTo>
                  <a:pt x="1105225" y="374766"/>
                </a:lnTo>
                <a:lnTo>
                  <a:pt x="1038489" y="436727"/>
                </a:lnTo>
                <a:lnTo>
                  <a:pt x="962291" y="489031"/>
                </a:lnTo>
                <a:lnTo>
                  <a:pt x="884219" y="541425"/>
                </a:lnTo>
                <a:lnTo>
                  <a:pt x="828592" y="575380"/>
                </a:lnTo>
                <a:lnTo>
                  <a:pt x="768767" y="605736"/>
                </a:lnTo>
                <a:lnTo>
                  <a:pt x="678101" y="647332"/>
                </a:lnTo>
                <a:lnTo>
                  <a:pt x="587455" y="688188"/>
                </a:lnTo>
                <a:lnTo>
                  <a:pt x="527765" y="713346"/>
                </a:lnTo>
                <a:lnTo>
                  <a:pt x="472505" y="733192"/>
                </a:lnTo>
                <a:lnTo>
                  <a:pt x="395147" y="758113"/>
                </a:lnTo>
                <a:lnTo>
                  <a:pt x="319062" y="782172"/>
                </a:lnTo>
                <a:lnTo>
                  <a:pt x="272708" y="795982"/>
                </a:lnTo>
                <a:lnTo>
                  <a:pt x="193617" y="813699"/>
                </a:lnTo>
                <a:lnTo>
                  <a:pt x="151503" y="822014"/>
                </a:lnTo>
                <a:lnTo>
                  <a:pt x="107569" y="828186"/>
                </a:lnTo>
                <a:lnTo>
                  <a:pt x="64189" y="829318"/>
                </a:lnTo>
                <a:lnTo>
                  <a:pt x="51253" y="829164"/>
                </a:lnTo>
                <a:lnTo>
                  <a:pt x="41406" y="828165"/>
                </a:lnTo>
                <a:lnTo>
                  <a:pt x="29391" y="826056"/>
                </a:lnTo>
                <a:lnTo>
                  <a:pt x="9589" y="822384"/>
                </a:lnTo>
                <a:lnTo>
                  <a:pt x="4795" y="821823"/>
                </a:lnTo>
                <a:lnTo>
                  <a:pt x="0" y="821262"/>
                </a:lnTo>
              </a:path>
            </a:pathLst>
          </a:custGeom>
          <a:ln w="63500">
            <a:solidFill>
              <a:srgbClr val="E442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8400" y="6435063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25"/>
                </a:moveTo>
                <a:lnTo>
                  <a:pt x="0" y="0"/>
                </a:lnTo>
              </a:path>
            </a:pathLst>
          </a:custGeom>
          <a:ln w="63500">
            <a:solidFill>
              <a:srgbClr val="E442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4490"/>
          </a:xfrm>
          <a:custGeom>
            <a:avLst/>
            <a:gdLst/>
            <a:ahLst/>
            <a:cxnLst/>
            <a:rect l="l" t="t" r="r" b="b"/>
            <a:pathLst>
              <a:path w="9144000" h="364490">
                <a:moveTo>
                  <a:pt x="9144000" y="0"/>
                </a:moveTo>
                <a:lnTo>
                  <a:pt x="0" y="0"/>
                </a:lnTo>
                <a:lnTo>
                  <a:pt x="0" y="364236"/>
                </a:lnTo>
                <a:lnTo>
                  <a:pt x="9144000" y="364236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" y="354837"/>
            <a:ext cx="82727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3333FF"/>
                </a:solidFill>
                <a:latin typeface="Arial"/>
                <a:cs typeface="Arial"/>
              </a:rPr>
              <a:t>CHRONIC</a:t>
            </a:r>
            <a:r>
              <a:rPr b="1" spc="-26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3333FF"/>
                </a:solidFill>
                <a:latin typeface="Arial"/>
                <a:cs typeface="Arial"/>
              </a:rPr>
              <a:t>PASSIVE </a:t>
            </a:r>
            <a:r>
              <a:rPr b="1" spc="-25" dirty="0">
                <a:solidFill>
                  <a:srgbClr val="3333FF"/>
                </a:solidFill>
                <a:latin typeface="Arial"/>
                <a:cs typeface="Arial"/>
              </a:rPr>
              <a:t>HYPEREMIA/CONGESTION,</a:t>
            </a:r>
            <a:r>
              <a:rPr b="1" spc="-16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3333FF"/>
                </a:solidFill>
                <a:latin typeface="Arial"/>
                <a:cs typeface="Arial"/>
              </a:rPr>
              <a:t>LUNG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979676"/>
            <a:ext cx="7162800" cy="4684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B525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1357</Words>
  <Application>Microsoft Office PowerPoint</Application>
  <PresentationFormat>Custom</PresentationFormat>
  <Paragraphs>136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MS UI Gothic</vt:lpstr>
      <vt:lpstr>Arial</vt:lpstr>
      <vt:lpstr>Office Theme</vt:lpstr>
      <vt:lpstr>PowerPoint Presentation</vt:lpstr>
      <vt:lpstr>Introduction</vt:lpstr>
      <vt:lpstr>Overview</vt:lpstr>
      <vt:lpstr>Overview</vt:lpstr>
      <vt:lpstr>Hyperemia</vt:lpstr>
      <vt:lpstr>Congestion</vt:lpstr>
      <vt:lpstr>ACUTE PASSIVE HYPEREMIA/CONGESTION,</vt:lpstr>
      <vt:lpstr>Chronic Pulmonary Congestion</vt:lpstr>
      <vt:lpstr>CHRONIC PASSIVE HYPEREMIA/CONGESTION, LUNG</vt:lpstr>
      <vt:lpstr>Acute Hepatic Congestion</vt:lpstr>
      <vt:lpstr>Acute Passive Congestion, Liver</vt:lpstr>
      <vt:lpstr>Chronic Passive Congestion of the liver</vt:lpstr>
      <vt:lpstr>CHRONIC PASSIVE HYPEREMIA/CONGESTION, LIVER</vt:lpstr>
      <vt:lpstr>PowerPoint Presentation</vt:lpstr>
      <vt:lpstr>Edema</vt:lpstr>
      <vt:lpstr>Edema</vt:lpstr>
      <vt:lpstr>WATER</vt:lpstr>
      <vt:lpstr>Edema may be caused</vt:lpstr>
      <vt:lpstr>Subcutaneous Edema</vt:lpstr>
      <vt:lpstr>“Pitting” Edema</vt:lpstr>
      <vt:lpstr>Periorbital Edema</vt:lpstr>
      <vt:lpstr>Hemorrhage</vt:lpstr>
      <vt:lpstr>Hemorrhage: Manifestations</vt:lpstr>
      <vt:lpstr>Hemorrhage: Manifestations</vt:lpstr>
      <vt:lpstr>PowerPoint Presentation</vt:lpstr>
      <vt:lpstr>PowerPoint Presentation</vt:lpstr>
      <vt:lpstr>PowerPoint Presentation</vt:lpstr>
      <vt:lpstr>Embolism</vt:lpstr>
      <vt:lpstr>PowerPoint Presentation</vt:lpstr>
      <vt:lpstr>PowerPoint Presentation</vt:lpstr>
      <vt:lpstr>Infarction</vt:lpstr>
      <vt:lpstr>PowerPoint Presentation</vt:lpstr>
      <vt:lpstr>Shock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alnaseem</dc:creator>
  <cp:lastModifiedBy>taha hussein</cp:lastModifiedBy>
  <cp:revision>5</cp:revision>
  <dcterms:created xsi:type="dcterms:W3CDTF">2023-10-14T05:56:15Z</dcterms:created>
  <dcterms:modified xsi:type="dcterms:W3CDTF">2025-05-24T09:52:10Z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2021-03-18T00:00:00Z</vt:filetime>
  </property>
  <property fmtid="{D5CDD505-2E9C-101B-9397-08002B2CF9AE}" pid="3" name="LastSaved">
    <vt:filetime>2023-10-14T00:00:00Z</vt:filetime>
  </property>
  <property fmtid="{D5CDD505-2E9C-101B-9397-08002B2CF9AE}" pid="4" name="Producer">
    <vt:lpwstr>PDFTron PDFNet, V7.15758
</vt:lpwstr>
  </property>
</Properties>
</file>