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6" r:id="rId6"/>
    <p:sldId id="259" r:id="rId7"/>
    <p:sldId id="276" r:id="rId8"/>
    <p:sldId id="275" r:id="rId9"/>
    <p:sldId id="267" r:id="rId10"/>
    <p:sldId id="268" r:id="rId11"/>
    <p:sldId id="260" r:id="rId12"/>
    <p:sldId id="261" r:id="rId13"/>
    <p:sldId id="269" r:id="rId14"/>
    <p:sldId id="262" r:id="rId15"/>
    <p:sldId id="270" r:id="rId16"/>
    <p:sldId id="263" r:id="rId17"/>
    <p:sldId id="265" r:id="rId18"/>
  </p:sldIdLst>
  <p:sldSz cx="18288000" cy="10287000"/>
  <p:notesSz cx="6858000" cy="9144000"/>
  <p:embeddedFontLst>
    <p:embeddedFont>
      <p:font typeface="ไอติม" charset="-34"/>
      <p:regular r:id="rId19"/>
    </p:embeddedFont>
    <p:embeddedFont>
      <p:font typeface="Arial Black" pitchFamily="34" charset="0"/>
      <p:bold r:id="rId20"/>
    </p:embeddedFont>
    <p:embeddedFont>
      <p:font typeface="PT Bold Heading" pitchFamily="2" charset="-78"/>
      <p:regular r:id="rId21"/>
    </p:embeddedFont>
    <p:embeddedFont>
      <p:font typeface="Sniglet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PT Bold Arch" pitchFamily="2" charset="-78"/>
      <p:regular r:id="rId27"/>
    </p:embeddedFont>
    <p:embeddedFont>
      <p:font typeface="Algerian" pitchFamily="82" charset="0"/>
      <p:regular r:id="rId28"/>
    </p:embeddedFont>
    <p:embeddedFont>
      <p:font typeface="Bold Italic Art" pitchFamily="2" charset="-7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22" autoAdjust="0"/>
  </p:normalViewPr>
  <p:slideViewPr>
    <p:cSldViewPr>
      <p:cViewPr>
        <p:scale>
          <a:sx n="50" d="100"/>
          <a:sy n="50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jpe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6.jpe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2193" y="-1272847"/>
            <a:ext cx="18745933" cy="13381800"/>
          </a:xfrm>
          <a:custGeom>
            <a:avLst/>
            <a:gdLst/>
            <a:ahLst/>
            <a:cxnLst/>
            <a:rect l="l" t="t" r="r" b="b"/>
            <a:pathLst>
              <a:path w="18745933" h="13381800">
                <a:moveTo>
                  <a:pt x="0" y="0"/>
                </a:moveTo>
                <a:lnTo>
                  <a:pt x="18745934" y="0"/>
                </a:lnTo>
                <a:lnTo>
                  <a:pt x="18745934" y="13381800"/>
                </a:lnTo>
                <a:lnTo>
                  <a:pt x="0" y="1338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62711" y="7152632"/>
            <a:ext cx="4369563" cy="4369563"/>
          </a:xfrm>
          <a:custGeom>
            <a:avLst/>
            <a:gdLst/>
            <a:ahLst/>
            <a:cxnLst/>
            <a:rect l="l" t="t" r="r" b="b"/>
            <a:pathLst>
              <a:path w="4369563" h="4369563">
                <a:moveTo>
                  <a:pt x="0" y="0"/>
                </a:moveTo>
                <a:lnTo>
                  <a:pt x="4369563" y="0"/>
                </a:lnTo>
                <a:lnTo>
                  <a:pt x="4369563" y="4369562"/>
                </a:lnTo>
                <a:lnTo>
                  <a:pt x="0" y="4369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7797" y="3548138"/>
            <a:ext cx="3457171" cy="3457171"/>
          </a:xfrm>
          <a:custGeom>
            <a:avLst/>
            <a:gdLst/>
            <a:ahLst/>
            <a:cxnLst/>
            <a:rect l="l" t="t" r="r" b="b"/>
            <a:pathLst>
              <a:path w="3457171" h="3457171">
                <a:moveTo>
                  <a:pt x="0" y="0"/>
                </a:moveTo>
                <a:lnTo>
                  <a:pt x="3457170" y="0"/>
                </a:lnTo>
                <a:lnTo>
                  <a:pt x="3457170" y="3457171"/>
                </a:lnTo>
                <a:lnTo>
                  <a:pt x="0" y="3457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935430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7493" y="-500524"/>
            <a:ext cx="3618212" cy="4316738"/>
          </a:xfrm>
          <a:custGeom>
            <a:avLst/>
            <a:gdLst/>
            <a:ahLst/>
            <a:cxnLst/>
            <a:rect l="l" t="t" r="r" b="b"/>
            <a:pathLst>
              <a:path w="3618212" h="4316738">
                <a:moveTo>
                  <a:pt x="0" y="0"/>
                </a:moveTo>
                <a:lnTo>
                  <a:pt x="3618212" y="0"/>
                </a:lnTo>
                <a:lnTo>
                  <a:pt x="3618212" y="4316739"/>
                </a:lnTo>
                <a:lnTo>
                  <a:pt x="0" y="4316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66037" y="-349083"/>
            <a:ext cx="13555925" cy="389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827"/>
              </a:lnSpc>
            </a:pPr>
            <a:r>
              <a:rPr lang="ar-IQ" sz="14000" dirty="0" smtClean="0">
                <a:solidFill>
                  <a:srgbClr val="F2BE43"/>
                </a:solidFill>
                <a:latin typeface="Adam Script"/>
                <a:ea typeface="Adam Script"/>
                <a:cs typeface="Bold Italic Art" panose="02010400000000000000" pitchFamily="2" charset="-78"/>
                <a:sym typeface="Adam Script"/>
              </a:rPr>
              <a:t>رمضان كريم</a:t>
            </a:r>
            <a:endParaRPr lang="en-US" sz="14000" dirty="0">
              <a:solidFill>
                <a:srgbClr val="F2BE43"/>
              </a:solidFill>
              <a:latin typeface="Adam Script"/>
              <a:ea typeface="Adam Script"/>
              <a:cs typeface="Bold Italic Art" panose="02010400000000000000" pitchFamily="2" charset="-78"/>
              <a:sym typeface="Adam 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7709" y="3944116"/>
            <a:ext cx="17929986" cy="1982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645"/>
              </a:lnSpc>
            </a:pPr>
            <a:r>
              <a:rPr lang="ar-IQ" sz="7200" dirty="0" smtClean="0">
                <a:solidFill>
                  <a:srgbClr val="FFC000"/>
                </a:solidFill>
                <a:latin typeface="ไอติม"/>
                <a:ea typeface="ไอติม"/>
                <a:cs typeface="PT Bold Heading" panose="02010400000000000000" pitchFamily="2" charset="-78"/>
                <a:sym typeface="ไอติม"/>
              </a:rPr>
              <a:t>المحاضرة الاولى</a:t>
            </a:r>
          </a:p>
          <a:p>
            <a:pPr algn="ctr">
              <a:lnSpc>
                <a:spcPts val="7645"/>
              </a:lnSpc>
            </a:pPr>
            <a:r>
              <a:rPr lang="en-US" sz="7200" dirty="0">
                <a:solidFill>
                  <a:srgbClr val="FFC000"/>
                </a:solidFill>
                <a:latin typeface="ไอติม"/>
                <a:ea typeface="ไอติม"/>
                <a:cs typeface="PT Bold Heading" panose="02010400000000000000" pitchFamily="2" charset="-78"/>
                <a:sym typeface="ไอติม"/>
              </a:rPr>
              <a:t>processing word</a:t>
            </a:r>
            <a:r>
              <a:rPr lang="ar-IQ" sz="7200" dirty="0" smtClean="0">
                <a:solidFill>
                  <a:srgbClr val="FFC000"/>
                </a:solidFill>
                <a:latin typeface="ไอติม"/>
                <a:ea typeface="ไอติม"/>
                <a:cs typeface="PT Bold Heading" panose="02010400000000000000" pitchFamily="2" charset="-78"/>
                <a:sym typeface="ไอติม"/>
              </a:rPr>
              <a:t> </a:t>
            </a:r>
            <a:endParaRPr lang="en-US" sz="7200" dirty="0">
              <a:solidFill>
                <a:srgbClr val="FFC000"/>
              </a:solidFill>
              <a:latin typeface="ไอติม"/>
              <a:ea typeface="ไอติม"/>
              <a:cs typeface="PT Bold Heading" panose="02010400000000000000" pitchFamily="2" charset="-78"/>
              <a:sym typeface="ไอติม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9690" y="8488881"/>
            <a:ext cx="523009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2"/>
              </a:lnSpc>
            </a:pPr>
            <a:r>
              <a:rPr lang="en-US" sz="3600" dirty="0">
                <a:solidFill>
                  <a:srgbClr val="000000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Created by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9690" y="9078943"/>
            <a:ext cx="755991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1">
              <a:lnSpc>
                <a:spcPts val="3132"/>
              </a:lnSpc>
            </a:pPr>
            <a:r>
              <a:rPr lang="en-US" sz="6600" dirty="0" err="1" smtClean="0">
                <a:solidFill>
                  <a:srgbClr val="000000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Hiba</a:t>
            </a:r>
            <a:r>
              <a:rPr lang="en-US" sz="6600" dirty="0" smtClean="0">
                <a:solidFill>
                  <a:srgbClr val="000000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ali</a:t>
            </a:r>
            <a:r>
              <a:rPr lang="en-US" sz="6600" dirty="0" smtClean="0">
                <a:solidFill>
                  <a:srgbClr val="000000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hassan</a:t>
            </a:r>
            <a:endParaRPr lang="en-US" sz="6600" dirty="0">
              <a:solidFill>
                <a:srgbClr val="000000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52600" y="2528466"/>
            <a:ext cx="6756174" cy="68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ar-IQ" sz="4400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lang="en-US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" name="Freeform 8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52600" y="1999061"/>
            <a:ext cx="14926434" cy="6954439"/>
            <a:chOff x="0" y="0"/>
            <a:chExt cx="1893584" cy="19730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93584" cy="1973038"/>
            </a:xfrm>
            <a:custGeom>
              <a:avLst/>
              <a:gdLst/>
              <a:ahLst/>
              <a:cxnLst/>
              <a:rect l="l" t="t" r="r" b="b"/>
              <a:pathLst>
                <a:path w="1893584" h="1973038">
                  <a:moveTo>
                    <a:pt x="54917" y="0"/>
                  </a:moveTo>
                  <a:lnTo>
                    <a:pt x="1838667" y="0"/>
                  </a:lnTo>
                  <a:cubicBezTo>
                    <a:pt x="1853232" y="0"/>
                    <a:pt x="1867200" y="5786"/>
                    <a:pt x="1877499" y="16085"/>
                  </a:cubicBezTo>
                  <a:cubicBezTo>
                    <a:pt x="1887798" y="26384"/>
                    <a:pt x="1893584" y="40352"/>
                    <a:pt x="1893584" y="54917"/>
                  </a:cubicBezTo>
                  <a:lnTo>
                    <a:pt x="1893584" y="1918121"/>
                  </a:lnTo>
                  <a:cubicBezTo>
                    <a:pt x="1893584" y="1932686"/>
                    <a:pt x="1887798" y="1946654"/>
                    <a:pt x="1877499" y="1956953"/>
                  </a:cubicBezTo>
                  <a:cubicBezTo>
                    <a:pt x="1867200" y="1967252"/>
                    <a:pt x="1853232" y="1973038"/>
                    <a:pt x="1838667" y="1973038"/>
                  </a:cubicBezTo>
                  <a:lnTo>
                    <a:pt x="54917" y="1973038"/>
                  </a:lnTo>
                  <a:cubicBezTo>
                    <a:pt x="40352" y="1973038"/>
                    <a:pt x="26384" y="1967252"/>
                    <a:pt x="16085" y="1956953"/>
                  </a:cubicBezTo>
                  <a:cubicBezTo>
                    <a:pt x="5786" y="1946654"/>
                    <a:pt x="0" y="1932686"/>
                    <a:pt x="0" y="1918121"/>
                  </a:cubicBezTo>
                  <a:lnTo>
                    <a:pt x="0" y="54917"/>
                  </a:lnTo>
                  <a:cubicBezTo>
                    <a:pt x="0" y="40352"/>
                    <a:pt x="5786" y="26384"/>
                    <a:pt x="16085" y="16085"/>
                  </a:cubicBezTo>
                  <a:cubicBezTo>
                    <a:pt x="26384" y="5786"/>
                    <a:pt x="40352" y="0"/>
                    <a:pt x="54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93584" cy="2011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05200" y="2270293"/>
            <a:ext cx="12797593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r" rtl="1">
              <a:lnSpc>
                <a:spcPts val="5520"/>
              </a:lnSpc>
              <a:buFont typeface="Wingdings" pitchFamily="2" charset="2"/>
              <a:buChar char="v"/>
            </a:pPr>
            <a:r>
              <a:rPr lang="ar-IQ" sz="4400" b="1" dirty="0"/>
              <a:t>إزالة الأوامر من شريط أدوات الوصول </a:t>
            </a:r>
            <a:r>
              <a:rPr lang="ar-IQ" sz="4400" b="1" dirty="0" smtClean="0"/>
              <a:t>السريع</a:t>
            </a:r>
          </a:p>
          <a:p>
            <a:pPr algn="r" rtl="1">
              <a:lnSpc>
                <a:spcPts val="5520"/>
              </a:lnSpc>
            </a:pPr>
            <a:r>
              <a:rPr lang="ar-IQ" sz="4400" b="1" dirty="0" smtClean="0"/>
              <a:t>يمكن إزالة الأوامر المضافة عن طريق الضغط بالزر الأيمن على شريط أدوات الوصول        </a:t>
            </a:r>
            <a:r>
              <a:rPr lang="en-US" sz="4400" b="1" dirty="0" smtClean="0"/>
              <a:t>Remove from Quick Access Toolbar</a:t>
            </a:r>
            <a:endParaRPr lang="en-US" sz="4400" dirty="0" smtClean="0"/>
          </a:p>
          <a:p>
            <a:pPr algn="ctr">
              <a:lnSpc>
                <a:spcPts val="5520"/>
              </a:lnSpc>
            </a:pPr>
            <a:endParaRPr lang="ar-IQ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21000" y="8302248"/>
            <a:ext cx="3617764" cy="3456176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5" y="0"/>
                </a:lnTo>
                <a:lnTo>
                  <a:pt x="3823875" y="3823874"/>
                </a:lnTo>
                <a:lnTo>
                  <a:pt x="0" y="38238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561021" y="8118399"/>
            <a:ext cx="3823874" cy="3823874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4" y="0"/>
                </a:lnTo>
                <a:lnTo>
                  <a:pt x="3823874" y="3823874"/>
                </a:lnTo>
                <a:lnTo>
                  <a:pt x="0" y="38238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6" name="صورة 15" descr="C:\Users\Al naseem\Downloads\WhatsApp Image 2025-03-09 at 11.00.35 AM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5091578"/>
            <a:ext cx="12801600" cy="35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9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807715" y="1450525"/>
            <a:ext cx="11244570" cy="8502128"/>
            <a:chOff x="0" y="0"/>
            <a:chExt cx="2625890" cy="2002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5890" cy="2002287"/>
            </a:xfrm>
            <a:custGeom>
              <a:avLst/>
              <a:gdLst/>
              <a:ahLst/>
              <a:cxnLst/>
              <a:rect l="l" t="t" r="r" b="b"/>
              <a:pathLst>
                <a:path w="2625890" h="2002287">
                  <a:moveTo>
                    <a:pt x="39602" y="0"/>
                  </a:moveTo>
                  <a:lnTo>
                    <a:pt x="2586288" y="0"/>
                  </a:lnTo>
                  <a:cubicBezTo>
                    <a:pt x="2596791" y="0"/>
                    <a:pt x="2606864" y="4172"/>
                    <a:pt x="2614291" y="11599"/>
                  </a:cubicBezTo>
                  <a:cubicBezTo>
                    <a:pt x="2621718" y="19026"/>
                    <a:pt x="2625890" y="29099"/>
                    <a:pt x="2625890" y="39602"/>
                  </a:cubicBezTo>
                  <a:lnTo>
                    <a:pt x="2625890" y="1962685"/>
                  </a:lnTo>
                  <a:cubicBezTo>
                    <a:pt x="2625890" y="1984557"/>
                    <a:pt x="2608160" y="2002287"/>
                    <a:pt x="2586288" y="2002287"/>
                  </a:cubicBezTo>
                  <a:lnTo>
                    <a:pt x="39602" y="2002287"/>
                  </a:lnTo>
                  <a:cubicBezTo>
                    <a:pt x="29099" y="2002287"/>
                    <a:pt x="19026" y="1998115"/>
                    <a:pt x="11599" y="1990688"/>
                  </a:cubicBezTo>
                  <a:cubicBezTo>
                    <a:pt x="4172" y="1983261"/>
                    <a:pt x="0" y="1973188"/>
                    <a:pt x="0" y="1962685"/>
                  </a:cubicBezTo>
                  <a:lnTo>
                    <a:pt x="0" y="39602"/>
                  </a:lnTo>
                  <a:cubicBezTo>
                    <a:pt x="0" y="29099"/>
                    <a:pt x="4172" y="19026"/>
                    <a:pt x="11599" y="11599"/>
                  </a:cubicBezTo>
                  <a:cubicBezTo>
                    <a:pt x="19026" y="4172"/>
                    <a:pt x="29099" y="0"/>
                    <a:pt x="396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5890" cy="2040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220" y="5950075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5717" y="-159308"/>
            <a:ext cx="4315744" cy="5148935"/>
          </a:xfrm>
          <a:custGeom>
            <a:avLst/>
            <a:gdLst/>
            <a:ahLst/>
            <a:cxnLst/>
            <a:rect l="l" t="t" r="r" b="b"/>
            <a:pathLst>
              <a:path w="4315744" h="5148935">
                <a:moveTo>
                  <a:pt x="0" y="0"/>
                </a:moveTo>
                <a:lnTo>
                  <a:pt x="4315744" y="0"/>
                </a:lnTo>
                <a:lnTo>
                  <a:pt x="4315744" y="5148935"/>
                </a:lnTo>
                <a:lnTo>
                  <a:pt x="0" y="5148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61461" y="371993"/>
            <a:ext cx="1254694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849"/>
              </a:lnSpc>
            </a:pPr>
            <a:r>
              <a:rPr lang="ar-IQ" sz="5400" b="1" dirty="0">
                <a:solidFill>
                  <a:schemeClr val="bg1"/>
                </a:solidFill>
              </a:rPr>
              <a:t>ما هو شريط عنوان      </a:t>
            </a:r>
            <a:r>
              <a:rPr lang="en-US" sz="5400" b="1" dirty="0">
                <a:solidFill>
                  <a:schemeClr val="bg1"/>
                </a:solidFill>
              </a:rPr>
              <a:t>RIBBON</a:t>
            </a:r>
            <a:endParaRPr lang="en-US" sz="5400" b="1" dirty="0">
              <a:solidFill>
                <a:schemeClr val="bg1"/>
              </a:solidFill>
              <a:ea typeface="ไอติม"/>
              <a:cs typeface="PT Bold Heading" panose="02010400000000000000" pitchFamily="2" charset="-78"/>
              <a:sym typeface="ไอติม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59023" y="1927841"/>
            <a:ext cx="10641446" cy="404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440"/>
              </a:lnSpc>
            </a:pPr>
            <a:r>
              <a:rPr lang="ar-IQ" sz="4400" b="1" dirty="0"/>
              <a:t>عبارة عن مجموعة من أشرطة الأدوات التي تم وضعها على مجموعة من علامات التبويب. وداخل كل شريط تبويب هناك مجموعات تحتوي على أزرار أوامر مرتبطة منطقيا لأداء وظيفة معينة </a:t>
            </a:r>
            <a:r>
              <a:rPr lang="ar-IQ" sz="4400" b="1" u="sng" dirty="0"/>
              <a:t>وظيفة هذه الأزرار تنفيذ أمر أو عرض قائمة من الأوامر</a:t>
            </a:r>
            <a:endParaRPr lang="ar-IQ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6220" y="5950075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3" name="صورة 12" descr="C:\Users\Al naseem\Downloads\WhatsApp Image 2025-03-09 at 11.11.21 AM.jpe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5099262"/>
            <a:ext cx="10134600" cy="34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31280" y="-190500"/>
            <a:ext cx="16172474" cy="1049655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4212" y="4811762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00401" y="3162300"/>
            <a:ext cx="12496800" cy="2394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r" rtl="1">
              <a:lnSpc>
                <a:spcPts val="6440"/>
              </a:lnSpc>
              <a:buFont typeface="Arial" panose="020B0604020202020204" pitchFamily="34" charset="0"/>
              <a:buChar char="•"/>
            </a:pPr>
            <a:r>
              <a:rPr lang="ar-IQ" sz="4000" b="1" dirty="0"/>
              <a:t>هو علامة تبويب خاصة والتي تظهر فقط مع بعض الكائنات مثل الصورة والرسم البياني والجداول. علامات التبويب السياقية تحتوي على الأوامر التي تحتاجها لتنسيق عناصر مثل الجداول والصور ومربعات النص </a:t>
            </a:r>
            <a:endParaRPr lang="ar-IQ" sz="40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" name="Freeform 9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V="1">
            <a:off x="0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3998123"/>
                </a:moveTo>
                <a:lnTo>
                  <a:pt x="3998123" y="3998123"/>
                </a:lnTo>
                <a:lnTo>
                  <a:pt x="3998123" y="0"/>
                </a:lnTo>
                <a:lnTo>
                  <a:pt x="0" y="0"/>
                </a:lnTo>
                <a:lnTo>
                  <a:pt x="0" y="399812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مستطيل 10"/>
          <p:cNvSpPr/>
          <p:nvPr/>
        </p:nvSpPr>
        <p:spPr>
          <a:xfrm>
            <a:off x="3743782" y="1933456"/>
            <a:ext cx="11039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en-US" sz="4800" b="1" dirty="0" smtClean="0"/>
              <a:t> Contextual </a:t>
            </a:r>
            <a:r>
              <a:rPr lang="en-US" sz="5400" b="1" dirty="0"/>
              <a:t>tab  </a:t>
            </a:r>
            <a:r>
              <a:rPr lang="ar-IQ" sz="5400" b="1" dirty="0"/>
              <a:t>التبويب السياقية </a:t>
            </a:r>
            <a:endParaRPr lang="en-US" sz="4800" dirty="0"/>
          </a:p>
        </p:txBody>
      </p:sp>
      <p:pic>
        <p:nvPicPr>
          <p:cNvPr id="12" name="صورة 11" descr="C:\Users\Al naseem\Downloads\WhatsApp Image 2025-03-09 at 11.35.44 AM (1)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1606" y="5753100"/>
            <a:ext cx="8991599" cy="30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323306" y="778353"/>
            <a:ext cx="5120128" cy="5120128"/>
          </a:xfrm>
          <a:custGeom>
            <a:avLst/>
            <a:gdLst/>
            <a:ahLst/>
            <a:cxnLst/>
            <a:rect l="l" t="t" r="r" b="b"/>
            <a:pathLst>
              <a:path w="5120128" h="5120128">
                <a:moveTo>
                  <a:pt x="0" y="0"/>
                </a:moveTo>
                <a:lnTo>
                  <a:pt x="5120128" y="0"/>
                </a:lnTo>
                <a:lnTo>
                  <a:pt x="5120128" y="5120128"/>
                </a:lnTo>
                <a:lnTo>
                  <a:pt x="0" y="5120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4000" y="1866900"/>
            <a:ext cx="15359370" cy="9050387"/>
            <a:chOff x="0" y="0"/>
            <a:chExt cx="2625890" cy="2002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5890" cy="2002287"/>
            </a:xfrm>
            <a:custGeom>
              <a:avLst/>
              <a:gdLst/>
              <a:ahLst/>
              <a:cxnLst/>
              <a:rect l="l" t="t" r="r" b="b"/>
              <a:pathLst>
                <a:path w="2625890" h="2002287">
                  <a:moveTo>
                    <a:pt x="39602" y="0"/>
                  </a:moveTo>
                  <a:lnTo>
                    <a:pt x="2586288" y="0"/>
                  </a:lnTo>
                  <a:cubicBezTo>
                    <a:pt x="2596791" y="0"/>
                    <a:pt x="2606864" y="4172"/>
                    <a:pt x="2614291" y="11599"/>
                  </a:cubicBezTo>
                  <a:cubicBezTo>
                    <a:pt x="2621718" y="19026"/>
                    <a:pt x="2625890" y="29099"/>
                    <a:pt x="2625890" y="39602"/>
                  </a:cubicBezTo>
                  <a:lnTo>
                    <a:pt x="2625890" y="1962685"/>
                  </a:lnTo>
                  <a:cubicBezTo>
                    <a:pt x="2625890" y="1984557"/>
                    <a:pt x="2608160" y="2002287"/>
                    <a:pt x="2586288" y="2002287"/>
                  </a:cubicBezTo>
                  <a:lnTo>
                    <a:pt x="39602" y="2002287"/>
                  </a:lnTo>
                  <a:cubicBezTo>
                    <a:pt x="29099" y="2002287"/>
                    <a:pt x="19026" y="1998115"/>
                    <a:pt x="11599" y="1990688"/>
                  </a:cubicBezTo>
                  <a:cubicBezTo>
                    <a:pt x="4172" y="1983261"/>
                    <a:pt x="0" y="1973188"/>
                    <a:pt x="0" y="1962685"/>
                  </a:cubicBezTo>
                  <a:lnTo>
                    <a:pt x="0" y="39602"/>
                  </a:lnTo>
                  <a:cubicBezTo>
                    <a:pt x="0" y="29099"/>
                    <a:pt x="4172" y="19026"/>
                    <a:pt x="11599" y="11599"/>
                  </a:cubicBezTo>
                  <a:cubicBezTo>
                    <a:pt x="19026" y="4172"/>
                    <a:pt x="29099" y="0"/>
                    <a:pt x="396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5890" cy="2040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5676900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5717" y="-159308"/>
            <a:ext cx="4315744" cy="5148935"/>
          </a:xfrm>
          <a:custGeom>
            <a:avLst/>
            <a:gdLst/>
            <a:ahLst/>
            <a:cxnLst/>
            <a:rect l="l" t="t" r="r" b="b"/>
            <a:pathLst>
              <a:path w="4315744" h="5148935">
                <a:moveTo>
                  <a:pt x="0" y="0"/>
                </a:moveTo>
                <a:lnTo>
                  <a:pt x="4315744" y="0"/>
                </a:lnTo>
                <a:lnTo>
                  <a:pt x="4315744" y="5148935"/>
                </a:lnTo>
                <a:lnTo>
                  <a:pt x="0" y="5148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61461" y="649287"/>
            <a:ext cx="113144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rtl="1"/>
            <a:r>
              <a:rPr lang="en-US" sz="4400" b="1" dirty="0">
                <a:solidFill>
                  <a:schemeClr val="bg1"/>
                </a:solidFill>
              </a:rPr>
              <a:t>DIALOG BOX LAUNCHER     </a:t>
            </a:r>
            <a:r>
              <a:rPr lang="ar-IQ" sz="4400" b="1" dirty="0">
                <a:solidFill>
                  <a:schemeClr val="bg1"/>
                </a:solidFill>
              </a:rPr>
              <a:t>   مشغل مربع الحوار   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76401" y="2233462"/>
            <a:ext cx="14603846" cy="322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IQ" sz="4000" b="1" dirty="0"/>
              <a:t>مشغل مربع الحوار هو زر مع سهم صغير والذي يظهر في الركن الأيمن السفلي في العديد من المجموعات . عند النقر علية يفتح مربع الحوار الذي يوفر خيارات </a:t>
            </a:r>
            <a:r>
              <a:rPr lang="ar-IQ" sz="4000" b="1" dirty="0" err="1"/>
              <a:t>أضافية</a:t>
            </a:r>
            <a:r>
              <a:rPr lang="ar-IQ" sz="4000" b="1" dirty="0"/>
              <a:t> تتعلق بتلك المجموعة    </a:t>
            </a:r>
            <a:endParaRPr lang="en-US" sz="4000" dirty="0"/>
          </a:p>
          <a:p>
            <a:pPr rtl="1"/>
            <a:r>
              <a:rPr lang="ar-IQ" sz="4000" dirty="0"/>
              <a:t> </a:t>
            </a:r>
            <a:endParaRPr lang="en-US" sz="4000" dirty="0"/>
          </a:p>
          <a:p>
            <a:pPr algn="ctr" rtl="1">
              <a:lnSpc>
                <a:spcPts val="6440"/>
              </a:lnSpc>
            </a:pPr>
            <a:r>
              <a:rPr lang="ar-IQ" sz="4000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lang="en-US" sz="40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17" y="4042212"/>
            <a:ext cx="89154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00589" y="-308141"/>
            <a:ext cx="16110213" cy="9469589"/>
            <a:chOff x="0" y="0"/>
            <a:chExt cx="2003269" cy="32233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3269" cy="3223369"/>
            </a:xfrm>
            <a:custGeom>
              <a:avLst/>
              <a:gdLst/>
              <a:ahLst/>
              <a:cxnLst/>
              <a:rect l="l" t="t" r="r" b="b"/>
              <a:pathLst>
                <a:path w="2003269" h="3223369">
                  <a:moveTo>
                    <a:pt x="51910" y="0"/>
                  </a:moveTo>
                  <a:lnTo>
                    <a:pt x="1951358" y="0"/>
                  </a:lnTo>
                  <a:cubicBezTo>
                    <a:pt x="1965126" y="0"/>
                    <a:pt x="1978329" y="5469"/>
                    <a:pt x="1988065" y="15204"/>
                  </a:cubicBezTo>
                  <a:cubicBezTo>
                    <a:pt x="1997800" y="24939"/>
                    <a:pt x="2003269" y="38143"/>
                    <a:pt x="2003269" y="51910"/>
                  </a:cubicBezTo>
                  <a:lnTo>
                    <a:pt x="2003269" y="3171459"/>
                  </a:lnTo>
                  <a:cubicBezTo>
                    <a:pt x="2003269" y="3200128"/>
                    <a:pt x="1980028" y="3223369"/>
                    <a:pt x="1951358" y="3223369"/>
                  </a:cubicBezTo>
                  <a:lnTo>
                    <a:pt x="51910" y="3223369"/>
                  </a:lnTo>
                  <a:cubicBezTo>
                    <a:pt x="38143" y="3223369"/>
                    <a:pt x="24939" y="3217900"/>
                    <a:pt x="15204" y="3208165"/>
                  </a:cubicBezTo>
                  <a:cubicBezTo>
                    <a:pt x="5469" y="3198430"/>
                    <a:pt x="0" y="3185226"/>
                    <a:pt x="0" y="3171459"/>
                  </a:cubicBezTo>
                  <a:lnTo>
                    <a:pt x="0" y="51910"/>
                  </a:lnTo>
                  <a:cubicBezTo>
                    <a:pt x="0" y="38143"/>
                    <a:pt x="5469" y="24939"/>
                    <a:pt x="15204" y="15204"/>
                  </a:cubicBezTo>
                  <a:cubicBezTo>
                    <a:pt x="24939" y="5469"/>
                    <a:pt x="38143" y="0"/>
                    <a:pt x="519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003269" cy="3261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37945" y="4903237"/>
            <a:ext cx="17035499" cy="4947742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مستطيل 9"/>
          <p:cNvSpPr/>
          <p:nvPr/>
        </p:nvSpPr>
        <p:spPr>
          <a:xfrm>
            <a:off x="1156286" y="1333500"/>
            <a:ext cx="154553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itchFamily="2" charset="2"/>
              <a:buChar char="v"/>
            </a:pPr>
            <a:r>
              <a:rPr lang="en-US" sz="4400" b="1" dirty="0"/>
              <a:t>point    </a:t>
            </a:r>
            <a:r>
              <a:rPr lang="ar-IQ" sz="4400" b="1" dirty="0"/>
              <a:t>  </a:t>
            </a:r>
            <a:r>
              <a:rPr lang="en-US" sz="4400" b="1" dirty="0" smtClean="0"/>
              <a:t>  The </a:t>
            </a:r>
            <a:r>
              <a:rPr lang="en-US" sz="4400" b="1" dirty="0"/>
              <a:t>insertion</a:t>
            </a:r>
            <a:r>
              <a:rPr lang="ar-IQ" sz="4400" b="1" dirty="0" smtClean="0"/>
              <a:t>نقطة </a:t>
            </a:r>
            <a:r>
              <a:rPr lang="ar-IQ" sz="4400" b="1" dirty="0"/>
              <a:t>الأدراج           </a:t>
            </a:r>
            <a:endParaRPr lang="en-US" sz="4400" dirty="0"/>
          </a:p>
          <a:p>
            <a:pPr algn="r"/>
            <a:r>
              <a:rPr lang="ar-IQ" sz="4400" dirty="0"/>
              <a:t>هي المكان التي يتم فيها أدراج النصوص والصور والرسومات .</a:t>
            </a:r>
            <a:endParaRPr lang="en-US" sz="4400" dirty="0"/>
          </a:p>
          <a:p>
            <a:pPr marL="571500" lvl="0" indent="-571500" algn="r" rtl="1">
              <a:buFont typeface="Wingdings" pitchFamily="2" charset="2"/>
              <a:buChar char="v"/>
            </a:pPr>
            <a:r>
              <a:rPr lang="ar-IQ" sz="4400" b="1" dirty="0"/>
              <a:t> </a:t>
            </a:r>
            <a:r>
              <a:rPr lang="en-US" sz="4400" b="1" dirty="0"/>
              <a:t>Work Area </a:t>
            </a:r>
            <a:r>
              <a:rPr lang="ar-IQ" sz="4400" b="1" dirty="0"/>
              <a:t>    منطقة العمل </a:t>
            </a:r>
            <a:endParaRPr lang="en-US" sz="4400" dirty="0"/>
          </a:p>
          <a:p>
            <a:pPr algn="r" rtl="1"/>
            <a:r>
              <a:rPr lang="ar-IQ" sz="4400" b="1" dirty="0"/>
              <a:t>هي المساحة البيضاء في الوسط حيث يتم العمل أو كتابة الوثيقة .</a:t>
            </a:r>
            <a:endParaRPr lang="en-US" sz="4400" dirty="0"/>
          </a:p>
          <a:p>
            <a:pPr algn="r" rtl="1"/>
            <a:r>
              <a:rPr lang="ar-IQ" sz="4400" b="1" dirty="0"/>
              <a:t> </a:t>
            </a:r>
            <a:endParaRPr lang="en-US" sz="4400" dirty="0"/>
          </a:p>
          <a:p>
            <a:pPr marL="571500" lvl="0" indent="-571500" algn="r" rtl="1">
              <a:buFont typeface="Wingdings" pitchFamily="2" charset="2"/>
              <a:buChar char="v"/>
            </a:pPr>
            <a:r>
              <a:rPr lang="en-US" sz="4400" b="1" dirty="0"/>
              <a:t>    Scroll Bars    </a:t>
            </a:r>
            <a:r>
              <a:rPr lang="ar-IQ" sz="4400" b="1" dirty="0"/>
              <a:t>أشرطة التمرير</a:t>
            </a:r>
            <a:endParaRPr lang="en-US" sz="4400" dirty="0"/>
          </a:p>
          <a:p>
            <a:pPr algn="r" rtl="1"/>
            <a:r>
              <a:rPr lang="ar-IQ" sz="4400" b="1" dirty="0"/>
              <a:t>هناك نوعان من أشرطة التمرير :- </a:t>
            </a:r>
            <a:endParaRPr lang="en-US" sz="4400" dirty="0"/>
          </a:p>
          <a:p>
            <a:pPr algn="r"/>
            <a:r>
              <a:rPr lang="ar-IQ" sz="4400" b="1" dirty="0"/>
              <a:t>الشريط الرئيسي والشريط الأفقي - - والتي تعطي أمكانية تحريك المستند إلى أعلى أو أسفل واليسار واليمين على التوالي 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99062" y="-172172"/>
            <a:ext cx="15428548" cy="985727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5225111"/>
            <a:ext cx="18288000" cy="528161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16895596" y="-1633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V="1">
            <a:off x="0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3998123"/>
                </a:moveTo>
                <a:lnTo>
                  <a:pt x="3998123" y="3998123"/>
                </a:lnTo>
                <a:lnTo>
                  <a:pt x="3998123" y="0"/>
                </a:lnTo>
                <a:lnTo>
                  <a:pt x="0" y="0"/>
                </a:lnTo>
                <a:lnTo>
                  <a:pt x="0" y="399812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مستطيل 10"/>
          <p:cNvSpPr/>
          <p:nvPr/>
        </p:nvSpPr>
        <p:spPr>
          <a:xfrm>
            <a:off x="4343400" y="1181100"/>
            <a:ext cx="99822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itchFamily="2" charset="2"/>
              <a:buChar char="v"/>
            </a:pPr>
            <a:r>
              <a:rPr lang="en-US" sz="4000" b="1" dirty="0"/>
              <a:t>Bar</a:t>
            </a:r>
            <a:r>
              <a:rPr lang="ar-IQ" sz="4000" b="1" dirty="0"/>
              <a:t>    شريط الحالة</a:t>
            </a:r>
            <a:endParaRPr lang="en-US" sz="4000" b="1" dirty="0"/>
          </a:p>
          <a:p>
            <a:pPr algn="r" rtl="1"/>
            <a:r>
              <a:rPr lang="ar-IQ" sz="4000" b="1" dirty="0"/>
              <a:t>يحتوي شريط الحالة على </a:t>
            </a:r>
            <a:r>
              <a:rPr lang="ar-IQ" sz="4000" b="1" dirty="0" smtClean="0"/>
              <a:t>:-</a:t>
            </a:r>
            <a:endParaRPr lang="ar-IQ" sz="4000" b="1" dirty="0"/>
          </a:p>
          <a:p>
            <a:pPr algn="r" rtl="1"/>
            <a:r>
              <a:rPr lang="ar-IQ" sz="4000" b="1" dirty="0" smtClean="0"/>
              <a:t>1- في </a:t>
            </a:r>
            <a:r>
              <a:rPr lang="ar-IQ" sz="4000" b="1" dirty="0"/>
              <a:t>الجهة اليسرى نجدد عدد الصفحات</a:t>
            </a:r>
            <a:endParaRPr lang="en-US" sz="4000" b="1" dirty="0"/>
          </a:p>
          <a:p>
            <a:pPr lvl="0" algn="r" rtl="1"/>
            <a:r>
              <a:rPr lang="ar-IQ" sz="4000" b="1" dirty="0" smtClean="0"/>
              <a:t>2- وفي </a:t>
            </a:r>
            <a:r>
              <a:rPr lang="ar-IQ" sz="4000" b="1" dirty="0"/>
              <a:t>الجهة اليمنى نجد طرق عرض المستند المختلف وشريط التكبير والتصغير .</a:t>
            </a:r>
            <a:endParaRPr lang="en-US" sz="4000" b="1" dirty="0"/>
          </a:p>
          <a:p>
            <a:pPr marL="571500" lvl="0" indent="-571500" algn="r" rtl="1">
              <a:buFont typeface="Wingdings" pitchFamily="2" charset="2"/>
              <a:buChar char="v"/>
            </a:pPr>
            <a:r>
              <a:rPr lang="en-US" sz="4000" b="1" dirty="0"/>
              <a:t>   View Buttons </a:t>
            </a:r>
            <a:r>
              <a:rPr lang="ar-IQ" sz="4000" b="1" dirty="0"/>
              <a:t>أزرار العرض </a:t>
            </a:r>
            <a:r>
              <a:rPr lang="en-US" sz="4000" b="1" dirty="0"/>
              <a:t>   </a:t>
            </a:r>
          </a:p>
          <a:p>
            <a:pPr algn="r" rtl="1"/>
            <a:r>
              <a:rPr lang="ar-IQ" sz="4000" b="1" dirty="0"/>
              <a:t>تقع هذه الأزرار في الجانب الأيمن من شريط الحالة . هذه الأزرار تقوم بعرض المستند بأشكال مختلفة يمكن المايكرو سوفت عرض المستند بخمسة أوضاع </a:t>
            </a:r>
            <a:endParaRPr lang="en-US" sz="4000" b="1" dirty="0"/>
          </a:p>
          <a:p>
            <a:pPr lvl="0" algn="r" rtl="1"/>
            <a:r>
              <a:rPr lang="ar-IQ" sz="4000" b="1" dirty="0" smtClean="0"/>
              <a:t>1- عرض </a:t>
            </a:r>
            <a:r>
              <a:rPr lang="ar-IQ" sz="4000" b="1" dirty="0"/>
              <a:t>تخطيط </a:t>
            </a:r>
            <a:r>
              <a:rPr lang="ar-IQ" sz="4000" b="1" dirty="0" err="1"/>
              <a:t>ألطباعه</a:t>
            </a:r>
            <a:endParaRPr lang="en-US" sz="4000" b="1" dirty="0"/>
          </a:p>
          <a:p>
            <a:pPr lvl="0" algn="r" rtl="1"/>
            <a:r>
              <a:rPr lang="ar-IQ" sz="4000" b="1" dirty="0" smtClean="0"/>
              <a:t>2- عرض </a:t>
            </a:r>
            <a:r>
              <a:rPr lang="ar-IQ" sz="4000" b="1" dirty="0"/>
              <a:t>الشاشة الكاملة </a:t>
            </a:r>
            <a:endParaRPr lang="en-US" sz="4000" b="1" dirty="0"/>
          </a:p>
          <a:p>
            <a:pPr lvl="0" algn="r" rtl="1"/>
            <a:r>
              <a:rPr lang="ar-IQ" sz="4000" b="1" dirty="0" smtClean="0"/>
              <a:t>3- عرض </a:t>
            </a:r>
            <a:r>
              <a:rPr lang="ar-IQ" sz="4000" b="1" dirty="0"/>
              <a:t>متصفح الانترنيت </a:t>
            </a:r>
            <a:endParaRPr lang="en-US" sz="4000" b="1" dirty="0"/>
          </a:p>
          <a:p>
            <a:pPr lvl="0" algn="r" rtl="1"/>
            <a:r>
              <a:rPr lang="ar-IQ" sz="4000" b="1" dirty="0" smtClean="0"/>
              <a:t>4- عرض </a:t>
            </a:r>
            <a:r>
              <a:rPr lang="ar-IQ" sz="4000" b="1" dirty="0"/>
              <a:t>مخطط تفصيلي </a:t>
            </a:r>
            <a:endParaRPr lang="en-US" sz="4000" b="1" dirty="0"/>
          </a:p>
          <a:p>
            <a:pPr lvl="0" algn="r" rtl="1"/>
            <a:r>
              <a:rPr lang="ar-IQ" sz="4000" b="1" dirty="0" smtClean="0"/>
              <a:t>5- عرض </a:t>
            </a:r>
            <a:r>
              <a:rPr lang="ar-IQ" sz="4000" b="1" dirty="0"/>
              <a:t>مسودة . ويمكن أيضا التبديل بين طرق العرض  باستخدام علامة التبويب عرض </a:t>
            </a:r>
            <a:r>
              <a:rPr lang="en-US" sz="4000" b="1" dirty="0"/>
              <a:t>view tab </a:t>
            </a:r>
          </a:p>
        </p:txBody>
      </p:sp>
    </p:spTree>
    <p:extLst>
      <p:ext uri="{BB962C8B-B14F-4D97-AF65-F5344CB8AC3E}">
        <p14:creationId xmlns:p14="http://schemas.microsoft.com/office/powerpoint/2010/main" val="28971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17777"/>
            <a:ext cx="18288001" cy="6588662"/>
            <a:chOff x="0" y="0"/>
            <a:chExt cx="6000715" cy="13143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00715" cy="1314364"/>
            </a:xfrm>
            <a:custGeom>
              <a:avLst/>
              <a:gdLst/>
              <a:ahLst/>
              <a:cxnLst/>
              <a:rect l="l" t="t" r="r" b="b"/>
              <a:pathLst>
                <a:path w="6000715" h="1314364">
                  <a:moveTo>
                    <a:pt x="17330" y="0"/>
                  </a:moveTo>
                  <a:lnTo>
                    <a:pt x="5983386" y="0"/>
                  </a:lnTo>
                  <a:cubicBezTo>
                    <a:pt x="5987981" y="0"/>
                    <a:pt x="5992389" y="1826"/>
                    <a:pt x="5995639" y="5076"/>
                  </a:cubicBezTo>
                  <a:cubicBezTo>
                    <a:pt x="5998889" y="8326"/>
                    <a:pt x="6000715" y="12734"/>
                    <a:pt x="6000715" y="17330"/>
                  </a:cubicBezTo>
                  <a:lnTo>
                    <a:pt x="6000715" y="1297034"/>
                  </a:lnTo>
                  <a:cubicBezTo>
                    <a:pt x="6000715" y="1301630"/>
                    <a:pt x="5998889" y="1306038"/>
                    <a:pt x="5995639" y="1309288"/>
                  </a:cubicBezTo>
                  <a:cubicBezTo>
                    <a:pt x="5992389" y="1312538"/>
                    <a:pt x="5987981" y="1314364"/>
                    <a:pt x="5983386" y="1314364"/>
                  </a:cubicBezTo>
                  <a:lnTo>
                    <a:pt x="17330" y="1314364"/>
                  </a:lnTo>
                  <a:cubicBezTo>
                    <a:pt x="12734" y="1314364"/>
                    <a:pt x="8326" y="1312538"/>
                    <a:pt x="5076" y="1309288"/>
                  </a:cubicBezTo>
                  <a:cubicBezTo>
                    <a:pt x="1826" y="1306038"/>
                    <a:pt x="0" y="1301630"/>
                    <a:pt x="0" y="1297034"/>
                  </a:cubicBezTo>
                  <a:lnTo>
                    <a:pt x="0" y="17330"/>
                  </a:lnTo>
                  <a:cubicBezTo>
                    <a:pt x="0" y="12734"/>
                    <a:pt x="1826" y="8326"/>
                    <a:pt x="5076" y="5076"/>
                  </a:cubicBezTo>
                  <a:cubicBezTo>
                    <a:pt x="8326" y="1826"/>
                    <a:pt x="12734" y="0"/>
                    <a:pt x="173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000715" cy="1352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141" y="-814"/>
            <a:ext cx="176022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en-US" sz="6000" b="1" dirty="0">
                <a:solidFill>
                  <a:schemeClr val="bg1"/>
                </a:solidFill>
              </a:rPr>
              <a:t> </a:t>
            </a:r>
            <a:endParaRPr lang="en-US" sz="4800" dirty="0">
              <a:solidFill>
                <a:schemeClr val="bg1"/>
              </a:solidFill>
            </a:endParaRPr>
          </a:p>
          <a:p>
            <a:pPr lvl="0" algn="r" rtl="1"/>
            <a:r>
              <a:rPr lang="en-US" sz="4800" b="1" dirty="0">
                <a:solidFill>
                  <a:schemeClr val="bg1"/>
                </a:solidFill>
              </a:rPr>
              <a:t>Zoom Buttons  </a:t>
            </a:r>
            <a:r>
              <a:rPr lang="ar-IQ" sz="4800" b="1" dirty="0">
                <a:solidFill>
                  <a:schemeClr val="bg1"/>
                </a:solidFill>
              </a:rPr>
              <a:t> أزرار تكبير / تصغير  </a:t>
            </a:r>
            <a:endParaRPr lang="en-US" sz="4800" dirty="0">
              <a:solidFill>
                <a:schemeClr val="bg1"/>
              </a:solidFill>
            </a:endParaRPr>
          </a:p>
          <a:p>
            <a:pPr algn="r" rtl="1"/>
            <a:r>
              <a:rPr lang="ar-IQ" sz="4800" b="1" dirty="0">
                <a:solidFill>
                  <a:schemeClr val="bg1"/>
                </a:solidFill>
              </a:rPr>
              <a:t>تقوم بتكبير أو تصغير وتقع على الجانب الأيمن من شريط الحالة </a:t>
            </a:r>
            <a:r>
              <a:rPr lang="ar-IQ" sz="6000" b="1" dirty="0">
                <a:solidFill>
                  <a:schemeClr val="bg1"/>
                </a:solidFill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  <a:p>
            <a:pPr rtl="1"/>
            <a:r>
              <a:rPr lang="ar-IQ" sz="6000" b="1" dirty="0"/>
              <a:t> </a:t>
            </a:r>
            <a:endParaRPr lang="en-US" sz="6000" dirty="0"/>
          </a:p>
        </p:txBody>
      </p:sp>
      <p:sp>
        <p:nvSpPr>
          <p:cNvPr id="9" name="Freeform 9"/>
          <p:cNvSpPr/>
          <p:nvPr/>
        </p:nvSpPr>
        <p:spPr>
          <a:xfrm rot="5400000">
            <a:off x="16134951" y="-91034"/>
            <a:ext cx="2020098" cy="2286000"/>
          </a:xfrm>
          <a:custGeom>
            <a:avLst/>
            <a:gdLst/>
            <a:ahLst/>
            <a:cxnLst/>
            <a:rect l="l" t="t" r="r" b="b"/>
            <a:pathLst>
              <a:path w="4082116" h="4082116">
                <a:moveTo>
                  <a:pt x="0" y="0"/>
                </a:moveTo>
                <a:lnTo>
                  <a:pt x="4082116" y="0"/>
                </a:lnTo>
                <a:lnTo>
                  <a:pt x="4082116" y="4082115"/>
                </a:lnTo>
                <a:lnTo>
                  <a:pt x="0" y="4082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V="1">
            <a:off x="340592" y="-340592"/>
            <a:ext cx="2062015" cy="2743200"/>
          </a:xfrm>
          <a:custGeom>
            <a:avLst/>
            <a:gdLst/>
            <a:ahLst/>
            <a:cxnLst/>
            <a:rect l="l" t="t" r="r" b="b"/>
            <a:pathLst>
              <a:path w="4124032" h="4124032">
                <a:moveTo>
                  <a:pt x="0" y="4124032"/>
                </a:moveTo>
                <a:lnTo>
                  <a:pt x="4124032" y="4124032"/>
                </a:lnTo>
                <a:lnTo>
                  <a:pt x="4124032" y="0"/>
                </a:lnTo>
                <a:lnTo>
                  <a:pt x="0" y="0"/>
                </a:lnTo>
                <a:lnTo>
                  <a:pt x="0" y="41240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4476" y="1340059"/>
            <a:ext cx="3962401" cy="1974641"/>
          </a:xfrm>
          <a:custGeom>
            <a:avLst/>
            <a:gdLst/>
            <a:ahLst/>
            <a:cxnLst/>
            <a:rect l="l" t="t" r="r" b="b"/>
            <a:pathLst>
              <a:path w="5093740" h="3400071">
                <a:moveTo>
                  <a:pt x="0" y="0"/>
                </a:moveTo>
                <a:lnTo>
                  <a:pt x="5093740" y="0"/>
                </a:lnTo>
                <a:lnTo>
                  <a:pt x="5093740" y="3400072"/>
                </a:lnTo>
                <a:lnTo>
                  <a:pt x="0" y="34000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مستطيل 12"/>
          <p:cNvSpPr/>
          <p:nvPr/>
        </p:nvSpPr>
        <p:spPr>
          <a:xfrm>
            <a:off x="1066800" y="3613670"/>
            <a:ext cx="16814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600" b="1" dirty="0"/>
              <a:t> </a:t>
            </a:r>
            <a:r>
              <a:rPr lang="en-US" sz="3600" b="1" dirty="0" smtClean="0"/>
              <a:t>Zoom </a:t>
            </a:r>
            <a:r>
              <a:rPr lang="en-US" sz="3600" b="1" dirty="0"/>
              <a:t>Buttons  </a:t>
            </a:r>
            <a:r>
              <a:rPr lang="ar-IQ" sz="3600" b="1" dirty="0"/>
              <a:t> أزرار تكبير / تصغير  </a:t>
            </a:r>
            <a:r>
              <a:rPr lang="ar-IQ" sz="3600" b="1" dirty="0" smtClean="0"/>
              <a:t>تقوم </a:t>
            </a:r>
            <a:r>
              <a:rPr lang="ar-IQ" sz="3600" b="1" dirty="0"/>
              <a:t>بتكبير أو تصغير وتقع على الجانب الأيمن من شريط الحالة </a:t>
            </a:r>
            <a:r>
              <a:rPr lang="ar-IQ" sz="3600" b="1" dirty="0" smtClean="0"/>
              <a:t>.</a:t>
            </a:r>
            <a:r>
              <a:rPr lang="ar-IQ" b="1" dirty="0"/>
              <a:t> </a:t>
            </a:r>
            <a:endParaRPr lang="en-US" dirty="0"/>
          </a:p>
        </p:txBody>
      </p:sp>
      <p:pic>
        <p:nvPicPr>
          <p:cNvPr id="14" name="صورة 13" descr="C:\Users\Al naseem\Downloads\WhatsApp Image 2025-03-09 at 10.24.00 PM.jpe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729" y="4519498"/>
            <a:ext cx="16814540" cy="519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662711" y="5931359"/>
            <a:ext cx="4369563" cy="4369563"/>
          </a:xfrm>
          <a:custGeom>
            <a:avLst/>
            <a:gdLst/>
            <a:ahLst/>
            <a:cxnLst/>
            <a:rect l="l" t="t" r="r" b="b"/>
            <a:pathLst>
              <a:path w="4369563" h="4369563">
                <a:moveTo>
                  <a:pt x="0" y="0"/>
                </a:moveTo>
                <a:lnTo>
                  <a:pt x="4369563" y="0"/>
                </a:lnTo>
                <a:lnTo>
                  <a:pt x="4369563" y="4369562"/>
                </a:lnTo>
                <a:lnTo>
                  <a:pt x="0" y="436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400" y="0"/>
            <a:ext cx="6339777" cy="5829161"/>
          </a:xfrm>
          <a:custGeom>
            <a:avLst/>
            <a:gdLst/>
            <a:ahLst/>
            <a:cxnLst/>
            <a:rect l="l" t="t" r="r" b="b"/>
            <a:pathLst>
              <a:path w="6948823" h="6948823">
                <a:moveTo>
                  <a:pt x="0" y="0"/>
                </a:moveTo>
                <a:lnTo>
                  <a:pt x="6948822" y="0"/>
                </a:lnTo>
                <a:lnTo>
                  <a:pt x="6948822" y="6948823"/>
                </a:lnTo>
                <a:lnTo>
                  <a:pt x="0" y="6948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600700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59179" y="1373851"/>
            <a:ext cx="8707908" cy="475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820"/>
              </a:lnSpc>
            </a:pPr>
            <a:r>
              <a:rPr lang="en-US" sz="20965" dirty="0">
                <a:solidFill>
                  <a:srgbClr val="F2BE43"/>
                </a:solidFill>
                <a:latin typeface="Adam Script"/>
                <a:ea typeface="Adam Script"/>
                <a:cs typeface="Adam Script"/>
                <a:sym typeface="Adam Script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65153" y="6898462"/>
            <a:ext cx="8590088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052"/>
              </a:lnSpc>
            </a:pPr>
            <a:r>
              <a:rPr lang="en-US" sz="7200" dirty="0" err="1" smtClean="0">
                <a:solidFill>
                  <a:srgbClr val="FCF0DD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Hiba</a:t>
            </a:r>
            <a:r>
              <a:rPr lang="en-US" sz="7200" dirty="0" smtClean="0">
                <a:solidFill>
                  <a:srgbClr val="FCF0DD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Ali Hassan</a:t>
            </a:r>
            <a:endParaRPr lang="en-US" sz="7200" dirty="0">
              <a:solidFill>
                <a:srgbClr val="FCF0DD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695723" y="2019300"/>
            <a:ext cx="2375293" cy="2119525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4" y="0"/>
                </a:lnTo>
                <a:lnTo>
                  <a:pt x="3823874" y="3823875"/>
                </a:lnTo>
                <a:lnTo>
                  <a:pt x="0" y="3823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34000" y="1276177"/>
            <a:ext cx="2985061" cy="2726575"/>
          </a:xfrm>
          <a:custGeom>
            <a:avLst/>
            <a:gdLst/>
            <a:ahLst/>
            <a:cxnLst/>
            <a:rect l="l" t="t" r="r" b="b"/>
            <a:pathLst>
              <a:path w="5120128" h="5120128">
                <a:moveTo>
                  <a:pt x="0" y="0"/>
                </a:moveTo>
                <a:lnTo>
                  <a:pt x="5120129" y="0"/>
                </a:lnTo>
                <a:lnTo>
                  <a:pt x="5120129" y="5120128"/>
                </a:lnTo>
                <a:lnTo>
                  <a:pt x="0" y="5120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773" y="6283096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5717" y="-159308"/>
            <a:ext cx="4315744" cy="5148935"/>
          </a:xfrm>
          <a:custGeom>
            <a:avLst/>
            <a:gdLst/>
            <a:ahLst/>
            <a:cxnLst/>
            <a:rect l="l" t="t" r="r" b="b"/>
            <a:pathLst>
              <a:path w="4315744" h="5148935">
                <a:moveTo>
                  <a:pt x="0" y="0"/>
                </a:moveTo>
                <a:lnTo>
                  <a:pt x="4315744" y="0"/>
                </a:lnTo>
                <a:lnTo>
                  <a:pt x="4315744" y="5148935"/>
                </a:lnTo>
                <a:lnTo>
                  <a:pt x="0" y="5148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728051" y="1093645"/>
            <a:ext cx="8155319" cy="781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lgerian" pitchFamily="82" charset="0"/>
              </a:rPr>
              <a:t>processing word</a:t>
            </a:r>
            <a:endParaRPr lang="en-US" sz="6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5400" y="3771900"/>
            <a:ext cx="161544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IQ" sz="4400" b="1" dirty="0">
                <a:solidFill>
                  <a:schemeClr val="bg1"/>
                </a:solidFill>
              </a:rPr>
              <a:t>ماذا نقصد ب معالج النصوص ؟؟؟</a:t>
            </a:r>
            <a:endParaRPr lang="en-US" sz="4400" dirty="0">
              <a:solidFill>
                <a:schemeClr val="bg1"/>
              </a:solidFill>
            </a:endParaRPr>
          </a:p>
          <a:p>
            <a:pPr algn="r" rtl="1"/>
            <a:r>
              <a:rPr lang="ar-IQ" sz="4400" b="1" dirty="0">
                <a:solidFill>
                  <a:schemeClr val="bg1"/>
                </a:solidFill>
              </a:rPr>
              <a:t>هو برنامج يقوم باستخدام الحاسوب لإنشاء وتحرير وطباعة المستندات عن طريق لوحة المفاتيح </a:t>
            </a:r>
            <a:endParaRPr lang="en-US" sz="4400" dirty="0">
              <a:solidFill>
                <a:schemeClr val="bg1"/>
              </a:solidFill>
            </a:endParaRPr>
          </a:p>
          <a:p>
            <a:pPr algn="r" rtl="1"/>
            <a:r>
              <a:rPr lang="ar-IQ" sz="4400" b="1" dirty="0">
                <a:solidFill>
                  <a:schemeClr val="bg1"/>
                </a:solidFill>
              </a:rPr>
              <a:t>ولكن قدرات برامج معالجة النصوص تتفوق بأكثر من ذلك على سبيل المثال تحتاج للعودة  </a:t>
            </a:r>
            <a:endParaRPr lang="en-US" sz="4400" dirty="0">
              <a:solidFill>
                <a:schemeClr val="bg1"/>
              </a:solidFill>
            </a:endParaRPr>
          </a:p>
          <a:p>
            <a:pPr algn="r" rtl="1"/>
            <a:r>
              <a:rPr lang="ar-IQ" sz="4400" b="1" dirty="0">
                <a:solidFill>
                  <a:schemeClr val="bg1"/>
                </a:solidFill>
              </a:rPr>
              <a:t>على سبيل المثال : تحتاج للعودة إلى السطر الأول يدوياً كما في آلة الكتابة  أو الضغط على مفتاح </a:t>
            </a:r>
            <a:r>
              <a:rPr lang="en-US" sz="4400" b="1" dirty="0">
                <a:solidFill>
                  <a:schemeClr val="bg1"/>
                </a:solidFill>
              </a:rPr>
              <a:t>ENTER)</a:t>
            </a:r>
            <a:r>
              <a:rPr lang="ar-IQ" sz="4400" b="1" dirty="0">
                <a:solidFill>
                  <a:schemeClr val="bg1"/>
                </a:solidFill>
              </a:rPr>
              <a:t>) أذا قمت بخطأ أثناء الكتابة يمكنك ببساطة استخدام (</a:t>
            </a:r>
            <a:r>
              <a:rPr lang="en-US" sz="4400" b="1" dirty="0">
                <a:solidFill>
                  <a:schemeClr val="bg1"/>
                </a:solidFill>
              </a:rPr>
              <a:t>Backspace</a:t>
            </a:r>
            <a:r>
              <a:rPr lang="ar-IQ" sz="4400" b="1" dirty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</a:endParaRPr>
          </a:p>
          <a:p>
            <a:pPr algn="r" rtl="1"/>
            <a:r>
              <a:rPr lang="ar-IQ" sz="4400" b="1" dirty="0">
                <a:solidFill>
                  <a:schemeClr val="bg1"/>
                </a:solidFill>
              </a:rPr>
              <a:t>لحذف الخطأ.</a:t>
            </a:r>
            <a:endParaRPr lang="en-US" sz="4400" dirty="0">
              <a:solidFill>
                <a:schemeClr val="bg1"/>
              </a:solidFill>
            </a:endParaRPr>
          </a:p>
          <a:p>
            <a:pPr algn="r" rtl="1"/>
            <a:r>
              <a:rPr lang="ar-IQ" sz="4400" b="1" dirty="0">
                <a:solidFill>
                  <a:schemeClr val="bg1"/>
                </a:solidFill>
              </a:rPr>
              <a:t>هناك العديد من البرامج التي تختص بمعالجة النصوص من ضمنها (مايكروسوفت أوفيس وورد) </a:t>
            </a:r>
            <a:endParaRPr lang="en-US" sz="4400" dirty="0">
              <a:solidFill>
                <a:schemeClr val="bg1"/>
              </a:solidFill>
            </a:endParaRPr>
          </a:p>
          <a:p>
            <a:pPr algn="r" rtl="1"/>
            <a:endParaRPr lang="en-US" sz="4400" b="1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949671" y="8039100"/>
            <a:ext cx="3457171" cy="3457171"/>
          </a:xfrm>
          <a:custGeom>
            <a:avLst/>
            <a:gdLst/>
            <a:ahLst/>
            <a:cxnLst/>
            <a:rect l="l" t="t" r="r" b="b"/>
            <a:pathLst>
              <a:path w="3457171" h="3457171">
                <a:moveTo>
                  <a:pt x="0" y="0"/>
                </a:moveTo>
                <a:lnTo>
                  <a:pt x="3457170" y="0"/>
                </a:lnTo>
                <a:lnTo>
                  <a:pt x="3457170" y="3457171"/>
                </a:lnTo>
                <a:lnTo>
                  <a:pt x="0" y="3457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7493" y="-500524"/>
            <a:ext cx="3618212" cy="4316738"/>
          </a:xfrm>
          <a:custGeom>
            <a:avLst/>
            <a:gdLst/>
            <a:ahLst/>
            <a:cxnLst/>
            <a:rect l="l" t="t" r="r" b="b"/>
            <a:pathLst>
              <a:path w="3618212" h="4316738">
                <a:moveTo>
                  <a:pt x="0" y="0"/>
                </a:moveTo>
                <a:lnTo>
                  <a:pt x="3618212" y="0"/>
                </a:lnTo>
                <a:lnTo>
                  <a:pt x="3618212" y="4316739"/>
                </a:lnTo>
                <a:lnTo>
                  <a:pt x="0" y="4316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08278" y="527213"/>
            <a:ext cx="13555925" cy="1785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IQ" sz="3200" b="1" dirty="0"/>
              <a:t> </a:t>
            </a:r>
            <a:endParaRPr lang="en-US" sz="3600" dirty="0"/>
          </a:p>
          <a:p>
            <a:pPr algn="r" rtl="1"/>
            <a:r>
              <a:rPr lang="en-US" sz="3600" b="1" dirty="0">
                <a:solidFill>
                  <a:schemeClr val="bg1"/>
                </a:solidFill>
              </a:rPr>
              <a:t>Microsoft Office </a:t>
            </a:r>
            <a:r>
              <a:rPr lang="en-US" sz="4000" b="1" dirty="0">
                <a:solidFill>
                  <a:schemeClr val="bg1"/>
                </a:solidFill>
              </a:rPr>
              <a:t>Word</a:t>
            </a:r>
            <a:r>
              <a:rPr lang="ar-IQ" sz="4000" b="1" dirty="0">
                <a:solidFill>
                  <a:schemeClr val="bg1"/>
                </a:solidFill>
              </a:rPr>
              <a:t> : هو معالج نصوص يسمح لكب أنشاء أنواع مختلفة من الوثائق مثل الخطابات والأوراق والنشرات وأكثر </a:t>
            </a:r>
            <a:r>
              <a:rPr lang="ar-IQ" sz="4400" b="1" dirty="0">
                <a:solidFill>
                  <a:schemeClr val="bg1"/>
                </a:solidFill>
              </a:rPr>
              <a:t>من </a:t>
            </a:r>
            <a:r>
              <a:rPr lang="ar-IQ" sz="4400" dirty="0" smtClean="0">
                <a:solidFill>
                  <a:schemeClr val="bg1"/>
                </a:solidFill>
                <a:latin typeface="Adam Script"/>
                <a:ea typeface="Adam Script"/>
                <a:cs typeface="Adam Script"/>
                <a:sym typeface="Adam Script"/>
              </a:rPr>
              <a:t> ذلك</a:t>
            </a:r>
            <a:endParaRPr lang="en-US" sz="4000" dirty="0">
              <a:solidFill>
                <a:schemeClr val="bg1"/>
              </a:solidFill>
              <a:latin typeface="Adam Script"/>
              <a:ea typeface="Adam Script"/>
              <a:cs typeface="Adam Script"/>
              <a:sym typeface="Adam Scrip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18640" y="2781300"/>
            <a:ext cx="14935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4000" b="1" u="sng" dirty="0">
                <a:solidFill>
                  <a:schemeClr val="bg1"/>
                </a:solidFill>
              </a:rPr>
              <a:t>خصائص المايكرو سوفت وورد :- </a:t>
            </a:r>
            <a:endParaRPr lang="en-US" sz="4000" dirty="0">
              <a:solidFill>
                <a:schemeClr val="bg1"/>
              </a:solidFill>
            </a:endParaRPr>
          </a:p>
          <a:p>
            <a:pPr lvl="0" algn="r" rtl="1"/>
            <a:r>
              <a:rPr lang="ar-IQ" sz="7200" b="1" dirty="0" smtClean="0">
                <a:solidFill>
                  <a:schemeClr val="bg1"/>
                </a:solidFill>
              </a:rPr>
              <a:t> </a:t>
            </a:r>
            <a:r>
              <a:rPr lang="ar-IQ" sz="4800" b="1" dirty="0" smtClean="0">
                <a:solidFill>
                  <a:schemeClr val="bg1"/>
                </a:solidFill>
              </a:rPr>
              <a:t>1</a:t>
            </a:r>
            <a:r>
              <a:rPr lang="ar-IQ" sz="5400" b="1" dirty="0" smtClean="0">
                <a:solidFill>
                  <a:schemeClr val="bg1"/>
                </a:solidFill>
              </a:rPr>
              <a:t>- </a:t>
            </a:r>
            <a:r>
              <a:rPr lang="ar-IQ" sz="3200" b="1" dirty="0" smtClean="0">
                <a:solidFill>
                  <a:schemeClr val="bg1"/>
                </a:solidFill>
              </a:rPr>
              <a:t>كتابة </a:t>
            </a:r>
            <a:r>
              <a:rPr lang="ar-IQ" sz="4400" b="1" dirty="0" smtClean="0">
                <a:solidFill>
                  <a:schemeClr val="bg1"/>
                </a:solidFill>
              </a:rPr>
              <a:t>النصوص بلغات متعددة </a:t>
            </a:r>
            <a:endParaRPr lang="en-US" sz="8000" dirty="0" smtClean="0">
              <a:solidFill>
                <a:schemeClr val="bg1"/>
              </a:solidFill>
            </a:endParaRPr>
          </a:p>
          <a:p>
            <a:pPr lvl="0" algn="r" rtl="1"/>
            <a:r>
              <a:rPr lang="ar-IQ" sz="4000" b="1" dirty="0" smtClean="0">
                <a:solidFill>
                  <a:schemeClr val="bg1"/>
                </a:solidFill>
              </a:rPr>
              <a:t> 2- </a:t>
            </a:r>
            <a:r>
              <a:rPr lang="ar-IQ" sz="4400" b="1" dirty="0" smtClean="0">
                <a:solidFill>
                  <a:schemeClr val="bg1"/>
                </a:solidFill>
              </a:rPr>
              <a:t>التدقيق الإملائي والنحوي </a:t>
            </a:r>
            <a:endParaRPr lang="en-US" sz="4400" dirty="0" smtClean="0">
              <a:solidFill>
                <a:schemeClr val="bg1"/>
              </a:solidFill>
            </a:endParaRPr>
          </a:p>
          <a:p>
            <a:pPr lvl="0" algn="r" rtl="1"/>
            <a:r>
              <a:rPr lang="ar-IQ" sz="4400" b="1" dirty="0" smtClean="0">
                <a:solidFill>
                  <a:schemeClr val="bg1"/>
                </a:solidFill>
              </a:rPr>
              <a:t>3- أعداد صفحة الكتابة مثل ضبط الهوامش واتجاه الورقة وحجم الورق وخيارات   </a:t>
            </a:r>
            <a:r>
              <a:rPr lang="ar-IQ" sz="4400" b="1" dirty="0" err="1" smtClean="0">
                <a:solidFill>
                  <a:schemeClr val="bg1"/>
                </a:solidFill>
              </a:rPr>
              <a:t>ألطباعه</a:t>
            </a:r>
            <a:r>
              <a:rPr lang="ar-IQ" sz="4400" b="1" dirty="0" smtClean="0">
                <a:solidFill>
                  <a:schemeClr val="bg1"/>
                </a:solidFill>
              </a:rPr>
              <a:t> </a:t>
            </a:r>
            <a:r>
              <a:rPr lang="ar-IQ" sz="4800" b="1" dirty="0" smtClean="0">
                <a:solidFill>
                  <a:schemeClr val="bg1"/>
                </a:solidFill>
              </a:rPr>
              <a:t>وعمل صفحات متعددة وهوامش معكوسة </a:t>
            </a:r>
            <a:endParaRPr lang="en-US" sz="4800" dirty="0" smtClean="0">
              <a:solidFill>
                <a:schemeClr val="bg1"/>
              </a:solidFill>
            </a:endParaRPr>
          </a:p>
          <a:p>
            <a:pPr lvl="0" algn="r" rtl="1"/>
            <a:r>
              <a:rPr lang="ar-IQ" sz="4800" b="1" dirty="0" smtClean="0">
                <a:solidFill>
                  <a:schemeClr val="bg1"/>
                </a:solidFill>
              </a:rPr>
              <a:t> 4- تنفيذ نمط أو تنسيق على المستند مثل محاذاة نص – حجم الخط – نوع الخط – لون النص – لون الخلفية وغيرها </a:t>
            </a:r>
            <a:endParaRPr lang="en-US" sz="4800" dirty="0" smtClean="0">
              <a:solidFill>
                <a:schemeClr val="bg1"/>
              </a:solidFill>
            </a:endParaRPr>
          </a:p>
          <a:p>
            <a:pPr lvl="0" algn="r" rtl="1"/>
            <a:r>
              <a:rPr lang="en-US" sz="4800" b="1" dirty="0" smtClean="0">
                <a:solidFill>
                  <a:schemeClr val="bg1"/>
                </a:solidFill>
              </a:rPr>
              <a:t>- 5 </a:t>
            </a:r>
            <a:r>
              <a:rPr lang="ar-IQ" sz="4800" b="1" dirty="0" smtClean="0">
                <a:solidFill>
                  <a:schemeClr val="bg1"/>
                </a:solidFill>
              </a:rPr>
              <a:t>أدراج صور – أشكال تلقائية تخطيط بياني – تخطيط هيكلي – نص مرسوم وغيرها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5366" y="1577281"/>
            <a:ext cx="15968971" cy="8745587"/>
            <a:chOff x="0" y="0"/>
            <a:chExt cx="3030044" cy="18875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30044" cy="1887564"/>
            </a:xfrm>
            <a:custGeom>
              <a:avLst/>
              <a:gdLst/>
              <a:ahLst/>
              <a:cxnLst/>
              <a:rect l="l" t="t" r="r" b="b"/>
              <a:pathLst>
                <a:path w="3030044" h="1887564">
                  <a:moveTo>
                    <a:pt x="34320" y="0"/>
                  </a:moveTo>
                  <a:lnTo>
                    <a:pt x="2995725" y="0"/>
                  </a:lnTo>
                  <a:cubicBezTo>
                    <a:pt x="3014679" y="0"/>
                    <a:pt x="3030044" y="15365"/>
                    <a:pt x="3030044" y="34320"/>
                  </a:cubicBezTo>
                  <a:lnTo>
                    <a:pt x="3030044" y="1853244"/>
                  </a:lnTo>
                  <a:cubicBezTo>
                    <a:pt x="3030044" y="1862346"/>
                    <a:pt x="3026428" y="1871076"/>
                    <a:pt x="3019992" y="1877512"/>
                  </a:cubicBezTo>
                  <a:cubicBezTo>
                    <a:pt x="3013556" y="1883948"/>
                    <a:pt x="3004826" y="1887564"/>
                    <a:pt x="2995725" y="1887564"/>
                  </a:cubicBezTo>
                  <a:lnTo>
                    <a:pt x="34320" y="1887564"/>
                  </a:lnTo>
                  <a:cubicBezTo>
                    <a:pt x="15365" y="1887564"/>
                    <a:pt x="0" y="1872198"/>
                    <a:pt x="0" y="1853244"/>
                  </a:cubicBezTo>
                  <a:lnTo>
                    <a:pt x="0" y="34320"/>
                  </a:lnTo>
                  <a:cubicBezTo>
                    <a:pt x="0" y="15365"/>
                    <a:pt x="15365" y="0"/>
                    <a:pt x="343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30044" cy="1925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5950075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2193" y="-667559"/>
            <a:ext cx="4315744" cy="5148935"/>
          </a:xfrm>
          <a:custGeom>
            <a:avLst/>
            <a:gdLst/>
            <a:ahLst/>
            <a:cxnLst/>
            <a:rect l="l" t="t" r="r" b="b"/>
            <a:pathLst>
              <a:path w="4315744" h="5148935">
                <a:moveTo>
                  <a:pt x="0" y="0"/>
                </a:moveTo>
                <a:lnTo>
                  <a:pt x="4315744" y="0"/>
                </a:lnTo>
                <a:lnTo>
                  <a:pt x="4315744" y="5148935"/>
                </a:lnTo>
                <a:lnTo>
                  <a:pt x="0" y="51489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19200" y="2213153"/>
            <a:ext cx="15117291" cy="957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/>
            <a:r>
              <a:rPr lang="ar-IQ" sz="4400" b="1" dirty="0" smtClean="0"/>
              <a:t>6- أنشاء </a:t>
            </a:r>
            <a:r>
              <a:rPr lang="ar-IQ" sz="4400" b="1" dirty="0"/>
              <a:t>جداول وتنسيقها وعمل فرز على البيانات واستخدام بعض صيغ المعادلات والدوال داخل هذه الجداول </a:t>
            </a:r>
            <a:endParaRPr lang="en-US" sz="4400" dirty="0"/>
          </a:p>
          <a:p>
            <a:pPr lvl="0" algn="r" rtl="1"/>
            <a:r>
              <a:rPr lang="ar-IQ" sz="4400" b="1" dirty="0" smtClean="0"/>
              <a:t>7- البحث </a:t>
            </a:r>
            <a:r>
              <a:rPr lang="ar-IQ" sz="4400" b="1" dirty="0"/>
              <a:t>والاستبدال لبعض النصوص داخل المستند بلغات مختلفة </a:t>
            </a:r>
            <a:endParaRPr lang="en-US" sz="4400" dirty="0"/>
          </a:p>
          <a:p>
            <a:pPr lvl="0" algn="r" rtl="1"/>
            <a:r>
              <a:rPr lang="ar-IQ" sz="4400" b="1" dirty="0"/>
              <a:t> </a:t>
            </a:r>
            <a:r>
              <a:rPr lang="ar-IQ" sz="4400" b="1" dirty="0" smtClean="0"/>
              <a:t>8- تأمين </a:t>
            </a:r>
            <a:r>
              <a:rPr lang="ar-IQ" sz="4400" b="1" dirty="0"/>
              <a:t>المستند عن طريق عمل حماية لو وحفظ بكلمة مرور حتى لا يمكن لأي مستخدم فتحة </a:t>
            </a:r>
            <a:endParaRPr lang="en-US" sz="4400" dirty="0"/>
          </a:p>
          <a:p>
            <a:pPr lvl="0" algn="r" rtl="1"/>
            <a:r>
              <a:rPr lang="ar-IQ" sz="4400" b="1" dirty="0"/>
              <a:t> </a:t>
            </a:r>
            <a:r>
              <a:rPr lang="ar-IQ" sz="4400" b="1" dirty="0" smtClean="0"/>
              <a:t>9- حفظ </a:t>
            </a:r>
            <a:r>
              <a:rPr lang="ar-IQ" sz="4400" b="1" dirty="0"/>
              <a:t>المستند كصفحة ويب أو حفظة كقالب لحين استخدامه لأكثر من مستند</a:t>
            </a:r>
            <a:endParaRPr lang="en-US" sz="4400" dirty="0"/>
          </a:p>
          <a:p>
            <a:pPr lvl="0" algn="r" rtl="1"/>
            <a:r>
              <a:rPr lang="ar-IQ" sz="4400" b="1" dirty="0" smtClean="0"/>
              <a:t>10- فتح </a:t>
            </a:r>
            <a:r>
              <a:rPr lang="ar-IQ" sz="4400" b="1" dirty="0"/>
              <a:t>مستند سبق حفظة والتعديل فيه ثم حفظة مره أخرى بنفس الاسم آو حفظة باسم أخر </a:t>
            </a:r>
            <a:endParaRPr lang="en-US" sz="4400" dirty="0"/>
          </a:p>
          <a:p>
            <a:pPr lvl="0" algn="r" rtl="1"/>
            <a:r>
              <a:rPr lang="ar-IQ" sz="4400" b="1" dirty="0" smtClean="0"/>
              <a:t>11- معاينة </a:t>
            </a:r>
            <a:r>
              <a:rPr lang="ar-IQ" sz="4400" b="1" dirty="0"/>
              <a:t>المستند قبل الطباعة </a:t>
            </a:r>
            <a:endParaRPr lang="en-US" sz="4400" dirty="0"/>
          </a:p>
          <a:p>
            <a:pPr lvl="0" algn="r" rtl="1"/>
            <a:r>
              <a:rPr lang="ar-IQ" sz="4400" b="1" dirty="0" smtClean="0"/>
              <a:t>12- التعرف </a:t>
            </a:r>
            <a:r>
              <a:rPr lang="ar-IQ" sz="4400" b="1" dirty="0"/>
              <a:t>على خصائص ملف المستند مثل اسم الملف وتاريخ الإنشاء وتاريخ التعديل </a:t>
            </a:r>
            <a:endParaRPr lang="en-US" sz="4400" dirty="0"/>
          </a:p>
          <a:p>
            <a:pPr lvl="0" algn="r" rtl="1"/>
            <a:r>
              <a:rPr lang="ar-IQ" sz="4400" b="1" dirty="0" smtClean="0"/>
              <a:t>13- أدراج </a:t>
            </a:r>
            <a:r>
              <a:rPr lang="ar-IQ" sz="4400" b="1" dirty="0"/>
              <a:t>فهرس المحتويات وفهرس الرسومات التوضيحية </a:t>
            </a:r>
            <a:endParaRPr lang="en-US" sz="4400" dirty="0"/>
          </a:p>
          <a:p>
            <a:pPr lvl="0" algn="r" rtl="1"/>
            <a:r>
              <a:rPr lang="ar-IQ" sz="4400" b="1" dirty="0" smtClean="0"/>
              <a:t>14- أدراج </a:t>
            </a:r>
            <a:r>
              <a:rPr lang="ar-IQ" sz="4400" b="1" dirty="0"/>
              <a:t>المراجع وأدارتها</a:t>
            </a:r>
            <a:endParaRPr lang="en-US" sz="4400" dirty="0"/>
          </a:p>
          <a:p>
            <a:pPr algn="ctr">
              <a:lnSpc>
                <a:spcPts val="6440"/>
              </a:lnSpc>
            </a:pPr>
            <a:r>
              <a:rPr lang="ar-IQ" sz="4400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lang="en-US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" name="Freeform 10"/>
          <p:cNvSpPr/>
          <p:nvPr/>
        </p:nvSpPr>
        <p:spPr>
          <a:xfrm rot="5400000">
            <a:off x="14289877" y="214091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72675" y="6272625"/>
            <a:ext cx="3823874" cy="3823874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4" y="0"/>
                </a:lnTo>
                <a:lnTo>
                  <a:pt x="3823874" y="3823875"/>
                </a:lnTo>
                <a:lnTo>
                  <a:pt x="0" y="3823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513041" y="1601887"/>
            <a:ext cx="7587343" cy="4432177"/>
            <a:chOff x="0" y="0"/>
            <a:chExt cx="2145099" cy="2269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45099" cy="2269393"/>
            </a:xfrm>
            <a:custGeom>
              <a:avLst/>
              <a:gdLst/>
              <a:ahLst/>
              <a:cxnLst/>
              <a:rect l="l" t="t" r="r" b="b"/>
              <a:pathLst>
                <a:path w="2145099" h="2269393">
                  <a:moveTo>
                    <a:pt x="48478" y="0"/>
                  </a:moveTo>
                  <a:lnTo>
                    <a:pt x="2096621" y="0"/>
                  </a:lnTo>
                  <a:cubicBezTo>
                    <a:pt x="2109478" y="0"/>
                    <a:pt x="2121809" y="5107"/>
                    <a:pt x="2130900" y="14199"/>
                  </a:cubicBezTo>
                  <a:cubicBezTo>
                    <a:pt x="2139991" y="23290"/>
                    <a:pt x="2145099" y="35621"/>
                    <a:pt x="2145099" y="48478"/>
                  </a:cubicBezTo>
                  <a:lnTo>
                    <a:pt x="2145099" y="2220915"/>
                  </a:lnTo>
                  <a:cubicBezTo>
                    <a:pt x="2145099" y="2233772"/>
                    <a:pt x="2139991" y="2246103"/>
                    <a:pt x="2130900" y="2255194"/>
                  </a:cubicBezTo>
                  <a:cubicBezTo>
                    <a:pt x="2121809" y="2264286"/>
                    <a:pt x="2109478" y="2269393"/>
                    <a:pt x="2096621" y="2269393"/>
                  </a:cubicBezTo>
                  <a:lnTo>
                    <a:pt x="48478" y="2269393"/>
                  </a:lnTo>
                  <a:cubicBezTo>
                    <a:pt x="35621" y="2269393"/>
                    <a:pt x="23290" y="2264286"/>
                    <a:pt x="14199" y="2255194"/>
                  </a:cubicBezTo>
                  <a:cubicBezTo>
                    <a:pt x="5107" y="2246103"/>
                    <a:pt x="0" y="2233772"/>
                    <a:pt x="0" y="2220915"/>
                  </a:cubicBezTo>
                  <a:lnTo>
                    <a:pt x="0" y="48478"/>
                  </a:lnTo>
                  <a:cubicBezTo>
                    <a:pt x="0" y="35621"/>
                    <a:pt x="5107" y="23290"/>
                    <a:pt x="14199" y="14199"/>
                  </a:cubicBezTo>
                  <a:cubicBezTo>
                    <a:pt x="23290" y="5107"/>
                    <a:pt x="35621" y="0"/>
                    <a:pt x="484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45099" cy="2307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16170" y="-1714500"/>
            <a:ext cx="4315744" cy="5148935"/>
          </a:xfrm>
          <a:custGeom>
            <a:avLst/>
            <a:gdLst/>
            <a:ahLst/>
            <a:cxnLst/>
            <a:rect l="l" t="t" r="r" b="b"/>
            <a:pathLst>
              <a:path w="4315744" h="5148935">
                <a:moveTo>
                  <a:pt x="0" y="0"/>
                </a:moveTo>
                <a:lnTo>
                  <a:pt x="4315744" y="0"/>
                </a:lnTo>
                <a:lnTo>
                  <a:pt x="4315744" y="5148935"/>
                </a:lnTo>
                <a:lnTo>
                  <a:pt x="0" y="51489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67313" y="439717"/>
            <a:ext cx="9448800" cy="70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849"/>
              </a:lnSpc>
            </a:pPr>
            <a:r>
              <a:rPr lang="ar-IQ" sz="4400" b="1" dirty="0">
                <a:solidFill>
                  <a:schemeClr val="bg1"/>
                </a:solidFill>
              </a:rPr>
              <a:t>ماهي خطوات عمل  </a:t>
            </a:r>
            <a:r>
              <a:rPr lang="en-US" sz="4400" b="1" dirty="0">
                <a:solidFill>
                  <a:schemeClr val="bg1"/>
                </a:solidFill>
              </a:rPr>
              <a:t>Microsoft Office </a:t>
            </a:r>
            <a:r>
              <a:rPr lang="en-US" sz="4400" b="1" dirty="0" smtClean="0">
                <a:solidFill>
                  <a:schemeClr val="bg1"/>
                </a:solidFill>
              </a:rPr>
              <a:t>Word</a:t>
            </a:r>
            <a:endParaRPr lang="en-US" sz="4400" dirty="0">
              <a:solidFill>
                <a:schemeClr val="bg1"/>
              </a:solidFill>
              <a:ea typeface="ไอติม"/>
              <a:cs typeface="PT Bold Arch" panose="02010400000000000000" pitchFamily="2" charset="-78"/>
              <a:sym typeface="ไอติม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44966" y="2199615"/>
            <a:ext cx="7855418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/>
            <a:r>
              <a:rPr lang="ar-IQ" sz="4000" b="1" dirty="0" smtClean="0"/>
              <a:t>1- </a:t>
            </a:r>
            <a:r>
              <a:rPr lang="ar-IQ" sz="4400" b="1" dirty="0" smtClean="0"/>
              <a:t>انقر </a:t>
            </a:r>
            <a:r>
              <a:rPr lang="ar-IQ" sz="4400" b="1" dirty="0"/>
              <a:t>على كلمة أبدا </a:t>
            </a:r>
            <a:r>
              <a:rPr lang="en-US" sz="4400" b="1" dirty="0"/>
              <a:t>START </a:t>
            </a:r>
            <a:endParaRPr lang="en-US" sz="4400" dirty="0"/>
          </a:p>
          <a:p>
            <a:pPr lvl="0" algn="r" rtl="1"/>
            <a:r>
              <a:rPr lang="ar-IQ" sz="4400" b="1" dirty="0" smtClean="0"/>
              <a:t>2- انقر </a:t>
            </a:r>
            <a:r>
              <a:rPr lang="ar-IQ" sz="4400" b="1" dirty="0"/>
              <a:t>فوق </a:t>
            </a:r>
            <a:r>
              <a:rPr lang="en-US" sz="4400" b="1" dirty="0"/>
              <a:t>Microsoft Office</a:t>
            </a:r>
            <a:endParaRPr lang="en-US" sz="4400" dirty="0"/>
          </a:p>
          <a:p>
            <a:pPr lvl="0" algn="r" rtl="1"/>
            <a:r>
              <a:rPr lang="ar-IQ" sz="4400" b="1" dirty="0" smtClean="0"/>
              <a:t>3- انقر </a:t>
            </a:r>
            <a:r>
              <a:rPr lang="ar-IQ" sz="4400" b="1" dirty="0"/>
              <a:t>فوق </a:t>
            </a:r>
            <a:r>
              <a:rPr lang="en-US" sz="4400" b="1" dirty="0"/>
              <a:t>Microsoft Office Word</a:t>
            </a:r>
            <a:r>
              <a:rPr lang="ar-IQ" sz="4400" b="1" dirty="0"/>
              <a:t>  </a:t>
            </a:r>
            <a:endParaRPr lang="en-US" sz="4400" dirty="0"/>
          </a:p>
          <a:p>
            <a:pPr rtl="1"/>
            <a:r>
              <a:rPr lang="ar-IQ" sz="4400" b="1" dirty="0"/>
              <a:t> </a:t>
            </a:r>
            <a:endParaRPr lang="en-US" sz="4400" dirty="0"/>
          </a:p>
          <a:p>
            <a:r>
              <a:rPr lang="en-US" sz="4400" dirty="0"/>
              <a:t> </a:t>
            </a:r>
            <a:endParaRPr lang="en-US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2" name="صورة 11" descr="C:\Users\Al naseem\Desktop\غير مستنسخ\1.jpe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2147596"/>
            <a:ext cx="10014857" cy="79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3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 flipV="1">
            <a:off x="-44764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3998123"/>
                </a:moveTo>
                <a:lnTo>
                  <a:pt x="3998124" y="3998123"/>
                </a:lnTo>
                <a:lnTo>
                  <a:pt x="3998124" y="0"/>
                </a:lnTo>
                <a:lnTo>
                  <a:pt x="0" y="0"/>
                </a:lnTo>
                <a:lnTo>
                  <a:pt x="0" y="39981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65916" y="963969"/>
            <a:ext cx="15539669" cy="9105900"/>
            <a:chOff x="0" y="0"/>
            <a:chExt cx="1893584" cy="19730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93584" cy="1973038"/>
            </a:xfrm>
            <a:custGeom>
              <a:avLst/>
              <a:gdLst/>
              <a:ahLst/>
              <a:cxnLst/>
              <a:rect l="l" t="t" r="r" b="b"/>
              <a:pathLst>
                <a:path w="1893584" h="1973038">
                  <a:moveTo>
                    <a:pt x="54917" y="0"/>
                  </a:moveTo>
                  <a:lnTo>
                    <a:pt x="1838667" y="0"/>
                  </a:lnTo>
                  <a:cubicBezTo>
                    <a:pt x="1853232" y="0"/>
                    <a:pt x="1867200" y="5786"/>
                    <a:pt x="1877499" y="16085"/>
                  </a:cubicBezTo>
                  <a:cubicBezTo>
                    <a:pt x="1887798" y="26384"/>
                    <a:pt x="1893584" y="40352"/>
                    <a:pt x="1893584" y="54917"/>
                  </a:cubicBezTo>
                  <a:lnTo>
                    <a:pt x="1893584" y="1918121"/>
                  </a:lnTo>
                  <a:cubicBezTo>
                    <a:pt x="1893584" y="1932686"/>
                    <a:pt x="1887798" y="1946654"/>
                    <a:pt x="1877499" y="1956953"/>
                  </a:cubicBezTo>
                  <a:cubicBezTo>
                    <a:pt x="1867200" y="1967252"/>
                    <a:pt x="1853232" y="1973038"/>
                    <a:pt x="1838667" y="1973038"/>
                  </a:cubicBezTo>
                  <a:lnTo>
                    <a:pt x="54917" y="1973038"/>
                  </a:lnTo>
                  <a:cubicBezTo>
                    <a:pt x="40352" y="1973038"/>
                    <a:pt x="26384" y="1967252"/>
                    <a:pt x="16085" y="1956953"/>
                  </a:cubicBezTo>
                  <a:cubicBezTo>
                    <a:pt x="5786" y="1946654"/>
                    <a:pt x="0" y="1932686"/>
                    <a:pt x="0" y="1918121"/>
                  </a:cubicBezTo>
                  <a:lnTo>
                    <a:pt x="0" y="54917"/>
                  </a:lnTo>
                  <a:cubicBezTo>
                    <a:pt x="0" y="40352"/>
                    <a:pt x="5786" y="26384"/>
                    <a:pt x="16085" y="16085"/>
                  </a:cubicBezTo>
                  <a:cubicBezTo>
                    <a:pt x="26384" y="5786"/>
                    <a:pt x="40352" y="0"/>
                    <a:pt x="54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93584" cy="2011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61239" y="1181100"/>
            <a:ext cx="123645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IQ" sz="4400" b="1" dirty="0"/>
              <a:t>ث</a:t>
            </a:r>
            <a:r>
              <a:rPr lang="ar-IQ" sz="4400" b="1" dirty="0" smtClean="0"/>
              <a:t>م </a:t>
            </a:r>
            <a:r>
              <a:rPr lang="ar-IQ" sz="4400" b="1" dirty="0"/>
              <a:t>تظهر واجهة المستخدم كما في الشكل ادناه حيث يتم التعامل مع هذا البرنامج من خلال هذه الواجهة والأدوات المتوفرة </a:t>
            </a:r>
            <a:r>
              <a:rPr lang="ar-IQ" sz="4400" b="1" dirty="0" smtClean="0"/>
              <a:t>فيها</a:t>
            </a:r>
            <a:endParaRPr lang="en-US" sz="4400" dirty="0" smtClean="0"/>
          </a:p>
          <a:p>
            <a:pPr algn="r"/>
            <a:endParaRPr lang="en-US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6" name="صورة 15" descr="C:\Users\Al naseem\Downloads\WhatsApp Image 2025-03-09 at 1.30.32 AM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8350" y="2705100"/>
            <a:ext cx="117348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4"/>
          <p:cNvSpPr/>
          <p:nvPr/>
        </p:nvSpPr>
        <p:spPr>
          <a:xfrm>
            <a:off x="15392400" y="6544708"/>
            <a:ext cx="3823874" cy="3823874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5" y="0"/>
                </a:lnTo>
                <a:lnTo>
                  <a:pt x="3823875" y="3823874"/>
                </a:lnTo>
                <a:lnTo>
                  <a:pt x="0" y="3823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4"/>
          <p:cNvSpPr/>
          <p:nvPr/>
        </p:nvSpPr>
        <p:spPr>
          <a:xfrm>
            <a:off x="-1051249" y="6488785"/>
            <a:ext cx="3823874" cy="3823874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5" y="0"/>
                </a:lnTo>
                <a:lnTo>
                  <a:pt x="3823875" y="3823874"/>
                </a:lnTo>
                <a:lnTo>
                  <a:pt x="0" y="3823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623028" y="717689"/>
            <a:ext cx="11470477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849"/>
              </a:lnSpc>
            </a:pPr>
            <a:r>
              <a:rPr lang="en-US" sz="4800" b="1" dirty="0">
                <a:solidFill>
                  <a:schemeClr val="bg1"/>
                </a:solidFill>
              </a:rPr>
              <a:t>Quick Acce</a:t>
            </a:r>
            <a:r>
              <a:rPr lang="en-US" sz="4400" b="1" dirty="0">
                <a:solidFill>
                  <a:schemeClr val="bg1"/>
                </a:solidFill>
              </a:rPr>
              <a:t>ss Toolbar </a:t>
            </a:r>
            <a:r>
              <a:rPr lang="ar-IQ" sz="4400" b="1" dirty="0">
                <a:solidFill>
                  <a:schemeClr val="bg1"/>
                </a:solidFill>
              </a:rPr>
              <a:t> </a:t>
            </a:r>
            <a:r>
              <a:rPr lang="ar-IQ" sz="4400" b="1" dirty="0" smtClean="0">
                <a:solidFill>
                  <a:schemeClr val="bg1"/>
                </a:solidFill>
              </a:rPr>
              <a:t>  </a:t>
            </a:r>
            <a:r>
              <a:rPr lang="ar-IQ" sz="4400" b="1" dirty="0">
                <a:solidFill>
                  <a:schemeClr val="bg1"/>
                </a:solidFill>
              </a:rPr>
              <a:t>شريط أدوات الوصول السريع </a:t>
            </a:r>
            <a:endParaRPr lang="en-US" sz="4400" b="1" dirty="0">
              <a:solidFill>
                <a:schemeClr val="bg1"/>
              </a:solidFill>
              <a:latin typeface="ไอติม"/>
              <a:ea typeface="ไอติม"/>
              <a:cs typeface="PT Bold Heading" panose="02010400000000000000" pitchFamily="2" charset="-78"/>
              <a:sym typeface="ไอติม"/>
            </a:endParaRPr>
          </a:p>
        </p:txBody>
      </p:sp>
      <p:sp>
        <p:nvSpPr>
          <p:cNvPr id="8" name="Freeform 8"/>
          <p:cNvSpPr/>
          <p:nvPr/>
        </p:nvSpPr>
        <p:spPr>
          <a:xfrm rot="5400000">
            <a:off x="14289877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 flipV="1">
            <a:off x="-44764" y="0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3998123"/>
                </a:moveTo>
                <a:lnTo>
                  <a:pt x="3998124" y="3998123"/>
                </a:lnTo>
                <a:lnTo>
                  <a:pt x="3998124" y="0"/>
                </a:lnTo>
                <a:lnTo>
                  <a:pt x="0" y="0"/>
                </a:lnTo>
                <a:lnTo>
                  <a:pt x="0" y="39981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597737" y="1881286"/>
            <a:ext cx="14478000" cy="8721016"/>
            <a:chOff x="0" y="-38100"/>
            <a:chExt cx="1893584" cy="20111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93584" cy="1973038"/>
            </a:xfrm>
            <a:custGeom>
              <a:avLst/>
              <a:gdLst/>
              <a:ahLst/>
              <a:cxnLst/>
              <a:rect l="l" t="t" r="r" b="b"/>
              <a:pathLst>
                <a:path w="1893584" h="1973038">
                  <a:moveTo>
                    <a:pt x="54917" y="0"/>
                  </a:moveTo>
                  <a:lnTo>
                    <a:pt x="1838667" y="0"/>
                  </a:lnTo>
                  <a:cubicBezTo>
                    <a:pt x="1853232" y="0"/>
                    <a:pt x="1867200" y="5786"/>
                    <a:pt x="1877499" y="16085"/>
                  </a:cubicBezTo>
                  <a:cubicBezTo>
                    <a:pt x="1887798" y="26384"/>
                    <a:pt x="1893584" y="40352"/>
                    <a:pt x="1893584" y="54917"/>
                  </a:cubicBezTo>
                  <a:lnTo>
                    <a:pt x="1893584" y="1918121"/>
                  </a:lnTo>
                  <a:cubicBezTo>
                    <a:pt x="1893584" y="1932686"/>
                    <a:pt x="1887798" y="1946654"/>
                    <a:pt x="1877499" y="1956953"/>
                  </a:cubicBezTo>
                  <a:cubicBezTo>
                    <a:pt x="1867200" y="1967252"/>
                    <a:pt x="1853232" y="1973038"/>
                    <a:pt x="1838667" y="1973038"/>
                  </a:cubicBezTo>
                  <a:lnTo>
                    <a:pt x="54917" y="1973038"/>
                  </a:lnTo>
                  <a:cubicBezTo>
                    <a:pt x="40352" y="1973038"/>
                    <a:pt x="26384" y="1967252"/>
                    <a:pt x="16085" y="1956953"/>
                  </a:cubicBezTo>
                  <a:cubicBezTo>
                    <a:pt x="5786" y="1946654"/>
                    <a:pt x="0" y="1932686"/>
                    <a:pt x="0" y="1918121"/>
                  </a:cubicBezTo>
                  <a:lnTo>
                    <a:pt x="0" y="54917"/>
                  </a:lnTo>
                  <a:cubicBezTo>
                    <a:pt x="0" y="40352"/>
                    <a:pt x="5786" y="26384"/>
                    <a:pt x="16085" y="16085"/>
                  </a:cubicBezTo>
                  <a:cubicBezTo>
                    <a:pt x="26384" y="5786"/>
                    <a:pt x="40352" y="0"/>
                    <a:pt x="54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93584" cy="2011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95875" y="3238500"/>
            <a:ext cx="12994321" cy="3507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520"/>
              </a:lnSpc>
            </a:pPr>
            <a:r>
              <a:rPr lang="ar-IQ" sz="4400" b="1" dirty="0"/>
              <a:t>يتضمن شريط أدوات الوصول السريع على بعض الأدوات الصغيرة التي تحتوي على أزرار  تسمح لك بأداء بعض الإجراءات المشتركة بشكل سريع مثل حفظ المستندات – التراجع عن الإجراء الأخير – أو تكرار الإجراء </a:t>
            </a:r>
            <a:endParaRPr lang="en-US" sz="4400" dirty="0"/>
          </a:p>
          <a:p>
            <a:pPr algn="r" rtl="1">
              <a:lnSpc>
                <a:spcPts val="5520"/>
              </a:lnSpc>
            </a:pPr>
            <a:endParaRPr lang="en-US" sz="44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163800" y="6896100"/>
            <a:ext cx="3823874" cy="3823874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5" y="0"/>
                </a:lnTo>
                <a:lnTo>
                  <a:pt x="3823875" y="3823874"/>
                </a:lnTo>
                <a:lnTo>
                  <a:pt x="0" y="38238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838200" y="7353300"/>
            <a:ext cx="3823874" cy="3823874"/>
          </a:xfrm>
          <a:custGeom>
            <a:avLst/>
            <a:gdLst/>
            <a:ahLst/>
            <a:cxnLst/>
            <a:rect l="l" t="t" r="r" b="b"/>
            <a:pathLst>
              <a:path w="3823874" h="3823874">
                <a:moveTo>
                  <a:pt x="0" y="0"/>
                </a:moveTo>
                <a:lnTo>
                  <a:pt x="3823874" y="0"/>
                </a:lnTo>
                <a:lnTo>
                  <a:pt x="3823874" y="3823874"/>
                </a:lnTo>
                <a:lnTo>
                  <a:pt x="0" y="38238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6" name="صورة 15" descr="C:\Users\Al naseem\Downloads\WhatsApp Image 2025-03-09 at 1.55.39 AM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3028" y="5524500"/>
            <a:ext cx="11845572" cy="507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154469" y="5917437"/>
            <a:ext cx="4369563" cy="4369563"/>
          </a:xfrm>
          <a:custGeom>
            <a:avLst/>
            <a:gdLst/>
            <a:ahLst/>
            <a:cxnLst/>
            <a:rect l="l" t="t" r="r" b="b"/>
            <a:pathLst>
              <a:path w="4369563" h="4369563">
                <a:moveTo>
                  <a:pt x="0" y="0"/>
                </a:moveTo>
                <a:lnTo>
                  <a:pt x="4369563" y="0"/>
                </a:lnTo>
                <a:lnTo>
                  <a:pt x="4369563" y="4369562"/>
                </a:lnTo>
                <a:lnTo>
                  <a:pt x="0" y="436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4289877" y="-13996"/>
            <a:ext cx="3998123" cy="3998123"/>
          </a:xfrm>
          <a:custGeom>
            <a:avLst/>
            <a:gdLst/>
            <a:ahLst/>
            <a:cxnLst/>
            <a:rect l="l" t="t" r="r" b="b"/>
            <a:pathLst>
              <a:path w="3998123" h="3998123">
                <a:moveTo>
                  <a:pt x="0" y="0"/>
                </a:moveTo>
                <a:lnTo>
                  <a:pt x="3998123" y="0"/>
                </a:lnTo>
                <a:lnTo>
                  <a:pt x="3998123" y="3998123"/>
                </a:lnTo>
                <a:lnTo>
                  <a:pt x="0" y="399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547" y="-723900"/>
            <a:ext cx="3618212" cy="4316738"/>
          </a:xfrm>
          <a:custGeom>
            <a:avLst/>
            <a:gdLst/>
            <a:ahLst/>
            <a:cxnLst/>
            <a:rect l="l" t="t" r="r" b="b"/>
            <a:pathLst>
              <a:path w="3618212" h="4316738">
                <a:moveTo>
                  <a:pt x="0" y="0"/>
                </a:moveTo>
                <a:lnTo>
                  <a:pt x="3618212" y="0"/>
                </a:lnTo>
                <a:lnTo>
                  <a:pt x="3618212" y="4316739"/>
                </a:lnTo>
                <a:lnTo>
                  <a:pt x="0" y="4316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52600" y="108963"/>
            <a:ext cx="14097001" cy="449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00200" lvl="2" indent="-6858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4800" b="1" dirty="0">
                <a:solidFill>
                  <a:schemeClr val="bg1"/>
                </a:solidFill>
              </a:rPr>
              <a:t>ا</a:t>
            </a:r>
            <a:r>
              <a:rPr lang="ar-IQ" sz="4800" b="1" dirty="0" smtClean="0">
                <a:solidFill>
                  <a:schemeClr val="bg1"/>
                </a:solidFill>
              </a:rPr>
              <a:t>ضافة </a:t>
            </a:r>
            <a:r>
              <a:rPr lang="ar-IQ" sz="4800" b="1" dirty="0">
                <a:solidFill>
                  <a:schemeClr val="bg1"/>
                </a:solidFill>
              </a:rPr>
              <a:t>أوامر إلى شريط أدوات الوصول السريع</a:t>
            </a:r>
            <a:endParaRPr lang="en-US" sz="4800" b="1" dirty="0">
              <a:solidFill>
                <a:schemeClr val="bg1"/>
              </a:solidFill>
            </a:endParaRPr>
          </a:p>
          <a:p>
            <a:pPr algn="l" rtl="1">
              <a:lnSpc>
                <a:spcPts val="33827"/>
              </a:lnSpc>
            </a:pPr>
            <a:r>
              <a:rPr lang="en-US" sz="4000" dirty="0" smtClean="0">
                <a:solidFill>
                  <a:srgbClr val="F2BE43"/>
                </a:solidFill>
                <a:latin typeface="Arial Black" panose="020B0A04020102020204" pitchFamily="34" charset="0"/>
                <a:ea typeface="Adam Script"/>
                <a:cs typeface="Adam Script"/>
                <a:sym typeface="Adam Script"/>
              </a:rPr>
              <a:t>)</a:t>
            </a:r>
            <a:endParaRPr lang="en-US" sz="4000" dirty="0">
              <a:solidFill>
                <a:srgbClr val="F2BE43"/>
              </a:solidFill>
              <a:latin typeface="Arial Black" panose="020B0A04020102020204" pitchFamily="34" charset="0"/>
              <a:ea typeface="Adam Script"/>
              <a:cs typeface="Adam Script"/>
              <a:sym typeface="Adam 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2350" y="2589925"/>
            <a:ext cx="1792998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IQ" sz="4000" b="1" dirty="0">
                <a:solidFill>
                  <a:schemeClr val="bg1"/>
                </a:solidFill>
              </a:rPr>
              <a:t>شريط أدوات الوصول السريع يمكن أن يضاف علية الأوامر المستخدمة بشكل متكرر بحيث  </a:t>
            </a:r>
            <a:r>
              <a:rPr lang="ar-IQ" sz="4000" b="1" dirty="0" smtClean="0">
                <a:solidFill>
                  <a:schemeClr val="bg1"/>
                </a:solidFill>
              </a:rPr>
              <a:t>تكون </a:t>
            </a:r>
            <a:r>
              <a:rPr lang="ar-IQ" sz="4000" b="1" dirty="0">
                <a:solidFill>
                  <a:schemeClr val="bg1"/>
                </a:solidFill>
              </a:rPr>
              <a:t>متاحة بسهولة لإضافة أوامر إلى شريط أدوات الوصول السريع</a:t>
            </a:r>
            <a:endParaRPr lang="en-US" sz="4000" dirty="0">
              <a:solidFill>
                <a:schemeClr val="bg1"/>
              </a:solidFill>
            </a:endParaRPr>
          </a:p>
          <a:p>
            <a:pPr algn="r" rtl="1"/>
            <a:r>
              <a:rPr lang="ar-IQ" sz="4000" b="1" dirty="0">
                <a:solidFill>
                  <a:schemeClr val="bg1"/>
                </a:solidFill>
              </a:rPr>
              <a:t> </a:t>
            </a:r>
            <a:r>
              <a:rPr lang="ar-IQ" sz="4000" b="1" dirty="0" smtClean="0">
                <a:solidFill>
                  <a:schemeClr val="bg1"/>
                </a:solidFill>
              </a:rPr>
              <a:t>1- انقر </a:t>
            </a:r>
            <a:r>
              <a:rPr lang="ar-IQ" sz="4000" b="1" dirty="0">
                <a:solidFill>
                  <a:schemeClr val="bg1"/>
                </a:solidFill>
              </a:rPr>
              <a:t>فوق تخصيص </a:t>
            </a:r>
            <a:r>
              <a:rPr lang="en-US" sz="4000" b="1" dirty="0">
                <a:solidFill>
                  <a:schemeClr val="bg1"/>
                </a:solidFill>
              </a:rPr>
              <a:t>customize  </a:t>
            </a:r>
            <a:r>
              <a:rPr lang="ar-IQ" sz="4000" b="1" dirty="0">
                <a:solidFill>
                  <a:schemeClr val="bg1"/>
                </a:solidFill>
              </a:rPr>
              <a:t>على شريط أدوات الوصول السريع ثم انقر فوق أوامر إضافية 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more </a:t>
            </a:r>
            <a:r>
              <a:rPr lang="en-US" sz="4000" b="1" dirty="0">
                <a:solidFill>
                  <a:schemeClr val="bg1"/>
                </a:solidFill>
              </a:rPr>
              <a:t>commands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ar-IQ" sz="3200" dirty="0" smtClean="0">
                <a:solidFill>
                  <a:schemeClr val="bg1"/>
                </a:solidFill>
                <a:latin typeface="ไอติม"/>
                <a:ea typeface="ไอติม"/>
                <a:cs typeface="PT Bold Heading" panose="02010400000000000000" pitchFamily="2" charset="-78"/>
                <a:sym typeface="ไอติม"/>
              </a:rPr>
              <a:t>.</a:t>
            </a:r>
            <a:endParaRPr lang="en-US" sz="3200" dirty="0">
              <a:solidFill>
                <a:schemeClr val="bg1"/>
              </a:solidFill>
              <a:latin typeface="ไอติม"/>
              <a:ea typeface="ไอติม"/>
              <a:cs typeface="PT Bold Heading" panose="02010400000000000000" pitchFamily="2" charset="-78"/>
              <a:sym typeface="ไอติม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6" y="4794964"/>
            <a:ext cx="14886307" cy="51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" y="266700"/>
            <a:ext cx="17145000" cy="7641772"/>
            <a:chOff x="0" y="0"/>
            <a:chExt cx="3030044" cy="18875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30044" cy="1887564"/>
            </a:xfrm>
            <a:custGeom>
              <a:avLst/>
              <a:gdLst/>
              <a:ahLst/>
              <a:cxnLst/>
              <a:rect l="l" t="t" r="r" b="b"/>
              <a:pathLst>
                <a:path w="3030044" h="1887564">
                  <a:moveTo>
                    <a:pt x="34320" y="0"/>
                  </a:moveTo>
                  <a:lnTo>
                    <a:pt x="2995725" y="0"/>
                  </a:lnTo>
                  <a:cubicBezTo>
                    <a:pt x="3014679" y="0"/>
                    <a:pt x="3030044" y="15365"/>
                    <a:pt x="3030044" y="34320"/>
                  </a:cubicBezTo>
                  <a:lnTo>
                    <a:pt x="3030044" y="1853244"/>
                  </a:lnTo>
                  <a:cubicBezTo>
                    <a:pt x="3030044" y="1862346"/>
                    <a:pt x="3026428" y="1871076"/>
                    <a:pt x="3019992" y="1877512"/>
                  </a:cubicBezTo>
                  <a:cubicBezTo>
                    <a:pt x="3013556" y="1883948"/>
                    <a:pt x="3004826" y="1887564"/>
                    <a:pt x="2995725" y="1887564"/>
                  </a:cubicBezTo>
                  <a:lnTo>
                    <a:pt x="34320" y="1887564"/>
                  </a:lnTo>
                  <a:cubicBezTo>
                    <a:pt x="15365" y="1887564"/>
                    <a:pt x="0" y="1872198"/>
                    <a:pt x="0" y="1853244"/>
                  </a:cubicBezTo>
                  <a:lnTo>
                    <a:pt x="0" y="34320"/>
                  </a:lnTo>
                  <a:cubicBezTo>
                    <a:pt x="0" y="15365"/>
                    <a:pt x="15365" y="0"/>
                    <a:pt x="343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30044" cy="1925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5950075"/>
            <a:ext cx="18288000" cy="5453149"/>
          </a:xfrm>
          <a:custGeom>
            <a:avLst/>
            <a:gdLst/>
            <a:ahLst/>
            <a:cxnLst/>
            <a:rect l="l" t="t" r="r" b="b"/>
            <a:pathLst>
              <a:path w="18288000" h="5453149">
                <a:moveTo>
                  <a:pt x="0" y="0"/>
                </a:moveTo>
                <a:lnTo>
                  <a:pt x="18288000" y="0"/>
                </a:lnTo>
                <a:lnTo>
                  <a:pt x="18288000" y="5453149"/>
                </a:lnTo>
                <a:lnTo>
                  <a:pt x="0" y="545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242" y="-800100"/>
            <a:ext cx="2843671" cy="3383097"/>
          </a:xfrm>
          <a:custGeom>
            <a:avLst/>
            <a:gdLst/>
            <a:ahLst/>
            <a:cxnLst/>
            <a:rect l="l" t="t" r="r" b="b"/>
            <a:pathLst>
              <a:path w="4315744" h="5148935">
                <a:moveTo>
                  <a:pt x="0" y="0"/>
                </a:moveTo>
                <a:lnTo>
                  <a:pt x="4315744" y="0"/>
                </a:lnTo>
                <a:lnTo>
                  <a:pt x="4315744" y="5148935"/>
                </a:lnTo>
                <a:lnTo>
                  <a:pt x="0" y="51489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81200" y="266700"/>
            <a:ext cx="15839571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/>
            <a:r>
              <a:rPr lang="ar-IQ" sz="4000" b="1" dirty="0" smtClean="0"/>
              <a:t>2- اختر </a:t>
            </a:r>
            <a:r>
              <a:rPr lang="ar-IQ" sz="4000" b="1" dirty="0"/>
              <a:t>الأمر ثم انقر فوق إضافة </a:t>
            </a:r>
            <a:r>
              <a:rPr lang="en-US" sz="4000" b="1" dirty="0"/>
              <a:t>Add </a:t>
            </a:r>
            <a:r>
              <a:rPr lang="ar-IQ" sz="4000" b="1" dirty="0"/>
              <a:t> سيتم أدارج الأوامر التي تم اختيارها في الجهة اليمنى بعد ذلك قم بالضغط على زر </a:t>
            </a:r>
            <a:r>
              <a:rPr lang="en-US" sz="4000" b="1" dirty="0"/>
              <a:t>OK</a:t>
            </a:r>
            <a:endParaRPr lang="en-US" sz="4000" dirty="0"/>
          </a:p>
          <a:p>
            <a:pPr rtl="1"/>
            <a:r>
              <a:rPr lang="en-US" sz="4000" b="1" dirty="0"/>
              <a:t> </a:t>
            </a:r>
            <a:endParaRPr lang="en-US" sz="4000" dirty="0"/>
          </a:p>
          <a:p>
            <a:pPr algn="r" rtl="1">
              <a:lnSpc>
                <a:spcPts val="6440"/>
              </a:lnSpc>
            </a:pPr>
            <a:endParaRPr lang="en-US" sz="4000" b="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1" name="صورة 10" descr="C:\Users\Al naseem\Downloads\WhatsApp Image 2025-03-09 at 10.54.09 AM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2582997"/>
            <a:ext cx="12920828" cy="50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0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704</Words>
  <Application>Microsoft Office PowerPoint</Application>
  <PresentationFormat>مخصص</PresentationFormat>
  <Paragraphs>82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9" baseType="lpstr">
      <vt:lpstr>Arial</vt:lpstr>
      <vt:lpstr>Wingdings</vt:lpstr>
      <vt:lpstr>ไอติม</vt:lpstr>
      <vt:lpstr>Arial Black</vt:lpstr>
      <vt:lpstr>PT Bold Heading</vt:lpstr>
      <vt:lpstr>Sniglet</vt:lpstr>
      <vt:lpstr>Calibri</vt:lpstr>
      <vt:lpstr>PT Bold Arch</vt:lpstr>
      <vt:lpstr>Adam Script</vt:lpstr>
      <vt:lpstr>Algerian</vt:lpstr>
      <vt:lpstr>Bold Italic Art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Karrar</dc:creator>
  <cp:lastModifiedBy>PRO2025</cp:lastModifiedBy>
  <cp:revision>45</cp:revision>
  <dcterms:created xsi:type="dcterms:W3CDTF">2006-08-16T00:00:00Z</dcterms:created>
  <dcterms:modified xsi:type="dcterms:W3CDTF">2025-03-15T10:27:23Z</dcterms:modified>
  <dc:identifier>DAGeLLT6wQs</dc:identifier>
</cp:coreProperties>
</file>