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A40B98-D8C7-49FA-A0BF-FBE527536D16}" type="datetimeFigureOut">
              <a:rPr lang="ar-IQ" smtClean="0"/>
              <a:t>29/07/1446</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1210647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A40B98-D8C7-49FA-A0BF-FBE527536D16}" type="datetimeFigureOut">
              <a:rPr lang="ar-IQ" smtClean="0"/>
              <a:t>29/07/1446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296847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A40B98-D8C7-49FA-A0BF-FBE527536D16}" type="datetimeFigureOut">
              <a:rPr lang="ar-IQ" smtClean="0"/>
              <a:t>29/07/1446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5AA38C-B900-4165-8B70-2BF8BB23631D}"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94728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2BA40B98-D8C7-49FA-A0BF-FBE527536D16}" type="datetimeFigureOut">
              <a:rPr lang="ar-IQ" smtClean="0"/>
              <a:t>29/07/1446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4159122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2BA40B98-D8C7-49FA-A0BF-FBE527536D16}" type="datetimeFigureOut">
              <a:rPr lang="ar-IQ" smtClean="0"/>
              <a:t>29/07/1446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5AA38C-B900-4165-8B70-2BF8BB23631D}"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6538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2BA40B98-D8C7-49FA-A0BF-FBE527536D16}" type="datetimeFigureOut">
              <a:rPr lang="ar-IQ" smtClean="0"/>
              <a:t>29/07/1446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1187057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A40B98-D8C7-49FA-A0BF-FBE527536D16}" type="datetimeFigureOut">
              <a:rPr lang="ar-IQ" smtClean="0"/>
              <a:t>29/07/1446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3875540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A40B98-D8C7-49FA-A0BF-FBE527536D16}" type="datetimeFigureOut">
              <a:rPr lang="ar-IQ" smtClean="0"/>
              <a:t>29/07/1446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185757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A40B98-D8C7-49FA-A0BF-FBE527536D16}" type="datetimeFigureOut">
              <a:rPr lang="ar-IQ" smtClean="0"/>
              <a:t>29/07/1446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3616700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A40B98-D8C7-49FA-A0BF-FBE527536D16}" type="datetimeFigureOut">
              <a:rPr lang="ar-IQ" smtClean="0"/>
              <a:t>29/07/1446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127892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A40B98-D8C7-49FA-A0BF-FBE527536D16}" type="datetimeFigureOut">
              <a:rPr lang="ar-IQ" smtClean="0"/>
              <a:t>29/07/1446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3920855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A40B98-D8C7-49FA-A0BF-FBE527536D16}" type="datetimeFigureOut">
              <a:rPr lang="ar-IQ" smtClean="0"/>
              <a:t>29/07/1446</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268338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A40B98-D8C7-49FA-A0BF-FBE527536D16}" type="datetimeFigureOut">
              <a:rPr lang="ar-IQ" smtClean="0"/>
              <a:t>29/07/1446</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361129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40B98-D8C7-49FA-A0BF-FBE527536D16}" type="datetimeFigureOut">
              <a:rPr lang="ar-IQ" smtClean="0"/>
              <a:t>29/07/1446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1126263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BA40B98-D8C7-49FA-A0BF-FBE527536D16}" type="datetimeFigureOut">
              <a:rPr lang="ar-IQ" smtClean="0"/>
              <a:t>29/07/1446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2148503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BA40B98-D8C7-49FA-A0BF-FBE527536D16}" type="datetimeFigureOut">
              <a:rPr lang="ar-IQ" smtClean="0"/>
              <a:t>29/07/1446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5AA38C-B900-4165-8B70-2BF8BB23631D}" type="slidenum">
              <a:rPr lang="ar-IQ" smtClean="0"/>
              <a:t>‹#›</a:t>
            </a:fld>
            <a:endParaRPr lang="ar-IQ"/>
          </a:p>
        </p:txBody>
      </p:sp>
    </p:spTree>
    <p:extLst>
      <p:ext uri="{BB962C8B-B14F-4D97-AF65-F5344CB8AC3E}">
        <p14:creationId xmlns:p14="http://schemas.microsoft.com/office/powerpoint/2010/main" val="190269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BA40B98-D8C7-49FA-A0BF-FBE527536D16}" type="datetimeFigureOut">
              <a:rPr lang="ar-IQ" smtClean="0"/>
              <a:t>29/07/1446</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55AA38C-B900-4165-8B70-2BF8BB23631D}" type="slidenum">
              <a:rPr lang="ar-IQ" smtClean="0"/>
              <a:t>‹#›</a:t>
            </a:fld>
            <a:endParaRPr lang="ar-IQ"/>
          </a:p>
        </p:txBody>
      </p:sp>
    </p:spTree>
    <p:extLst>
      <p:ext uri="{BB962C8B-B14F-4D97-AF65-F5344CB8AC3E}">
        <p14:creationId xmlns:p14="http://schemas.microsoft.com/office/powerpoint/2010/main" val="2157311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277681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0474" y="666528"/>
            <a:ext cx="10515600" cy="4351338"/>
          </a:xfrm>
        </p:spPr>
        <p:txBody>
          <a:bodyPr>
            <a:normAutofit/>
          </a:bodyPr>
          <a:lstStyle/>
          <a:p>
            <a:pPr algn="l" rtl="0">
              <a:lnSpc>
                <a:spcPct val="150000"/>
              </a:lnSpc>
            </a:pPr>
            <a:r>
              <a:rPr lang="en-US" sz="2000" dirty="0" smtClean="0">
                <a:latin typeface="Times New Roman" panose="02020603050405020304" pitchFamily="18" charset="0"/>
                <a:cs typeface="Times New Roman" panose="02020603050405020304" pitchFamily="18" charset="0"/>
              </a:rPr>
              <a:t>In the next step, the nucleophile adds to the carbonyl carbon atom resulting in an ionic tetrahedral intermediate, which then gets deprotonated to form a </a:t>
            </a:r>
            <a:r>
              <a:rPr lang="en-US" sz="2000" dirty="0" err="1" smtClean="0">
                <a:latin typeface="Times New Roman" panose="02020603050405020304" pitchFamily="18" charset="0"/>
                <a:cs typeface="Times New Roman" panose="02020603050405020304" pitchFamily="18" charset="0"/>
              </a:rPr>
              <a:t>hydroxy</a:t>
            </a:r>
            <a:r>
              <a:rPr lang="en-US" sz="2000" dirty="0" smtClean="0">
                <a:latin typeface="Times New Roman" panose="02020603050405020304" pitchFamily="18" charset="0"/>
                <a:cs typeface="Times New Roman" panose="02020603050405020304" pitchFamily="18" charset="0"/>
              </a:rPr>
              <a:t> group</a:t>
            </a:r>
          </a:p>
          <a:p>
            <a:pPr algn="l" rtl="0">
              <a:lnSpc>
                <a:spcPct val="150000"/>
              </a:lnSpc>
            </a:pPr>
            <a:endParaRPr lang="ar-IQ" sz="2000" dirty="0">
              <a:latin typeface="Times New Roman" panose="02020603050405020304" pitchFamily="18" charset="0"/>
              <a:cs typeface="Times New Roman" panose="02020603050405020304" pitchFamily="18" charset="0"/>
            </a:endParaRPr>
          </a:p>
        </p:txBody>
      </p:sp>
      <p:pic>
        <p:nvPicPr>
          <p:cNvPr id="4" name="object 6"/>
          <p:cNvPicPr/>
          <p:nvPr/>
        </p:nvPicPr>
        <p:blipFill>
          <a:blip r:embed="rId2" cstate="print"/>
          <a:stretch>
            <a:fillRect/>
          </a:stretch>
        </p:blipFill>
        <p:spPr>
          <a:xfrm>
            <a:off x="3524139" y="2730322"/>
            <a:ext cx="5948271" cy="2181200"/>
          </a:xfrm>
          <a:prstGeom prst="rect">
            <a:avLst/>
          </a:prstGeom>
        </p:spPr>
      </p:pic>
    </p:spTree>
    <p:extLst>
      <p:ext uri="{BB962C8B-B14F-4D97-AF65-F5344CB8AC3E}">
        <p14:creationId xmlns:p14="http://schemas.microsoft.com/office/powerpoint/2010/main" val="3885973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1687" y="672186"/>
            <a:ext cx="10980313" cy="4351338"/>
          </a:xfrm>
        </p:spPr>
        <p:txBody>
          <a:bodyPr>
            <a:normAutofit/>
          </a:bodyPr>
          <a:lstStyle/>
          <a:p>
            <a:pPr algn="l" rtl="0">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Base Catalyzed Reactions </a:t>
            </a:r>
          </a:p>
          <a:p>
            <a:pPr marL="0" indent="0" algn="l" rtl="0">
              <a:lnSpc>
                <a:spcPct val="150000"/>
              </a:lnSpc>
              <a:buNone/>
            </a:pPr>
            <a:endParaRPr lang="en-US" sz="2000" dirty="0" smtClean="0">
              <a:latin typeface="Times New Roman" panose="02020603050405020304" pitchFamily="18" charset="0"/>
              <a:cs typeface="Times New Roman" panose="02020603050405020304" pitchFamily="18" charset="0"/>
            </a:endParaRPr>
          </a:p>
          <a:p>
            <a:pPr marL="0" indent="0" algn="l" rtl="0">
              <a:lnSpc>
                <a:spcPct val="150000"/>
              </a:lnSpc>
              <a:buNone/>
            </a:pPr>
            <a:r>
              <a:rPr lang="en-US" sz="2000" dirty="0" smtClean="0">
                <a:latin typeface="Times New Roman" panose="02020603050405020304" pitchFamily="18" charset="0"/>
                <a:cs typeface="Times New Roman" panose="02020603050405020304" pitchFamily="18" charset="0"/>
              </a:rPr>
              <a:t>When performing a nucleophilic addition reaction under basic conditions, the nucleophile first reacts with the base to generate a stronger nucleophile, which then adds to the carbonyl carbon resulting in an ionic tetrahedral intermediate. The next step involves the protonation of the ionic intermediate, which can be accomplished by either a </a:t>
            </a:r>
            <a:r>
              <a:rPr lang="en-US" sz="2000" dirty="0" err="1" smtClean="0">
                <a:latin typeface="Times New Roman" panose="02020603050405020304" pitchFamily="18" charset="0"/>
                <a:cs typeface="Times New Roman" panose="02020603050405020304" pitchFamily="18" charset="0"/>
              </a:rPr>
              <a:t>protic</a:t>
            </a:r>
            <a:r>
              <a:rPr lang="en-US" sz="2000" dirty="0" smtClean="0">
                <a:latin typeface="Times New Roman" panose="02020603050405020304" pitchFamily="18" charset="0"/>
                <a:cs typeface="Times New Roman" panose="02020603050405020304" pitchFamily="18" charset="0"/>
              </a:rPr>
              <a:t> solvent or the conjugate acid of the base catalyst.</a:t>
            </a:r>
            <a:endParaRPr lang="en-US" sz="2000" dirty="0">
              <a:latin typeface="Times New Roman" panose="02020603050405020304" pitchFamily="18" charset="0"/>
              <a:cs typeface="Times New Roman" panose="02020603050405020304" pitchFamily="18" charset="0"/>
            </a:endParaRPr>
          </a:p>
        </p:txBody>
      </p:sp>
      <p:pic>
        <p:nvPicPr>
          <p:cNvPr id="4" name="object 4"/>
          <p:cNvPicPr/>
          <p:nvPr/>
        </p:nvPicPr>
        <p:blipFill>
          <a:blip r:embed="rId2" cstate="print"/>
          <a:stretch>
            <a:fillRect/>
          </a:stretch>
        </p:blipFill>
        <p:spPr>
          <a:xfrm>
            <a:off x="2995425" y="3889420"/>
            <a:ext cx="6161454" cy="2448512"/>
          </a:xfrm>
          <a:prstGeom prst="rect">
            <a:avLst/>
          </a:prstGeom>
        </p:spPr>
      </p:pic>
    </p:spTree>
    <p:extLst>
      <p:ext uri="{BB962C8B-B14F-4D97-AF65-F5344CB8AC3E}">
        <p14:creationId xmlns:p14="http://schemas.microsoft.com/office/powerpoint/2010/main" val="1587595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1687" y="666527"/>
            <a:ext cx="10980313" cy="4351338"/>
          </a:xfrm>
        </p:spPr>
        <p:txBody>
          <a:bodyPr>
            <a:normAutofit/>
          </a:bodyPr>
          <a:lstStyle/>
          <a:p>
            <a:pPr algn="l" rtl="0">
              <a:lnSpc>
                <a:spcPct val="150000"/>
              </a:lnSpc>
            </a:pPr>
            <a:r>
              <a:rPr lang="en-US" sz="2000" dirty="0" smtClean="0">
                <a:latin typeface="Times New Roman" panose="02020603050405020304" pitchFamily="18" charset="0"/>
                <a:cs typeface="Times New Roman" panose="02020603050405020304" pitchFamily="18" charset="0"/>
              </a:rPr>
              <a:t>Carbonyl carbon is a sp2 hybridized carbon that has a planar geometry. As a result, during nucleophilic addition, the nucleophile can add from either side of the carbonyl carbon resulting in a mixture of two stereoisomers, which makes nucleophilic addition a non-</a:t>
            </a:r>
            <a:r>
              <a:rPr lang="en-US" sz="2000" dirty="0" err="1" smtClean="0">
                <a:latin typeface="Times New Roman" panose="02020603050405020304" pitchFamily="18" charset="0"/>
                <a:cs typeface="Times New Roman" panose="02020603050405020304" pitchFamily="18" charset="0"/>
              </a:rPr>
              <a:t>stereoselective</a:t>
            </a:r>
            <a:r>
              <a:rPr lang="en-US" sz="2000" dirty="0" smtClean="0">
                <a:latin typeface="Times New Roman" panose="02020603050405020304" pitchFamily="18" charset="0"/>
                <a:cs typeface="Times New Roman" panose="02020603050405020304" pitchFamily="18" charset="0"/>
              </a:rPr>
              <a:t> reaction.</a:t>
            </a:r>
          </a:p>
          <a:p>
            <a:pPr algn="l" rtl="0">
              <a:lnSpc>
                <a:spcPct val="150000"/>
              </a:lnSpc>
            </a:pPr>
            <a:endParaRPr lang="ar-IQ" sz="2000" dirty="0">
              <a:latin typeface="Times New Roman" panose="02020603050405020304" pitchFamily="18" charset="0"/>
              <a:cs typeface="Times New Roman" panose="02020603050405020304" pitchFamily="18" charset="0"/>
            </a:endParaRPr>
          </a:p>
        </p:txBody>
      </p:sp>
      <p:pic>
        <p:nvPicPr>
          <p:cNvPr id="4" name="object 5"/>
          <p:cNvPicPr/>
          <p:nvPr/>
        </p:nvPicPr>
        <p:blipFill>
          <a:blip r:embed="rId2" cstate="print"/>
          <a:stretch>
            <a:fillRect/>
          </a:stretch>
        </p:blipFill>
        <p:spPr>
          <a:xfrm>
            <a:off x="2382591" y="2507345"/>
            <a:ext cx="6954592" cy="3593205"/>
          </a:xfrm>
          <a:prstGeom prst="rect">
            <a:avLst/>
          </a:prstGeom>
        </p:spPr>
      </p:pic>
    </p:spTree>
    <p:extLst>
      <p:ext uri="{BB962C8B-B14F-4D97-AF65-F5344CB8AC3E}">
        <p14:creationId xmlns:p14="http://schemas.microsoft.com/office/powerpoint/2010/main" val="106073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799" y="495321"/>
            <a:ext cx="10436201" cy="1280890"/>
          </a:xfrm>
        </p:spPr>
        <p:txBody>
          <a:bodyPr/>
          <a:lstStyle/>
          <a:p>
            <a:r>
              <a:rPr lang="en-US" dirty="0" smtClean="0"/>
              <a:t>Common Reactions of Aldehydes and Ketones</a:t>
            </a:r>
            <a:endParaRPr lang="ar-IQ" dirty="0"/>
          </a:p>
        </p:txBody>
      </p:sp>
      <p:sp>
        <p:nvSpPr>
          <p:cNvPr id="3" name="Content Placeholder 2"/>
          <p:cNvSpPr>
            <a:spLocks noGrp="1"/>
          </p:cNvSpPr>
          <p:nvPr>
            <p:ph idx="1"/>
          </p:nvPr>
        </p:nvSpPr>
        <p:spPr>
          <a:xfrm>
            <a:off x="438954" y="1961145"/>
            <a:ext cx="11602791" cy="4351338"/>
          </a:xfrm>
        </p:spPr>
        <p:txBody>
          <a:bodyPr/>
          <a:lstStyle/>
          <a:p>
            <a:pPr marL="12700" marR="10160" algn="l" rtl="0">
              <a:lnSpc>
                <a:spcPct val="143600"/>
              </a:lnSpc>
            </a:pPr>
            <a:r>
              <a:rPr lang="en-US" dirty="0">
                <a:latin typeface="Times New Roman"/>
                <a:cs typeface="Times New Roman"/>
              </a:rPr>
              <a:t>Nucleophilic</a:t>
            </a:r>
            <a:r>
              <a:rPr lang="en-US" spc="225" dirty="0">
                <a:latin typeface="Times New Roman"/>
                <a:cs typeface="Times New Roman"/>
              </a:rPr>
              <a:t> </a:t>
            </a:r>
            <a:r>
              <a:rPr lang="en-US" dirty="0">
                <a:latin typeface="Times New Roman"/>
                <a:cs typeface="Times New Roman"/>
              </a:rPr>
              <a:t>addition</a:t>
            </a:r>
            <a:r>
              <a:rPr lang="en-US" spc="229" dirty="0">
                <a:latin typeface="Times New Roman"/>
                <a:cs typeface="Times New Roman"/>
              </a:rPr>
              <a:t> </a:t>
            </a:r>
            <a:r>
              <a:rPr lang="en-US" dirty="0">
                <a:latin typeface="Times New Roman"/>
                <a:cs typeface="Times New Roman"/>
              </a:rPr>
              <a:t>to</a:t>
            </a:r>
            <a:r>
              <a:rPr lang="en-US" spc="229" dirty="0">
                <a:latin typeface="Times New Roman"/>
                <a:cs typeface="Times New Roman"/>
              </a:rPr>
              <a:t> </a:t>
            </a:r>
            <a:r>
              <a:rPr lang="en-US" dirty="0">
                <a:latin typeface="Times New Roman"/>
                <a:cs typeface="Times New Roman"/>
              </a:rPr>
              <a:t>aldehydes</a:t>
            </a:r>
            <a:r>
              <a:rPr lang="en-US" spc="229" dirty="0">
                <a:latin typeface="Times New Roman"/>
                <a:cs typeface="Times New Roman"/>
              </a:rPr>
              <a:t> </a:t>
            </a:r>
            <a:r>
              <a:rPr lang="en-US" dirty="0">
                <a:latin typeface="Times New Roman"/>
                <a:cs typeface="Times New Roman"/>
              </a:rPr>
              <a:t>and</a:t>
            </a:r>
            <a:r>
              <a:rPr lang="en-US" spc="215" dirty="0">
                <a:latin typeface="Times New Roman"/>
                <a:cs typeface="Times New Roman"/>
              </a:rPr>
              <a:t> </a:t>
            </a:r>
            <a:r>
              <a:rPr lang="en-US" dirty="0">
                <a:latin typeface="Times New Roman"/>
                <a:cs typeface="Times New Roman"/>
              </a:rPr>
              <a:t>ketones</a:t>
            </a:r>
            <a:r>
              <a:rPr lang="en-US" spc="225" dirty="0">
                <a:latin typeface="Times New Roman"/>
                <a:cs typeface="Times New Roman"/>
              </a:rPr>
              <a:t> </a:t>
            </a:r>
            <a:r>
              <a:rPr lang="en-US" dirty="0">
                <a:latin typeface="Times New Roman"/>
                <a:cs typeface="Times New Roman"/>
              </a:rPr>
              <a:t>is</a:t>
            </a:r>
            <a:r>
              <a:rPr lang="en-US" spc="225" dirty="0">
                <a:latin typeface="Times New Roman"/>
                <a:cs typeface="Times New Roman"/>
              </a:rPr>
              <a:t> </a:t>
            </a:r>
            <a:r>
              <a:rPr lang="en-US" dirty="0">
                <a:latin typeface="Times New Roman"/>
                <a:cs typeface="Times New Roman"/>
              </a:rPr>
              <a:t>a</a:t>
            </a:r>
            <a:r>
              <a:rPr lang="en-US" spc="225" dirty="0">
                <a:latin typeface="Times New Roman"/>
                <a:cs typeface="Times New Roman"/>
              </a:rPr>
              <a:t> </a:t>
            </a:r>
            <a:r>
              <a:rPr lang="en-US" dirty="0">
                <a:latin typeface="Times New Roman"/>
                <a:cs typeface="Times New Roman"/>
              </a:rPr>
              <a:t>fundamental</a:t>
            </a:r>
            <a:r>
              <a:rPr lang="en-US" spc="229" dirty="0">
                <a:latin typeface="Times New Roman"/>
                <a:cs typeface="Times New Roman"/>
              </a:rPr>
              <a:t> </a:t>
            </a:r>
            <a:r>
              <a:rPr lang="en-US" dirty="0">
                <a:latin typeface="Times New Roman"/>
                <a:cs typeface="Times New Roman"/>
              </a:rPr>
              <a:t>reaction</a:t>
            </a:r>
            <a:r>
              <a:rPr lang="en-US" spc="229" dirty="0">
                <a:latin typeface="Times New Roman"/>
                <a:cs typeface="Times New Roman"/>
              </a:rPr>
              <a:t> </a:t>
            </a:r>
            <a:r>
              <a:rPr lang="en-US" spc="-25" dirty="0">
                <a:latin typeface="Times New Roman"/>
                <a:cs typeface="Times New Roman"/>
              </a:rPr>
              <a:t>in </a:t>
            </a:r>
            <a:r>
              <a:rPr lang="en-US" dirty="0">
                <a:latin typeface="Times New Roman"/>
                <a:cs typeface="Times New Roman"/>
              </a:rPr>
              <a:t>organic</a:t>
            </a:r>
            <a:r>
              <a:rPr lang="en-US" spc="355" dirty="0">
                <a:latin typeface="Times New Roman"/>
                <a:cs typeface="Times New Roman"/>
              </a:rPr>
              <a:t> </a:t>
            </a:r>
            <a:r>
              <a:rPr lang="en-US" dirty="0">
                <a:latin typeface="Times New Roman"/>
                <a:cs typeface="Times New Roman"/>
              </a:rPr>
              <a:t>chemistry</a:t>
            </a:r>
            <a:r>
              <a:rPr lang="en-US" spc="360" dirty="0">
                <a:latin typeface="Times New Roman"/>
                <a:cs typeface="Times New Roman"/>
              </a:rPr>
              <a:t> </a:t>
            </a:r>
            <a:r>
              <a:rPr lang="en-US" dirty="0">
                <a:latin typeface="Times New Roman"/>
                <a:cs typeface="Times New Roman"/>
              </a:rPr>
              <a:t>since</a:t>
            </a:r>
            <a:r>
              <a:rPr lang="en-US" spc="355" dirty="0">
                <a:latin typeface="Times New Roman"/>
                <a:cs typeface="Times New Roman"/>
              </a:rPr>
              <a:t> </a:t>
            </a:r>
            <a:r>
              <a:rPr lang="en-US" dirty="0">
                <a:latin typeface="Times New Roman"/>
                <a:cs typeface="Times New Roman"/>
              </a:rPr>
              <a:t>it</a:t>
            </a:r>
            <a:r>
              <a:rPr lang="en-US" spc="360" dirty="0">
                <a:latin typeface="Times New Roman"/>
                <a:cs typeface="Times New Roman"/>
              </a:rPr>
              <a:t> </a:t>
            </a:r>
            <a:r>
              <a:rPr lang="en-US" dirty="0">
                <a:latin typeface="Times New Roman"/>
                <a:cs typeface="Times New Roman"/>
              </a:rPr>
              <a:t>transforms</a:t>
            </a:r>
            <a:r>
              <a:rPr lang="en-US" spc="365" dirty="0">
                <a:latin typeface="Times New Roman"/>
                <a:cs typeface="Times New Roman"/>
              </a:rPr>
              <a:t> </a:t>
            </a:r>
            <a:r>
              <a:rPr lang="en-US" dirty="0">
                <a:latin typeface="Times New Roman"/>
                <a:cs typeface="Times New Roman"/>
              </a:rPr>
              <a:t>carbonyl</a:t>
            </a:r>
            <a:r>
              <a:rPr lang="en-US" spc="360" dirty="0">
                <a:latin typeface="Times New Roman"/>
                <a:cs typeface="Times New Roman"/>
              </a:rPr>
              <a:t> </a:t>
            </a:r>
            <a:r>
              <a:rPr lang="en-US" dirty="0">
                <a:latin typeface="Times New Roman"/>
                <a:cs typeface="Times New Roman"/>
              </a:rPr>
              <a:t>function</a:t>
            </a:r>
            <a:r>
              <a:rPr lang="en-US" spc="360" dirty="0">
                <a:latin typeface="Times New Roman"/>
                <a:cs typeface="Times New Roman"/>
              </a:rPr>
              <a:t> </a:t>
            </a:r>
            <a:r>
              <a:rPr lang="en-US" dirty="0">
                <a:latin typeface="Times New Roman"/>
                <a:cs typeface="Times New Roman"/>
              </a:rPr>
              <a:t>into</a:t>
            </a:r>
            <a:r>
              <a:rPr lang="en-US" spc="350" dirty="0">
                <a:latin typeface="Times New Roman"/>
                <a:cs typeface="Times New Roman"/>
              </a:rPr>
              <a:t> </a:t>
            </a:r>
            <a:r>
              <a:rPr lang="en-US" dirty="0">
                <a:latin typeface="Times New Roman"/>
                <a:cs typeface="Times New Roman"/>
              </a:rPr>
              <a:t>other</a:t>
            </a:r>
            <a:r>
              <a:rPr lang="en-US" spc="355" dirty="0">
                <a:latin typeface="Times New Roman"/>
                <a:cs typeface="Times New Roman"/>
              </a:rPr>
              <a:t> </a:t>
            </a:r>
            <a:r>
              <a:rPr lang="en-US" spc="-10" dirty="0" smtClean="0">
                <a:latin typeface="Times New Roman"/>
                <a:cs typeface="Times New Roman"/>
              </a:rPr>
              <a:t>reactive</a:t>
            </a:r>
            <a:r>
              <a:rPr lang="en-US" dirty="0" smtClean="0">
                <a:latin typeface="Times New Roman"/>
                <a:cs typeface="Times New Roman"/>
              </a:rPr>
              <a:t> functional</a:t>
            </a:r>
            <a:r>
              <a:rPr lang="en-US" spc="-45" dirty="0" smtClean="0">
                <a:latin typeface="Times New Roman"/>
                <a:cs typeface="Times New Roman"/>
              </a:rPr>
              <a:t> </a:t>
            </a:r>
            <a:r>
              <a:rPr lang="en-US" spc="-10" dirty="0">
                <a:latin typeface="Times New Roman"/>
                <a:cs typeface="Times New Roman"/>
              </a:rPr>
              <a:t>groups.</a:t>
            </a:r>
            <a:endParaRPr lang="en-US" dirty="0">
              <a:latin typeface="Times New Roman"/>
              <a:cs typeface="Times New Roman"/>
            </a:endParaRPr>
          </a:p>
          <a:p>
            <a:pPr marL="12700" algn="l" rtl="0">
              <a:lnSpc>
                <a:spcPct val="100000"/>
              </a:lnSpc>
              <a:spcBef>
                <a:spcPts val="1535"/>
              </a:spcBef>
            </a:pPr>
            <a:r>
              <a:rPr lang="en-US" b="1" dirty="0">
                <a:solidFill>
                  <a:srgbClr val="00AE50"/>
                </a:solidFill>
                <a:latin typeface="Times New Roman"/>
                <a:cs typeface="Times New Roman"/>
              </a:rPr>
              <a:t>Formation</a:t>
            </a:r>
            <a:r>
              <a:rPr lang="en-US" b="1" spc="-20" dirty="0">
                <a:solidFill>
                  <a:srgbClr val="00AE50"/>
                </a:solidFill>
                <a:latin typeface="Times New Roman"/>
                <a:cs typeface="Times New Roman"/>
              </a:rPr>
              <a:t> </a:t>
            </a:r>
            <a:r>
              <a:rPr lang="en-US" b="1" dirty="0">
                <a:solidFill>
                  <a:srgbClr val="00AE50"/>
                </a:solidFill>
                <a:latin typeface="Times New Roman"/>
                <a:cs typeface="Times New Roman"/>
              </a:rPr>
              <a:t>of</a:t>
            </a:r>
            <a:r>
              <a:rPr lang="en-US" b="1" spc="-20" dirty="0">
                <a:solidFill>
                  <a:srgbClr val="00AE50"/>
                </a:solidFill>
                <a:latin typeface="Times New Roman"/>
                <a:cs typeface="Times New Roman"/>
              </a:rPr>
              <a:t> </a:t>
            </a:r>
            <a:r>
              <a:rPr lang="en-US" b="1" spc="-10" dirty="0">
                <a:solidFill>
                  <a:srgbClr val="00AE50"/>
                </a:solidFill>
                <a:latin typeface="Times New Roman"/>
                <a:cs typeface="Times New Roman"/>
              </a:rPr>
              <a:t>Hydrates</a:t>
            </a:r>
            <a:endParaRPr lang="en-US" dirty="0">
              <a:latin typeface="Times New Roman"/>
              <a:cs typeface="Times New Roman"/>
            </a:endParaRPr>
          </a:p>
          <a:p>
            <a:pPr marL="12700" marR="5080" algn="l" rtl="0">
              <a:lnSpc>
                <a:spcPct val="143600"/>
              </a:lnSpc>
            </a:pPr>
            <a:r>
              <a:rPr lang="en-US" spc="-10" dirty="0">
                <a:latin typeface="Times New Roman"/>
                <a:cs typeface="Times New Roman"/>
              </a:rPr>
              <a:t>Hydration</a:t>
            </a:r>
            <a:r>
              <a:rPr lang="en-US" spc="-65" dirty="0">
                <a:latin typeface="Times New Roman"/>
                <a:cs typeface="Times New Roman"/>
              </a:rPr>
              <a:t> </a:t>
            </a:r>
            <a:r>
              <a:rPr lang="en-US" dirty="0">
                <a:latin typeface="Times New Roman"/>
                <a:cs typeface="Times New Roman"/>
              </a:rPr>
              <a:t>of</a:t>
            </a:r>
            <a:r>
              <a:rPr lang="en-US" spc="-65" dirty="0">
                <a:latin typeface="Times New Roman"/>
                <a:cs typeface="Times New Roman"/>
              </a:rPr>
              <a:t> </a:t>
            </a:r>
            <a:r>
              <a:rPr lang="en-US" spc="-10" dirty="0">
                <a:latin typeface="Times New Roman"/>
                <a:cs typeface="Times New Roman"/>
              </a:rPr>
              <a:t>aldehydes</a:t>
            </a:r>
            <a:r>
              <a:rPr lang="en-US" spc="-60" dirty="0">
                <a:latin typeface="Times New Roman"/>
                <a:cs typeface="Times New Roman"/>
              </a:rPr>
              <a:t> </a:t>
            </a:r>
            <a:r>
              <a:rPr lang="en-US" dirty="0">
                <a:latin typeface="Times New Roman"/>
                <a:cs typeface="Times New Roman"/>
              </a:rPr>
              <a:t>and</a:t>
            </a:r>
            <a:r>
              <a:rPr lang="en-US" spc="-60" dirty="0">
                <a:latin typeface="Times New Roman"/>
                <a:cs typeface="Times New Roman"/>
              </a:rPr>
              <a:t> </a:t>
            </a:r>
            <a:r>
              <a:rPr lang="en-US" spc="-10" dirty="0">
                <a:latin typeface="Times New Roman"/>
                <a:cs typeface="Times New Roman"/>
              </a:rPr>
              <a:t>ketones</a:t>
            </a:r>
            <a:r>
              <a:rPr lang="en-US" spc="-60" dirty="0">
                <a:latin typeface="Times New Roman"/>
                <a:cs typeface="Times New Roman"/>
              </a:rPr>
              <a:t> </a:t>
            </a:r>
            <a:r>
              <a:rPr lang="en-US" dirty="0">
                <a:latin typeface="Times New Roman"/>
                <a:cs typeface="Times New Roman"/>
              </a:rPr>
              <a:t>is</a:t>
            </a:r>
            <a:r>
              <a:rPr lang="en-US" spc="-60" dirty="0">
                <a:latin typeface="Times New Roman"/>
                <a:cs typeface="Times New Roman"/>
              </a:rPr>
              <a:t> </a:t>
            </a:r>
            <a:r>
              <a:rPr lang="en-US" dirty="0">
                <a:latin typeface="Times New Roman"/>
                <a:cs typeface="Times New Roman"/>
              </a:rPr>
              <a:t>a</a:t>
            </a:r>
            <a:r>
              <a:rPr lang="en-US" spc="-65" dirty="0">
                <a:latin typeface="Times New Roman"/>
                <a:cs typeface="Times New Roman"/>
              </a:rPr>
              <a:t> </a:t>
            </a:r>
            <a:r>
              <a:rPr lang="en-US" spc="-10" dirty="0">
                <a:latin typeface="Times New Roman"/>
                <a:cs typeface="Times New Roman"/>
              </a:rPr>
              <a:t>reversible</a:t>
            </a:r>
            <a:r>
              <a:rPr lang="en-US" spc="-70" dirty="0">
                <a:latin typeface="Times New Roman"/>
                <a:cs typeface="Times New Roman"/>
              </a:rPr>
              <a:t> </a:t>
            </a:r>
            <a:r>
              <a:rPr lang="en-US" spc="-10" dirty="0">
                <a:latin typeface="Times New Roman"/>
                <a:cs typeface="Times New Roman"/>
              </a:rPr>
              <a:t>reaction</a:t>
            </a:r>
            <a:r>
              <a:rPr lang="en-US" spc="-60" dirty="0">
                <a:latin typeface="Times New Roman"/>
                <a:cs typeface="Times New Roman"/>
              </a:rPr>
              <a:t> </a:t>
            </a:r>
            <a:r>
              <a:rPr lang="en-US" dirty="0">
                <a:latin typeface="Times New Roman"/>
                <a:cs typeface="Times New Roman"/>
              </a:rPr>
              <a:t>that</a:t>
            </a:r>
            <a:r>
              <a:rPr lang="en-US" spc="-60" dirty="0">
                <a:latin typeface="Times New Roman"/>
                <a:cs typeface="Times New Roman"/>
              </a:rPr>
              <a:t> </a:t>
            </a:r>
            <a:r>
              <a:rPr lang="en-US" spc="-10" dirty="0">
                <a:latin typeface="Times New Roman"/>
                <a:cs typeface="Times New Roman"/>
              </a:rPr>
              <a:t>consists</a:t>
            </a:r>
            <a:r>
              <a:rPr lang="en-US" spc="-60" dirty="0">
                <a:latin typeface="Times New Roman"/>
                <a:cs typeface="Times New Roman"/>
              </a:rPr>
              <a:t> </a:t>
            </a:r>
            <a:r>
              <a:rPr lang="en-US" dirty="0">
                <a:latin typeface="Times New Roman"/>
                <a:cs typeface="Times New Roman"/>
              </a:rPr>
              <a:t>in</a:t>
            </a:r>
            <a:r>
              <a:rPr lang="en-US" spc="-25" dirty="0">
                <a:latin typeface="Times New Roman"/>
                <a:cs typeface="Times New Roman"/>
              </a:rPr>
              <a:t> </a:t>
            </a:r>
            <a:r>
              <a:rPr lang="en-US" spc="-10" dirty="0">
                <a:latin typeface="Times New Roman"/>
                <a:cs typeface="Times New Roman"/>
              </a:rPr>
              <a:t>adding </a:t>
            </a:r>
            <a:r>
              <a:rPr lang="en-US" dirty="0">
                <a:latin typeface="Times New Roman"/>
                <a:cs typeface="Times New Roman"/>
              </a:rPr>
              <a:t>a</a:t>
            </a:r>
            <a:r>
              <a:rPr lang="en-US" spc="-30" dirty="0">
                <a:latin typeface="Times New Roman"/>
                <a:cs typeface="Times New Roman"/>
              </a:rPr>
              <a:t> </a:t>
            </a:r>
            <a:r>
              <a:rPr lang="en-US" dirty="0">
                <a:latin typeface="Times New Roman"/>
                <a:cs typeface="Times New Roman"/>
              </a:rPr>
              <a:t>water</a:t>
            </a:r>
            <a:r>
              <a:rPr lang="en-US" spc="-25" dirty="0">
                <a:latin typeface="Times New Roman"/>
                <a:cs typeface="Times New Roman"/>
              </a:rPr>
              <a:t> </a:t>
            </a:r>
            <a:r>
              <a:rPr lang="en-US" dirty="0">
                <a:latin typeface="Times New Roman"/>
                <a:cs typeface="Times New Roman"/>
              </a:rPr>
              <a:t>molecule</a:t>
            </a:r>
            <a:r>
              <a:rPr lang="en-US" spc="-45" dirty="0">
                <a:latin typeface="Times New Roman"/>
                <a:cs typeface="Times New Roman"/>
              </a:rPr>
              <a:t> </a:t>
            </a:r>
            <a:r>
              <a:rPr lang="en-US" dirty="0">
                <a:latin typeface="Times New Roman"/>
                <a:cs typeface="Times New Roman"/>
              </a:rPr>
              <a:t>to</a:t>
            </a:r>
            <a:r>
              <a:rPr lang="en-US" spc="-40" dirty="0">
                <a:latin typeface="Times New Roman"/>
                <a:cs typeface="Times New Roman"/>
              </a:rPr>
              <a:t> </a:t>
            </a:r>
            <a:r>
              <a:rPr lang="en-US" dirty="0">
                <a:latin typeface="Times New Roman"/>
                <a:cs typeface="Times New Roman"/>
              </a:rPr>
              <a:t>the</a:t>
            </a:r>
            <a:r>
              <a:rPr lang="en-US" spc="-25" dirty="0">
                <a:latin typeface="Times New Roman"/>
                <a:cs typeface="Times New Roman"/>
              </a:rPr>
              <a:t> </a:t>
            </a:r>
            <a:r>
              <a:rPr lang="en-US" dirty="0">
                <a:latin typeface="Times New Roman"/>
                <a:cs typeface="Times New Roman"/>
              </a:rPr>
              <a:t>carbonyl</a:t>
            </a:r>
            <a:r>
              <a:rPr lang="en-US" spc="-25" dirty="0">
                <a:latin typeface="Times New Roman"/>
                <a:cs typeface="Times New Roman"/>
              </a:rPr>
              <a:t> </a:t>
            </a:r>
            <a:r>
              <a:rPr lang="en-US" dirty="0">
                <a:latin typeface="Times New Roman"/>
                <a:cs typeface="Times New Roman"/>
              </a:rPr>
              <a:t>group,</a:t>
            </a:r>
            <a:r>
              <a:rPr lang="en-US" spc="-30" dirty="0">
                <a:latin typeface="Times New Roman"/>
                <a:cs typeface="Times New Roman"/>
              </a:rPr>
              <a:t> </a:t>
            </a:r>
            <a:r>
              <a:rPr lang="en-US" spc="-30" dirty="0" smtClean="0">
                <a:latin typeface="Times New Roman"/>
                <a:cs typeface="Times New Roman"/>
              </a:rPr>
              <a:t>            </a:t>
            </a:r>
            <a:r>
              <a:rPr lang="en-US" dirty="0" smtClean="0">
                <a:latin typeface="Times New Roman"/>
                <a:cs typeface="Times New Roman"/>
              </a:rPr>
              <a:t>which</a:t>
            </a:r>
            <a:r>
              <a:rPr lang="en-US" spc="-40" dirty="0" smtClean="0">
                <a:latin typeface="Times New Roman"/>
                <a:cs typeface="Times New Roman"/>
              </a:rPr>
              <a:t> </a:t>
            </a:r>
            <a:r>
              <a:rPr lang="en-US" dirty="0">
                <a:latin typeface="Times New Roman"/>
                <a:cs typeface="Times New Roman"/>
              </a:rPr>
              <a:t>gives</a:t>
            </a:r>
            <a:r>
              <a:rPr lang="en-US" spc="-25" dirty="0">
                <a:latin typeface="Times New Roman"/>
                <a:cs typeface="Times New Roman"/>
              </a:rPr>
              <a:t> </a:t>
            </a:r>
            <a:r>
              <a:rPr lang="en-US" dirty="0">
                <a:latin typeface="Times New Roman"/>
                <a:cs typeface="Times New Roman"/>
              </a:rPr>
              <a:t>germinal</a:t>
            </a:r>
            <a:r>
              <a:rPr lang="en-US" spc="-20" dirty="0">
                <a:latin typeface="Times New Roman"/>
                <a:cs typeface="Times New Roman"/>
              </a:rPr>
              <a:t> </a:t>
            </a:r>
            <a:r>
              <a:rPr lang="en-US" spc="-10" dirty="0">
                <a:latin typeface="Times New Roman"/>
                <a:cs typeface="Times New Roman"/>
              </a:rPr>
              <a:t>diols.</a:t>
            </a:r>
          </a:p>
          <a:p>
            <a:pPr marL="12700" marR="5080">
              <a:lnSpc>
                <a:spcPct val="143600"/>
              </a:lnSpc>
            </a:pPr>
            <a:endParaRPr lang="en-US" dirty="0">
              <a:latin typeface="Times New Roman"/>
              <a:cs typeface="Times New Roman"/>
            </a:endParaRPr>
          </a:p>
          <a:p>
            <a:endParaRPr lang="ar-IQ" dirty="0"/>
          </a:p>
          <a:p>
            <a:pPr algn="l" rtl="0"/>
            <a:endParaRPr lang="ar-IQ" dirty="0"/>
          </a:p>
        </p:txBody>
      </p:sp>
      <p:pic>
        <p:nvPicPr>
          <p:cNvPr id="4" name="object 5"/>
          <p:cNvPicPr/>
          <p:nvPr/>
        </p:nvPicPr>
        <p:blipFill>
          <a:blip r:embed="rId2" cstate="print"/>
          <a:stretch>
            <a:fillRect/>
          </a:stretch>
        </p:blipFill>
        <p:spPr>
          <a:xfrm>
            <a:off x="3616557" y="4430332"/>
            <a:ext cx="5991082" cy="1692147"/>
          </a:xfrm>
          <a:prstGeom prst="rect">
            <a:avLst/>
          </a:prstGeom>
        </p:spPr>
      </p:pic>
    </p:spTree>
    <p:extLst>
      <p:ext uri="{BB962C8B-B14F-4D97-AF65-F5344CB8AC3E}">
        <p14:creationId xmlns:p14="http://schemas.microsoft.com/office/powerpoint/2010/main" val="2396287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0615" y="666525"/>
            <a:ext cx="10981386" cy="6378217"/>
          </a:xfrm>
        </p:spPr>
        <p:txBody>
          <a:bodyPr>
            <a:normAutofit/>
          </a:bodyPr>
          <a:lstStyle/>
          <a:p>
            <a:pPr algn="l" rtl="0">
              <a:lnSpc>
                <a:spcPct val="150000"/>
              </a:lnSpc>
            </a:pPr>
            <a:r>
              <a:rPr lang="en-US" sz="2000" dirty="0" smtClean="0">
                <a:latin typeface="Times New Roman" panose="02020603050405020304" pitchFamily="18" charset="0"/>
                <a:cs typeface="Times New Roman" panose="02020603050405020304" pitchFamily="18" charset="0"/>
              </a:rPr>
              <a:t>Because water is a weak nucleophile, this reaction must be catalyzed with an acid or base catalyst, and it proceeds in two reversible steps. Under the acidic aqueous condition, the oxygen atom of carbonyl gets protonated resulting in an activated carbonyl carbon. At this point, a water molecule can easily add to the carbonyl carbon resulting in an ionic tetrahedral intermediate.</a:t>
            </a:r>
          </a:p>
          <a:p>
            <a:pPr algn="l" rtl="0">
              <a:lnSpc>
                <a:spcPct val="150000"/>
              </a:lnSpc>
            </a:pPr>
            <a:endParaRPr lang="en-US" sz="2000" dirty="0" smtClean="0">
              <a:latin typeface="Times New Roman" panose="02020603050405020304" pitchFamily="18" charset="0"/>
              <a:cs typeface="Times New Roman" panose="02020603050405020304" pitchFamily="18" charset="0"/>
            </a:endParaRPr>
          </a:p>
          <a:p>
            <a:pPr algn="l" rtl="0">
              <a:lnSpc>
                <a:spcPct val="150000"/>
              </a:lnSpc>
            </a:pPr>
            <a:endParaRPr lang="ar-IQ" sz="2000" dirty="0">
              <a:latin typeface="Times New Roman" panose="02020603050405020304" pitchFamily="18" charset="0"/>
              <a:cs typeface="Times New Roman" panose="02020603050405020304" pitchFamily="18" charset="0"/>
            </a:endParaRPr>
          </a:p>
        </p:txBody>
      </p:sp>
      <p:pic>
        <p:nvPicPr>
          <p:cNvPr id="4" name="object 6"/>
          <p:cNvPicPr/>
          <p:nvPr/>
        </p:nvPicPr>
        <p:blipFill>
          <a:blip r:embed="rId2" cstate="print"/>
          <a:stretch>
            <a:fillRect/>
          </a:stretch>
        </p:blipFill>
        <p:spPr>
          <a:xfrm>
            <a:off x="2672365" y="3052293"/>
            <a:ext cx="7257246" cy="3206839"/>
          </a:xfrm>
          <a:prstGeom prst="rect">
            <a:avLst/>
          </a:prstGeom>
        </p:spPr>
      </p:pic>
    </p:spTree>
    <p:extLst>
      <p:ext uri="{BB962C8B-B14F-4D97-AF65-F5344CB8AC3E}">
        <p14:creationId xmlns:p14="http://schemas.microsoft.com/office/powerpoint/2010/main" val="1180164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0324" y="679405"/>
            <a:ext cx="10941676" cy="4351338"/>
          </a:xfrm>
        </p:spPr>
        <p:txBody>
          <a:bodyPr>
            <a:normAutofit/>
          </a:bodyPr>
          <a:lstStyle/>
          <a:p>
            <a:pPr algn="just" rtl="0">
              <a:lnSpc>
                <a:spcPct val="150000"/>
              </a:lnSpc>
            </a:pPr>
            <a:r>
              <a:rPr lang="en-US" sz="2000" dirty="0" smtClean="0">
                <a:latin typeface="Times New Roman" panose="02020603050405020304" pitchFamily="18" charset="0"/>
                <a:cs typeface="Times New Roman" panose="02020603050405020304" pitchFamily="18" charset="0"/>
              </a:rPr>
              <a:t>In the next step, a nearby basic species such as water, would abstract a hydrogen proton from the protonated </a:t>
            </a:r>
            <a:r>
              <a:rPr lang="en-US" sz="2000" dirty="0" err="1" smtClean="0">
                <a:latin typeface="Times New Roman" panose="02020603050405020304" pitchFamily="18" charset="0"/>
                <a:cs typeface="Times New Roman" panose="02020603050405020304" pitchFamily="18" charset="0"/>
              </a:rPr>
              <a:t>hydroxy</a:t>
            </a:r>
            <a:r>
              <a:rPr lang="en-US" sz="2000" dirty="0" smtClean="0">
                <a:latin typeface="Times New Roman" panose="02020603050405020304" pitchFamily="18" charset="0"/>
                <a:cs typeface="Times New Roman" panose="02020603050405020304" pitchFamily="18" charset="0"/>
              </a:rPr>
              <a:t> group and leads to the formation of a germinal diol. 7 Base-catalyzed hydration proceeds in a different way. Initially, the strong nucleophile HO¯ adds to the carbonyl carbon resulting in a tetrahedral anionic intermediate, which then gets protonated to give the corresponding germinal diol. Base-catalyzed hydration proceeds in a different way. Initially, the strong nucleophile HO¯ adds to the carbonyl carbon resulting in a tetrahedral anionic intermediate, which then gets protonated to give the corresponding germinal diol. </a:t>
            </a:r>
            <a:endParaRPr lang="ar-IQ" sz="2000" dirty="0">
              <a:latin typeface="Times New Roman" panose="02020603050405020304" pitchFamily="18" charset="0"/>
              <a:cs typeface="Times New Roman" panose="02020603050405020304" pitchFamily="18" charset="0"/>
            </a:endParaRPr>
          </a:p>
        </p:txBody>
      </p:sp>
      <p:pic>
        <p:nvPicPr>
          <p:cNvPr id="5" name="object 5"/>
          <p:cNvPicPr/>
          <p:nvPr/>
        </p:nvPicPr>
        <p:blipFill>
          <a:blip r:embed="rId2" cstate="print"/>
          <a:stretch>
            <a:fillRect/>
          </a:stretch>
        </p:blipFill>
        <p:spPr>
          <a:xfrm>
            <a:off x="5047679" y="3973133"/>
            <a:ext cx="6989774" cy="2678806"/>
          </a:xfrm>
          <a:prstGeom prst="rect">
            <a:avLst/>
          </a:prstGeom>
        </p:spPr>
      </p:pic>
    </p:spTree>
    <p:extLst>
      <p:ext uri="{BB962C8B-B14F-4D97-AF65-F5344CB8AC3E}">
        <p14:creationId xmlns:p14="http://schemas.microsoft.com/office/powerpoint/2010/main" val="2988953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780" y="674218"/>
            <a:ext cx="10515600" cy="1325563"/>
          </a:xfrm>
        </p:spPr>
        <p:txBody>
          <a:bodyPr>
            <a:normAutofit fontScale="90000"/>
          </a:bodyPr>
          <a:lstStyle/>
          <a:p>
            <a:r>
              <a:rPr lang="en-US" b="1" dirty="0" smtClean="0">
                <a:solidFill>
                  <a:srgbClr val="00AE50"/>
                </a:solidFill>
                <a:latin typeface="Times New Roman"/>
                <a:cs typeface="Times New Roman"/>
              </a:rPr>
              <a:t>Formation</a:t>
            </a:r>
            <a:r>
              <a:rPr lang="en-US" b="1" spc="-30" dirty="0" smtClean="0">
                <a:solidFill>
                  <a:srgbClr val="00AE50"/>
                </a:solidFill>
                <a:latin typeface="Times New Roman"/>
                <a:cs typeface="Times New Roman"/>
              </a:rPr>
              <a:t> </a:t>
            </a:r>
            <a:r>
              <a:rPr lang="en-US" b="1" dirty="0" smtClean="0">
                <a:solidFill>
                  <a:srgbClr val="00AE50"/>
                </a:solidFill>
                <a:latin typeface="Times New Roman"/>
                <a:cs typeface="Times New Roman"/>
              </a:rPr>
              <a:t>of</a:t>
            </a:r>
            <a:r>
              <a:rPr lang="en-US" b="1" spc="-30" dirty="0" smtClean="0">
                <a:solidFill>
                  <a:srgbClr val="00AE50"/>
                </a:solidFill>
                <a:latin typeface="Times New Roman"/>
                <a:cs typeface="Times New Roman"/>
              </a:rPr>
              <a:t> </a:t>
            </a:r>
            <a:r>
              <a:rPr lang="en-US" b="1" dirty="0" smtClean="0">
                <a:solidFill>
                  <a:srgbClr val="00AE50"/>
                </a:solidFill>
                <a:latin typeface="Times New Roman"/>
                <a:cs typeface="Times New Roman"/>
              </a:rPr>
              <a:t>Hemiacetals,</a:t>
            </a:r>
            <a:r>
              <a:rPr lang="en-US" b="1" spc="-35" dirty="0" smtClean="0">
                <a:solidFill>
                  <a:srgbClr val="00AE50"/>
                </a:solidFill>
                <a:latin typeface="Times New Roman"/>
                <a:cs typeface="Times New Roman"/>
              </a:rPr>
              <a:t> </a:t>
            </a:r>
            <a:r>
              <a:rPr lang="en-US" b="1" dirty="0" err="1" smtClean="0">
                <a:solidFill>
                  <a:srgbClr val="00AE50"/>
                </a:solidFill>
                <a:latin typeface="Times New Roman"/>
                <a:cs typeface="Times New Roman"/>
              </a:rPr>
              <a:t>Hemiketals</a:t>
            </a:r>
            <a:r>
              <a:rPr lang="en-US" b="1" dirty="0" smtClean="0">
                <a:solidFill>
                  <a:srgbClr val="00AE50"/>
                </a:solidFill>
                <a:latin typeface="Times New Roman"/>
                <a:cs typeface="Times New Roman"/>
              </a:rPr>
              <a:t>,</a:t>
            </a:r>
            <a:r>
              <a:rPr lang="en-US" b="1" spc="-45" dirty="0" smtClean="0">
                <a:solidFill>
                  <a:srgbClr val="00AE50"/>
                </a:solidFill>
                <a:latin typeface="Times New Roman"/>
                <a:cs typeface="Times New Roman"/>
              </a:rPr>
              <a:t> </a:t>
            </a:r>
            <a:r>
              <a:rPr lang="en-US" b="1" dirty="0" err="1" smtClean="0">
                <a:solidFill>
                  <a:srgbClr val="00AE50"/>
                </a:solidFill>
                <a:latin typeface="Times New Roman"/>
                <a:cs typeface="Times New Roman"/>
              </a:rPr>
              <a:t>Acetals</a:t>
            </a:r>
            <a:r>
              <a:rPr lang="en-US" b="1" dirty="0" smtClean="0">
                <a:solidFill>
                  <a:srgbClr val="00AE50"/>
                </a:solidFill>
                <a:latin typeface="Times New Roman"/>
                <a:cs typeface="Times New Roman"/>
              </a:rPr>
              <a:t>,</a:t>
            </a:r>
            <a:r>
              <a:rPr lang="en-US" b="1" spc="-35" dirty="0" smtClean="0">
                <a:solidFill>
                  <a:srgbClr val="00AE50"/>
                </a:solidFill>
                <a:latin typeface="Times New Roman"/>
                <a:cs typeface="Times New Roman"/>
              </a:rPr>
              <a:t> </a:t>
            </a:r>
            <a:r>
              <a:rPr lang="en-US" b="1" dirty="0" smtClean="0">
                <a:solidFill>
                  <a:srgbClr val="00AE50"/>
                </a:solidFill>
                <a:latin typeface="Times New Roman"/>
                <a:cs typeface="Times New Roman"/>
              </a:rPr>
              <a:t>and</a:t>
            </a:r>
            <a:r>
              <a:rPr lang="en-US" b="1" spc="-35" dirty="0" smtClean="0">
                <a:solidFill>
                  <a:srgbClr val="00AE50"/>
                </a:solidFill>
                <a:latin typeface="Times New Roman"/>
                <a:cs typeface="Times New Roman"/>
              </a:rPr>
              <a:t> </a:t>
            </a:r>
            <a:r>
              <a:rPr lang="en-US" b="1" spc="-10" dirty="0" smtClean="0">
                <a:solidFill>
                  <a:srgbClr val="00AE50"/>
                </a:solidFill>
                <a:latin typeface="Times New Roman"/>
                <a:cs typeface="Times New Roman"/>
              </a:rPr>
              <a:t>Ketals</a:t>
            </a:r>
            <a:r>
              <a:rPr lang="en-US" dirty="0" smtClean="0">
                <a:latin typeface="Times New Roman"/>
                <a:cs typeface="Times New Roman"/>
              </a:rPr>
              <a:t/>
            </a:r>
            <a:br>
              <a:rPr lang="en-US" dirty="0" smtClean="0">
                <a:latin typeface="Times New Roman"/>
                <a:cs typeface="Times New Roman"/>
              </a:rPr>
            </a:br>
            <a:endParaRPr lang="ar-IQ" dirty="0"/>
          </a:p>
        </p:txBody>
      </p:sp>
      <p:sp>
        <p:nvSpPr>
          <p:cNvPr id="3" name="Content Placeholder 2"/>
          <p:cNvSpPr>
            <a:spLocks noGrp="1"/>
          </p:cNvSpPr>
          <p:nvPr>
            <p:ph idx="1"/>
          </p:nvPr>
        </p:nvSpPr>
        <p:spPr>
          <a:xfrm>
            <a:off x="657896" y="1626293"/>
            <a:ext cx="10515600" cy="4351338"/>
          </a:xfrm>
        </p:spPr>
        <p:txBody>
          <a:bodyPr>
            <a:normAutofit/>
          </a:bodyPr>
          <a:lstStyle/>
          <a:p>
            <a:pPr marL="12700" marR="11430" algn="just" rtl="0">
              <a:lnSpc>
                <a:spcPct val="143600"/>
              </a:lnSpc>
            </a:pPr>
            <a:r>
              <a:rPr lang="en-US" sz="2000" dirty="0" smtClean="0">
                <a:latin typeface="Times New Roman"/>
                <a:cs typeface="Times New Roman"/>
              </a:rPr>
              <a:t>Formation</a:t>
            </a:r>
            <a:r>
              <a:rPr lang="en-US" sz="2000" spc="250" dirty="0" smtClean="0">
                <a:latin typeface="Times New Roman"/>
                <a:cs typeface="Times New Roman"/>
              </a:rPr>
              <a:t> </a:t>
            </a:r>
            <a:r>
              <a:rPr lang="en-US" sz="2000" dirty="0">
                <a:latin typeface="Times New Roman"/>
                <a:cs typeface="Times New Roman"/>
              </a:rPr>
              <a:t>of</a:t>
            </a:r>
            <a:r>
              <a:rPr lang="en-US" sz="2000" spc="245" dirty="0">
                <a:latin typeface="Times New Roman"/>
                <a:cs typeface="Times New Roman"/>
              </a:rPr>
              <a:t> </a:t>
            </a:r>
            <a:r>
              <a:rPr lang="en-US" sz="2000" dirty="0">
                <a:latin typeface="Times New Roman"/>
                <a:cs typeface="Times New Roman"/>
              </a:rPr>
              <a:t>hemiacetals</a:t>
            </a:r>
            <a:r>
              <a:rPr lang="en-US" sz="2000" spc="250" dirty="0">
                <a:latin typeface="Times New Roman"/>
                <a:cs typeface="Times New Roman"/>
              </a:rPr>
              <a:t> </a:t>
            </a:r>
            <a:r>
              <a:rPr lang="en-US" sz="2000" dirty="0">
                <a:latin typeface="Times New Roman"/>
                <a:cs typeface="Times New Roman"/>
              </a:rPr>
              <a:t>and</a:t>
            </a:r>
            <a:r>
              <a:rPr lang="en-US" sz="2000" spc="250" dirty="0">
                <a:latin typeface="Times New Roman"/>
                <a:cs typeface="Times New Roman"/>
              </a:rPr>
              <a:t> </a:t>
            </a:r>
            <a:r>
              <a:rPr lang="en-US" sz="2000" dirty="0" err="1">
                <a:latin typeface="Times New Roman"/>
                <a:cs typeface="Times New Roman"/>
              </a:rPr>
              <a:t>hemiketals</a:t>
            </a:r>
            <a:r>
              <a:rPr lang="en-US" sz="2000" spc="250" dirty="0">
                <a:latin typeface="Times New Roman"/>
                <a:cs typeface="Times New Roman"/>
              </a:rPr>
              <a:t> </a:t>
            </a:r>
            <a:r>
              <a:rPr lang="en-US" sz="2000" dirty="0">
                <a:latin typeface="Times New Roman"/>
                <a:cs typeface="Times New Roman"/>
              </a:rPr>
              <a:t>occurs</a:t>
            </a:r>
            <a:r>
              <a:rPr lang="en-US" sz="2000" spc="250" dirty="0">
                <a:latin typeface="Times New Roman"/>
                <a:cs typeface="Times New Roman"/>
              </a:rPr>
              <a:t> </a:t>
            </a:r>
            <a:r>
              <a:rPr lang="en-US" sz="2000" dirty="0">
                <a:latin typeface="Times New Roman"/>
                <a:cs typeface="Times New Roman"/>
              </a:rPr>
              <a:t>when</a:t>
            </a:r>
            <a:r>
              <a:rPr lang="en-US" sz="2000" spc="250" dirty="0">
                <a:latin typeface="Times New Roman"/>
                <a:cs typeface="Times New Roman"/>
              </a:rPr>
              <a:t> </a:t>
            </a:r>
            <a:r>
              <a:rPr lang="en-US" sz="2000" dirty="0">
                <a:latin typeface="Times New Roman"/>
                <a:cs typeface="Times New Roman"/>
              </a:rPr>
              <a:t>one</a:t>
            </a:r>
            <a:r>
              <a:rPr lang="en-US" sz="2000" spc="245" dirty="0">
                <a:latin typeface="Times New Roman"/>
                <a:cs typeface="Times New Roman"/>
              </a:rPr>
              <a:t> </a:t>
            </a:r>
            <a:r>
              <a:rPr lang="en-US" sz="2000" dirty="0">
                <a:latin typeface="Times New Roman"/>
                <a:cs typeface="Times New Roman"/>
              </a:rPr>
              <a:t>equivalent</a:t>
            </a:r>
            <a:r>
              <a:rPr lang="en-US" sz="2000" spc="250" dirty="0">
                <a:latin typeface="Times New Roman"/>
                <a:cs typeface="Times New Roman"/>
              </a:rPr>
              <a:t> </a:t>
            </a:r>
            <a:r>
              <a:rPr lang="en-US" sz="2000" dirty="0">
                <a:latin typeface="Times New Roman"/>
                <a:cs typeface="Times New Roman"/>
              </a:rPr>
              <a:t>of</a:t>
            </a:r>
            <a:r>
              <a:rPr lang="en-US" sz="2000" spc="245" dirty="0">
                <a:latin typeface="Times New Roman"/>
                <a:cs typeface="Times New Roman"/>
              </a:rPr>
              <a:t> </a:t>
            </a:r>
            <a:r>
              <a:rPr lang="en-US" sz="2000" spc="-25" dirty="0">
                <a:latin typeface="Times New Roman"/>
                <a:cs typeface="Times New Roman"/>
              </a:rPr>
              <a:t>an </a:t>
            </a:r>
            <a:r>
              <a:rPr lang="en-US" sz="2000" dirty="0">
                <a:latin typeface="Times New Roman"/>
                <a:cs typeface="Times New Roman"/>
              </a:rPr>
              <a:t>aldehyde</a:t>
            </a:r>
            <a:r>
              <a:rPr lang="en-US" sz="2000" spc="25" dirty="0">
                <a:latin typeface="Times New Roman"/>
                <a:cs typeface="Times New Roman"/>
              </a:rPr>
              <a:t> </a:t>
            </a:r>
            <a:r>
              <a:rPr lang="en-US" sz="2000" dirty="0">
                <a:latin typeface="Times New Roman"/>
                <a:cs typeface="Times New Roman"/>
              </a:rPr>
              <a:t>or</a:t>
            </a:r>
            <a:r>
              <a:rPr lang="en-US" sz="2000" spc="25" dirty="0">
                <a:latin typeface="Times New Roman"/>
                <a:cs typeface="Times New Roman"/>
              </a:rPr>
              <a:t> </a:t>
            </a:r>
            <a:r>
              <a:rPr lang="en-US" sz="2000" dirty="0">
                <a:latin typeface="Times New Roman"/>
                <a:cs typeface="Times New Roman"/>
              </a:rPr>
              <a:t>ketone</a:t>
            </a:r>
            <a:r>
              <a:rPr lang="en-US" sz="2000" spc="25" dirty="0">
                <a:latin typeface="Times New Roman"/>
                <a:cs typeface="Times New Roman"/>
              </a:rPr>
              <a:t> </a:t>
            </a:r>
            <a:r>
              <a:rPr lang="en-US" sz="2000" dirty="0">
                <a:latin typeface="Times New Roman"/>
                <a:cs typeface="Times New Roman"/>
              </a:rPr>
              <a:t>reacts</a:t>
            </a:r>
            <a:r>
              <a:rPr lang="en-US" sz="2000" spc="45" dirty="0">
                <a:latin typeface="Times New Roman"/>
                <a:cs typeface="Times New Roman"/>
              </a:rPr>
              <a:t> </a:t>
            </a:r>
            <a:r>
              <a:rPr lang="en-US" sz="2000" dirty="0">
                <a:latin typeface="Times New Roman"/>
                <a:cs typeface="Times New Roman"/>
              </a:rPr>
              <a:t>with</a:t>
            </a:r>
            <a:r>
              <a:rPr lang="en-US" sz="2000" spc="30" dirty="0">
                <a:latin typeface="Times New Roman"/>
                <a:cs typeface="Times New Roman"/>
              </a:rPr>
              <a:t> </a:t>
            </a:r>
            <a:r>
              <a:rPr lang="en-US" sz="2000" dirty="0">
                <a:latin typeface="Times New Roman"/>
                <a:cs typeface="Times New Roman"/>
              </a:rPr>
              <a:t>one</a:t>
            </a:r>
            <a:r>
              <a:rPr lang="en-US" sz="2000" spc="25" dirty="0">
                <a:latin typeface="Times New Roman"/>
                <a:cs typeface="Times New Roman"/>
              </a:rPr>
              <a:t> </a:t>
            </a:r>
            <a:r>
              <a:rPr lang="en-US" sz="2000" dirty="0">
                <a:latin typeface="Times New Roman"/>
                <a:cs typeface="Times New Roman"/>
              </a:rPr>
              <a:t>equivalent</a:t>
            </a:r>
            <a:r>
              <a:rPr lang="en-US" sz="2000" spc="30" dirty="0">
                <a:latin typeface="Times New Roman"/>
                <a:cs typeface="Times New Roman"/>
              </a:rPr>
              <a:t> </a:t>
            </a:r>
            <a:r>
              <a:rPr lang="en-US" sz="2000" dirty="0">
                <a:latin typeface="Times New Roman"/>
                <a:cs typeface="Times New Roman"/>
              </a:rPr>
              <a:t>of</a:t>
            </a:r>
            <a:r>
              <a:rPr lang="en-US" sz="2000" spc="30" dirty="0">
                <a:latin typeface="Times New Roman"/>
                <a:cs typeface="Times New Roman"/>
              </a:rPr>
              <a:t> </a:t>
            </a:r>
            <a:r>
              <a:rPr lang="en-US" sz="2000" dirty="0">
                <a:latin typeface="Times New Roman"/>
                <a:cs typeface="Times New Roman"/>
              </a:rPr>
              <a:t>alcohol.</a:t>
            </a:r>
            <a:r>
              <a:rPr lang="en-US" sz="2000" spc="35" dirty="0">
                <a:latin typeface="Times New Roman"/>
                <a:cs typeface="Times New Roman"/>
              </a:rPr>
              <a:t> </a:t>
            </a:r>
            <a:r>
              <a:rPr lang="en-US" sz="2000" dirty="0">
                <a:latin typeface="Times New Roman"/>
                <a:cs typeface="Times New Roman"/>
              </a:rPr>
              <a:t>Since</a:t>
            </a:r>
            <a:r>
              <a:rPr lang="en-US" sz="2000" spc="40" dirty="0">
                <a:latin typeface="Times New Roman"/>
                <a:cs typeface="Times New Roman"/>
              </a:rPr>
              <a:t> </a:t>
            </a:r>
            <a:r>
              <a:rPr lang="en-US" sz="2000" dirty="0">
                <a:latin typeface="Times New Roman"/>
                <a:cs typeface="Times New Roman"/>
              </a:rPr>
              <a:t>the</a:t>
            </a:r>
            <a:r>
              <a:rPr lang="en-US" sz="2000" spc="25" dirty="0">
                <a:latin typeface="Times New Roman"/>
                <a:cs typeface="Times New Roman"/>
              </a:rPr>
              <a:t> </a:t>
            </a:r>
            <a:r>
              <a:rPr lang="en-US" sz="2000" spc="-10" dirty="0">
                <a:latin typeface="Times New Roman"/>
                <a:cs typeface="Times New Roman"/>
              </a:rPr>
              <a:t>nucleophile</a:t>
            </a:r>
            <a:endParaRPr lang="en-US" sz="2000" dirty="0">
              <a:latin typeface="Times New Roman"/>
              <a:cs typeface="Times New Roman"/>
            </a:endParaRPr>
          </a:p>
          <a:p>
            <a:pPr marL="12700" marR="5080" algn="just" rtl="0">
              <a:lnSpc>
                <a:spcPct val="143600"/>
              </a:lnSpc>
              <a:spcBef>
                <a:spcPts val="10"/>
              </a:spcBef>
            </a:pPr>
            <a:r>
              <a:rPr lang="en-US" sz="2000" dirty="0">
                <a:latin typeface="Times New Roman"/>
                <a:cs typeface="Times New Roman"/>
              </a:rPr>
              <a:t>involved</a:t>
            </a:r>
            <a:r>
              <a:rPr lang="en-US" sz="2000" spc="25" dirty="0">
                <a:latin typeface="Times New Roman"/>
                <a:cs typeface="Times New Roman"/>
              </a:rPr>
              <a:t> </a:t>
            </a:r>
            <a:r>
              <a:rPr lang="en-US" sz="2000" dirty="0">
                <a:latin typeface="Times New Roman"/>
                <a:cs typeface="Times New Roman"/>
              </a:rPr>
              <a:t>is</a:t>
            </a:r>
            <a:r>
              <a:rPr lang="en-US" sz="2000" spc="25" dirty="0">
                <a:latin typeface="Times New Roman"/>
                <a:cs typeface="Times New Roman"/>
              </a:rPr>
              <a:t> </a:t>
            </a:r>
            <a:r>
              <a:rPr lang="en-US" sz="2000" dirty="0">
                <a:latin typeface="Times New Roman"/>
                <a:cs typeface="Times New Roman"/>
              </a:rPr>
              <a:t>not</a:t>
            </a:r>
            <a:r>
              <a:rPr lang="en-US" sz="2000" spc="25" dirty="0">
                <a:latin typeface="Times New Roman"/>
                <a:cs typeface="Times New Roman"/>
              </a:rPr>
              <a:t> </a:t>
            </a:r>
            <a:r>
              <a:rPr lang="en-US" sz="2000" dirty="0">
                <a:latin typeface="Times New Roman"/>
                <a:cs typeface="Times New Roman"/>
              </a:rPr>
              <a:t>sufficiently</a:t>
            </a:r>
            <a:r>
              <a:rPr lang="en-US" sz="2000" spc="10" dirty="0">
                <a:latin typeface="Times New Roman"/>
                <a:cs typeface="Times New Roman"/>
              </a:rPr>
              <a:t> </a:t>
            </a:r>
            <a:r>
              <a:rPr lang="en-US" sz="2000" dirty="0">
                <a:latin typeface="Times New Roman"/>
                <a:cs typeface="Times New Roman"/>
              </a:rPr>
              <a:t>strong</a:t>
            </a:r>
            <a:r>
              <a:rPr lang="en-US" sz="2000" spc="10" dirty="0">
                <a:latin typeface="Times New Roman"/>
                <a:cs typeface="Times New Roman"/>
              </a:rPr>
              <a:t> </a:t>
            </a:r>
            <a:r>
              <a:rPr lang="en-US" sz="2000" dirty="0">
                <a:latin typeface="Times New Roman"/>
                <a:cs typeface="Times New Roman"/>
              </a:rPr>
              <a:t>to</a:t>
            </a:r>
            <a:r>
              <a:rPr lang="en-US" sz="2000" spc="30" dirty="0">
                <a:latin typeface="Times New Roman"/>
                <a:cs typeface="Times New Roman"/>
              </a:rPr>
              <a:t> </a:t>
            </a:r>
            <a:r>
              <a:rPr lang="en-US" sz="2000" dirty="0">
                <a:latin typeface="Times New Roman"/>
                <a:cs typeface="Times New Roman"/>
              </a:rPr>
              <a:t>attack</a:t>
            </a:r>
            <a:r>
              <a:rPr lang="en-US" sz="2000" spc="25" dirty="0">
                <a:latin typeface="Times New Roman"/>
                <a:cs typeface="Times New Roman"/>
              </a:rPr>
              <a:t> </a:t>
            </a:r>
            <a:r>
              <a:rPr lang="en-US" sz="2000" dirty="0">
                <a:latin typeface="Times New Roman"/>
                <a:cs typeface="Times New Roman"/>
              </a:rPr>
              <a:t>the</a:t>
            </a:r>
            <a:r>
              <a:rPr lang="en-US" sz="2000" spc="20" dirty="0">
                <a:latin typeface="Times New Roman"/>
                <a:cs typeface="Times New Roman"/>
              </a:rPr>
              <a:t> </a:t>
            </a:r>
            <a:r>
              <a:rPr lang="en-US" sz="2000" dirty="0">
                <a:latin typeface="Times New Roman"/>
                <a:cs typeface="Times New Roman"/>
              </a:rPr>
              <a:t>carbonyl</a:t>
            </a:r>
            <a:r>
              <a:rPr lang="en-US" sz="2000" spc="25" dirty="0">
                <a:latin typeface="Times New Roman"/>
                <a:cs typeface="Times New Roman"/>
              </a:rPr>
              <a:t> </a:t>
            </a:r>
            <a:r>
              <a:rPr lang="en-US" sz="2000" dirty="0">
                <a:latin typeface="Times New Roman"/>
                <a:cs typeface="Times New Roman"/>
              </a:rPr>
              <a:t>carbon,</a:t>
            </a:r>
            <a:r>
              <a:rPr lang="en-US" sz="2000" spc="15" dirty="0">
                <a:latin typeface="Times New Roman"/>
                <a:cs typeface="Times New Roman"/>
              </a:rPr>
              <a:t> </a:t>
            </a:r>
            <a:r>
              <a:rPr lang="en-US" sz="2000" dirty="0">
                <a:latin typeface="Times New Roman"/>
                <a:cs typeface="Times New Roman"/>
              </a:rPr>
              <a:t>these</a:t>
            </a:r>
            <a:r>
              <a:rPr lang="en-US" sz="2000" spc="20" dirty="0">
                <a:latin typeface="Times New Roman"/>
                <a:cs typeface="Times New Roman"/>
              </a:rPr>
              <a:t> </a:t>
            </a:r>
            <a:r>
              <a:rPr lang="en-US" sz="2000" spc="-10" dirty="0">
                <a:latin typeface="Times New Roman"/>
                <a:cs typeface="Times New Roman"/>
              </a:rPr>
              <a:t>reactions </a:t>
            </a:r>
            <a:r>
              <a:rPr lang="en-US" sz="2000" dirty="0">
                <a:latin typeface="Times New Roman"/>
                <a:cs typeface="Times New Roman"/>
              </a:rPr>
              <a:t>are</a:t>
            </a:r>
            <a:r>
              <a:rPr lang="en-US" sz="2000" spc="445" dirty="0">
                <a:latin typeface="Times New Roman"/>
                <a:cs typeface="Times New Roman"/>
              </a:rPr>
              <a:t> </a:t>
            </a:r>
            <a:r>
              <a:rPr lang="en-US" sz="2000" dirty="0">
                <a:latin typeface="Times New Roman"/>
                <a:cs typeface="Times New Roman"/>
              </a:rPr>
              <a:t>carried</a:t>
            </a:r>
            <a:r>
              <a:rPr lang="en-US" sz="2000" spc="440" dirty="0">
                <a:latin typeface="Times New Roman"/>
                <a:cs typeface="Times New Roman"/>
              </a:rPr>
              <a:t> </a:t>
            </a:r>
            <a:r>
              <a:rPr lang="en-US" sz="2000" dirty="0">
                <a:latin typeface="Times New Roman"/>
                <a:cs typeface="Times New Roman"/>
              </a:rPr>
              <a:t>out</a:t>
            </a:r>
            <a:r>
              <a:rPr lang="en-US" sz="2000" spc="455" dirty="0">
                <a:latin typeface="Times New Roman"/>
                <a:cs typeface="Times New Roman"/>
              </a:rPr>
              <a:t> </a:t>
            </a:r>
            <a:r>
              <a:rPr lang="en-US" sz="2000" dirty="0">
                <a:latin typeface="Times New Roman"/>
                <a:cs typeface="Times New Roman"/>
              </a:rPr>
              <a:t>under</a:t>
            </a:r>
            <a:r>
              <a:rPr lang="en-US" sz="2000" spc="450" dirty="0">
                <a:latin typeface="Times New Roman"/>
                <a:cs typeface="Times New Roman"/>
              </a:rPr>
              <a:t> </a:t>
            </a:r>
            <a:r>
              <a:rPr lang="en-US" sz="2000" dirty="0">
                <a:latin typeface="Times New Roman"/>
                <a:cs typeface="Times New Roman"/>
              </a:rPr>
              <a:t>acidic</a:t>
            </a:r>
            <a:r>
              <a:rPr lang="en-US" sz="2000" spc="445" dirty="0">
                <a:latin typeface="Times New Roman"/>
                <a:cs typeface="Times New Roman"/>
              </a:rPr>
              <a:t> </a:t>
            </a:r>
            <a:r>
              <a:rPr lang="en-US" sz="2000" dirty="0">
                <a:latin typeface="Times New Roman"/>
                <a:cs typeface="Times New Roman"/>
              </a:rPr>
              <a:t>or</a:t>
            </a:r>
            <a:r>
              <a:rPr lang="en-US" sz="2000" spc="450" dirty="0">
                <a:latin typeface="Times New Roman"/>
                <a:cs typeface="Times New Roman"/>
              </a:rPr>
              <a:t> </a:t>
            </a:r>
            <a:r>
              <a:rPr lang="en-US" sz="2000" dirty="0">
                <a:latin typeface="Times New Roman"/>
                <a:cs typeface="Times New Roman"/>
              </a:rPr>
              <a:t>basic</a:t>
            </a:r>
            <a:r>
              <a:rPr lang="en-US" sz="2000" spc="440" dirty="0">
                <a:latin typeface="Times New Roman"/>
                <a:cs typeface="Times New Roman"/>
              </a:rPr>
              <a:t> </a:t>
            </a:r>
            <a:r>
              <a:rPr lang="en-US" sz="2000" dirty="0">
                <a:latin typeface="Times New Roman"/>
                <a:cs typeface="Times New Roman"/>
              </a:rPr>
              <a:t>conditions.</a:t>
            </a:r>
            <a:r>
              <a:rPr lang="en-US" sz="2000" spc="445" dirty="0">
                <a:latin typeface="Times New Roman"/>
                <a:cs typeface="Times New Roman"/>
              </a:rPr>
              <a:t> </a:t>
            </a:r>
            <a:r>
              <a:rPr lang="en-US" sz="2000" dirty="0">
                <a:latin typeface="Times New Roman"/>
                <a:cs typeface="Times New Roman"/>
              </a:rPr>
              <a:t>However,</a:t>
            </a:r>
            <a:r>
              <a:rPr lang="en-US" sz="2000" spc="470" dirty="0">
                <a:latin typeface="Times New Roman"/>
                <a:cs typeface="Times New Roman"/>
              </a:rPr>
              <a:t> </a:t>
            </a:r>
            <a:r>
              <a:rPr lang="en-US" sz="2000" spc="-10" dirty="0">
                <a:latin typeface="Times New Roman"/>
                <a:cs typeface="Times New Roman"/>
              </a:rPr>
              <a:t>acid-catalyzed </a:t>
            </a:r>
            <a:r>
              <a:rPr lang="en-US" sz="2000" dirty="0">
                <a:latin typeface="Times New Roman"/>
                <a:cs typeface="Times New Roman"/>
              </a:rPr>
              <a:t>reactions</a:t>
            </a:r>
            <a:r>
              <a:rPr lang="en-US" sz="2000" spc="-20" dirty="0">
                <a:latin typeface="Times New Roman"/>
                <a:cs typeface="Times New Roman"/>
              </a:rPr>
              <a:t> </a:t>
            </a:r>
            <a:r>
              <a:rPr lang="en-US" sz="2000" dirty="0">
                <a:latin typeface="Times New Roman"/>
                <a:cs typeface="Times New Roman"/>
              </a:rPr>
              <a:t>tend</a:t>
            </a:r>
            <a:r>
              <a:rPr lang="en-US" sz="2000" spc="-20" dirty="0">
                <a:latin typeface="Times New Roman"/>
                <a:cs typeface="Times New Roman"/>
              </a:rPr>
              <a:t> </a:t>
            </a:r>
            <a:r>
              <a:rPr lang="en-US" sz="2000" dirty="0">
                <a:latin typeface="Times New Roman"/>
                <a:cs typeface="Times New Roman"/>
              </a:rPr>
              <a:t>to</a:t>
            </a:r>
            <a:r>
              <a:rPr lang="en-US" sz="2000" spc="-20" dirty="0">
                <a:latin typeface="Times New Roman"/>
                <a:cs typeface="Times New Roman"/>
              </a:rPr>
              <a:t> </a:t>
            </a:r>
            <a:r>
              <a:rPr lang="en-US" sz="2000" dirty="0">
                <a:latin typeface="Times New Roman"/>
                <a:cs typeface="Times New Roman"/>
              </a:rPr>
              <a:t>be</a:t>
            </a:r>
            <a:r>
              <a:rPr lang="en-US" sz="2000" spc="-20" dirty="0">
                <a:latin typeface="Times New Roman"/>
                <a:cs typeface="Times New Roman"/>
              </a:rPr>
              <a:t> </a:t>
            </a:r>
            <a:r>
              <a:rPr lang="en-US" sz="2000" dirty="0">
                <a:latin typeface="Times New Roman"/>
                <a:cs typeface="Times New Roman"/>
              </a:rPr>
              <a:t>more</a:t>
            </a:r>
            <a:r>
              <a:rPr lang="en-US" sz="2000" spc="-25" dirty="0">
                <a:latin typeface="Times New Roman"/>
                <a:cs typeface="Times New Roman"/>
              </a:rPr>
              <a:t> </a:t>
            </a:r>
            <a:r>
              <a:rPr lang="en-US" sz="2000" dirty="0">
                <a:latin typeface="Times New Roman"/>
                <a:cs typeface="Times New Roman"/>
              </a:rPr>
              <a:t>efficient</a:t>
            </a:r>
            <a:r>
              <a:rPr lang="en-US" sz="2000" spc="-20" dirty="0">
                <a:latin typeface="Times New Roman"/>
                <a:cs typeface="Times New Roman"/>
              </a:rPr>
              <a:t> </a:t>
            </a:r>
            <a:r>
              <a:rPr lang="en-US" sz="2000" dirty="0">
                <a:latin typeface="Times New Roman"/>
                <a:cs typeface="Times New Roman"/>
              </a:rPr>
              <a:t>and</a:t>
            </a:r>
            <a:r>
              <a:rPr lang="en-US" sz="2000" spc="-15" dirty="0">
                <a:latin typeface="Times New Roman"/>
                <a:cs typeface="Times New Roman"/>
              </a:rPr>
              <a:t> </a:t>
            </a:r>
            <a:r>
              <a:rPr lang="en-US" sz="2000" spc="-10" dirty="0">
                <a:latin typeface="Times New Roman"/>
                <a:cs typeface="Times New Roman"/>
              </a:rPr>
              <a:t>faster.</a:t>
            </a:r>
            <a:endParaRPr lang="ar-IQ" sz="2000" dirty="0"/>
          </a:p>
        </p:txBody>
      </p:sp>
      <p:pic>
        <p:nvPicPr>
          <p:cNvPr id="4" name="object 6"/>
          <p:cNvPicPr/>
          <p:nvPr/>
        </p:nvPicPr>
        <p:blipFill>
          <a:blip r:embed="rId2" cstate="print"/>
          <a:stretch>
            <a:fillRect/>
          </a:stretch>
        </p:blipFill>
        <p:spPr>
          <a:xfrm>
            <a:off x="3837905" y="4018207"/>
            <a:ext cx="6619740" cy="2125015"/>
          </a:xfrm>
          <a:prstGeom prst="rect">
            <a:avLst/>
          </a:prstGeom>
        </p:spPr>
      </p:pic>
    </p:spTree>
    <p:extLst>
      <p:ext uri="{BB962C8B-B14F-4D97-AF65-F5344CB8AC3E}">
        <p14:creationId xmlns:p14="http://schemas.microsoft.com/office/powerpoint/2010/main" val="1405531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1687" y="666526"/>
            <a:ext cx="10980313" cy="4351338"/>
          </a:xfrm>
        </p:spPr>
        <p:txBody>
          <a:bodyPr>
            <a:normAutofit/>
          </a:bodyPr>
          <a:lstStyle/>
          <a:p>
            <a:pPr algn="l" rtl="0">
              <a:lnSpc>
                <a:spcPct val="150000"/>
              </a:lnSpc>
            </a:pPr>
            <a:r>
              <a:rPr lang="en-US" sz="2000" dirty="0">
                <a:latin typeface="Times New Roman"/>
                <a:cs typeface="Times New Roman"/>
              </a:rPr>
              <a:t>I</a:t>
            </a:r>
            <a:r>
              <a:rPr lang="en-US" sz="2000" spc="5" dirty="0">
                <a:latin typeface="Times New Roman"/>
                <a:cs typeface="Times New Roman"/>
              </a:rPr>
              <a:t>n</a:t>
            </a:r>
            <a:r>
              <a:rPr lang="en-US" sz="2000" spc="-10" dirty="0">
                <a:latin typeface="Times New Roman"/>
                <a:cs typeface="Times New Roman"/>
              </a:rPr>
              <a:t>it</a:t>
            </a:r>
            <a:r>
              <a:rPr lang="en-US" sz="2000" dirty="0">
                <a:latin typeface="Times New Roman"/>
                <a:cs typeface="Times New Roman"/>
              </a:rPr>
              <a:t>ia</a:t>
            </a:r>
            <a:r>
              <a:rPr lang="en-US" sz="2000" spc="-10" dirty="0">
                <a:latin typeface="Times New Roman"/>
                <a:cs typeface="Times New Roman"/>
              </a:rPr>
              <a:t>l</a:t>
            </a:r>
            <a:r>
              <a:rPr lang="en-US" sz="2000" dirty="0">
                <a:latin typeface="Times New Roman"/>
                <a:cs typeface="Times New Roman"/>
              </a:rPr>
              <a:t>l</a:t>
            </a:r>
            <a:r>
              <a:rPr lang="en-US" sz="2000" spc="-90" dirty="0">
                <a:latin typeface="Times New Roman"/>
                <a:cs typeface="Times New Roman"/>
              </a:rPr>
              <a:t>y</a:t>
            </a:r>
            <a:r>
              <a:rPr lang="en-US" sz="2000" dirty="0">
                <a:latin typeface="Times New Roman"/>
                <a:cs typeface="Times New Roman"/>
              </a:rPr>
              <a:t>,</a:t>
            </a:r>
            <a:r>
              <a:rPr lang="en-US" sz="2000" spc="65" dirty="0">
                <a:latin typeface="Times New Roman"/>
                <a:cs typeface="Times New Roman"/>
              </a:rPr>
              <a:t> </a:t>
            </a:r>
            <a:r>
              <a:rPr lang="en-US" sz="2000" spc="-10" dirty="0">
                <a:latin typeface="Times New Roman"/>
                <a:cs typeface="Times New Roman"/>
              </a:rPr>
              <a:t>the</a:t>
            </a:r>
            <a:r>
              <a:rPr lang="en-US" sz="2000" spc="70" dirty="0">
                <a:latin typeface="Times New Roman"/>
                <a:cs typeface="Times New Roman"/>
              </a:rPr>
              <a:t> </a:t>
            </a:r>
            <a:r>
              <a:rPr lang="en-US" sz="2000" spc="-10" dirty="0">
                <a:latin typeface="Times New Roman"/>
                <a:cs typeface="Times New Roman"/>
              </a:rPr>
              <a:t>oxygen</a:t>
            </a:r>
            <a:r>
              <a:rPr lang="en-US" sz="2000" spc="70" dirty="0">
                <a:latin typeface="Times New Roman"/>
                <a:cs typeface="Times New Roman"/>
              </a:rPr>
              <a:t> </a:t>
            </a:r>
            <a:r>
              <a:rPr lang="en-US" sz="2000" dirty="0">
                <a:latin typeface="Times New Roman"/>
                <a:cs typeface="Times New Roman"/>
              </a:rPr>
              <a:t>at</a:t>
            </a:r>
            <a:r>
              <a:rPr lang="en-US" sz="2000" spc="-10" dirty="0">
                <a:latin typeface="Times New Roman"/>
                <a:cs typeface="Times New Roman"/>
              </a:rPr>
              <a:t>o</a:t>
            </a:r>
            <a:r>
              <a:rPr lang="en-US" sz="2000" dirty="0">
                <a:latin typeface="Times New Roman"/>
                <a:cs typeface="Times New Roman"/>
              </a:rPr>
              <a:t>m</a:t>
            </a:r>
            <a:r>
              <a:rPr lang="en-US" sz="2000" spc="65" dirty="0">
                <a:latin typeface="Times New Roman"/>
                <a:cs typeface="Times New Roman"/>
              </a:rPr>
              <a:t> </a:t>
            </a:r>
            <a:r>
              <a:rPr lang="en-US" sz="2000" dirty="0">
                <a:latin typeface="Times New Roman"/>
                <a:cs typeface="Times New Roman"/>
              </a:rPr>
              <a:t>of</a:t>
            </a:r>
            <a:r>
              <a:rPr lang="en-US" sz="2000" spc="65" dirty="0">
                <a:latin typeface="Times New Roman"/>
                <a:cs typeface="Times New Roman"/>
              </a:rPr>
              <a:t> </a:t>
            </a:r>
            <a:r>
              <a:rPr lang="en-US" sz="2000" spc="-10" dirty="0">
                <a:latin typeface="Times New Roman"/>
                <a:cs typeface="Times New Roman"/>
              </a:rPr>
              <a:t>the</a:t>
            </a:r>
            <a:r>
              <a:rPr lang="en-US" sz="2000" spc="80" dirty="0">
                <a:latin typeface="Times New Roman"/>
                <a:cs typeface="Times New Roman"/>
              </a:rPr>
              <a:t> </a:t>
            </a:r>
            <a:r>
              <a:rPr lang="en-US" sz="2000" dirty="0">
                <a:latin typeface="Times New Roman"/>
                <a:cs typeface="Times New Roman"/>
              </a:rPr>
              <a:t>ca</a:t>
            </a:r>
            <a:r>
              <a:rPr lang="en-US" sz="2000" spc="-10" dirty="0">
                <a:latin typeface="Times New Roman"/>
                <a:cs typeface="Times New Roman"/>
              </a:rPr>
              <a:t>rb</a:t>
            </a:r>
            <a:r>
              <a:rPr lang="en-US" sz="2000" dirty="0">
                <a:latin typeface="Times New Roman"/>
                <a:cs typeface="Times New Roman"/>
              </a:rPr>
              <a:t>o</a:t>
            </a:r>
            <a:r>
              <a:rPr lang="en-US" sz="2000" spc="-10" dirty="0">
                <a:latin typeface="Times New Roman"/>
                <a:cs typeface="Times New Roman"/>
              </a:rPr>
              <a:t>ny</a:t>
            </a:r>
            <a:r>
              <a:rPr lang="en-US" sz="2000" dirty="0">
                <a:latin typeface="Times New Roman"/>
                <a:cs typeface="Times New Roman"/>
              </a:rPr>
              <a:t>l</a:t>
            </a:r>
            <a:r>
              <a:rPr lang="en-US" sz="2000" spc="75" dirty="0">
                <a:latin typeface="Times New Roman"/>
                <a:cs typeface="Times New Roman"/>
              </a:rPr>
              <a:t> </a:t>
            </a:r>
            <a:r>
              <a:rPr lang="en-US" sz="2000" spc="-5" dirty="0">
                <a:latin typeface="Times New Roman"/>
                <a:cs typeface="Times New Roman"/>
              </a:rPr>
              <a:t>abstracts</a:t>
            </a:r>
            <a:r>
              <a:rPr lang="en-US" sz="2000" spc="70" dirty="0">
                <a:latin typeface="Times New Roman"/>
                <a:cs typeface="Times New Roman"/>
              </a:rPr>
              <a:t> </a:t>
            </a:r>
            <a:r>
              <a:rPr lang="en-US" sz="2000" spc="-10" dirty="0">
                <a:latin typeface="Times New Roman"/>
                <a:cs typeface="Times New Roman"/>
              </a:rPr>
              <a:t>a</a:t>
            </a:r>
            <a:r>
              <a:rPr lang="en-US" sz="2000" spc="70" dirty="0">
                <a:latin typeface="Times New Roman"/>
                <a:cs typeface="Times New Roman"/>
              </a:rPr>
              <a:t> </a:t>
            </a:r>
            <a:r>
              <a:rPr lang="en-US" sz="2000" spc="-5" dirty="0">
                <a:latin typeface="Times New Roman"/>
                <a:cs typeface="Times New Roman"/>
              </a:rPr>
              <a:t>hydrogen</a:t>
            </a:r>
            <a:r>
              <a:rPr lang="en-US" sz="2000" spc="75" dirty="0">
                <a:latin typeface="Times New Roman"/>
                <a:cs typeface="Times New Roman"/>
              </a:rPr>
              <a:t> </a:t>
            </a:r>
            <a:r>
              <a:rPr lang="en-US" sz="2000" spc="-10" dirty="0">
                <a:latin typeface="Times New Roman"/>
                <a:cs typeface="Times New Roman"/>
              </a:rPr>
              <a:t>proton</a:t>
            </a:r>
            <a:r>
              <a:rPr lang="en-US" sz="2000" spc="85" dirty="0">
                <a:latin typeface="Times New Roman"/>
                <a:cs typeface="Times New Roman"/>
              </a:rPr>
              <a:t> </a:t>
            </a:r>
            <a:r>
              <a:rPr lang="en-US" sz="2000" spc="-5" dirty="0">
                <a:latin typeface="Times New Roman"/>
                <a:cs typeface="Times New Roman"/>
              </a:rPr>
              <a:t>from</a:t>
            </a:r>
            <a:r>
              <a:rPr lang="en-US" sz="2000" spc="65" dirty="0">
                <a:latin typeface="Times New Roman"/>
                <a:cs typeface="Times New Roman"/>
              </a:rPr>
              <a:t> </a:t>
            </a:r>
            <a:r>
              <a:rPr lang="en-US" sz="2000" spc="-10" dirty="0">
                <a:latin typeface="Times New Roman"/>
                <a:cs typeface="Times New Roman"/>
              </a:rPr>
              <a:t>the</a:t>
            </a:r>
            <a:r>
              <a:rPr lang="en-US" sz="2000" spc="-5" dirty="0">
                <a:latin typeface="Times New Roman"/>
                <a:cs typeface="Times New Roman"/>
              </a:rPr>
              <a:t> </a:t>
            </a:r>
            <a:r>
              <a:rPr lang="en-US" sz="2000" spc="-10" dirty="0">
                <a:latin typeface="Times New Roman"/>
                <a:cs typeface="Times New Roman"/>
              </a:rPr>
              <a:t>acid</a:t>
            </a:r>
            <a:r>
              <a:rPr lang="en-US" sz="2000" spc="-85" dirty="0">
                <a:latin typeface="Times New Roman"/>
                <a:cs typeface="Times New Roman"/>
              </a:rPr>
              <a:t> </a:t>
            </a:r>
            <a:r>
              <a:rPr lang="en-US" sz="2000" spc="-10" dirty="0">
                <a:latin typeface="Times New Roman"/>
                <a:cs typeface="Times New Roman"/>
              </a:rPr>
              <a:t>catalyst</a:t>
            </a:r>
            <a:r>
              <a:rPr lang="en-US" sz="2000" spc="-85" dirty="0">
                <a:latin typeface="Times New Roman"/>
                <a:cs typeface="Times New Roman"/>
              </a:rPr>
              <a:t> </a:t>
            </a:r>
            <a:r>
              <a:rPr lang="en-US" sz="2000" spc="-10" dirty="0">
                <a:latin typeface="Times New Roman"/>
                <a:cs typeface="Times New Roman"/>
              </a:rPr>
              <a:t>resulting</a:t>
            </a:r>
            <a:r>
              <a:rPr lang="en-US" sz="2000" spc="-95" dirty="0">
                <a:latin typeface="Times New Roman"/>
                <a:cs typeface="Times New Roman"/>
              </a:rPr>
              <a:t> </a:t>
            </a:r>
            <a:r>
              <a:rPr lang="en-US" sz="2000" dirty="0">
                <a:latin typeface="Times New Roman"/>
                <a:cs typeface="Times New Roman"/>
              </a:rPr>
              <a:t>in</a:t>
            </a:r>
            <a:r>
              <a:rPr lang="en-US" sz="2000" spc="-85" dirty="0">
                <a:latin typeface="Times New Roman"/>
                <a:cs typeface="Times New Roman"/>
              </a:rPr>
              <a:t> </a:t>
            </a:r>
            <a:r>
              <a:rPr lang="en-US" sz="2000" dirty="0">
                <a:latin typeface="Times New Roman"/>
                <a:cs typeface="Times New Roman"/>
              </a:rPr>
              <a:t>an</a:t>
            </a:r>
            <a:r>
              <a:rPr lang="en-US" sz="2000" spc="-85" dirty="0">
                <a:latin typeface="Times New Roman"/>
                <a:cs typeface="Times New Roman"/>
              </a:rPr>
              <a:t> </a:t>
            </a:r>
            <a:r>
              <a:rPr lang="en-US" sz="2000" spc="-10" dirty="0">
                <a:latin typeface="Times New Roman"/>
                <a:cs typeface="Times New Roman"/>
              </a:rPr>
              <a:t>activated</a:t>
            </a:r>
            <a:r>
              <a:rPr lang="en-US" sz="2000" spc="-85" dirty="0">
                <a:latin typeface="Times New Roman"/>
                <a:cs typeface="Times New Roman"/>
              </a:rPr>
              <a:t> </a:t>
            </a:r>
            <a:r>
              <a:rPr lang="en-US" sz="2000" spc="-10" dirty="0">
                <a:latin typeface="Times New Roman"/>
                <a:cs typeface="Times New Roman"/>
              </a:rPr>
              <a:t>carbonyl</a:t>
            </a:r>
            <a:r>
              <a:rPr lang="en-US" sz="2000" spc="-85" dirty="0">
                <a:latin typeface="Times New Roman"/>
                <a:cs typeface="Times New Roman"/>
              </a:rPr>
              <a:t> </a:t>
            </a:r>
            <a:r>
              <a:rPr lang="en-US" sz="2000" dirty="0">
                <a:latin typeface="Times New Roman"/>
                <a:cs typeface="Times New Roman"/>
              </a:rPr>
              <a:t>ca</a:t>
            </a:r>
            <a:r>
              <a:rPr lang="en-US" sz="2000" spc="-10" dirty="0">
                <a:latin typeface="Times New Roman"/>
                <a:cs typeface="Times New Roman"/>
              </a:rPr>
              <a:t>r</a:t>
            </a:r>
            <a:r>
              <a:rPr lang="en-US" sz="2000" dirty="0">
                <a:latin typeface="Times New Roman"/>
                <a:cs typeface="Times New Roman"/>
              </a:rPr>
              <a:t>b</a:t>
            </a:r>
            <a:r>
              <a:rPr lang="en-US" sz="2000" spc="-10" dirty="0">
                <a:latin typeface="Times New Roman"/>
                <a:cs typeface="Times New Roman"/>
              </a:rPr>
              <a:t>o</a:t>
            </a:r>
            <a:r>
              <a:rPr lang="en-US" sz="2000" dirty="0">
                <a:latin typeface="Times New Roman"/>
                <a:cs typeface="Times New Roman"/>
              </a:rPr>
              <a:t>n.</a:t>
            </a:r>
            <a:r>
              <a:rPr lang="en-US" sz="2000" spc="-90" dirty="0">
                <a:latin typeface="Times New Roman"/>
                <a:cs typeface="Times New Roman"/>
              </a:rPr>
              <a:t> </a:t>
            </a:r>
            <a:r>
              <a:rPr lang="en-US" sz="2000" spc="-10" dirty="0">
                <a:latin typeface="Times New Roman"/>
                <a:cs typeface="Times New Roman"/>
              </a:rPr>
              <a:t>L</a:t>
            </a:r>
            <a:r>
              <a:rPr lang="en-US" sz="2000" dirty="0">
                <a:latin typeface="Times New Roman"/>
                <a:cs typeface="Times New Roman"/>
              </a:rPr>
              <a:t>ate</a:t>
            </a:r>
            <a:r>
              <a:rPr lang="en-US" sz="2000" spc="-60" dirty="0">
                <a:latin typeface="Times New Roman"/>
                <a:cs typeface="Times New Roman"/>
              </a:rPr>
              <a:t>r</a:t>
            </a:r>
            <a:r>
              <a:rPr lang="en-US" sz="2000" dirty="0">
                <a:latin typeface="Times New Roman"/>
                <a:cs typeface="Times New Roman"/>
              </a:rPr>
              <a:t>,</a:t>
            </a:r>
            <a:r>
              <a:rPr lang="en-US" sz="2000" spc="-90" dirty="0">
                <a:latin typeface="Times New Roman"/>
                <a:cs typeface="Times New Roman"/>
              </a:rPr>
              <a:t> </a:t>
            </a:r>
            <a:r>
              <a:rPr lang="en-US" sz="2000" spc="-10" dirty="0">
                <a:latin typeface="Times New Roman"/>
                <a:cs typeface="Times New Roman"/>
              </a:rPr>
              <a:t>a</a:t>
            </a:r>
            <a:r>
              <a:rPr lang="en-US" sz="2000" spc="-90" dirty="0">
                <a:latin typeface="Times New Roman"/>
                <a:cs typeface="Times New Roman"/>
              </a:rPr>
              <a:t> </a:t>
            </a:r>
            <a:r>
              <a:rPr lang="en-US" sz="2000" spc="-5" dirty="0">
                <a:latin typeface="Times New Roman"/>
                <a:cs typeface="Times New Roman"/>
              </a:rPr>
              <a:t>nucleophilic</a:t>
            </a:r>
            <a:r>
              <a:rPr lang="en-US" sz="2000" spc="-90" dirty="0">
                <a:latin typeface="Times New Roman"/>
                <a:cs typeface="Times New Roman"/>
              </a:rPr>
              <a:t> </a:t>
            </a:r>
            <a:r>
              <a:rPr lang="en-US" sz="2000" spc="-10" dirty="0">
                <a:latin typeface="Times New Roman"/>
                <a:cs typeface="Times New Roman"/>
              </a:rPr>
              <a:t>attack</a:t>
            </a:r>
            <a:r>
              <a:rPr lang="en-US" sz="2000" dirty="0">
                <a:latin typeface="Times New Roman"/>
                <a:cs typeface="Times New Roman"/>
              </a:rPr>
              <a:t> </a:t>
            </a:r>
            <a:r>
              <a:rPr lang="en-US" sz="2000" spc="-10" dirty="0">
                <a:latin typeface="Times New Roman"/>
                <a:cs typeface="Times New Roman"/>
              </a:rPr>
              <a:t>w</a:t>
            </a:r>
            <a:r>
              <a:rPr lang="en-US" sz="2000" dirty="0">
                <a:latin typeface="Times New Roman"/>
                <a:cs typeface="Times New Roman"/>
              </a:rPr>
              <a:t>o</a:t>
            </a:r>
            <a:r>
              <a:rPr lang="en-US" sz="2000" spc="-10" dirty="0">
                <a:latin typeface="Times New Roman"/>
                <a:cs typeface="Times New Roman"/>
              </a:rPr>
              <a:t>u</a:t>
            </a:r>
            <a:r>
              <a:rPr lang="en-US" sz="2000" dirty="0">
                <a:latin typeface="Times New Roman"/>
                <a:cs typeface="Times New Roman"/>
              </a:rPr>
              <a:t>ld</a:t>
            </a:r>
            <a:r>
              <a:rPr lang="en-US" sz="2000" spc="140" dirty="0">
                <a:latin typeface="Times New Roman"/>
                <a:cs typeface="Times New Roman"/>
              </a:rPr>
              <a:t> </a:t>
            </a:r>
            <a:r>
              <a:rPr lang="en-US" sz="2000" spc="-5" dirty="0">
                <a:latin typeface="Times New Roman"/>
                <a:cs typeface="Times New Roman"/>
              </a:rPr>
              <a:t>take</a:t>
            </a:r>
            <a:r>
              <a:rPr lang="en-US" sz="2000" spc="150" dirty="0">
                <a:latin typeface="Times New Roman"/>
                <a:cs typeface="Times New Roman"/>
              </a:rPr>
              <a:t> </a:t>
            </a:r>
            <a:r>
              <a:rPr lang="en-US" sz="2000" spc="-10" dirty="0">
                <a:latin typeface="Times New Roman"/>
                <a:cs typeface="Times New Roman"/>
              </a:rPr>
              <a:t>place.</a:t>
            </a:r>
            <a:r>
              <a:rPr lang="en-US" sz="2000" spc="40" dirty="0">
                <a:latin typeface="Times New Roman"/>
                <a:cs typeface="Times New Roman"/>
              </a:rPr>
              <a:t> </a:t>
            </a:r>
            <a:r>
              <a:rPr lang="en-US" sz="2000" spc="-10" dirty="0">
                <a:latin typeface="Times New Roman"/>
                <a:cs typeface="Times New Roman"/>
              </a:rPr>
              <a:t>A</a:t>
            </a:r>
            <a:r>
              <a:rPr lang="en-US" sz="2000" dirty="0">
                <a:latin typeface="Times New Roman"/>
                <a:cs typeface="Times New Roman"/>
              </a:rPr>
              <a:t>t</a:t>
            </a:r>
            <a:r>
              <a:rPr lang="en-US" sz="2000" spc="145" dirty="0">
                <a:latin typeface="Times New Roman"/>
                <a:cs typeface="Times New Roman"/>
              </a:rPr>
              <a:t> </a:t>
            </a:r>
            <a:r>
              <a:rPr lang="en-US" sz="2000" spc="-5" dirty="0">
                <a:latin typeface="Times New Roman"/>
                <a:cs typeface="Times New Roman"/>
              </a:rPr>
              <a:t>this</a:t>
            </a:r>
            <a:r>
              <a:rPr lang="en-US" sz="2000" spc="155" dirty="0">
                <a:latin typeface="Times New Roman"/>
                <a:cs typeface="Times New Roman"/>
              </a:rPr>
              <a:t> </a:t>
            </a:r>
            <a:r>
              <a:rPr lang="en-US" sz="2000" spc="-10" dirty="0">
                <a:latin typeface="Times New Roman"/>
                <a:cs typeface="Times New Roman"/>
              </a:rPr>
              <a:t>po</a:t>
            </a:r>
            <a:r>
              <a:rPr lang="en-US" sz="2000" dirty="0">
                <a:latin typeface="Times New Roman"/>
                <a:cs typeface="Times New Roman"/>
              </a:rPr>
              <a:t>i</a:t>
            </a:r>
            <a:r>
              <a:rPr lang="en-US" sz="2000" spc="-10" dirty="0">
                <a:latin typeface="Times New Roman"/>
                <a:cs typeface="Times New Roman"/>
              </a:rPr>
              <a:t>n</a:t>
            </a:r>
            <a:r>
              <a:rPr lang="en-US" sz="2000" dirty="0">
                <a:latin typeface="Times New Roman"/>
                <a:cs typeface="Times New Roman"/>
              </a:rPr>
              <a:t>t,</a:t>
            </a:r>
            <a:r>
              <a:rPr lang="en-US" sz="2000" spc="145" dirty="0">
                <a:latin typeface="Times New Roman"/>
                <a:cs typeface="Times New Roman"/>
              </a:rPr>
              <a:t> </a:t>
            </a:r>
            <a:r>
              <a:rPr lang="en-US" sz="2000" spc="-10" dirty="0">
                <a:latin typeface="Times New Roman"/>
                <a:cs typeface="Times New Roman"/>
              </a:rPr>
              <a:t>the</a:t>
            </a:r>
            <a:r>
              <a:rPr lang="en-US" sz="2000" spc="150" dirty="0">
                <a:latin typeface="Times New Roman"/>
                <a:cs typeface="Times New Roman"/>
              </a:rPr>
              <a:t> </a:t>
            </a:r>
            <a:r>
              <a:rPr lang="en-US" sz="2000" dirty="0">
                <a:latin typeface="Times New Roman"/>
                <a:cs typeface="Times New Roman"/>
              </a:rPr>
              <a:t>a</a:t>
            </a:r>
            <a:r>
              <a:rPr lang="en-US" sz="2000" spc="-10" dirty="0">
                <a:latin typeface="Times New Roman"/>
                <a:cs typeface="Times New Roman"/>
              </a:rPr>
              <a:t>l</a:t>
            </a:r>
            <a:r>
              <a:rPr lang="en-US" sz="2000" dirty="0">
                <a:latin typeface="Times New Roman"/>
                <a:cs typeface="Times New Roman"/>
              </a:rPr>
              <a:t>c</a:t>
            </a:r>
            <a:r>
              <a:rPr lang="en-US" sz="2000" spc="-10" dirty="0">
                <a:latin typeface="Times New Roman"/>
                <a:cs typeface="Times New Roman"/>
              </a:rPr>
              <a:t>oh</a:t>
            </a:r>
            <a:r>
              <a:rPr lang="en-US" sz="2000" dirty="0">
                <a:latin typeface="Times New Roman"/>
                <a:cs typeface="Times New Roman"/>
              </a:rPr>
              <a:t>ol</a:t>
            </a:r>
            <a:r>
              <a:rPr lang="en-US" sz="2000" spc="155" dirty="0">
                <a:latin typeface="Times New Roman"/>
                <a:cs typeface="Times New Roman"/>
              </a:rPr>
              <a:t> </a:t>
            </a:r>
            <a:r>
              <a:rPr lang="en-US" sz="2000" spc="-10" dirty="0">
                <a:latin typeface="Times New Roman"/>
                <a:cs typeface="Times New Roman"/>
              </a:rPr>
              <a:t>wou</a:t>
            </a:r>
            <a:r>
              <a:rPr lang="en-US" sz="2000" dirty="0">
                <a:latin typeface="Times New Roman"/>
                <a:cs typeface="Times New Roman"/>
              </a:rPr>
              <a:t>ld</a:t>
            </a:r>
            <a:r>
              <a:rPr lang="en-US" sz="2000" spc="155" dirty="0">
                <a:latin typeface="Times New Roman"/>
                <a:cs typeface="Times New Roman"/>
              </a:rPr>
              <a:t> </a:t>
            </a:r>
            <a:r>
              <a:rPr lang="en-US" sz="2000" spc="-15" dirty="0">
                <a:latin typeface="Times New Roman"/>
                <a:cs typeface="Times New Roman"/>
              </a:rPr>
              <a:t>add</a:t>
            </a:r>
            <a:r>
              <a:rPr lang="en-US" sz="2000" spc="155" dirty="0">
                <a:latin typeface="Times New Roman"/>
                <a:cs typeface="Times New Roman"/>
              </a:rPr>
              <a:t> </a:t>
            </a:r>
            <a:r>
              <a:rPr lang="en-US" sz="2000" dirty="0">
                <a:latin typeface="Times New Roman"/>
                <a:cs typeface="Times New Roman"/>
              </a:rPr>
              <a:t>to</a:t>
            </a:r>
            <a:r>
              <a:rPr lang="en-US" sz="2000" spc="140" dirty="0">
                <a:latin typeface="Times New Roman"/>
                <a:cs typeface="Times New Roman"/>
              </a:rPr>
              <a:t> </a:t>
            </a:r>
            <a:r>
              <a:rPr lang="en-US" sz="2000" spc="-10" dirty="0">
                <a:latin typeface="Times New Roman"/>
                <a:cs typeface="Times New Roman"/>
              </a:rPr>
              <a:t>the</a:t>
            </a:r>
            <a:r>
              <a:rPr lang="en-US" sz="2000" spc="150" dirty="0">
                <a:latin typeface="Times New Roman"/>
                <a:cs typeface="Times New Roman"/>
              </a:rPr>
              <a:t> </a:t>
            </a:r>
            <a:r>
              <a:rPr lang="en-US" sz="2000" dirty="0">
                <a:latin typeface="Times New Roman"/>
                <a:cs typeface="Times New Roman"/>
              </a:rPr>
              <a:t>car</a:t>
            </a:r>
            <a:r>
              <a:rPr lang="en-US" sz="2000" spc="-5" dirty="0">
                <a:latin typeface="Times New Roman"/>
                <a:cs typeface="Times New Roman"/>
              </a:rPr>
              <a:t>b</a:t>
            </a:r>
            <a:r>
              <a:rPr lang="en-US" sz="2000" spc="-10" dirty="0">
                <a:latin typeface="Times New Roman"/>
                <a:cs typeface="Times New Roman"/>
              </a:rPr>
              <a:t>o</a:t>
            </a:r>
            <a:r>
              <a:rPr lang="en-US" sz="2000" dirty="0">
                <a:latin typeface="Times New Roman"/>
                <a:cs typeface="Times New Roman"/>
              </a:rPr>
              <a:t>n</a:t>
            </a:r>
            <a:r>
              <a:rPr lang="en-US" sz="2000" spc="-10" dirty="0">
                <a:latin typeface="Times New Roman"/>
                <a:cs typeface="Times New Roman"/>
              </a:rPr>
              <a:t>y</a:t>
            </a:r>
            <a:r>
              <a:rPr lang="en-US" sz="2000" dirty="0">
                <a:latin typeface="Times New Roman"/>
                <a:cs typeface="Times New Roman"/>
              </a:rPr>
              <a:t>l</a:t>
            </a:r>
            <a:r>
              <a:rPr lang="en-US" sz="2000" spc="155" dirty="0">
                <a:latin typeface="Times New Roman"/>
                <a:cs typeface="Times New Roman"/>
              </a:rPr>
              <a:t> </a:t>
            </a:r>
            <a:r>
              <a:rPr lang="en-US" sz="2000" dirty="0">
                <a:latin typeface="Times New Roman"/>
                <a:cs typeface="Times New Roman"/>
              </a:rPr>
              <a:t>ca</a:t>
            </a:r>
            <a:r>
              <a:rPr lang="en-US" sz="2000" spc="-10" dirty="0">
                <a:latin typeface="Times New Roman"/>
                <a:cs typeface="Times New Roman"/>
              </a:rPr>
              <a:t>r</a:t>
            </a:r>
            <a:r>
              <a:rPr lang="en-US" sz="2000" dirty="0">
                <a:latin typeface="Times New Roman"/>
                <a:cs typeface="Times New Roman"/>
              </a:rPr>
              <a:t>b</a:t>
            </a:r>
            <a:r>
              <a:rPr lang="en-US" sz="2000" spc="-20" dirty="0">
                <a:latin typeface="Times New Roman"/>
                <a:cs typeface="Times New Roman"/>
              </a:rPr>
              <a:t>o</a:t>
            </a:r>
            <a:r>
              <a:rPr lang="en-US" sz="2000" dirty="0">
                <a:latin typeface="Times New Roman"/>
                <a:cs typeface="Times New Roman"/>
              </a:rPr>
              <a:t>n f</a:t>
            </a:r>
            <a:r>
              <a:rPr lang="en-US" sz="2000" spc="5" dirty="0">
                <a:latin typeface="Times New Roman"/>
                <a:cs typeface="Times New Roman"/>
              </a:rPr>
              <a:t>o</a:t>
            </a:r>
            <a:r>
              <a:rPr lang="en-US" sz="2000" dirty="0">
                <a:latin typeface="Times New Roman"/>
                <a:cs typeface="Times New Roman"/>
              </a:rPr>
              <a:t>r</a:t>
            </a:r>
            <a:r>
              <a:rPr lang="en-US" sz="2000" spc="-15" dirty="0">
                <a:latin typeface="Times New Roman"/>
                <a:cs typeface="Times New Roman"/>
              </a:rPr>
              <a:t>m</a:t>
            </a:r>
            <a:r>
              <a:rPr lang="en-US" sz="2000" dirty="0">
                <a:latin typeface="Times New Roman"/>
                <a:cs typeface="Times New Roman"/>
              </a:rPr>
              <a:t>i</a:t>
            </a:r>
            <a:r>
              <a:rPr lang="en-US" sz="2000" spc="-10" dirty="0">
                <a:latin typeface="Times New Roman"/>
                <a:cs typeface="Times New Roman"/>
              </a:rPr>
              <a:t>n</a:t>
            </a:r>
            <a:r>
              <a:rPr lang="en-US" sz="2000" dirty="0">
                <a:latin typeface="Times New Roman"/>
                <a:cs typeface="Times New Roman"/>
              </a:rPr>
              <a:t>g,</a:t>
            </a:r>
            <a:r>
              <a:rPr lang="en-US" sz="2000" spc="-5" dirty="0">
                <a:latin typeface="Times New Roman"/>
                <a:cs typeface="Times New Roman"/>
              </a:rPr>
              <a:t> </a:t>
            </a:r>
            <a:r>
              <a:rPr lang="en-US" sz="2000" spc="-10" dirty="0">
                <a:latin typeface="Times New Roman"/>
                <a:cs typeface="Times New Roman"/>
              </a:rPr>
              <a:t>this</a:t>
            </a:r>
            <a:r>
              <a:rPr lang="en-US" sz="2000" spc="5" dirty="0">
                <a:latin typeface="Times New Roman"/>
                <a:cs typeface="Times New Roman"/>
              </a:rPr>
              <a:t> </a:t>
            </a:r>
            <a:r>
              <a:rPr lang="en-US" sz="2000" spc="-10" dirty="0">
                <a:latin typeface="Times New Roman"/>
                <a:cs typeface="Times New Roman"/>
              </a:rPr>
              <a:t>w</a:t>
            </a:r>
            <a:r>
              <a:rPr lang="en-US" sz="2000" dirty="0">
                <a:latin typeface="Times New Roman"/>
                <a:cs typeface="Times New Roman"/>
              </a:rPr>
              <a:t>a</a:t>
            </a:r>
            <a:r>
              <a:rPr lang="en-US" sz="2000" spc="-90" dirty="0">
                <a:latin typeface="Times New Roman"/>
                <a:cs typeface="Times New Roman"/>
              </a:rPr>
              <a:t>y</a:t>
            </a:r>
            <a:r>
              <a:rPr lang="en-US" sz="2000" dirty="0">
                <a:latin typeface="Times New Roman"/>
                <a:cs typeface="Times New Roman"/>
              </a:rPr>
              <a:t>,</a:t>
            </a:r>
            <a:r>
              <a:rPr lang="en-US" sz="2000" spc="-5" dirty="0">
                <a:latin typeface="Times New Roman"/>
                <a:cs typeface="Times New Roman"/>
              </a:rPr>
              <a:t> </a:t>
            </a:r>
            <a:r>
              <a:rPr lang="en-US" sz="2000" spc="-15" dirty="0">
                <a:latin typeface="Times New Roman"/>
                <a:cs typeface="Times New Roman"/>
              </a:rPr>
              <a:t>an </a:t>
            </a:r>
            <a:r>
              <a:rPr lang="en-US" sz="2000" spc="-10" dirty="0">
                <a:latin typeface="Times New Roman"/>
                <a:cs typeface="Times New Roman"/>
              </a:rPr>
              <a:t>ionic</a:t>
            </a:r>
            <a:r>
              <a:rPr lang="en-US" sz="2000" dirty="0">
                <a:latin typeface="Times New Roman"/>
                <a:cs typeface="Times New Roman"/>
              </a:rPr>
              <a:t> </a:t>
            </a:r>
            <a:r>
              <a:rPr lang="en-US" sz="2000" spc="-10" dirty="0">
                <a:latin typeface="Times New Roman"/>
                <a:cs typeface="Times New Roman"/>
              </a:rPr>
              <a:t>tetrahedral</a:t>
            </a:r>
            <a:r>
              <a:rPr lang="en-US" sz="2000" spc="5" dirty="0">
                <a:latin typeface="Times New Roman"/>
                <a:cs typeface="Times New Roman"/>
              </a:rPr>
              <a:t> </a:t>
            </a:r>
            <a:r>
              <a:rPr lang="en-US" sz="2000" spc="-10" dirty="0">
                <a:latin typeface="Times New Roman"/>
                <a:cs typeface="Times New Roman"/>
              </a:rPr>
              <a:t>intermediate.</a:t>
            </a:r>
            <a:endParaRPr lang="en-US" sz="2000" dirty="0">
              <a:latin typeface="Times New Roman"/>
              <a:cs typeface="Times New Roman"/>
            </a:endParaRPr>
          </a:p>
          <a:p>
            <a:pPr algn="l" rtl="0">
              <a:lnSpc>
                <a:spcPct val="150000"/>
              </a:lnSpc>
            </a:pPr>
            <a:endParaRPr lang="ar-IQ" sz="2000" dirty="0"/>
          </a:p>
        </p:txBody>
      </p:sp>
      <p:pic>
        <p:nvPicPr>
          <p:cNvPr id="4" name="object 4"/>
          <p:cNvPicPr/>
          <p:nvPr/>
        </p:nvPicPr>
        <p:blipFill>
          <a:blip r:embed="rId2" cstate="print"/>
          <a:stretch>
            <a:fillRect/>
          </a:stretch>
        </p:blipFill>
        <p:spPr>
          <a:xfrm>
            <a:off x="3104240" y="2842196"/>
            <a:ext cx="7185979" cy="3275270"/>
          </a:xfrm>
          <a:prstGeom prst="rect">
            <a:avLst/>
          </a:prstGeom>
        </p:spPr>
      </p:pic>
    </p:spTree>
    <p:extLst>
      <p:ext uri="{BB962C8B-B14F-4D97-AF65-F5344CB8AC3E}">
        <p14:creationId xmlns:p14="http://schemas.microsoft.com/office/powerpoint/2010/main" val="1861360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8959" y="679405"/>
            <a:ext cx="10903041" cy="4351338"/>
          </a:xfrm>
        </p:spPr>
        <p:txBody>
          <a:bodyPr>
            <a:normAutofit/>
          </a:bodyPr>
          <a:lstStyle/>
          <a:p>
            <a:pPr marL="12700" marR="5080" algn="just" rtl="0">
              <a:lnSpc>
                <a:spcPct val="143600"/>
              </a:lnSpc>
              <a:spcBef>
                <a:spcPts val="95"/>
              </a:spcBef>
            </a:pPr>
            <a:r>
              <a:rPr lang="en-US" sz="2000" dirty="0">
                <a:latin typeface="Times New Roman"/>
                <a:cs typeface="Times New Roman"/>
              </a:rPr>
              <a:t>Finally,</a:t>
            </a:r>
            <a:r>
              <a:rPr lang="en-US" sz="2000" spc="250" dirty="0">
                <a:latin typeface="Times New Roman"/>
                <a:cs typeface="Times New Roman"/>
              </a:rPr>
              <a:t> </a:t>
            </a:r>
            <a:r>
              <a:rPr lang="en-US" sz="2000" dirty="0">
                <a:latin typeface="Times New Roman"/>
                <a:cs typeface="Times New Roman"/>
              </a:rPr>
              <a:t>the</a:t>
            </a:r>
            <a:r>
              <a:rPr lang="en-US" sz="2000" spc="254" dirty="0">
                <a:latin typeface="Times New Roman"/>
                <a:cs typeface="Times New Roman"/>
              </a:rPr>
              <a:t> </a:t>
            </a:r>
            <a:r>
              <a:rPr lang="en-US" sz="2000" dirty="0">
                <a:latin typeface="Times New Roman"/>
                <a:cs typeface="Times New Roman"/>
              </a:rPr>
              <a:t>conjugate</a:t>
            </a:r>
            <a:r>
              <a:rPr lang="en-US" sz="2000" spc="254" dirty="0">
                <a:latin typeface="Times New Roman"/>
                <a:cs typeface="Times New Roman"/>
              </a:rPr>
              <a:t> </a:t>
            </a:r>
            <a:r>
              <a:rPr lang="en-US" sz="2000" dirty="0">
                <a:latin typeface="Times New Roman"/>
                <a:cs typeface="Times New Roman"/>
              </a:rPr>
              <a:t>base</a:t>
            </a:r>
            <a:r>
              <a:rPr lang="en-US" sz="2000" spc="254" dirty="0">
                <a:latin typeface="Times New Roman"/>
                <a:cs typeface="Times New Roman"/>
              </a:rPr>
              <a:t> </a:t>
            </a:r>
            <a:r>
              <a:rPr lang="en-US" sz="2000" dirty="0">
                <a:latin typeface="Times New Roman"/>
                <a:cs typeface="Times New Roman"/>
              </a:rPr>
              <a:t>of</a:t>
            </a:r>
            <a:r>
              <a:rPr lang="en-US" sz="2000" spc="240" dirty="0">
                <a:latin typeface="Times New Roman"/>
                <a:cs typeface="Times New Roman"/>
              </a:rPr>
              <a:t> </a:t>
            </a:r>
            <a:r>
              <a:rPr lang="en-US" sz="2000" dirty="0">
                <a:latin typeface="Times New Roman"/>
                <a:cs typeface="Times New Roman"/>
              </a:rPr>
              <a:t>the</a:t>
            </a:r>
            <a:r>
              <a:rPr lang="en-US" sz="2000" spc="254" dirty="0">
                <a:latin typeface="Times New Roman"/>
                <a:cs typeface="Times New Roman"/>
              </a:rPr>
              <a:t> </a:t>
            </a:r>
            <a:r>
              <a:rPr lang="en-US" sz="2000" dirty="0">
                <a:latin typeface="Times New Roman"/>
                <a:cs typeface="Times New Roman"/>
              </a:rPr>
              <a:t>acid</a:t>
            </a:r>
            <a:r>
              <a:rPr lang="en-US" sz="2000" spc="260" dirty="0">
                <a:latin typeface="Times New Roman"/>
                <a:cs typeface="Times New Roman"/>
              </a:rPr>
              <a:t> </a:t>
            </a:r>
            <a:r>
              <a:rPr lang="en-US" sz="2000" dirty="0">
                <a:latin typeface="Times New Roman"/>
                <a:cs typeface="Times New Roman"/>
              </a:rPr>
              <a:t>catalyst</a:t>
            </a:r>
            <a:r>
              <a:rPr lang="en-US" sz="2000" spc="260" dirty="0">
                <a:latin typeface="Times New Roman"/>
                <a:cs typeface="Times New Roman"/>
              </a:rPr>
              <a:t> </a:t>
            </a:r>
            <a:r>
              <a:rPr lang="en-US" sz="2000" dirty="0">
                <a:latin typeface="Times New Roman"/>
                <a:cs typeface="Times New Roman"/>
              </a:rPr>
              <a:t>would</a:t>
            </a:r>
            <a:r>
              <a:rPr lang="en-US" sz="2000" spc="250" dirty="0">
                <a:latin typeface="Times New Roman"/>
                <a:cs typeface="Times New Roman"/>
              </a:rPr>
              <a:t> </a:t>
            </a:r>
            <a:r>
              <a:rPr lang="en-US" sz="2000" dirty="0">
                <a:latin typeface="Times New Roman"/>
                <a:cs typeface="Times New Roman"/>
              </a:rPr>
              <a:t>deprotonate</a:t>
            </a:r>
            <a:r>
              <a:rPr lang="en-US" sz="2000" spc="240" dirty="0">
                <a:latin typeface="Times New Roman"/>
                <a:cs typeface="Times New Roman"/>
              </a:rPr>
              <a:t> </a:t>
            </a:r>
            <a:r>
              <a:rPr lang="en-US" sz="2000" dirty="0">
                <a:latin typeface="Times New Roman"/>
                <a:cs typeface="Times New Roman"/>
              </a:rPr>
              <a:t>the</a:t>
            </a:r>
            <a:r>
              <a:rPr lang="en-US" sz="2000" spc="254" dirty="0">
                <a:latin typeface="Times New Roman"/>
                <a:cs typeface="Times New Roman"/>
              </a:rPr>
              <a:t> </a:t>
            </a:r>
            <a:r>
              <a:rPr lang="en-US" sz="2000" spc="-10" dirty="0">
                <a:latin typeface="Times New Roman"/>
                <a:cs typeface="Times New Roman"/>
              </a:rPr>
              <a:t>ionic </a:t>
            </a:r>
            <a:r>
              <a:rPr lang="en-US" sz="2000" dirty="0">
                <a:latin typeface="Times New Roman"/>
                <a:cs typeface="Times New Roman"/>
              </a:rPr>
              <a:t>tetrahedral</a:t>
            </a:r>
            <a:r>
              <a:rPr lang="en-US" sz="2000" spc="484" dirty="0">
                <a:latin typeface="Times New Roman"/>
                <a:cs typeface="Times New Roman"/>
              </a:rPr>
              <a:t> </a:t>
            </a:r>
            <a:r>
              <a:rPr lang="en-US" sz="2000" dirty="0">
                <a:latin typeface="Times New Roman"/>
                <a:cs typeface="Times New Roman"/>
              </a:rPr>
              <a:t>intermediate,</a:t>
            </a:r>
            <a:r>
              <a:rPr lang="en-US" sz="2000" spc="480" dirty="0">
                <a:latin typeface="Times New Roman"/>
                <a:cs typeface="Times New Roman"/>
              </a:rPr>
              <a:t> </a:t>
            </a:r>
            <a:r>
              <a:rPr lang="en-US" sz="2000" dirty="0">
                <a:latin typeface="Times New Roman"/>
                <a:cs typeface="Times New Roman"/>
              </a:rPr>
              <a:t>which</a:t>
            </a:r>
            <a:r>
              <a:rPr lang="en-US" sz="2000" spc="480" dirty="0">
                <a:latin typeface="Times New Roman"/>
                <a:cs typeface="Times New Roman"/>
              </a:rPr>
              <a:t> </a:t>
            </a:r>
            <a:r>
              <a:rPr lang="en-US" sz="2000" dirty="0">
                <a:latin typeface="Times New Roman"/>
                <a:cs typeface="Times New Roman"/>
              </a:rPr>
              <a:t>leads</a:t>
            </a:r>
            <a:r>
              <a:rPr lang="en-US" sz="2000" spc="484" dirty="0">
                <a:latin typeface="Times New Roman"/>
                <a:cs typeface="Times New Roman"/>
              </a:rPr>
              <a:t> </a:t>
            </a:r>
            <a:r>
              <a:rPr lang="en-US" sz="2000" dirty="0">
                <a:latin typeface="Times New Roman"/>
                <a:cs typeface="Times New Roman"/>
              </a:rPr>
              <a:t>to</a:t>
            </a:r>
            <a:r>
              <a:rPr lang="en-US" sz="2000" spc="475" dirty="0">
                <a:latin typeface="Times New Roman"/>
                <a:cs typeface="Times New Roman"/>
              </a:rPr>
              <a:t> </a:t>
            </a:r>
            <a:r>
              <a:rPr lang="en-US" sz="2000" dirty="0">
                <a:latin typeface="Times New Roman"/>
                <a:cs typeface="Times New Roman"/>
              </a:rPr>
              <a:t>the</a:t>
            </a:r>
            <a:r>
              <a:rPr lang="en-US" sz="2000" spc="484" dirty="0">
                <a:latin typeface="Times New Roman"/>
                <a:cs typeface="Times New Roman"/>
              </a:rPr>
              <a:t> </a:t>
            </a:r>
            <a:r>
              <a:rPr lang="en-US" sz="2000" dirty="0">
                <a:latin typeface="Times New Roman"/>
                <a:cs typeface="Times New Roman"/>
              </a:rPr>
              <a:t>final</a:t>
            </a:r>
            <a:r>
              <a:rPr lang="en-US" sz="2000" spc="484" dirty="0">
                <a:latin typeface="Times New Roman"/>
                <a:cs typeface="Times New Roman"/>
              </a:rPr>
              <a:t> </a:t>
            </a:r>
            <a:r>
              <a:rPr lang="en-US" sz="2000" dirty="0">
                <a:latin typeface="Times New Roman"/>
                <a:cs typeface="Times New Roman"/>
              </a:rPr>
              <a:t>product,</a:t>
            </a:r>
            <a:r>
              <a:rPr lang="en-US" sz="2000" spc="465" dirty="0">
                <a:latin typeface="Times New Roman"/>
                <a:cs typeface="Times New Roman"/>
              </a:rPr>
              <a:t> </a:t>
            </a:r>
            <a:r>
              <a:rPr lang="en-US" sz="2000" dirty="0">
                <a:latin typeface="Times New Roman"/>
                <a:cs typeface="Times New Roman"/>
              </a:rPr>
              <a:t>hemiacetal</a:t>
            </a:r>
            <a:r>
              <a:rPr lang="en-US" sz="2000" spc="490" dirty="0">
                <a:latin typeface="Times New Roman"/>
                <a:cs typeface="Times New Roman"/>
              </a:rPr>
              <a:t> </a:t>
            </a:r>
            <a:r>
              <a:rPr lang="en-US" sz="2000" spc="-25" dirty="0">
                <a:latin typeface="Times New Roman"/>
                <a:cs typeface="Times New Roman"/>
              </a:rPr>
              <a:t>for </a:t>
            </a:r>
            <a:r>
              <a:rPr lang="en-US" sz="2000" dirty="0">
                <a:latin typeface="Times New Roman"/>
                <a:cs typeface="Times New Roman"/>
              </a:rPr>
              <a:t>aldehyde,</a:t>
            </a:r>
            <a:r>
              <a:rPr lang="en-US" sz="2000" spc="-25" dirty="0">
                <a:latin typeface="Times New Roman"/>
                <a:cs typeface="Times New Roman"/>
              </a:rPr>
              <a:t> </a:t>
            </a:r>
            <a:r>
              <a:rPr lang="en-US" sz="2000" dirty="0">
                <a:latin typeface="Times New Roman"/>
                <a:cs typeface="Times New Roman"/>
              </a:rPr>
              <a:t>or</a:t>
            </a:r>
            <a:r>
              <a:rPr lang="en-US" sz="2000" spc="-35" dirty="0">
                <a:latin typeface="Times New Roman"/>
                <a:cs typeface="Times New Roman"/>
              </a:rPr>
              <a:t> </a:t>
            </a:r>
            <a:r>
              <a:rPr lang="en-US" sz="2000" dirty="0" err="1">
                <a:latin typeface="Times New Roman"/>
                <a:cs typeface="Times New Roman"/>
              </a:rPr>
              <a:t>hemiketal</a:t>
            </a:r>
            <a:r>
              <a:rPr lang="en-US" sz="2000" spc="-15" dirty="0">
                <a:latin typeface="Times New Roman"/>
                <a:cs typeface="Times New Roman"/>
              </a:rPr>
              <a:t> </a:t>
            </a:r>
            <a:r>
              <a:rPr lang="en-US" sz="2000" dirty="0">
                <a:latin typeface="Times New Roman"/>
                <a:cs typeface="Times New Roman"/>
              </a:rPr>
              <a:t>for</a:t>
            </a:r>
            <a:r>
              <a:rPr lang="en-US" sz="2000" spc="-20" dirty="0">
                <a:latin typeface="Times New Roman"/>
                <a:cs typeface="Times New Roman"/>
              </a:rPr>
              <a:t> </a:t>
            </a:r>
            <a:r>
              <a:rPr lang="en-US" sz="2000" spc="-10" dirty="0">
                <a:latin typeface="Times New Roman"/>
                <a:cs typeface="Times New Roman"/>
              </a:rPr>
              <a:t>ketone.</a:t>
            </a:r>
            <a:endParaRPr lang="en-US" sz="2000" dirty="0">
              <a:latin typeface="Times New Roman"/>
              <a:cs typeface="Times New Roman"/>
            </a:endParaRPr>
          </a:p>
        </p:txBody>
      </p:sp>
      <p:pic>
        <p:nvPicPr>
          <p:cNvPr id="4" name="object 5"/>
          <p:cNvPicPr/>
          <p:nvPr/>
        </p:nvPicPr>
        <p:blipFill>
          <a:blip r:embed="rId2" cstate="print"/>
          <a:stretch>
            <a:fillRect/>
          </a:stretch>
        </p:blipFill>
        <p:spPr>
          <a:xfrm>
            <a:off x="3507233" y="2369714"/>
            <a:ext cx="6654198" cy="2511270"/>
          </a:xfrm>
          <a:prstGeom prst="rect">
            <a:avLst/>
          </a:prstGeom>
        </p:spPr>
      </p:pic>
    </p:spTree>
    <p:extLst>
      <p:ext uri="{BB962C8B-B14F-4D97-AF65-F5344CB8AC3E}">
        <p14:creationId xmlns:p14="http://schemas.microsoft.com/office/powerpoint/2010/main" val="2453522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501" y="1233197"/>
            <a:ext cx="11598500" cy="4351338"/>
          </a:xfrm>
        </p:spPr>
        <p:txBody>
          <a:bodyPr>
            <a:normAutofit/>
          </a:bodyPr>
          <a:lstStyle/>
          <a:p>
            <a:pPr marL="12700" marR="8890" algn="just" rtl="0">
              <a:lnSpc>
                <a:spcPct val="143800"/>
              </a:lnSpc>
              <a:spcBef>
                <a:spcPts val="95"/>
              </a:spcBef>
            </a:pPr>
            <a:r>
              <a:rPr lang="en-US" sz="2000" dirty="0">
                <a:latin typeface="Times New Roman"/>
                <a:cs typeface="Times New Roman"/>
              </a:rPr>
              <a:t>Furthermore,</a:t>
            </a:r>
            <a:r>
              <a:rPr lang="en-US" sz="2000" spc="335" dirty="0">
                <a:latin typeface="Times New Roman"/>
                <a:cs typeface="Times New Roman"/>
              </a:rPr>
              <a:t> </a:t>
            </a:r>
            <a:r>
              <a:rPr lang="en-US" sz="2000" dirty="0">
                <a:latin typeface="Times New Roman"/>
                <a:cs typeface="Times New Roman"/>
              </a:rPr>
              <a:t>it</a:t>
            </a:r>
            <a:r>
              <a:rPr lang="en-US" sz="2000" spc="345" dirty="0">
                <a:latin typeface="Times New Roman"/>
                <a:cs typeface="Times New Roman"/>
              </a:rPr>
              <a:t> </a:t>
            </a:r>
            <a:r>
              <a:rPr lang="en-US" sz="2000" dirty="0">
                <a:latin typeface="Times New Roman"/>
                <a:cs typeface="Times New Roman"/>
              </a:rPr>
              <a:t>is</a:t>
            </a:r>
            <a:r>
              <a:rPr lang="en-US" sz="2000" spc="365" dirty="0">
                <a:latin typeface="Times New Roman"/>
                <a:cs typeface="Times New Roman"/>
              </a:rPr>
              <a:t> </a:t>
            </a:r>
            <a:r>
              <a:rPr lang="en-US" sz="2000" dirty="0">
                <a:latin typeface="Times New Roman"/>
                <a:cs typeface="Times New Roman"/>
              </a:rPr>
              <a:t>essential</a:t>
            </a:r>
            <a:r>
              <a:rPr lang="en-US" sz="2000" spc="355" dirty="0">
                <a:latin typeface="Times New Roman"/>
                <a:cs typeface="Times New Roman"/>
              </a:rPr>
              <a:t> </a:t>
            </a:r>
            <a:r>
              <a:rPr lang="en-US" sz="2000" dirty="0">
                <a:latin typeface="Times New Roman"/>
                <a:cs typeface="Times New Roman"/>
              </a:rPr>
              <a:t>to</a:t>
            </a:r>
            <a:r>
              <a:rPr lang="en-US" sz="2000" spc="345" dirty="0">
                <a:latin typeface="Times New Roman"/>
                <a:cs typeface="Times New Roman"/>
              </a:rPr>
              <a:t> </a:t>
            </a:r>
            <a:r>
              <a:rPr lang="en-US" sz="2000" dirty="0">
                <a:latin typeface="Times New Roman"/>
                <a:cs typeface="Times New Roman"/>
              </a:rPr>
              <a:t>know</a:t>
            </a:r>
            <a:r>
              <a:rPr lang="en-US" sz="2000" spc="330" dirty="0">
                <a:latin typeface="Times New Roman"/>
                <a:cs typeface="Times New Roman"/>
              </a:rPr>
              <a:t> </a:t>
            </a:r>
            <a:r>
              <a:rPr lang="en-US" sz="2000" dirty="0">
                <a:latin typeface="Times New Roman"/>
                <a:cs typeface="Times New Roman"/>
              </a:rPr>
              <a:t>that</a:t>
            </a:r>
            <a:r>
              <a:rPr lang="en-US" sz="2000" spc="355" dirty="0">
                <a:latin typeface="Times New Roman"/>
                <a:cs typeface="Times New Roman"/>
              </a:rPr>
              <a:t> </a:t>
            </a:r>
            <a:r>
              <a:rPr lang="en-US" sz="2000" dirty="0">
                <a:latin typeface="Times New Roman"/>
                <a:cs typeface="Times New Roman"/>
              </a:rPr>
              <a:t>all</a:t>
            </a:r>
            <a:r>
              <a:rPr lang="en-US" sz="2000" spc="345" dirty="0">
                <a:latin typeface="Times New Roman"/>
                <a:cs typeface="Times New Roman"/>
              </a:rPr>
              <a:t> </a:t>
            </a:r>
            <a:r>
              <a:rPr lang="en-US" sz="2000" dirty="0">
                <a:latin typeface="Times New Roman"/>
                <a:cs typeface="Times New Roman"/>
              </a:rPr>
              <a:t>these</a:t>
            </a:r>
            <a:r>
              <a:rPr lang="en-US" sz="2000" spc="350" dirty="0">
                <a:latin typeface="Times New Roman"/>
                <a:cs typeface="Times New Roman"/>
              </a:rPr>
              <a:t> </a:t>
            </a:r>
            <a:r>
              <a:rPr lang="en-US" sz="2000" dirty="0">
                <a:latin typeface="Times New Roman"/>
                <a:cs typeface="Times New Roman"/>
              </a:rPr>
              <a:t>reactions</a:t>
            </a:r>
            <a:r>
              <a:rPr lang="en-US" sz="2000" spc="355" dirty="0">
                <a:latin typeface="Times New Roman"/>
                <a:cs typeface="Times New Roman"/>
              </a:rPr>
              <a:t> </a:t>
            </a:r>
            <a:r>
              <a:rPr lang="en-US" sz="2000" dirty="0">
                <a:latin typeface="Times New Roman"/>
                <a:cs typeface="Times New Roman"/>
              </a:rPr>
              <a:t>are</a:t>
            </a:r>
            <a:r>
              <a:rPr lang="en-US" sz="2000" spc="355" dirty="0">
                <a:latin typeface="Times New Roman"/>
                <a:cs typeface="Times New Roman"/>
              </a:rPr>
              <a:t> </a:t>
            </a:r>
            <a:r>
              <a:rPr lang="en-US" sz="2000" spc="-10" dirty="0">
                <a:latin typeface="Times New Roman"/>
                <a:cs typeface="Times New Roman"/>
              </a:rPr>
              <a:t>reversible. Nevertheless,</a:t>
            </a:r>
            <a:r>
              <a:rPr lang="en-US" sz="2000" spc="-55" dirty="0">
                <a:latin typeface="Times New Roman"/>
                <a:cs typeface="Times New Roman"/>
              </a:rPr>
              <a:t> </a:t>
            </a:r>
            <a:r>
              <a:rPr lang="en-US" sz="2000" spc="-10" dirty="0">
                <a:latin typeface="Times New Roman"/>
                <a:cs typeface="Times New Roman"/>
              </a:rPr>
              <a:t>for</a:t>
            </a:r>
            <a:r>
              <a:rPr lang="en-US" sz="2000" spc="-50" dirty="0">
                <a:latin typeface="Times New Roman"/>
                <a:cs typeface="Times New Roman"/>
              </a:rPr>
              <a:t> </a:t>
            </a:r>
            <a:r>
              <a:rPr lang="en-US" sz="2000" spc="-20" dirty="0">
                <a:latin typeface="Times New Roman"/>
                <a:cs typeface="Times New Roman"/>
              </a:rPr>
              <a:t>aldehydes,</a:t>
            </a:r>
            <a:r>
              <a:rPr lang="en-US" sz="2000" spc="-50" dirty="0">
                <a:latin typeface="Times New Roman"/>
                <a:cs typeface="Times New Roman"/>
              </a:rPr>
              <a:t> </a:t>
            </a:r>
            <a:r>
              <a:rPr lang="en-US" sz="2000" spc="-10" dirty="0">
                <a:latin typeface="Times New Roman"/>
                <a:cs typeface="Times New Roman"/>
              </a:rPr>
              <a:t>the</a:t>
            </a:r>
            <a:r>
              <a:rPr lang="en-US" sz="2000" spc="-50" dirty="0">
                <a:latin typeface="Times New Roman"/>
                <a:cs typeface="Times New Roman"/>
              </a:rPr>
              <a:t> </a:t>
            </a:r>
            <a:r>
              <a:rPr lang="en-US" sz="2000" spc="-10" dirty="0">
                <a:latin typeface="Times New Roman"/>
                <a:cs typeface="Times New Roman"/>
              </a:rPr>
              <a:t>equilibrium</a:t>
            </a:r>
            <a:r>
              <a:rPr lang="en-US" sz="2000" spc="-50" dirty="0">
                <a:latin typeface="Times New Roman"/>
                <a:cs typeface="Times New Roman"/>
              </a:rPr>
              <a:t> </a:t>
            </a:r>
            <a:r>
              <a:rPr lang="en-US" sz="2000" spc="-20" dirty="0">
                <a:latin typeface="Times New Roman"/>
                <a:cs typeface="Times New Roman"/>
              </a:rPr>
              <a:t>tends</a:t>
            </a:r>
            <a:r>
              <a:rPr lang="en-US" sz="2000" spc="-55" dirty="0">
                <a:latin typeface="Times New Roman"/>
                <a:cs typeface="Times New Roman"/>
              </a:rPr>
              <a:t> </a:t>
            </a:r>
            <a:r>
              <a:rPr lang="en-US" sz="2000" spc="-10" dirty="0">
                <a:latin typeface="Times New Roman"/>
                <a:cs typeface="Times New Roman"/>
              </a:rPr>
              <a:t>to</a:t>
            </a:r>
            <a:r>
              <a:rPr lang="en-US" sz="2000" spc="-55" dirty="0">
                <a:latin typeface="Times New Roman"/>
                <a:cs typeface="Times New Roman"/>
              </a:rPr>
              <a:t> </a:t>
            </a:r>
            <a:r>
              <a:rPr lang="en-US" sz="2000" spc="-10" dirty="0">
                <a:latin typeface="Times New Roman"/>
                <a:cs typeface="Times New Roman"/>
              </a:rPr>
              <a:t>shift</a:t>
            </a:r>
            <a:r>
              <a:rPr lang="en-US" sz="2000" spc="-45" dirty="0">
                <a:latin typeface="Times New Roman"/>
                <a:cs typeface="Times New Roman"/>
              </a:rPr>
              <a:t> </a:t>
            </a:r>
            <a:r>
              <a:rPr lang="en-US" sz="2000" spc="-10" dirty="0">
                <a:latin typeface="Times New Roman"/>
                <a:cs typeface="Times New Roman"/>
              </a:rPr>
              <a:t>towards</a:t>
            </a:r>
            <a:r>
              <a:rPr lang="en-US" sz="2000" spc="-60" dirty="0">
                <a:latin typeface="Times New Roman"/>
                <a:cs typeface="Times New Roman"/>
              </a:rPr>
              <a:t> </a:t>
            </a:r>
            <a:r>
              <a:rPr lang="en-US" sz="2000" spc="-10" dirty="0">
                <a:latin typeface="Times New Roman"/>
                <a:cs typeface="Times New Roman"/>
              </a:rPr>
              <a:t>the</a:t>
            </a:r>
            <a:r>
              <a:rPr lang="en-US" sz="2000" spc="-50" dirty="0">
                <a:latin typeface="Times New Roman"/>
                <a:cs typeface="Times New Roman"/>
              </a:rPr>
              <a:t> </a:t>
            </a:r>
            <a:r>
              <a:rPr lang="en-US" sz="2000" spc="-10" dirty="0">
                <a:latin typeface="Times New Roman"/>
                <a:cs typeface="Times New Roman"/>
              </a:rPr>
              <a:t>hemiacetal. </a:t>
            </a:r>
            <a:r>
              <a:rPr lang="en-US" sz="2000" dirty="0">
                <a:latin typeface="Times New Roman"/>
                <a:cs typeface="Times New Roman"/>
              </a:rPr>
              <a:t>On</a:t>
            </a:r>
            <a:r>
              <a:rPr lang="en-US" sz="2000" spc="305" dirty="0">
                <a:latin typeface="Times New Roman"/>
                <a:cs typeface="Times New Roman"/>
              </a:rPr>
              <a:t> </a:t>
            </a:r>
            <a:r>
              <a:rPr lang="en-US" sz="2000" dirty="0">
                <a:latin typeface="Times New Roman"/>
                <a:cs typeface="Times New Roman"/>
              </a:rPr>
              <a:t>the</a:t>
            </a:r>
            <a:r>
              <a:rPr lang="en-US" sz="2000" spc="295" dirty="0">
                <a:latin typeface="Times New Roman"/>
                <a:cs typeface="Times New Roman"/>
              </a:rPr>
              <a:t> </a:t>
            </a:r>
            <a:r>
              <a:rPr lang="en-US" sz="2000" dirty="0">
                <a:latin typeface="Times New Roman"/>
                <a:cs typeface="Times New Roman"/>
              </a:rPr>
              <a:t>other</a:t>
            </a:r>
            <a:r>
              <a:rPr lang="en-US" sz="2000" spc="290" dirty="0">
                <a:latin typeface="Times New Roman"/>
                <a:cs typeface="Times New Roman"/>
              </a:rPr>
              <a:t> </a:t>
            </a:r>
            <a:r>
              <a:rPr lang="en-US" sz="2000" dirty="0">
                <a:latin typeface="Times New Roman"/>
                <a:cs typeface="Times New Roman"/>
              </a:rPr>
              <a:t>hand,</a:t>
            </a:r>
            <a:r>
              <a:rPr lang="en-US" sz="2000" spc="290" dirty="0">
                <a:latin typeface="Times New Roman"/>
                <a:cs typeface="Times New Roman"/>
              </a:rPr>
              <a:t> </a:t>
            </a:r>
            <a:r>
              <a:rPr lang="en-US" sz="2000" dirty="0">
                <a:latin typeface="Times New Roman"/>
                <a:cs typeface="Times New Roman"/>
              </a:rPr>
              <a:t>because</a:t>
            </a:r>
            <a:r>
              <a:rPr lang="en-US" sz="2000" spc="295" dirty="0">
                <a:latin typeface="Times New Roman"/>
                <a:cs typeface="Times New Roman"/>
              </a:rPr>
              <a:t> </a:t>
            </a:r>
            <a:r>
              <a:rPr lang="en-US" sz="2000" dirty="0" err="1">
                <a:latin typeface="Times New Roman"/>
                <a:cs typeface="Times New Roman"/>
              </a:rPr>
              <a:t>hemiketals</a:t>
            </a:r>
            <a:r>
              <a:rPr lang="en-US" sz="2000" spc="285" dirty="0">
                <a:latin typeface="Times New Roman"/>
                <a:cs typeface="Times New Roman"/>
              </a:rPr>
              <a:t> </a:t>
            </a:r>
            <a:r>
              <a:rPr lang="en-US" sz="2000" dirty="0">
                <a:latin typeface="Times New Roman"/>
                <a:cs typeface="Times New Roman"/>
              </a:rPr>
              <a:t>are</a:t>
            </a:r>
            <a:r>
              <a:rPr lang="en-US" sz="2000" spc="305" dirty="0">
                <a:latin typeface="Times New Roman"/>
                <a:cs typeface="Times New Roman"/>
              </a:rPr>
              <a:t> </a:t>
            </a:r>
            <a:r>
              <a:rPr lang="en-US" sz="2000" dirty="0">
                <a:latin typeface="Times New Roman"/>
                <a:cs typeface="Times New Roman"/>
              </a:rPr>
              <a:t>more</a:t>
            </a:r>
            <a:r>
              <a:rPr lang="en-US" sz="2000" spc="300" dirty="0">
                <a:latin typeface="Times New Roman"/>
                <a:cs typeface="Times New Roman"/>
              </a:rPr>
              <a:t> </a:t>
            </a:r>
            <a:r>
              <a:rPr lang="en-US" sz="2000" dirty="0">
                <a:latin typeface="Times New Roman"/>
                <a:cs typeface="Times New Roman"/>
              </a:rPr>
              <a:t>reactive</a:t>
            </a:r>
            <a:r>
              <a:rPr lang="en-US" sz="2000" spc="295" dirty="0">
                <a:latin typeface="Times New Roman"/>
                <a:cs typeface="Times New Roman"/>
              </a:rPr>
              <a:t> </a:t>
            </a:r>
            <a:r>
              <a:rPr lang="en-US" sz="2000" dirty="0">
                <a:latin typeface="Times New Roman"/>
                <a:cs typeface="Times New Roman"/>
              </a:rPr>
              <a:t>than</a:t>
            </a:r>
            <a:r>
              <a:rPr lang="en-US" sz="2000" spc="300" dirty="0">
                <a:latin typeface="Times New Roman"/>
                <a:cs typeface="Times New Roman"/>
              </a:rPr>
              <a:t> </a:t>
            </a:r>
            <a:r>
              <a:rPr lang="en-US" sz="2000" dirty="0">
                <a:latin typeface="Times New Roman"/>
                <a:cs typeface="Times New Roman"/>
              </a:rPr>
              <a:t>ketones,</a:t>
            </a:r>
            <a:r>
              <a:rPr lang="en-US" sz="2000" spc="295" dirty="0">
                <a:latin typeface="Times New Roman"/>
                <a:cs typeface="Times New Roman"/>
              </a:rPr>
              <a:t> </a:t>
            </a:r>
            <a:r>
              <a:rPr lang="en-US" sz="2000" spc="-25" dirty="0">
                <a:latin typeface="Times New Roman"/>
                <a:cs typeface="Times New Roman"/>
              </a:rPr>
              <a:t>the </a:t>
            </a:r>
            <a:r>
              <a:rPr lang="en-US" sz="2000" dirty="0">
                <a:latin typeface="Times New Roman"/>
                <a:cs typeface="Times New Roman"/>
              </a:rPr>
              <a:t>equilibrium</a:t>
            </a:r>
            <a:r>
              <a:rPr lang="en-US" sz="2000" spc="-30" dirty="0">
                <a:latin typeface="Times New Roman"/>
                <a:cs typeface="Times New Roman"/>
              </a:rPr>
              <a:t> </a:t>
            </a:r>
            <a:r>
              <a:rPr lang="en-US" sz="2000" dirty="0">
                <a:latin typeface="Times New Roman"/>
                <a:cs typeface="Times New Roman"/>
              </a:rPr>
              <a:t>tends</a:t>
            </a:r>
            <a:r>
              <a:rPr lang="en-US" sz="2000" spc="-45" dirty="0">
                <a:latin typeface="Times New Roman"/>
                <a:cs typeface="Times New Roman"/>
              </a:rPr>
              <a:t> </a:t>
            </a:r>
            <a:r>
              <a:rPr lang="en-US" sz="2000" dirty="0">
                <a:latin typeface="Times New Roman"/>
                <a:cs typeface="Times New Roman"/>
              </a:rPr>
              <a:t>to</a:t>
            </a:r>
            <a:r>
              <a:rPr lang="en-US" sz="2000" spc="-40" dirty="0">
                <a:latin typeface="Times New Roman"/>
                <a:cs typeface="Times New Roman"/>
              </a:rPr>
              <a:t> </a:t>
            </a:r>
            <a:r>
              <a:rPr lang="en-US" sz="2000" dirty="0">
                <a:latin typeface="Times New Roman"/>
                <a:cs typeface="Times New Roman"/>
              </a:rPr>
              <a:t>shift</a:t>
            </a:r>
            <a:r>
              <a:rPr lang="en-US" sz="2000" spc="-25" dirty="0">
                <a:latin typeface="Times New Roman"/>
                <a:cs typeface="Times New Roman"/>
              </a:rPr>
              <a:t> </a:t>
            </a:r>
            <a:r>
              <a:rPr lang="en-US" sz="2000" dirty="0">
                <a:latin typeface="Times New Roman"/>
                <a:cs typeface="Times New Roman"/>
              </a:rPr>
              <a:t>towards</a:t>
            </a:r>
            <a:r>
              <a:rPr lang="en-US" sz="2000" spc="-40" dirty="0">
                <a:latin typeface="Times New Roman"/>
                <a:cs typeface="Times New Roman"/>
              </a:rPr>
              <a:t> </a:t>
            </a:r>
            <a:r>
              <a:rPr lang="en-US" sz="2000" dirty="0">
                <a:latin typeface="Times New Roman"/>
                <a:cs typeface="Times New Roman"/>
              </a:rPr>
              <a:t>ketones</a:t>
            </a:r>
            <a:r>
              <a:rPr lang="en-US" sz="2000" spc="-25" dirty="0">
                <a:latin typeface="Times New Roman"/>
                <a:cs typeface="Times New Roman"/>
              </a:rPr>
              <a:t> </a:t>
            </a:r>
            <a:r>
              <a:rPr lang="en-US" sz="2000" dirty="0">
                <a:latin typeface="Times New Roman"/>
                <a:cs typeface="Times New Roman"/>
              </a:rPr>
              <a:t>instead</a:t>
            </a:r>
            <a:r>
              <a:rPr lang="en-US" sz="2000" spc="-25" dirty="0">
                <a:latin typeface="Times New Roman"/>
                <a:cs typeface="Times New Roman"/>
              </a:rPr>
              <a:t> </a:t>
            </a:r>
            <a:r>
              <a:rPr lang="en-US" sz="2000" dirty="0">
                <a:latin typeface="Times New Roman"/>
                <a:cs typeface="Times New Roman"/>
              </a:rPr>
              <a:t>of</a:t>
            </a:r>
            <a:r>
              <a:rPr lang="en-US" sz="2000" spc="-25" dirty="0">
                <a:latin typeface="Times New Roman"/>
                <a:cs typeface="Times New Roman"/>
              </a:rPr>
              <a:t> </a:t>
            </a:r>
            <a:r>
              <a:rPr lang="en-US" sz="2000" spc="-10" dirty="0" err="1">
                <a:latin typeface="Times New Roman"/>
                <a:cs typeface="Times New Roman"/>
              </a:rPr>
              <a:t>hemiketals</a:t>
            </a:r>
            <a:r>
              <a:rPr lang="en-US" sz="2000" spc="-10" dirty="0">
                <a:latin typeface="Times New Roman"/>
                <a:cs typeface="Times New Roman"/>
              </a:rPr>
              <a:t>.</a:t>
            </a:r>
            <a:endParaRPr lang="en-US" sz="2000" dirty="0">
              <a:latin typeface="Times New Roman"/>
              <a:cs typeface="Times New Roman"/>
            </a:endParaRPr>
          </a:p>
          <a:p>
            <a:pPr marL="12700" marR="5080" algn="just" rtl="0">
              <a:lnSpc>
                <a:spcPct val="143700"/>
              </a:lnSpc>
            </a:pPr>
            <a:r>
              <a:rPr lang="en-US" sz="2000" dirty="0">
                <a:latin typeface="Times New Roman"/>
                <a:cs typeface="Times New Roman"/>
              </a:rPr>
              <a:t>If</a:t>
            </a:r>
            <a:r>
              <a:rPr lang="en-US" sz="2000" spc="-45" dirty="0">
                <a:latin typeface="Times New Roman"/>
                <a:cs typeface="Times New Roman"/>
              </a:rPr>
              <a:t> </a:t>
            </a:r>
            <a:r>
              <a:rPr lang="en-US" sz="2000" dirty="0">
                <a:latin typeface="Times New Roman"/>
                <a:cs typeface="Times New Roman"/>
              </a:rPr>
              <a:t>one</a:t>
            </a:r>
            <a:r>
              <a:rPr lang="en-US" sz="2000" spc="-45" dirty="0">
                <a:latin typeface="Times New Roman"/>
                <a:cs typeface="Times New Roman"/>
              </a:rPr>
              <a:t> </a:t>
            </a:r>
            <a:r>
              <a:rPr lang="en-US" sz="2000" spc="-10" dirty="0">
                <a:latin typeface="Times New Roman"/>
                <a:cs typeface="Times New Roman"/>
              </a:rPr>
              <a:t>equivalent</a:t>
            </a:r>
            <a:r>
              <a:rPr lang="en-US" sz="2000" spc="-55" dirty="0">
                <a:latin typeface="Times New Roman"/>
                <a:cs typeface="Times New Roman"/>
              </a:rPr>
              <a:t> </a:t>
            </a:r>
            <a:r>
              <a:rPr lang="en-US" sz="2000" dirty="0">
                <a:latin typeface="Times New Roman"/>
                <a:cs typeface="Times New Roman"/>
              </a:rPr>
              <a:t>of</a:t>
            </a:r>
            <a:r>
              <a:rPr lang="en-US" sz="2000" spc="-40" dirty="0">
                <a:latin typeface="Times New Roman"/>
                <a:cs typeface="Times New Roman"/>
              </a:rPr>
              <a:t> </a:t>
            </a:r>
            <a:r>
              <a:rPr lang="en-US" sz="2000" dirty="0">
                <a:latin typeface="Times New Roman"/>
                <a:cs typeface="Times New Roman"/>
              </a:rPr>
              <a:t>an</a:t>
            </a:r>
            <a:r>
              <a:rPr lang="en-US" sz="2000" spc="-40" dirty="0">
                <a:latin typeface="Times New Roman"/>
                <a:cs typeface="Times New Roman"/>
              </a:rPr>
              <a:t> </a:t>
            </a:r>
            <a:r>
              <a:rPr lang="en-US" sz="2000" spc="-10" dirty="0">
                <a:latin typeface="Times New Roman"/>
                <a:cs typeface="Times New Roman"/>
              </a:rPr>
              <a:t>aldehyde</a:t>
            </a:r>
            <a:r>
              <a:rPr lang="en-US" sz="2000" spc="-45" dirty="0">
                <a:latin typeface="Times New Roman"/>
                <a:cs typeface="Times New Roman"/>
              </a:rPr>
              <a:t> </a:t>
            </a:r>
            <a:r>
              <a:rPr lang="en-US" sz="2000" dirty="0">
                <a:latin typeface="Times New Roman"/>
                <a:cs typeface="Times New Roman"/>
              </a:rPr>
              <a:t>or</a:t>
            </a:r>
            <a:r>
              <a:rPr lang="en-US" sz="2000" spc="-45" dirty="0">
                <a:latin typeface="Times New Roman"/>
                <a:cs typeface="Times New Roman"/>
              </a:rPr>
              <a:t> </a:t>
            </a:r>
            <a:r>
              <a:rPr lang="en-US" sz="2000" dirty="0">
                <a:latin typeface="Times New Roman"/>
                <a:cs typeface="Times New Roman"/>
              </a:rPr>
              <a:t>ketone</a:t>
            </a:r>
            <a:r>
              <a:rPr lang="en-US" sz="2000" spc="-50" dirty="0">
                <a:latin typeface="Times New Roman"/>
                <a:cs typeface="Times New Roman"/>
              </a:rPr>
              <a:t> </a:t>
            </a:r>
            <a:r>
              <a:rPr lang="en-US" sz="2000" spc="-10" dirty="0">
                <a:latin typeface="Times New Roman"/>
                <a:cs typeface="Times New Roman"/>
              </a:rPr>
              <a:t>reacts</a:t>
            </a:r>
            <a:r>
              <a:rPr lang="en-US" sz="2000" spc="-45" dirty="0">
                <a:latin typeface="Times New Roman"/>
                <a:cs typeface="Times New Roman"/>
              </a:rPr>
              <a:t> </a:t>
            </a:r>
            <a:r>
              <a:rPr lang="en-US" sz="2000" dirty="0">
                <a:latin typeface="Times New Roman"/>
                <a:cs typeface="Times New Roman"/>
              </a:rPr>
              <a:t>with</a:t>
            </a:r>
            <a:r>
              <a:rPr lang="en-US" sz="2000" spc="-40" dirty="0">
                <a:latin typeface="Times New Roman"/>
                <a:cs typeface="Times New Roman"/>
              </a:rPr>
              <a:t> </a:t>
            </a:r>
            <a:r>
              <a:rPr lang="en-US" sz="2000" dirty="0">
                <a:latin typeface="Times New Roman"/>
                <a:cs typeface="Times New Roman"/>
              </a:rPr>
              <a:t>two</a:t>
            </a:r>
            <a:r>
              <a:rPr lang="en-US" sz="2000" spc="-35" dirty="0">
                <a:latin typeface="Times New Roman"/>
                <a:cs typeface="Times New Roman"/>
              </a:rPr>
              <a:t> </a:t>
            </a:r>
            <a:r>
              <a:rPr lang="en-US" sz="2000" spc="-10" dirty="0">
                <a:latin typeface="Times New Roman"/>
                <a:cs typeface="Times New Roman"/>
              </a:rPr>
              <a:t>equivalents</a:t>
            </a:r>
            <a:r>
              <a:rPr lang="en-US" sz="2000" spc="-55" dirty="0">
                <a:latin typeface="Times New Roman"/>
                <a:cs typeface="Times New Roman"/>
              </a:rPr>
              <a:t> </a:t>
            </a:r>
            <a:r>
              <a:rPr lang="en-US" sz="2000" dirty="0">
                <a:latin typeface="Times New Roman"/>
                <a:cs typeface="Times New Roman"/>
              </a:rPr>
              <a:t>of</a:t>
            </a:r>
            <a:r>
              <a:rPr lang="en-US" sz="2000" spc="-10" dirty="0">
                <a:latin typeface="Times New Roman"/>
                <a:cs typeface="Times New Roman"/>
              </a:rPr>
              <a:t> alcohol, </a:t>
            </a:r>
            <a:r>
              <a:rPr lang="en-US" sz="2000" dirty="0">
                <a:latin typeface="Times New Roman"/>
                <a:cs typeface="Times New Roman"/>
              </a:rPr>
              <a:t>the</a:t>
            </a:r>
            <a:r>
              <a:rPr lang="en-US" sz="2000" spc="465" dirty="0">
                <a:latin typeface="Times New Roman"/>
                <a:cs typeface="Times New Roman"/>
              </a:rPr>
              <a:t> </a:t>
            </a:r>
            <a:r>
              <a:rPr lang="en-US" sz="2000" dirty="0">
                <a:latin typeface="Times New Roman"/>
                <a:cs typeface="Times New Roman"/>
              </a:rPr>
              <a:t>reaction</a:t>
            </a:r>
            <a:r>
              <a:rPr lang="en-US" sz="2000" spc="470" dirty="0">
                <a:latin typeface="Times New Roman"/>
                <a:cs typeface="Times New Roman"/>
              </a:rPr>
              <a:t> </a:t>
            </a:r>
            <a:r>
              <a:rPr lang="en-US" sz="2000" dirty="0">
                <a:latin typeface="Times New Roman"/>
                <a:cs typeface="Times New Roman"/>
              </a:rPr>
              <a:t>does</a:t>
            </a:r>
            <a:r>
              <a:rPr lang="en-US" sz="2000" spc="465" dirty="0">
                <a:latin typeface="Times New Roman"/>
                <a:cs typeface="Times New Roman"/>
              </a:rPr>
              <a:t> </a:t>
            </a:r>
            <a:r>
              <a:rPr lang="en-US" sz="2000" dirty="0">
                <a:latin typeface="Times New Roman"/>
                <a:cs typeface="Times New Roman"/>
              </a:rPr>
              <a:t>not</a:t>
            </a:r>
            <a:r>
              <a:rPr lang="en-US" sz="2000" spc="455" dirty="0">
                <a:latin typeface="Times New Roman"/>
                <a:cs typeface="Times New Roman"/>
              </a:rPr>
              <a:t> </a:t>
            </a:r>
            <a:r>
              <a:rPr lang="en-US" sz="2000" dirty="0">
                <a:latin typeface="Times New Roman"/>
                <a:cs typeface="Times New Roman"/>
              </a:rPr>
              <a:t>stop</a:t>
            </a:r>
            <a:r>
              <a:rPr lang="en-US" sz="2000" spc="470" dirty="0">
                <a:latin typeface="Times New Roman"/>
                <a:cs typeface="Times New Roman"/>
              </a:rPr>
              <a:t> </a:t>
            </a:r>
            <a:r>
              <a:rPr lang="en-US" sz="2000" dirty="0">
                <a:latin typeface="Times New Roman"/>
                <a:cs typeface="Times New Roman"/>
              </a:rPr>
              <a:t>and</a:t>
            </a:r>
            <a:r>
              <a:rPr lang="en-US" sz="2000" spc="470" dirty="0">
                <a:latin typeface="Times New Roman"/>
                <a:cs typeface="Times New Roman"/>
              </a:rPr>
              <a:t> </a:t>
            </a:r>
            <a:r>
              <a:rPr lang="en-US" sz="2000" dirty="0">
                <a:latin typeface="Times New Roman"/>
                <a:cs typeface="Times New Roman"/>
              </a:rPr>
              <a:t>the</a:t>
            </a:r>
            <a:r>
              <a:rPr lang="en-US" sz="2000" spc="450" dirty="0">
                <a:latin typeface="Times New Roman"/>
                <a:cs typeface="Times New Roman"/>
              </a:rPr>
              <a:t> </a:t>
            </a:r>
            <a:r>
              <a:rPr lang="en-US" sz="2000" dirty="0">
                <a:latin typeface="Times New Roman"/>
                <a:cs typeface="Times New Roman"/>
              </a:rPr>
              <a:t>hemiacetal</a:t>
            </a:r>
            <a:r>
              <a:rPr lang="en-US" sz="2000" spc="470" dirty="0">
                <a:latin typeface="Times New Roman"/>
                <a:cs typeface="Times New Roman"/>
              </a:rPr>
              <a:t> </a:t>
            </a:r>
            <a:r>
              <a:rPr lang="en-US" sz="2000" dirty="0">
                <a:latin typeface="Times New Roman"/>
                <a:cs typeface="Times New Roman"/>
              </a:rPr>
              <a:t>or</a:t>
            </a:r>
            <a:r>
              <a:rPr lang="en-US" sz="2000" spc="465" dirty="0">
                <a:latin typeface="Times New Roman"/>
                <a:cs typeface="Times New Roman"/>
              </a:rPr>
              <a:t> </a:t>
            </a:r>
            <a:r>
              <a:rPr lang="en-US" sz="2000" dirty="0" err="1">
                <a:latin typeface="Times New Roman"/>
                <a:cs typeface="Times New Roman"/>
              </a:rPr>
              <a:t>hemiketal</a:t>
            </a:r>
            <a:r>
              <a:rPr lang="en-US" sz="2000" spc="470" dirty="0">
                <a:latin typeface="Times New Roman"/>
                <a:cs typeface="Times New Roman"/>
              </a:rPr>
              <a:t> </a:t>
            </a:r>
            <a:r>
              <a:rPr lang="en-US" sz="2000" dirty="0">
                <a:latin typeface="Times New Roman"/>
                <a:cs typeface="Times New Roman"/>
              </a:rPr>
              <a:t>undergoes</a:t>
            </a:r>
            <a:r>
              <a:rPr lang="en-US" sz="2000" spc="470" dirty="0">
                <a:latin typeface="Times New Roman"/>
                <a:cs typeface="Times New Roman"/>
              </a:rPr>
              <a:t> </a:t>
            </a:r>
            <a:r>
              <a:rPr lang="en-US" sz="2000" spc="-50" dirty="0">
                <a:latin typeface="Times New Roman"/>
                <a:cs typeface="Times New Roman"/>
              </a:rPr>
              <a:t>a </a:t>
            </a:r>
            <a:r>
              <a:rPr lang="en-US" sz="2000" dirty="0">
                <a:latin typeface="Times New Roman"/>
                <a:cs typeface="Times New Roman"/>
              </a:rPr>
              <a:t>nucleophilic</a:t>
            </a:r>
            <a:r>
              <a:rPr lang="en-US" sz="2000" spc="110" dirty="0">
                <a:latin typeface="Times New Roman"/>
                <a:cs typeface="Times New Roman"/>
              </a:rPr>
              <a:t> </a:t>
            </a:r>
            <a:r>
              <a:rPr lang="en-US" sz="2000" dirty="0">
                <a:latin typeface="Times New Roman"/>
                <a:cs typeface="Times New Roman"/>
              </a:rPr>
              <a:t>substitution</a:t>
            </a:r>
            <a:r>
              <a:rPr lang="en-US" sz="2000" spc="130" dirty="0">
                <a:latin typeface="Times New Roman"/>
                <a:cs typeface="Times New Roman"/>
              </a:rPr>
              <a:t> </a:t>
            </a:r>
            <a:r>
              <a:rPr lang="en-US" sz="2000" dirty="0">
                <a:latin typeface="Times New Roman"/>
                <a:cs typeface="Times New Roman"/>
              </a:rPr>
              <a:t>in</a:t>
            </a:r>
            <a:r>
              <a:rPr lang="en-US" sz="2000" spc="130" dirty="0">
                <a:latin typeface="Times New Roman"/>
                <a:cs typeface="Times New Roman"/>
              </a:rPr>
              <a:t> </a:t>
            </a:r>
            <a:r>
              <a:rPr lang="en-US" sz="2000" dirty="0">
                <a:latin typeface="Times New Roman"/>
                <a:cs typeface="Times New Roman"/>
              </a:rPr>
              <a:t>which</a:t>
            </a:r>
            <a:r>
              <a:rPr lang="en-US" sz="2000" spc="114" dirty="0">
                <a:latin typeface="Times New Roman"/>
                <a:cs typeface="Times New Roman"/>
              </a:rPr>
              <a:t> </a:t>
            </a:r>
            <a:r>
              <a:rPr lang="en-US" sz="2000" dirty="0" err="1">
                <a:latin typeface="Times New Roman"/>
                <a:cs typeface="Times New Roman"/>
              </a:rPr>
              <a:t>hydroxy</a:t>
            </a:r>
            <a:r>
              <a:rPr lang="en-US" sz="2000" spc="130" dirty="0">
                <a:latin typeface="Times New Roman"/>
                <a:cs typeface="Times New Roman"/>
              </a:rPr>
              <a:t> </a:t>
            </a:r>
            <a:r>
              <a:rPr lang="en-US" sz="2000" dirty="0">
                <a:latin typeface="Times New Roman"/>
                <a:cs typeface="Times New Roman"/>
              </a:rPr>
              <a:t>groups</a:t>
            </a:r>
            <a:r>
              <a:rPr lang="en-US" sz="2000" spc="120" dirty="0">
                <a:latin typeface="Times New Roman"/>
                <a:cs typeface="Times New Roman"/>
              </a:rPr>
              <a:t> </a:t>
            </a:r>
            <a:r>
              <a:rPr lang="en-US" sz="2000" dirty="0">
                <a:latin typeface="Times New Roman"/>
                <a:cs typeface="Times New Roman"/>
              </a:rPr>
              <a:t>get</a:t>
            </a:r>
            <a:r>
              <a:rPr lang="en-US" sz="2000" spc="125" dirty="0">
                <a:latin typeface="Times New Roman"/>
                <a:cs typeface="Times New Roman"/>
              </a:rPr>
              <a:t> </a:t>
            </a:r>
            <a:r>
              <a:rPr lang="en-US" sz="2000" dirty="0">
                <a:latin typeface="Times New Roman"/>
                <a:cs typeface="Times New Roman"/>
              </a:rPr>
              <a:t>displaced</a:t>
            </a:r>
            <a:r>
              <a:rPr lang="en-US" sz="2000" spc="165" dirty="0">
                <a:latin typeface="Times New Roman"/>
                <a:cs typeface="Times New Roman"/>
              </a:rPr>
              <a:t> </a:t>
            </a:r>
            <a:r>
              <a:rPr lang="en-US" sz="2000" dirty="0">
                <a:latin typeface="Times New Roman"/>
                <a:cs typeface="Times New Roman"/>
              </a:rPr>
              <a:t>by</a:t>
            </a:r>
            <a:r>
              <a:rPr lang="en-US" sz="2000" spc="130" dirty="0">
                <a:latin typeface="Times New Roman"/>
                <a:cs typeface="Times New Roman"/>
              </a:rPr>
              <a:t> </a:t>
            </a:r>
            <a:r>
              <a:rPr lang="en-US" sz="2000" dirty="0">
                <a:latin typeface="Times New Roman"/>
                <a:cs typeface="Times New Roman"/>
              </a:rPr>
              <a:t>an</a:t>
            </a:r>
            <a:r>
              <a:rPr lang="en-US" sz="2000" spc="135" dirty="0">
                <a:latin typeface="Times New Roman"/>
                <a:cs typeface="Times New Roman"/>
              </a:rPr>
              <a:t> </a:t>
            </a:r>
            <a:r>
              <a:rPr lang="en-US" sz="2000" spc="-10" dirty="0" err="1">
                <a:latin typeface="Times New Roman"/>
                <a:cs typeface="Times New Roman"/>
              </a:rPr>
              <a:t>alkoxy</a:t>
            </a:r>
            <a:r>
              <a:rPr lang="en-US" sz="2000" spc="-10" dirty="0">
                <a:latin typeface="Times New Roman"/>
                <a:cs typeface="Times New Roman"/>
              </a:rPr>
              <a:t> </a:t>
            </a:r>
            <a:r>
              <a:rPr lang="en-US" sz="2000" dirty="0">
                <a:latin typeface="Times New Roman"/>
                <a:cs typeface="Times New Roman"/>
              </a:rPr>
              <a:t>group.</a:t>
            </a:r>
            <a:r>
              <a:rPr lang="en-US" sz="2000" spc="45" dirty="0">
                <a:latin typeface="Times New Roman"/>
                <a:cs typeface="Times New Roman"/>
              </a:rPr>
              <a:t> </a:t>
            </a:r>
            <a:r>
              <a:rPr lang="en-US" sz="2000" dirty="0">
                <a:latin typeface="Times New Roman"/>
                <a:cs typeface="Times New Roman"/>
              </a:rPr>
              <a:t>In</a:t>
            </a:r>
            <a:r>
              <a:rPr lang="en-US" sz="2000" spc="55" dirty="0">
                <a:latin typeface="Times New Roman"/>
                <a:cs typeface="Times New Roman"/>
              </a:rPr>
              <a:t> </a:t>
            </a:r>
            <a:r>
              <a:rPr lang="en-US" sz="2000" dirty="0">
                <a:latin typeface="Times New Roman"/>
                <a:cs typeface="Times New Roman"/>
              </a:rPr>
              <a:t>this</a:t>
            </a:r>
            <a:r>
              <a:rPr lang="en-US" sz="2000" spc="45" dirty="0">
                <a:latin typeface="Times New Roman"/>
                <a:cs typeface="Times New Roman"/>
              </a:rPr>
              <a:t> </a:t>
            </a:r>
            <a:r>
              <a:rPr lang="en-US" sz="2000" dirty="0">
                <a:latin typeface="Times New Roman"/>
                <a:cs typeface="Times New Roman"/>
              </a:rPr>
              <a:t>case,</a:t>
            </a:r>
            <a:r>
              <a:rPr lang="en-US" sz="2000" spc="50" dirty="0">
                <a:latin typeface="Times New Roman"/>
                <a:cs typeface="Times New Roman"/>
              </a:rPr>
              <a:t> </a:t>
            </a:r>
            <a:r>
              <a:rPr lang="en-US" sz="2000" dirty="0">
                <a:latin typeface="Times New Roman"/>
                <a:cs typeface="Times New Roman"/>
              </a:rPr>
              <a:t>aldehydes</a:t>
            </a:r>
            <a:r>
              <a:rPr lang="en-US" sz="2000" spc="55" dirty="0">
                <a:latin typeface="Times New Roman"/>
                <a:cs typeface="Times New Roman"/>
              </a:rPr>
              <a:t> </a:t>
            </a:r>
            <a:r>
              <a:rPr lang="en-US" sz="2000" dirty="0">
                <a:latin typeface="Times New Roman"/>
                <a:cs typeface="Times New Roman"/>
              </a:rPr>
              <a:t>would</a:t>
            </a:r>
            <a:r>
              <a:rPr lang="en-US" sz="2000" spc="50" dirty="0">
                <a:latin typeface="Times New Roman"/>
                <a:cs typeface="Times New Roman"/>
              </a:rPr>
              <a:t> </a:t>
            </a:r>
            <a:r>
              <a:rPr lang="en-US" sz="2000" dirty="0">
                <a:latin typeface="Times New Roman"/>
                <a:cs typeface="Times New Roman"/>
              </a:rPr>
              <a:t>produce</a:t>
            </a:r>
            <a:r>
              <a:rPr lang="en-US" sz="2000" spc="40" dirty="0">
                <a:latin typeface="Times New Roman"/>
                <a:cs typeface="Times New Roman"/>
              </a:rPr>
              <a:t> </a:t>
            </a:r>
            <a:r>
              <a:rPr lang="en-US" sz="2000" dirty="0" err="1">
                <a:latin typeface="Times New Roman"/>
                <a:cs typeface="Times New Roman"/>
              </a:rPr>
              <a:t>acetals</a:t>
            </a:r>
            <a:r>
              <a:rPr lang="en-US" sz="2000" spc="55" dirty="0">
                <a:latin typeface="Times New Roman"/>
                <a:cs typeface="Times New Roman"/>
              </a:rPr>
              <a:t> </a:t>
            </a:r>
            <a:r>
              <a:rPr lang="en-US" sz="2000" dirty="0">
                <a:latin typeface="Times New Roman"/>
                <a:cs typeface="Times New Roman"/>
              </a:rPr>
              <a:t>while</a:t>
            </a:r>
            <a:r>
              <a:rPr lang="en-US" sz="2000" spc="40" dirty="0">
                <a:latin typeface="Times New Roman"/>
                <a:cs typeface="Times New Roman"/>
              </a:rPr>
              <a:t> </a:t>
            </a:r>
            <a:r>
              <a:rPr lang="en-US" sz="2000" dirty="0">
                <a:latin typeface="Times New Roman"/>
                <a:cs typeface="Times New Roman"/>
              </a:rPr>
              <a:t>ketones</a:t>
            </a:r>
            <a:r>
              <a:rPr lang="en-US" sz="2000" spc="55" dirty="0">
                <a:latin typeface="Times New Roman"/>
                <a:cs typeface="Times New Roman"/>
              </a:rPr>
              <a:t> </a:t>
            </a:r>
            <a:r>
              <a:rPr lang="en-US" sz="2000" dirty="0">
                <a:latin typeface="Times New Roman"/>
                <a:cs typeface="Times New Roman"/>
              </a:rPr>
              <a:t>would</a:t>
            </a:r>
            <a:r>
              <a:rPr lang="en-US" sz="2000" spc="50" dirty="0">
                <a:latin typeface="Times New Roman"/>
                <a:cs typeface="Times New Roman"/>
              </a:rPr>
              <a:t> </a:t>
            </a:r>
            <a:r>
              <a:rPr lang="en-US" sz="2000" spc="-20" dirty="0">
                <a:latin typeface="Times New Roman"/>
                <a:cs typeface="Times New Roman"/>
              </a:rPr>
              <a:t>give </a:t>
            </a:r>
            <a:r>
              <a:rPr lang="en-US" sz="2000" spc="-10" dirty="0">
                <a:latin typeface="Times New Roman"/>
                <a:cs typeface="Times New Roman"/>
              </a:rPr>
              <a:t>ketals.</a:t>
            </a:r>
            <a:endParaRPr lang="en-US" sz="2000" dirty="0">
              <a:latin typeface="Times New Roman"/>
              <a:cs typeface="Times New Roman"/>
            </a:endParaRPr>
          </a:p>
          <a:p>
            <a:pPr algn="l" rtl="0"/>
            <a:endParaRPr lang="ar-IQ" sz="2000" dirty="0"/>
          </a:p>
        </p:txBody>
      </p:sp>
    </p:spTree>
    <p:extLst>
      <p:ext uri="{BB962C8B-B14F-4D97-AF65-F5344CB8AC3E}">
        <p14:creationId xmlns:p14="http://schemas.microsoft.com/office/powerpoint/2010/main" val="3263829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4" y="218941"/>
            <a:ext cx="11676846" cy="6858000"/>
          </a:xfrm>
        </p:spPr>
        <p:txBody>
          <a:bodyPr>
            <a:noAutofit/>
          </a:bodyPr>
          <a:lstStyle/>
          <a:p>
            <a:pPr marL="0" indent="0" algn="ctr" rtl="0">
              <a:lnSpc>
                <a:spcPct val="100000"/>
              </a:lnSpc>
              <a:spcBef>
                <a:spcPts val="100"/>
              </a:spcBef>
              <a:buNone/>
            </a:pPr>
            <a:endParaRPr lang="en-US" sz="1400" b="1" dirty="0" smtClean="0">
              <a:latin typeface="Times New Roman"/>
              <a:cs typeface="Times New Roman"/>
            </a:endParaRPr>
          </a:p>
          <a:p>
            <a:pPr marL="0" indent="0" algn="ctr" rtl="0">
              <a:lnSpc>
                <a:spcPct val="100000"/>
              </a:lnSpc>
              <a:spcBef>
                <a:spcPts val="100"/>
              </a:spcBef>
              <a:buNone/>
            </a:pPr>
            <a:r>
              <a:rPr lang="en-US" sz="2400" b="1" dirty="0" smtClean="0">
                <a:latin typeface="Times New Roman"/>
                <a:cs typeface="Times New Roman"/>
              </a:rPr>
              <a:t>Organic</a:t>
            </a:r>
            <a:r>
              <a:rPr lang="en-US" sz="2400" b="1" spc="-50" dirty="0" smtClean="0">
                <a:latin typeface="Times New Roman"/>
                <a:cs typeface="Times New Roman"/>
              </a:rPr>
              <a:t> </a:t>
            </a:r>
            <a:r>
              <a:rPr lang="en-US" sz="2400" b="1" dirty="0" smtClean="0">
                <a:latin typeface="Times New Roman"/>
                <a:cs typeface="Times New Roman"/>
              </a:rPr>
              <a:t>Reactions</a:t>
            </a:r>
            <a:r>
              <a:rPr lang="en-US" sz="2400" b="1" spc="-50" dirty="0" smtClean="0">
                <a:latin typeface="Times New Roman"/>
                <a:cs typeface="Times New Roman"/>
              </a:rPr>
              <a:t> </a:t>
            </a:r>
            <a:r>
              <a:rPr lang="en-US" sz="2400" b="1" dirty="0" smtClean="0">
                <a:latin typeface="Times New Roman"/>
                <a:cs typeface="Times New Roman"/>
              </a:rPr>
              <a:t>&amp;</a:t>
            </a:r>
            <a:r>
              <a:rPr lang="en-US" sz="2400" b="1" spc="-35" dirty="0" smtClean="0">
                <a:latin typeface="Times New Roman"/>
                <a:cs typeface="Times New Roman"/>
              </a:rPr>
              <a:t> </a:t>
            </a:r>
            <a:r>
              <a:rPr lang="en-US" sz="2400" b="1" dirty="0" smtClean="0">
                <a:latin typeface="Times New Roman"/>
                <a:cs typeface="Times New Roman"/>
              </a:rPr>
              <a:t>Reaction</a:t>
            </a:r>
            <a:r>
              <a:rPr lang="en-US" sz="2400" b="1" spc="-45" dirty="0" smtClean="0">
                <a:latin typeface="Times New Roman"/>
                <a:cs typeface="Times New Roman"/>
              </a:rPr>
              <a:t> </a:t>
            </a:r>
            <a:r>
              <a:rPr lang="en-US" sz="2400" b="1" spc="-10" dirty="0" smtClean="0">
                <a:latin typeface="Times New Roman"/>
                <a:cs typeface="Times New Roman"/>
              </a:rPr>
              <a:t>Mechanisms</a:t>
            </a:r>
            <a:endParaRPr lang="en-US" sz="2400" dirty="0" smtClean="0">
              <a:latin typeface="Times New Roman"/>
              <a:cs typeface="Times New Roman"/>
            </a:endParaRPr>
          </a:p>
          <a:p>
            <a:pPr algn="l" rtl="0">
              <a:lnSpc>
                <a:spcPct val="100000"/>
              </a:lnSpc>
              <a:spcBef>
                <a:spcPts val="1685"/>
              </a:spcBef>
            </a:pPr>
            <a:endParaRPr lang="en-US" dirty="0" smtClean="0">
              <a:latin typeface="Times New Roman"/>
              <a:cs typeface="Times New Roman"/>
            </a:endParaRPr>
          </a:p>
          <a:p>
            <a:pPr marL="12700" marR="5080" algn="just" rtl="0">
              <a:lnSpc>
                <a:spcPct val="110200"/>
              </a:lnSpc>
            </a:pPr>
            <a:r>
              <a:rPr lang="en-US" sz="2000" spc="-20" dirty="0" smtClean="0">
                <a:latin typeface="Times New Roman"/>
                <a:cs typeface="Times New Roman"/>
              </a:rPr>
              <a:t>Organic</a:t>
            </a:r>
            <a:r>
              <a:rPr lang="en-US" sz="2000" spc="-50" dirty="0" smtClean="0">
                <a:latin typeface="Times New Roman"/>
                <a:cs typeface="Times New Roman"/>
              </a:rPr>
              <a:t> </a:t>
            </a:r>
            <a:r>
              <a:rPr lang="en-US" sz="2000" spc="-10" dirty="0" smtClean="0">
                <a:latin typeface="Times New Roman"/>
                <a:cs typeface="Times New Roman"/>
              </a:rPr>
              <a:t>reactions</a:t>
            </a:r>
            <a:r>
              <a:rPr lang="en-US" sz="2000" spc="-40" dirty="0" smtClean="0">
                <a:latin typeface="Times New Roman"/>
                <a:cs typeface="Times New Roman"/>
              </a:rPr>
              <a:t> </a:t>
            </a:r>
            <a:r>
              <a:rPr lang="en-US" sz="2000" spc="-10" dirty="0" smtClean="0">
                <a:latin typeface="Times New Roman"/>
                <a:cs typeface="Times New Roman"/>
              </a:rPr>
              <a:t>are</a:t>
            </a:r>
            <a:r>
              <a:rPr lang="en-US" sz="2000" spc="-55" dirty="0" smtClean="0">
                <a:latin typeface="Times New Roman"/>
                <a:cs typeface="Times New Roman"/>
              </a:rPr>
              <a:t> </a:t>
            </a:r>
            <a:r>
              <a:rPr lang="en-US" sz="2000" spc="-10" dirty="0" smtClean="0">
                <a:latin typeface="Times New Roman"/>
                <a:cs typeface="Times New Roman"/>
              </a:rPr>
              <a:t>chemical</a:t>
            </a:r>
            <a:r>
              <a:rPr lang="en-US" sz="2000" spc="-40" dirty="0" smtClean="0">
                <a:latin typeface="Times New Roman"/>
                <a:cs typeface="Times New Roman"/>
              </a:rPr>
              <a:t> </a:t>
            </a:r>
            <a:r>
              <a:rPr lang="en-US" sz="2000" spc="-10" dirty="0" smtClean="0">
                <a:latin typeface="Times New Roman"/>
                <a:cs typeface="Times New Roman"/>
              </a:rPr>
              <a:t>reactions</a:t>
            </a:r>
            <a:r>
              <a:rPr lang="en-US" sz="2000" spc="-40" dirty="0" smtClean="0">
                <a:latin typeface="Times New Roman"/>
                <a:cs typeface="Times New Roman"/>
              </a:rPr>
              <a:t> </a:t>
            </a:r>
            <a:r>
              <a:rPr lang="en-US" sz="2000" spc="-10" dirty="0" smtClean="0">
                <a:latin typeface="Times New Roman"/>
                <a:cs typeface="Times New Roman"/>
              </a:rPr>
              <a:t>involving</a:t>
            </a:r>
            <a:r>
              <a:rPr lang="en-US" sz="2000" spc="-55" dirty="0" smtClean="0">
                <a:latin typeface="Times New Roman"/>
                <a:cs typeface="Times New Roman"/>
              </a:rPr>
              <a:t> </a:t>
            </a:r>
            <a:r>
              <a:rPr lang="en-US" sz="2000" spc="-20" dirty="0" smtClean="0">
                <a:latin typeface="Times New Roman"/>
                <a:cs typeface="Times New Roman"/>
              </a:rPr>
              <a:t>organic</a:t>
            </a:r>
            <a:r>
              <a:rPr lang="en-US" sz="2000" spc="-45" dirty="0" smtClean="0">
                <a:latin typeface="Times New Roman"/>
                <a:cs typeface="Times New Roman"/>
              </a:rPr>
              <a:t> </a:t>
            </a:r>
            <a:r>
              <a:rPr lang="en-US" sz="2000" spc="-10" dirty="0" smtClean="0">
                <a:latin typeface="Times New Roman"/>
                <a:cs typeface="Times New Roman"/>
              </a:rPr>
              <a:t>compounds.</a:t>
            </a:r>
            <a:r>
              <a:rPr lang="en-US" sz="2000" spc="-60" dirty="0" smtClean="0">
                <a:latin typeface="Times New Roman"/>
                <a:cs typeface="Times New Roman"/>
              </a:rPr>
              <a:t> </a:t>
            </a:r>
            <a:r>
              <a:rPr lang="en-US" sz="2000" spc="-20" dirty="0" smtClean="0">
                <a:latin typeface="Times New Roman"/>
                <a:cs typeface="Times New Roman"/>
              </a:rPr>
              <a:t>The</a:t>
            </a:r>
            <a:r>
              <a:rPr lang="en-US" sz="2000" spc="-50" dirty="0" smtClean="0">
                <a:latin typeface="Times New Roman"/>
                <a:cs typeface="Times New Roman"/>
              </a:rPr>
              <a:t> </a:t>
            </a:r>
            <a:r>
              <a:rPr lang="en-US" sz="2000" spc="-10" dirty="0" smtClean="0">
                <a:latin typeface="Times New Roman"/>
                <a:cs typeface="Times New Roman"/>
              </a:rPr>
              <a:t>basic </a:t>
            </a:r>
            <a:r>
              <a:rPr lang="en-US" sz="2000" dirty="0" smtClean="0">
                <a:latin typeface="Times New Roman"/>
                <a:cs typeface="Times New Roman"/>
              </a:rPr>
              <a:t>organic</a:t>
            </a:r>
            <a:r>
              <a:rPr lang="en-US" sz="2000" spc="150" dirty="0" smtClean="0">
                <a:latin typeface="Times New Roman"/>
                <a:cs typeface="Times New Roman"/>
              </a:rPr>
              <a:t> </a:t>
            </a:r>
            <a:r>
              <a:rPr lang="en-US" sz="2000" dirty="0" smtClean="0">
                <a:latin typeface="Times New Roman"/>
                <a:cs typeface="Times New Roman"/>
              </a:rPr>
              <a:t>chemistry</a:t>
            </a:r>
            <a:r>
              <a:rPr lang="en-US" sz="2000" spc="160" dirty="0" smtClean="0">
                <a:latin typeface="Times New Roman"/>
                <a:cs typeface="Times New Roman"/>
              </a:rPr>
              <a:t> </a:t>
            </a:r>
            <a:r>
              <a:rPr lang="en-US" sz="2000" dirty="0" smtClean="0">
                <a:latin typeface="Times New Roman"/>
                <a:cs typeface="Times New Roman"/>
              </a:rPr>
              <a:t>reaction</a:t>
            </a:r>
            <a:r>
              <a:rPr lang="en-US" sz="2000" spc="155" dirty="0" smtClean="0">
                <a:latin typeface="Times New Roman"/>
                <a:cs typeface="Times New Roman"/>
              </a:rPr>
              <a:t> </a:t>
            </a:r>
            <a:r>
              <a:rPr lang="en-US" sz="2000" dirty="0" smtClean="0">
                <a:latin typeface="Times New Roman"/>
                <a:cs typeface="Times New Roman"/>
              </a:rPr>
              <a:t>types</a:t>
            </a:r>
            <a:r>
              <a:rPr lang="en-US" sz="2000" spc="165" dirty="0" smtClean="0">
                <a:latin typeface="Times New Roman"/>
                <a:cs typeface="Times New Roman"/>
              </a:rPr>
              <a:t> </a:t>
            </a:r>
            <a:r>
              <a:rPr lang="en-US" sz="2000" dirty="0" smtClean="0">
                <a:latin typeface="Times New Roman"/>
                <a:cs typeface="Times New Roman"/>
              </a:rPr>
              <a:t>are</a:t>
            </a:r>
            <a:r>
              <a:rPr lang="en-US" sz="2000" spc="165" dirty="0" smtClean="0">
                <a:latin typeface="Times New Roman"/>
                <a:cs typeface="Times New Roman"/>
              </a:rPr>
              <a:t> </a:t>
            </a:r>
            <a:r>
              <a:rPr lang="en-US" sz="2000" dirty="0" smtClean="0">
                <a:latin typeface="Times New Roman"/>
                <a:cs typeface="Times New Roman"/>
              </a:rPr>
              <a:t>addition</a:t>
            </a:r>
            <a:r>
              <a:rPr lang="en-US" sz="2000" spc="160" dirty="0" smtClean="0">
                <a:latin typeface="Times New Roman"/>
                <a:cs typeface="Times New Roman"/>
              </a:rPr>
              <a:t> </a:t>
            </a:r>
            <a:r>
              <a:rPr lang="en-US" sz="2000" dirty="0" smtClean="0">
                <a:latin typeface="Times New Roman"/>
                <a:cs typeface="Times New Roman"/>
              </a:rPr>
              <a:t>reactions,</a:t>
            </a:r>
            <a:r>
              <a:rPr lang="en-US" sz="2000" spc="160" dirty="0" smtClean="0">
                <a:latin typeface="Times New Roman"/>
                <a:cs typeface="Times New Roman"/>
              </a:rPr>
              <a:t> </a:t>
            </a:r>
            <a:r>
              <a:rPr lang="en-US" sz="2000" dirty="0" smtClean="0">
                <a:latin typeface="Times New Roman"/>
                <a:cs typeface="Times New Roman"/>
              </a:rPr>
              <a:t>elimination</a:t>
            </a:r>
            <a:r>
              <a:rPr lang="en-US" sz="2000" spc="160" dirty="0" smtClean="0">
                <a:latin typeface="Times New Roman"/>
                <a:cs typeface="Times New Roman"/>
              </a:rPr>
              <a:t> </a:t>
            </a:r>
            <a:r>
              <a:rPr lang="en-US" sz="2000" spc="-10" dirty="0" smtClean="0">
                <a:latin typeface="Times New Roman"/>
                <a:cs typeface="Times New Roman"/>
              </a:rPr>
              <a:t>reactions, </a:t>
            </a:r>
            <a:r>
              <a:rPr lang="en-US" sz="2000" dirty="0" smtClean="0">
                <a:latin typeface="Times New Roman"/>
                <a:cs typeface="Times New Roman"/>
              </a:rPr>
              <a:t>substitution</a:t>
            </a:r>
            <a:r>
              <a:rPr lang="en-US" sz="2000" spc="495" dirty="0" smtClean="0">
                <a:latin typeface="Times New Roman"/>
                <a:cs typeface="Times New Roman"/>
              </a:rPr>
              <a:t>  </a:t>
            </a:r>
            <a:r>
              <a:rPr lang="en-US" sz="2000" dirty="0" smtClean="0">
                <a:latin typeface="Times New Roman"/>
                <a:cs typeface="Times New Roman"/>
              </a:rPr>
              <a:t>reactions,</a:t>
            </a:r>
            <a:r>
              <a:rPr lang="en-US" sz="2000" spc="490" dirty="0" smtClean="0">
                <a:latin typeface="Times New Roman"/>
                <a:cs typeface="Times New Roman"/>
              </a:rPr>
              <a:t>  </a:t>
            </a:r>
            <a:r>
              <a:rPr lang="en-US" sz="2000" dirty="0" smtClean="0">
                <a:latin typeface="Times New Roman"/>
                <a:cs typeface="Times New Roman"/>
              </a:rPr>
              <a:t>pericyclic</a:t>
            </a:r>
            <a:r>
              <a:rPr lang="en-US" sz="2000" spc="215" dirty="0" smtClean="0">
                <a:latin typeface="Times New Roman"/>
                <a:cs typeface="Times New Roman"/>
              </a:rPr>
              <a:t>   </a:t>
            </a:r>
            <a:r>
              <a:rPr lang="en-US" sz="2000" dirty="0" smtClean="0">
                <a:latin typeface="Times New Roman"/>
                <a:cs typeface="Times New Roman"/>
              </a:rPr>
              <a:t>reactions,</a:t>
            </a:r>
            <a:r>
              <a:rPr lang="en-US" sz="2000" spc="495" dirty="0" smtClean="0">
                <a:latin typeface="Times New Roman"/>
                <a:cs typeface="Times New Roman"/>
              </a:rPr>
              <a:t>  </a:t>
            </a:r>
            <a:r>
              <a:rPr lang="en-US" sz="2000" dirty="0" smtClean="0">
                <a:latin typeface="Times New Roman"/>
                <a:cs typeface="Times New Roman"/>
              </a:rPr>
              <a:t>rearrangement</a:t>
            </a:r>
            <a:r>
              <a:rPr lang="en-US" sz="2000" spc="495" dirty="0" smtClean="0">
                <a:latin typeface="Times New Roman"/>
                <a:cs typeface="Times New Roman"/>
              </a:rPr>
              <a:t>  </a:t>
            </a:r>
            <a:r>
              <a:rPr lang="en-US" sz="2000" spc="-10" dirty="0" smtClean="0">
                <a:latin typeface="Times New Roman"/>
                <a:cs typeface="Times New Roman"/>
              </a:rPr>
              <a:t>reactions, </a:t>
            </a:r>
            <a:r>
              <a:rPr lang="en-US" sz="2000" dirty="0" smtClean="0">
                <a:latin typeface="Times New Roman"/>
                <a:cs typeface="Times New Roman"/>
              </a:rPr>
              <a:t>photochemical</a:t>
            </a:r>
            <a:r>
              <a:rPr lang="en-US" sz="2000" spc="330" dirty="0" smtClean="0">
                <a:latin typeface="Times New Roman"/>
                <a:cs typeface="Times New Roman"/>
              </a:rPr>
              <a:t> </a:t>
            </a:r>
            <a:r>
              <a:rPr lang="en-US" sz="2000" dirty="0" smtClean="0">
                <a:latin typeface="Times New Roman"/>
                <a:cs typeface="Times New Roman"/>
              </a:rPr>
              <a:t>reactions,</a:t>
            </a:r>
            <a:r>
              <a:rPr lang="en-US" sz="2000" spc="325" dirty="0" smtClean="0">
                <a:latin typeface="Times New Roman"/>
                <a:cs typeface="Times New Roman"/>
              </a:rPr>
              <a:t> </a:t>
            </a:r>
            <a:r>
              <a:rPr lang="en-US" sz="2000" dirty="0" smtClean="0">
                <a:latin typeface="Times New Roman"/>
                <a:cs typeface="Times New Roman"/>
              </a:rPr>
              <a:t>and</a:t>
            </a:r>
            <a:r>
              <a:rPr lang="en-US" sz="2000" spc="335" dirty="0" smtClean="0">
                <a:latin typeface="Times New Roman"/>
                <a:cs typeface="Times New Roman"/>
              </a:rPr>
              <a:t> </a:t>
            </a:r>
            <a:r>
              <a:rPr lang="en-US" sz="2000" dirty="0" smtClean="0">
                <a:latin typeface="Times New Roman"/>
                <a:cs typeface="Times New Roman"/>
              </a:rPr>
              <a:t>redox</a:t>
            </a:r>
            <a:r>
              <a:rPr lang="en-US" sz="2000" spc="330" dirty="0" smtClean="0">
                <a:latin typeface="Times New Roman"/>
                <a:cs typeface="Times New Roman"/>
              </a:rPr>
              <a:t> </a:t>
            </a:r>
            <a:r>
              <a:rPr lang="en-US" sz="2000" dirty="0" smtClean="0">
                <a:latin typeface="Times New Roman"/>
                <a:cs typeface="Times New Roman"/>
              </a:rPr>
              <a:t>reactions.</a:t>
            </a:r>
            <a:r>
              <a:rPr lang="en-US" sz="2000" spc="325" dirty="0" smtClean="0">
                <a:latin typeface="Times New Roman"/>
                <a:cs typeface="Times New Roman"/>
              </a:rPr>
              <a:t> </a:t>
            </a:r>
            <a:r>
              <a:rPr lang="en-US" sz="2000" dirty="0" smtClean="0">
                <a:latin typeface="Times New Roman"/>
                <a:cs typeface="Times New Roman"/>
              </a:rPr>
              <a:t>In</a:t>
            </a:r>
            <a:r>
              <a:rPr lang="en-US" sz="2000" spc="325" dirty="0" smtClean="0">
                <a:latin typeface="Times New Roman"/>
                <a:cs typeface="Times New Roman"/>
              </a:rPr>
              <a:t> </a:t>
            </a:r>
            <a:r>
              <a:rPr lang="en-US" sz="2000" dirty="0" smtClean="0">
                <a:latin typeface="Times New Roman"/>
                <a:cs typeface="Times New Roman"/>
              </a:rPr>
              <a:t>organic</a:t>
            </a:r>
            <a:r>
              <a:rPr lang="en-US" sz="2000" spc="330" dirty="0" smtClean="0">
                <a:latin typeface="Times New Roman"/>
                <a:cs typeface="Times New Roman"/>
              </a:rPr>
              <a:t> </a:t>
            </a:r>
            <a:r>
              <a:rPr lang="en-US" sz="2000" dirty="0" smtClean="0">
                <a:latin typeface="Times New Roman"/>
                <a:cs typeface="Times New Roman"/>
              </a:rPr>
              <a:t>synthesis,</a:t>
            </a:r>
            <a:r>
              <a:rPr lang="en-US" sz="2000" spc="330" dirty="0" smtClean="0">
                <a:latin typeface="Times New Roman"/>
                <a:cs typeface="Times New Roman"/>
              </a:rPr>
              <a:t> </a:t>
            </a:r>
            <a:r>
              <a:rPr lang="en-US" sz="2000" spc="-10" dirty="0" smtClean="0">
                <a:latin typeface="Times New Roman"/>
                <a:cs typeface="Times New Roman"/>
              </a:rPr>
              <a:t>organic </a:t>
            </a:r>
            <a:r>
              <a:rPr lang="en-US" sz="2000" dirty="0" smtClean="0">
                <a:latin typeface="Times New Roman"/>
                <a:cs typeface="Times New Roman"/>
              </a:rPr>
              <a:t>reactions</a:t>
            </a:r>
            <a:r>
              <a:rPr lang="en-US" sz="2000" spc="-20" dirty="0" smtClean="0">
                <a:latin typeface="Times New Roman"/>
                <a:cs typeface="Times New Roman"/>
              </a:rPr>
              <a:t> </a:t>
            </a:r>
            <a:r>
              <a:rPr lang="en-US" sz="2000" dirty="0" smtClean="0">
                <a:latin typeface="Times New Roman"/>
                <a:cs typeface="Times New Roman"/>
              </a:rPr>
              <a:t>are</a:t>
            </a:r>
            <a:r>
              <a:rPr lang="en-US" sz="2000" spc="-45" dirty="0" smtClean="0">
                <a:latin typeface="Times New Roman"/>
                <a:cs typeface="Times New Roman"/>
              </a:rPr>
              <a:t> </a:t>
            </a:r>
            <a:r>
              <a:rPr lang="en-US" sz="2000" dirty="0" smtClean="0">
                <a:latin typeface="Times New Roman"/>
                <a:cs typeface="Times New Roman"/>
              </a:rPr>
              <a:t>used</a:t>
            </a:r>
            <a:r>
              <a:rPr lang="en-US" sz="2000" spc="-35" dirty="0" smtClean="0">
                <a:latin typeface="Times New Roman"/>
                <a:cs typeface="Times New Roman"/>
              </a:rPr>
              <a:t> </a:t>
            </a:r>
            <a:r>
              <a:rPr lang="en-US" sz="2000" dirty="0" smtClean="0">
                <a:latin typeface="Times New Roman"/>
                <a:cs typeface="Times New Roman"/>
              </a:rPr>
              <a:t>in</a:t>
            </a:r>
            <a:r>
              <a:rPr lang="en-US" sz="2000" spc="-40" dirty="0" smtClean="0">
                <a:latin typeface="Times New Roman"/>
                <a:cs typeface="Times New Roman"/>
              </a:rPr>
              <a:t> </a:t>
            </a:r>
            <a:r>
              <a:rPr lang="en-US" sz="2000" dirty="0" smtClean="0">
                <a:latin typeface="Times New Roman"/>
                <a:cs typeface="Times New Roman"/>
              </a:rPr>
              <a:t>the</a:t>
            </a:r>
            <a:r>
              <a:rPr lang="en-US" sz="2000" spc="-20" dirty="0" smtClean="0">
                <a:latin typeface="Times New Roman"/>
                <a:cs typeface="Times New Roman"/>
              </a:rPr>
              <a:t> </a:t>
            </a:r>
            <a:r>
              <a:rPr lang="en-US" sz="2000" dirty="0" smtClean="0">
                <a:latin typeface="Times New Roman"/>
                <a:cs typeface="Times New Roman"/>
              </a:rPr>
              <a:t>construction</a:t>
            </a:r>
            <a:r>
              <a:rPr lang="en-US" sz="2000" spc="-20" dirty="0" smtClean="0">
                <a:latin typeface="Times New Roman"/>
                <a:cs typeface="Times New Roman"/>
              </a:rPr>
              <a:t> </a:t>
            </a:r>
            <a:r>
              <a:rPr lang="en-US" sz="2000" dirty="0" smtClean="0">
                <a:latin typeface="Times New Roman"/>
                <a:cs typeface="Times New Roman"/>
              </a:rPr>
              <a:t>of</a:t>
            </a:r>
            <a:r>
              <a:rPr lang="en-US" sz="2000" spc="-25" dirty="0" smtClean="0">
                <a:latin typeface="Times New Roman"/>
                <a:cs typeface="Times New Roman"/>
              </a:rPr>
              <a:t> </a:t>
            </a:r>
            <a:r>
              <a:rPr lang="en-US" sz="2000" dirty="0" smtClean="0">
                <a:latin typeface="Times New Roman"/>
                <a:cs typeface="Times New Roman"/>
              </a:rPr>
              <a:t>new</a:t>
            </a:r>
            <a:r>
              <a:rPr lang="en-US" sz="2000" spc="-30" dirty="0" smtClean="0">
                <a:latin typeface="Times New Roman"/>
                <a:cs typeface="Times New Roman"/>
              </a:rPr>
              <a:t> </a:t>
            </a:r>
            <a:r>
              <a:rPr lang="en-US" sz="2000" dirty="0" smtClean="0">
                <a:latin typeface="Times New Roman"/>
                <a:cs typeface="Times New Roman"/>
              </a:rPr>
              <a:t>organic</a:t>
            </a:r>
            <a:r>
              <a:rPr lang="en-US" sz="2000" spc="-25" dirty="0" smtClean="0">
                <a:latin typeface="Times New Roman"/>
                <a:cs typeface="Times New Roman"/>
              </a:rPr>
              <a:t> </a:t>
            </a:r>
            <a:r>
              <a:rPr lang="en-US" sz="2000" spc="-10" dirty="0" smtClean="0">
                <a:latin typeface="Times New Roman"/>
                <a:cs typeface="Times New Roman"/>
              </a:rPr>
              <a:t>molecules.</a:t>
            </a:r>
            <a:endParaRPr lang="en-US" sz="2000" dirty="0" smtClean="0">
              <a:latin typeface="Times New Roman"/>
              <a:cs typeface="Times New Roman"/>
            </a:endParaRPr>
          </a:p>
          <a:p>
            <a:pPr marL="0" indent="0" algn="l" rtl="0">
              <a:lnSpc>
                <a:spcPct val="100000"/>
              </a:lnSpc>
              <a:spcBef>
                <a:spcPts val="969"/>
              </a:spcBef>
              <a:buNone/>
            </a:pPr>
            <a:endParaRPr lang="en-US" sz="2000" dirty="0" smtClean="0">
              <a:latin typeface="Times New Roman"/>
              <a:cs typeface="Times New Roman"/>
            </a:endParaRPr>
          </a:p>
          <a:p>
            <a:pPr marL="180340" indent="-167640" algn="l" rtl="0">
              <a:lnSpc>
                <a:spcPct val="100000"/>
              </a:lnSpc>
              <a:buAutoNum type="arabicPeriod"/>
              <a:tabLst>
                <a:tab pos="180340" algn="l"/>
              </a:tabLst>
            </a:pPr>
            <a:r>
              <a:rPr lang="en-US" sz="2000" b="1" dirty="0" smtClean="0">
                <a:latin typeface="Times New Roman"/>
                <a:cs typeface="Times New Roman"/>
              </a:rPr>
              <a:t>Addition</a:t>
            </a:r>
            <a:r>
              <a:rPr lang="en-US" sz="2000" b="1" spc="-35" dirty="0" smtClean="0">
                <a:latin typeface="Times New Roman"/>
                <a:cs typeface="Times New Roman"/>
              </a:rPr>
              <a:t> </a:t>
            </a:r>
            <a:r>
              <a:rPr lang="en-US" sz="2000" b="1" spc="-10" dirty="0" smtClean="0">
                <a:latin typeface="Times New Roman"/>
                <a:cs typeface="Times New Roman"/>
              </a:rPr>
              <a:t>Reactions</a:t>
            </a:r>
            <a:r>
              <a:rPr lang="en-US" sz="2000" spc="-10" dirty="0" smtClean="0">
                <a:latin typeface="Times New Roman"/>
                <a:cs typeface="Times New Roman"/>
              </a:rPr>
              <a:t>:</a:t>
            </a:r>
            <a:endParaRPr lang="en-US" sz="2000" dirty="0" smtClean="0">
              <a:latin typeface="Times New Roman"/>
              <a:cs typeface="Times New Roman"/>
            </a:endParaRPr>
          </a:p>
          <a:p>
            <a:pPr marL="12700" marR="876935" lvl="1" indent="133350" algn="l" rtl="0">
              <a:lnSpc>
                <a:spcPct val="110000"/>
              </a:lnSpc>
              <a:spcBef>
                <a:spcPts val="805"/>
              </a:spcBef>
              <a:buChar char="*"/>
              <a:tabLst>
                <a:tab pos="146050" algn="l"/>
              </a:tabLst>
            </a:pPr>
            <a:r>
              <a:rPr lang="en-US" sz="2000" spc="-10" dirty="0" smtClean="0">
                <a:latin typeface="Times New Roman"/>
                <a:cs typeface="Times New Roman"/>
              </a:rPr>
              <a:t>Electrophilic</a:t>
            </a:r>
            <a:r>
              <a:rPr lang="en-US" sz="2000" spc="-80" dirty="0" smtClean="0">
                <a:latin typeface="Times New Roman"/>
                <a:cs typeface="Times New Roman"/>
              </a:rPr>
              <a:t> </a:t>
            </a:r>
            <a:r>
              <a:rPr lang="en-US" sz="2000" dirty="0" smtClean="0">
                <a:latin typeface="Times New Roman"/>
                <a:cs typeface="Times New Roman"/>
              </a:rPr>
              <a:t>Addition</a:t>
            </a:r>
            <a:r>
              <a:rPr lang="en-US" sz="2000" spc="-20" dirty="0" smtClean="0">
                <a:latin typeface="Times New Roman"/>
                <a:cs typeface="Times New Roman"/>
              </a:rPr>
              <a:t> </a:t>
            </a:r>
            <a:r>
              <a:rPr lang="en-US" sz="2000" dirty="0" smtClean="0">
                <a:latin typeface="Times New Roman"/>
                <a:cs typeface="Times New Roman"/>
              </a:rPr>
              <a:t>-</a:t>
            </a:r>
            <a:r>
              <a:rPr lang="en-US" sz="2000" spc="-20" dirty="0" smtClean="0">
                <a:latin typeface="Times New Roman"/>
                <a:cs typeface="Times New Roman"/>
              </a:rPr>
              <a:t>-</a:t>
            </a:r>
            <a:r>
              <a:rPr lang="en-US" sz="2000" dirty="0" smtClean="0">
                <a:latin typeface="Times New Roman"/>
                <a:cs typeface="Times New Roman"/>
              </a:rPr>
              <a:t>--Includes</a:t>
            </a:r>
            <a:r>
              <a:rPr lang="en-US" sz="2000" spc="-25" dirty="0" smtClean="0">
                <a:latin typeface="Times New Roman"/>
                <a:cs typeface="Times New Roman"/>
              </a:rPr>
              <a:t> </a:t>
            </a:r>
            <a:r>
              <a:rPr lang="en-US" sz="2000" dirty="0" smtClean="0">
                <a:latin typeface="Times New Roman"/>
                <a:cs typeface="Times New Roman"/>
              </a:rPr>
              <a:t>such</a:t>
            </a:r>
            <a:r>
              <a:rPr lang="en-US" sz="2000" spc="-20" dirty="0" smtClean="0">
                <a:latin typeface="Times New Roman"/>
                <a:cs typeface="Times New Roman"/>
              </a:rPr>
              <a:t> </a:t>
            </a:r>
            <a:r>
              <a:rPr lang="en-US" sz="2000" dirty="0" smtClean="0">
                <a:latin typeface="Times New Roman"/>
                <a:cs typeface="Times New Roman"/>
              </a:rPr>
              <a:t>reactions</a:t>
            </a:r>
            <a:r>
              <a:rPr lang="en-US" sz="2000" spc="-15" dirty="0" smtClean="0">
                <a:latin typeface="Times New Roman"/>
                <a:cs typeface="Times New Roman"/>
              </a:rPr>
              <a:t> </a:t>
            </a:r>
            <a:r>
              <a:rPr lang="en-US" sz="2000" dirty="0" smtClean="0">
                <a:latin typeface="Times New Roman"/>
                <a:cs typeface="Times New Roman"/>
              </a:rPr>
              <a:t>as</a:t>
            </a:r>
            <a:r>
              <a:rPr lang="en-US" sz="2000" spc="-35" dirty="0" smtClean="0">
                <a:latin typeface="Times New Roman"/>
                <a:cs typeface="Times New Roman"/>
              </a:rPr>
              <a:t> </a:t>
            </a:r>
            <a:r>
              <a:rPr lang="en-US" sz="2000" spc="-10" dirty="0" smtClean="0">
                <a:latin typeface="Times New Roman"/>
                <a:cs typeface="Times New Roman"/>
              </a:rPr>
              <a:t>halogenation, </a:t>
            </a:r>
            <a:r>
              <a:rPr lang="en-US" sz="2000" dirty="0" err="1" smtClean="0">
                <a:latin typeface="Times New Roman"/>
                <a:cs typeface="Times New Roman"/>
              </a:rPr>
              <a:t>hydrohalogenation</a:t>
            </a:r>
            <a:r>
              <a:rPr lang="en-US" sz="2000" dirty="0" smtClean="0">
                <a:latin typeface="Times New Roman"/>
                <a:cs typeface="Times New Roman"/>
              </a:rPr>
              <a:t>,</a:t>
            </a:r>
            <a:r>
              <a:rPr lang="en-US" sz="2000" spc="-55" dirty="0" smtClean="0">
                <a:latin typeface="Times New Roman"/>
                <a:cs typeface="Times New Roman"/>
              </a:rPr>
              <a:t> </a:t>
            </a:r>
            <a:r>
              <a:rPr lang="en-US" sz="2000" dirty="0" smtClean="0">
                <a:latin typeface="Times New Roman"/>
                <a:cs typeface="Times New Roman"/>
              </a:rPr>
              <a:t>and</a:t>
            </a:r>
            <a:r>
              <a:rPr lang="en-US" sz="2000" spc="-60" dirty="0" smtClean="0">
                <a:latin typeface="Times New Roman"/>
                <a:cs typeface="Times New Roman"/>
              </a:rPr>
              <a:t> </a:t>
            </a:r>
            <a:r>
              <a:rPr lang="en-US" sz="2000" spc="-10" dirty="0" smtClean="0">
                <a:latin typeface="Times New Roman"/>
                <a:cs typeface="Times New Roman"/>
              </a:rPr>
              <a:t>hydration.</a:t>
            </a:r>
            <a:endParaRPr lang="en-US" sz="2000" dirty="0" smtClean="0">
              <a:latin typeface="Times New Roman"/>
              <a:cs typeface="Times New Roman"/>
            </a:endParaRPr>
          </a:p>
          <a:p>
            <a:pPr marL="146050" lvl="1" indent="-133350" algn="l" rtl="0">
              <a:lnSpc>
                <a:spcPct val="100000"/>
              </a:lnSpc>
              <a:spcBef>
                <a:spcPts val="975"/>
              </a:spcBef>
              <a:buChar char="*"/>
              <a:tabLst>
                <a:tab pos="146050" algn="l"/>
              </a:tabLst>
            </a:pPr>
            <a:r>
              <a:rPr lang="en-US" sz="2000" spc="-10" dirty="0" smtClean="0">
                <a:latin typeface="Times New Roman"/>
                <a:cs typeface="Times New Roman"/>
              </a:rPr>
              <a:t>Nucleophilic</a:t>
            </a:r>
            <a:r>
              <a:rPr lang="en-US" sz="2000" spc="-45" dirty="0" smtClean="0">
                <a:latin typeface="Times New Roman"/>
                <a:cs typeface="Times New Roman"/>
              </a:rPr>
              <a:t> </a:t>
            </a:r>
            <a:r>
              <a:rPr lang="en-US" sz="2000" spc="-10" dirty="0" smtClean="0">
                <a:latin typeface="Times New Roman"/>
                <a:cs typeface="Times New Roman"/>
              </a:rPr>
              <a:t>Addition</a:t>
            </a:r>
            <a:endParaRPr lang="en-US" sz="2000" dirty="0" smtClean="0">
              <a:latin typeface="Times New Roman"/>
              <a:cs typeface="Times New Roman"/>
            </a:endParaRPr>
          </a:p>
          <a:p>
            <a:pPr marL="146050" lvl="1" indent="-133350" algn="l" rtl="0">
              <a:lnSpc>
                <a:spcPct val="100000"/>
              </a:lnSpc>
              <a:spcBef>
                <a:spcPts val="969"/>
              </a:spcBef>
              <a:buChar char="*"/>
              <a:tabLst>
                <a:tab pos="146050" algn="l"/>
              </a:tabLst>
            </a:pPr>
            <a:r>
              <a:rPr lang="en-US" sz="2000" spc="-10" dirty="0" smtClean="0">
                <a:latin typeface="Times New Roman"/>
                <a:cs typeface="Times New Roman"/>
              </a:rPr>
              <a:t>Radical</a:t>
            </a:r>
            <a:r>
              <a:rPr lang="en-US" sz="2000" spc="-55" dirty="0" smtClean="0">
                <a:latin typeface="Times New Roman"/>
                <a:cs typeface="Times New Roman"/>
              </a:rPr>
              <a:t> </a:t>
            </a:r>
            <a:r>
              <a:rPr lang="en-US" sz="2000" spc="-10" dirty="0" smtClean="0">
                <a:latin typeface="Times New Roman"/>
                <a:cs typeface="Times New Roman"/>
              </a:rPr>
              <a:t>Addition</a:t>
            </a:r>
          </a:p>
          <a:p>
            <a:pPr marL="12700" lvl="1" indent="0" algn="l" rtl="0">
              <a:lnSpc>
                <a:spcPct val="100000"/>
              </a:lnSpc>
              <a:spcBef>
                <a:spcPts val="969"/>
              </a:spcBef>
              <a:buNone/>
              <a:tabLst>
                <a:tab pos="146050" algn="l"/>
              </a:tabLst>
            </a:pPr>
            <a:endParaRPr lang="en-US" sz="2000" dirty="0" smtClean="0">
              <a:latin typeface="Times New Roman"/>
              <a:cs typeface="Times New Roman"/>
            </a:endParaRPr>
          </a:p>
          <a:p>
            <a:pPr marL="12700" marR="111760" indent="177165" algn="l" rtl="0">
              <a:lnSpc>
                <a:spcPct val="110100"/>
              </a:lnSpc>
              <a:spcBef>
                <a:spcPts val="800"/>
              </a:spcBef>
              <a:buAutoNum type="arabicPeriod" startAt="2"/>
              <a:tabLst>
                <a:tab pos="189865" algn="l"/>
              </a:tabLst>
            </a:pPr>
            <a:r>
              <a:rPr lang="en-US" sz="2000" b="1" dirty="0" smtClean="0">
                <a:latin typeface="Times New Roman"/>
                <a:cs typeface="Times New Roman"/>
              </a:rPr>
              <a:t>Elimination</a:t>
            </a:r>
            <a:r>
              <a:rPr lang="en-US" sz="2000" b="1" spc="-40" dirty="0" smtClean="0">
                <a:latin typeface="Times New Roman"/>
                <a:cs typeface="Times New Roman"/>
              </a:rPr>
              <a:t> </a:t>
            </a:r>
            <a:r>
              <a:rPr lang="en-US" sz="2000" b="1" dirty="0" smtClean="0">
                <a:latin typeface="Times New Roman"/>
                <a:cs typeface="Times New Roman"/>
              </a:rPr>
              <a:t>Reaction</a:t>
            </a:r>
            <a:r>
              <a:rPr lang="en-US" sz="2000" dirty="0" smtClean="0">
                <a:latin typeface="Times New Roman"/>
                <a:cs typeface="Times New Roman"/>
              </a:rPr>
              <a:t>:</a:t>
            </a:r>
            <a:r>
              <a:rPr lang="en-US" sz="2000" spc="-40" dirty="0" smtClean="0">
                <a:latin typeface="Times New Roman"/>
                <a:cs typeface="Times New Roman"/>
              </a:rPr>
              <a:t> </a:t>
            </a:r>
            <a:r>
              <a:rPr lang="en-US" sz="2000" dirty="0" smtClean="0">
                <a:latin typeface="Times New Roman"/>
                <a:cs typeface="Times New Roman"/>
              </a:rPr>
              <a:t>Include</a:t>
            </a:r>
            <a:r>
              <a:rPr lang="en-US" sz="2000" spc="-40" dirty="0" smtClean="0">
                <a:latin typeface="Times New Roman"/>
                <a:cs typeface="Times New Roman"/>
              </a:rPr>
              <a:t> </a:t>
            </a:r>
            <a:r>
              <a:rPr lang="en-US" sz="2000" dirty="0" smtClean="0">
                <a:latin typeface="Times New Roman"/>
                <a:cs typeface="Times New Roman"/>
              </a:rPr>
              <a:t>processes</a:t>
            </a:r>
            <a:r>
              <a:rPr lang="en-US" sz="2000" spc="-40" dirty="0" smtClean="0">
                <a:latin typeface="Times New Roman"/>
                <a:cs typeface="Times New Roman"/>
              </a:rPr>
              <a:t> </a:t>
            </a:r>
            <a:r>
              <a:rPr lang="en-US" sz="2000" dirty="0" smtClean="0">
                <a:latin typeface="Times New Roman"/>
                <a:cs typeface="Times New Roman"/>
              </a:rPr>
              <a:t>such</a:t>
            </a:r>
            <a:r>
              <a:rPr lang="en-US" sz="2000" spc="-35" dirty="0" smtClean="0">
                <a:latin typeface="Times New Roman"/>
                <a:cs typeface="Times New Roman"/>
              </a:rPr>
              <a:t> </a:t>
            </a:r>
            <a:r>
              <a:rPr lang="en-US" sz="2000" dirty="0" smtClean="0">
                <a:latin typeface="Times New Roman"/>
                <a:cs typeface="Times New Roman"/>
              </a:rPr>
              <a:t>as</a:t>
            </a:r>
            <a:r>
              <a:rPr lang="en-US" sz="2000" spc="-50" dirty="0" smtClean="0">
                <a:latin typeface="Times New Roman"/>
                <a:cs typeface="Times New Roman"/>
              </a:rPr>
              <a:t> </a:t>
            </a:r>
            <a:r>
              <a:rPr lang="en-US" sz="2000" dirty="0" smtClean="0">
                <a:latin typeface="Times New Roman"/>
                <a:cs typeface="Times New Roman"/>
              </a:rPr>
              <a:t>dehydration</a:t>
            </a:r>
            <a:r>
              <a:rPr lang="en-US" sz="2000" spc="-45" dirty="0" smtClean="0">
                <a:latin typeface="Times New Roman"/>
                <a:cs typeface="Times New Roman"/>
              </a:rPr>
              <a:t> </a:t>
            </a:r>
            <a:r>
              <a:rPr lang="en-US" sz="2000" dirty="0" smtClean="0">
                <a:latin typeface="Times New Roman"/>
                <a:cs typeface="Times New Roman"/>
              </a:rPr>
              <a:t>and</a:t>
            </a:r>
            <a:r>
              <a:rPr lang="en-US" sz="2000" spc="-35" dirty="0" smtClean="0">
                <a:latin typeface="Times New Roman"/>
                <a:cs typeface="Times New Roman"/>
              </a:rPr>
              <a:t> </a:t>
            </a:r>
            <a:r>
              <a:rPr lang="en-US" sz="2000" dirty="0" smtClean="0">
                <a:latin typeface="Times New Roman"/>
                <a:cs typeface="Times New Roman"/>
              </a:rPr>
              <a:t>are</a:t>
            </a:r>
            <a:r>
              <a:rPr lang="en-US" sz="2000" spc="-40" dirty="0" smtClean="0">
                <a:latin typeface="Times New Roman"/>
                <a:cs typeface="Times New Roman"/>
              </a:rPr>
              <a:t> </a:t>
            </a:r>
            <a:r>
              <a:rPr lang="en-US" sz="2000" spc="-10" dirty="0" smtClean="0">
                <a:latin typeface="Times New Roman"/>
                <a:cs typeface="Times New Roman"/>
              </a:rPr>
              <a:t>found </a:t>
            </a:r>
            <a:r>
              <a:rPr lang="en-US" sz="2000" dirty="0" smtClean="0">
                <a:latin typeface="Times New Roman"/>
                <a:cs typeface="Times New Roman"/>
              </a:rPr>
              <a:t>to</a:t>
            </a:r>
            <a:r>
              <a:rPr lang="en-US" sz="2000" spc="-10" dirty="0" smtClean="0">
                <a:latin typeface="Times New Roman"/>
                <a:cs typeface="Times New Roman"/>
              </a:rPr>
              <a:t> </a:t>
            </a:r>
            <a:r>
              <a:rPr lang="en-US" sz="2000" dirty="0" smtClean="0">
                <a:latin typeface="Times New Roman"/>
                <a:cs typeface="Times New Roman"/>
              </a:rPr>
              <a:t>follow</a:t>
            </a:r>
            <a:r>
              <a:rPr lang="en-US" sz="2000" spc="-20" dirty="0" smtClean="0">
                <a:latin typeface="Times New Roman"/>
                <a:cs typeface="Times New Roman"/>
              </a:rPr>
              <a:t> </a:t>
            </a:r>
            <a:r>
              <a:rPr lang="en-US" sz="2000" dirty="0" smtClean="0">
                <a:latin typeface="Times New Roman"/>
                <a:cs typeface="Times New Roman"/>
              </a:rPr>
              <a:t>an</a:t>
            </a:r>
            <a:r>
              <a:rPr lang="en-US" sz="2000" spc="-15" dirty="0" smtClean="0">
                <a:latin typeface="Times New Roman"/>
                <a:cs typeface="Times New Roman"/>
              </a:rPr>
              <a:t> </a:t>
            </a:r>
            <a:r>
              <a:rPr lang="en-US" sz="2000" dirty="0" smtClean="0">
                <a:latin typeface="Times New Roman"/>
                <a:cs typeface="Times New Roman"/>
              </a:rPr>
              <a:t>E1,</a:t>
            </a:r>
            <a:r>
              <a:rPr lang="en-US" sz="2000" spc="-20" dirty="0" smtClean="0">
                <a:latin typeface="Times New Roman"/>
                <a:cs typeface="Times New Roman"/>
              </a:rPr>
              <a:t> </a:t>
            </a:r>
            <a:r>
              <a:rPr lang="en-US" sz="2000" dirty="0" smtClean="0">
                <a:latin typeface="Times New Roman"/>
                <a:cs typeface="Times New Roman"/>
              </a:rPr>
              <a:t>E2,</a:t>
            </a:r>
            <a:r>
              <a:rPr lang="en-US" sz="2000" spc="-35" dirty="0" smtClean="0">
                <a:latin typeface="Times New Roman"/>
                <a:cs typeface="Times New Roman"/>
              </a:rPr>
              <a:t> </a:t>
            </a:r>
            <a:r>
              <a:rPr lang="en-US" sz="2000" dirty="0" smtClean="0">
                <a:latin typeface="Times New Roman"/>
                <a:cs typeface="Times New Roman"/>
              </a:rPr>
              <a:t>or</a:t>
            </a:r>
            <a:r>
              <a:rPr lang="en-US" sz="2000" spc="-15" dirty="0" smtClean="0">
                <a:latin typeface="Times New Roman"/>
                <a:cs typeface="Times New Roman"/>
              </a:rPr>
              <a:t> </a:t>
            </a:r>
            <a:r>
              <a:rPr lang="en-US" sz="2000" dirty="0" smtClean="0">
                <a:latin typeface="Times New Roman"/>
                <a:cs typeface="Times New Roman"/>
              </a:rPr>
              <a:t>E1cB</a:t>
            </a:r>
            <a:r>
              <a:rPr lang="en-US" sz="2000" spc="-15" dirty="0" smtClean="0">
                <a:latin typeface="Times New Roman"/>
                <a:cs typeface="Times New Roman"/>
              </a:rPr>
              <a:t> </a:t>
            </a:r>
            <a:r>
              <a:rPr lang="en-US" sz="2000" dirty="0" smtClean="0">
                <a:latin typeface="Times New Roman"/>
                <a:cs typeface="Times New Roman"/>
              </a:rPr>
              <a:t>reaction</a:t>
            </a:r>
            <a:r>
              <a:rPr lang="en-US" sz="2000" spc="-10" dirty="0" smtClean="0">
                <a:latin typeface="Times New Roman"/>
                <a:cs typeface="Times New Roman"/>
              </a:rPr>
              <a:t> mechanism.</a:t>
            </a:r>
            <a:endParaRPr lang="en-US" sz="2000" dirty="0" smtClean="0">
              <a:latin typeface="Times New Roman"/>
              <a:cs typeface="Times New Roman"/>
            </a:endParaRPr>
          </a:p>
        </p:txBody>
      </p:sp>
    </p:spTree>
    <p:extLst>
      <p:ext uri="{BB962C8B-B14F-4D97-AF65-F5344CB8AC3E}">
        <p14:creationId xmlns:p14="http://schemas.microsoft.com/office/powerpoint/2010/main" val="63859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ject 3"/>
          <p:cNvPicPr>
            <a:picLocks noGrp="1"/>
          </p:cNvPicPr>
          <p:nvPr>
            <p:ph idx="1"/>
          </p:nvPr>
        </p:nvPicPr>
        <p:blipFill>
          <a:blip r:embed="rId2" cstate="print"/>
          <a:stretch>
            <a:fillRect/>
          </a:stretch>
        </p:blipFill>
        <p:spPr>
          <a:xfrm>
            <a:off x="2560470" y="862885"/>
            <a:ext cx="7163079" cy="4708771"/>
          </a:xfrm>
          <a:prstGeom prst="rect">
            <a:avLst/>
          </a:prstGeom>
        </p:spPr>
      </p:pic>
    </p:spTree>
    <p:extLst>
      <p:ext uri="{BB962C8B-B14F-4D97-AF65-F5344CB8AC3E}">
        <p14:creationId xmlns:p14="http://schemas.microsoft.com/office/powerpoint/2010/main" val="1922341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009" y="611231"/>
            <a:ext cx="8911687" cy="1280890"/>
          </a:xfrm>
        </p:spPr>
        <p:txBody>
          <a:bodyPr/>
          <a:lstStyle/>
          <a:p>
            <a:r>
              <a:rPr lang="en-US" b="1" dirty="0" smtClean="0">
                <a:solidFill>
                  <a:srgbClr val="00AE50"/>
                </a:solidFill>
                <a:latin typeface="Times New Roman"/>
                <a:cs typeface="Times New Roman"/>
              </a:rPr>
              <a:t>Formation</a:t>
            </a:r>
            <a:r>
              <a:rPr lang="en-US" b="1" spc="-20" dirty="0" smtClean="0">
                <a:solidFill>
                  <a:srgbClr val="00AE50"/>
                </a:solidFill>
                <a:latin typeface="Times New Roman"/>
                <a:cs typeface="Times New Roman"/>
              </a:rPr>
              <a:t> </a:t>
            </a:r>
            <a:r>
              <a:rPr lang="en-US" b="1" dirty="0" smtClean="0">
                <a:solidFill>
                  <a:srgbClr val="00AE50"/>
                </a:solidFill>
                <a:latin typeface="Times New Roman"/>
                <a:cs typeface="Times New Roman"/>
              </a:rPr>
              <a:t>of</a:t>
            </a:r>
            <a:r>
              <a:rPr lang="en-US" b="1" spc="-20" dirty="0" smtClean="0">
                <a:solidFill>
                  <a:srgbClr val="00AE50"/>
                </a:solidFill>
                <a:latin typeface="Times New Roman"/>
                <a:cs typeface="Times New Roman"/>
              </a:rPr>
              <a:t> </a:t>
            </a:r>
            <a:r>
              <a:rPr lang="en-US" b="1" spc="-10" dirty="0" smtClean="0">
                <a:solidFill>
                  <a:srgbClr val="00AE50"/>
                </a:solidFill>
                <a:latin typeface="Times New Roman"/>
                <a:cs typeface="Times New Roman"/>
              </a:rPr>
              <a:t>Cyanohydrins</a:t>
            </a:r>
            <a:r>
              <a:rPr lang="en-US" dirty="0" smtClean="0">
                <a:latin typeface="Times New Roman"/>
                <a:cs typeface="Times New Roman"/>
              </a:rPr>
              <a:t/>
            </a:r>
            <a:br>
              <a:rPr lang="en-US" dirty="0" smtClean="0">
                <a:latin typeface="Times New Roman"/>
                <a:cs typeface="Times New Roman"/>
              </a:rPr>
            </a:br>
            <a:endParaRPr lang="ar-IQ" dirty="0"/>
          </a:p>
        </p:txBody>
      </p:sp>
      <p:sp>
        <p:nvSpPr>
          <p:cNvPr id="3" name="Content Placeholder 2"/>
          <p:cNvSpPr>
            <a:spLocks noGrp="1"/>
          </p:cNvSpPr>
          <p:nvPr>
            <p:ph idx="1"/>
          </p:nvPr>
        </p:nvSpPr>
        <p:spPr>
          <a:xfrm>
            <a:off x="722290" y="1387743"/>
            <a:ext cx="11469710" cy="4351338"/>
          </a:xfrm>
        </p:spPr>
        <p:txBody>
          <a:bodyPr>
            <a:normAutofit/>
          </a:bodyPr>
          <a:lstStyle/>
          <a:p>
            <a:pPr marL="12700" marR="8890" algn="just" rtl="0">
              <a:lnSpc>
                <a:spcPct val="150000"/>
              </a:lnSpc>
              <a:spcBef>
                <a:spcPts val="5"/>
              </a:spcBef>
            </a:pPr>
            <a:r>
              <a:rPr lang="en-US" sz="2000" spc="-10" dirty="0" smtClean="0">
                <a:latin typeface="Times New Roman"/>
                <a:cs typeface="Times New Roman"/>
              </a:rPr>
              <a:t>Cyanohydrin</a:t>
            </a:r>
            <a:r>
              <a:rPr lang="en-US" sz="2000" spc="105" dirty="0" smtClean="0">
                <a:latin typeface="Times New Roman"/>
                <a:cs typeface="Times New Roman"/>
              </a:rPr>
              <a:t> </a:t>
            </a:r>
            <a:r>
              <a:rPr lang="en-US" sz="2000" spc="-10" dirty="0">
                <a:latin typeface="Times New Roman"/>
                <a:cs typeface="Times New Roman"/>
              </a:rPr>
              <a:t>synthesis</a:t>
            </a:r>
            <a:r>
              <a:rPr lang="en-US" sz="2000" spc="105" dirty="0">
                <a:latin typeface="Times New Roman"/>
                <a:cs typeface="Times New Roman"/>
              </a:rPr>
              <a:t> </a:t>
            </a:r>
            <a:r>
              <a:rPr lang="en-US" sz="2000" spc="-10" dirty="0">
                <a:latin typeface="Times New Roman"/>
                <a:cs typeface="Times New Roman"/>
              </a:rPr>
              <a:t>is</a:t>
            </a:r>
            <a:r>
              <a:rPr lang="en-US" sz="2000" spc="105" dirty="0">
                <a:latin typeface="Times New Roman"/>
                <a:cs typeface="Times New Roman"/>
              </a:rPr>
              <a:t> </a:t>
            </a:r>
            <a:r>
              <a:rPr lang="en-US" sz="2000" spc="-10" dirty="0">
                <a:latin typeface="Times New Roman"/>
                <a:cs typeface="Times New Roman"/>
              </a:rPr>
              <a:t>accomplished</a:t>
            </a:r>
            <a:r>
              <a:rPr lang="en-US" sz="2000" spc="105" dirty="0">
                <a:latin typeface="Times New Roman"/>
                <a:cs typeface="Times New Roman"/>
              </a:rPr>
              <a:t> </a:t>
            </a:r>
            <a:r>
              <a:rPr lang="en-US" sz="2000" spc="-10" dirty="0">
                <a:latin typeface="Times New Roman"/>
                <a:cs typeface="Times New Roman"/>
              </a:rPr>
              <a:t>b</a:t>
            </a:r>
            <a:r>
              <a:rPr lang="en-US" sz="2000" dirty="0">
                <a:latin typeface="Times New Roman"/>
                <a:cs typeface="Times New Roman"/>
              </a:rPr>
              <a:t>y</a:t>
            </a:r>
            <a:r>
              <a:rPr lang="en-US" sz="2000" spc="105" dirty="0">
                <a:latin typeface="Times New Roman"/>
                <a:cs typeface="Times New Roman"/>
              </a:rPr>
              <a:t> </a:t>
            </a:r>
            <a:r>
              <a:rPr lang="en-US" sz="2000" dirty="0">
                <a:latin typeface="Times New Roman"/>
                <a:cs typeface="Times New Roman"/>
              </a:rPr>
              <a:t>tre</a:t>
            </a:r>
            <a:r>
              <a:rPr lang="en-US" sz="2000" spc="-10" dirty="0">
                <a:latin typeface="Times New Roman"/>
                <a:cs typeface="Times New Roman"/>
              </a:rPr>
              <a:t>at</a:t>
            </a:r>
            <a:r>
              <a:rPr lang="en-US" sz="2000" dirty="0">
                <a:latin typeface="Times New Roman"/>
                <a:cs typeface="Times New Roman"/>
              </a:rPr>
              <a:t>i</a:t>
            </a:r>
            <a:r>
              <a:rPr lang="en-US" sz="2000" spc="-10" dirty="0">
                <a:latin typeface="Times New Roman"/>
                <a:cs typeface="Times New Roman"/>
              </a:rPr>
              <a:t>n</a:t>
            </a:r>
            <a:r>
              <a:rPr lang="en-US" sz="2000" dirty="0">
                <a:latin typeface="Times New Roman"/>
                <a:cs typeface="Times New Roman"/>
              </a:rPr>
              <a:t>g</a:t>
            </a:r>
            <a:r>
              <a:rPr lang="en-US" sz="2000" spc="105" dirty="0">
                <a:latin typeface="Times New Roman"/>
                <a:cs typeface="Times New Roman"/>
              </a:rPr>
              <a:t> </a:t>
            </a:r>
            <a:r>
              <a:rPr lang="en-US" sz="2000" dirty="0">
                <a:latin typeface="Times New Roman"/>
                <a:cs typeface="Times New Roman"/>
              </a:rPr>
              <a:t>an</a:t>
            </a:r>
            <a:r>
              <a:rPr lang="en-US" sz="2000" spc="110" dirty="0">
                <a:latin typeface="Times New Roman"/>
                <a:cs typeface="Times New Roman"/>
              </a:rPr>
              <a:t> </a:t>
            </a:r>
            <a:r>
              <a:rPr lang="en-US" sz="2000" spc="-10" dirty="0">
                <a:latin typeface="Times New Roman"/>
                <a:cs typeface="Times New Roman"/>
              </a:rPr>
              <a:t>aldehyde</a:t>
            </a:r>
            <a:r>
              <a:rPr lang="en-US" sz="2000" spc="105" dirty="0">
                <a:latin typeface="Times New Roman"/>
                <a:cs typeface="Times New Roman"/>
              </a:rPr>
              <a:t> </a:t>
            </a:r>
            <a:r>
              <a:rPr lang="en-US" sz="2000" dirty="0">
                <a:latin typeface="Times New Roman"/>
                <a:cs typeface="Times New Roman"/>
              </a:rPr>
              <a:t>or</a:t>
            </a:r>
            <a:r>
              <a:rPr lang="en-US" sz="2000" spc="100" dirty="0">
                <a:latin typeface="Times New Roman"/>
                <a:cs typeface="Times New Roman"/>
              </a:rPr>
              <a:t> </a:t>
            </a:r>
            <a:r>
              <a:rPr lang="en-US" sz="2000" spc="-10" dirty="0">
                <a:latin typeface="Times New Roman"/>
                <a:cs typeface="Times New Roman"/>
              </a:rPr>
              <a:t>ketone</a:t>
            </a:r>
            <a:r>
              <a:rPr lang="en-US" sz="2000" spc="105" dirty="0">
                <a:latin typeface="Times New Roman"/>
                <a:cs typeface="Times New Roman"/>
              </a:rPr>
              <a:t> </a:t>
            </a:r>
            <a:r>
              <a:rPr lang="en-US" sz="2000" spc="-10" dirty="0">
                <a:latin typeface="Times New Roman"/>
                <a:cs typeface="Times New Roman"/>
              </a:rPr>
              <a:t>w</a:t>
            </a:r>
            <a:r>
              <a:rPr lang="en-US" sz="2000" dirty="0">
                <a:latin typeface="Times New Roman"/>
                <a:cs typeface="Times New Roman"/>
              </a:rPr>
              <a:t>i</a:t>
            </a:r>
            <a:r>
              <a:rPr lang="en-US" sz="2000" spc="-20" dirty="0">
                <a:latin typeface="Times New Roman"/>
                <a:cs typeface="Times New Roman"/>
              </a:rPr>
              <a:t>t</a:t>
            </a:r>
            <a:r>
              <a:rPr lang="en-US" sz="2000" dirty="0">
                <a:latin typeface="Times New Roman"/>
                <a:cs typeface="Times New Roman"/>
              </a:rPr>
              <a:t>h </a:t>
            </a:r>
            <a:r>
              <a:rPr lang="en-US" sz="2000" spc="-5" dirty="0" err="1">
                <a:latin typeface="Times New Roman"/>
                <a:cs typeface="Times New Roman"/>
              </a:rPr>
              <a:t>cyano</a:t>
            </a:r>
            <a:r>
              <a:rPr lang="en-US" sz="2000" spc="-80" dirty="0">
                <a:latin typeface="Times New Roman"/>
                <a:cs typeface="Times New Roman"/>
              </a:rPr>
              <a:t> </a:t>
            </a:r>
            <a:r>
              <a:rPr lang="en-US" sz="2000" spc="-10" dirty="0">
                <a:latin typeface="Times New Roman"/>
                <a:cs typeface="Times New Roman"/>
              </a:rPr>
              <a:t>ions</a:t>
            </a:r>
            <a:r>
              <a:rPr lang="en-US" sz="2000" spc="-80" dirty="0">
                <a:latin typeface="Times New Roman"/>
                <a:cs typeface="Times New Roman"/>
              </a:rPr>
              <a:t> </a:t>
            </a:r>
            <a:r>
              <a:rPr lang="en-US" sz="2000" spc="-10" dirty="0">
                <a:latin typeface="Times New Roman"/>
                <a:cs typeface="Times New Roman"/>
              </a:rPr>
              <a:t>i</a:t>
            </a:r>
            <a:r>
              <a:rPr lang="en-US" sz="2000" dirty="0">
                <a:latin typeface="Times New Roman"/>
                <a:cs typeface="Times New Roman"/>
              </a:rPr>
              <a:t>n</a:t>
            </a:r>
            <a:r>
              <a:rPr lang="en-US" sz="2000" spc="-70" dirty="0">
                <a:latin typeface="Times New Roman"/>
                <a:cs typeface="Times New Roman"/>
              </a:rPr>
              <a:t> </a:t>
            </a:r>
            <a:r>
              <a:rPr lang="en-US" sz="2000" spc="-10" dirty="0">
                <a:latin typeface="Times New Roman"/>
                <a:cs typeface="Times New Roman"/>
              </a:rPr>
              <a:t>a</a:t>
            </a:r>
            <a:r>
              <a:rPr lang="en-US" sz="2000" spc="-85" dirty="0">
                <a:latin typeface="Times New Roman"/>
                <a:cs typeface="Times New Roman"/>
              </a:rPr>
              <a:t> </a:t>
            </a:r>
            <a:r>
              <a:rPr lang="en-US" sz="2000" spc="-10" dirty="0">
                <a:latin typeface="Times New Roman"/>
                <a:cs typeface="Times New Roman"/>
              </a:rPr>
              <a:t>buffered</a:t>
            </a:r>
            <a:r>
              <a:rPr lang="en-US" sz="2000" spc="-85" dirty="0">
                <a:latin typeface="Times New Roman"/>
                <a:cs typeface="Times New Roman"/>
              </a:rPr>
              <a:t> </a:t>
            </a:r>
            <a:r>
              <a:rPr lang="en-US" sz="2000" spc="-10" dirty="0">
                <a:latin typeface="Times New Roman"/>
                <a:cs typeface="Times New Roman"/>
              </a:rPr>
              <a:t>solution.</a:t>
            </a:r>
            <a:r>
              <a:rPr lang="en-US" sz="2000" spc="-105" dirty="0">
                <a:latin typeface="Times New Roman"/>
                <a:cs typeface="Times New Roman"/>
              </a:rPr>
              <a:t> </a:t>
            </a:r>
            <a:r>
              <a:rPr lang="en-US" sz="2000" spc="-10" dirty="0">
                <a:latin typeface="Times New Roman"/>
                <a:cs typeface="Times New Roman"/>
              </a:rPr>
              <a:t>This</a:t>
            </a:r>
            <a:r>
              <a:rPr lang="en-US" sz="2000" spc="-70" dirty="0">
                <a:latin typeface="Times New Roman"/>
                <a:cs typeface="Times New Roman"/>
              </a:rPr>
              <a:t> </a:t>
            </a:r>
            <a:r>
              <a:rPr lang="en-US" sz="2000" dirty="0">
                <a:latin typeface="Times New Roman"/>
                <a:cs typeface="Times New Roman"/>
              </a:rPr>
              <a:t>re</a:t>
            </a:r>
            <a:r>
              <a:rPr lang="en-US" sz="2000" spc="-10" dirty="0">
                <a:latin typeface="Times New Roman"/>
                <a:cs typeface="Times New Roman"/>
              </a:rPr>
              <a:t>a</a:t>
            </a:r>
            <a:r>
              <a:rPr lang="en-US" sz="2000" dirty="0">
                <a:latin typeface="Times New Roman"/>
                <a:cs typeface="Times New Roman"/>
              </a:rPr>
              <a:t>c</a:t>
            </a:r>
            <a:r>
              <a:rPr lang="en-US" sz="2000" spc="-10" dirty="0">
                <a:latin typeface="Times New Roman"/>
                <a:cs typeface="Times New Roman"/>
              </a:rPr>
              <a:t>t</a:t>
            </a:r>
            <a:r>
              <a:rPr lang="en-US" sz="2000" dirty="0">
                <a:latin typeface="Times New Roman"/>
                <a:cs typeface="Times New Roman"/>
              </a:rPr>
              <a:t>i</a:t>
            </a:r>
            <a:r>
              <a:rPr lang="en-US" sz="2000" spc="-10" dirty="0">
                <a:latin typeface="Times New Roman"/>
                <a:cs typeface="Times New Roman"/>
              </a:rPr>
              <a:t>o</a:t>
            </a:r>
            <a:r>
              <a:rPr lang="en-US" sz="2000" dirty="0">
                <a:latin typeface="Times New Roman"/>
                <a:cs typeface="Times New Roman"/>
              </a:rPr>
              <a:t>n</a:t>
            </a:r>
            <a:r>
              <a:rPr lang="en-US" sz="2000" spc="-85" dirty="0">
                <a:latin typeface="Times New Roman"/>
                <a:cs typeface="Times New Roman"/>
              </a:rPr>
              <a:t> </a:t>
            </a:r>
            <a:r>
              <a:rPr lang="en-US" sz="2000" spc="-10" dirty="0">
                <a:latin typeface="Times New Roman"/>
                <a:cs typeface="Times New Roman"/>
              </a:rPr>
              <a:t>proceeds</a:t>
            </a:r>
            <a:r>
              <a:rPr lang="en-US" sz="2000" spc="-85" dirty="0">
                <a:latin typeface="Times New Roman"/>
                <a:cs typeface="Times New Roman"/>
              </a:rPr>
              <a:t> </a:t>
            </a:r>
            <a:r>
              <a:rPr lang="en-US" sz="2000" spc="-5" dirty="0">
                <a:latin typeface="Times New Roman"/>
                <a:cs typeface="Times New Roman"/>
              </a:rPr>
              <a:t>via</a:t>
            </a:r>
            <a:r>
              <a:rPr lang="en-US" sz="2000" spc="-85" dirty="0">
                <a:latin typeface="Times New Roman"/>
                <a:cs typeface="Times New Roman"/>
              </a:rPr>
              <a:t> </a:t>
            </a:r>
            <a:r>
              <a:rPr lang="en-US" sz="2000" spc="-10" dirty="0">
                <a:latin typeface="Times New Roman"/>
                <a:cs typeface="Times New Roman"/>
              </a:rPr>
              <a:t>nucleophilic</a:t>
            </a:r>
            <a:r>
              <a:rPr lang="en-US" sz="2000" spc="-90" dirty="0">
                <a:latin typeface="Times New Roman"/>
                <a:cs typeface="Times New Roman"/>
              </a:rPr>
              <a:t> </a:t>
            </a:r>
            <a:r>
              <a:rPr lang="en-US" sz="2000" dirty="0">
                <a:latin typeface="Times New Roman"/>
                <a:cs typeface="Times New Roman"/>
              </a:rPr>
              <a:t>a</a:t>
            </a:r>
            <a:r>
              <a:rPr lang="en-US" sz="2000" spc="-10" dirty="0">
                <a:latin typeface="Times New Roman"/>
                <a:cs typeface="Times New Roman"/>
              </a:rPr>
              <a:t>dd</a:t>
            </a:r>
            <a:r>
              <a:rPr lang="en-US" sz="2000" dirty="0">
                <a:latin typeface="Times New Roman"/>
                <a:cs typeface="Times New Roman"/>
              </a:rPr>
              <a:t>i</a:t>
            </a:r>
            <a:r>
              <a:rPr lang="en-US" sz="2000" spc="-10" dirty="0">
                <a:latin typeface="Times New Roman"/>
                <a:cs typeface="Times New Roman"/>
              </a:rPr>
              <a:t>t</a:t>
            </a:r>
            <a:r>
              <a:rPr lang="en-US" sz="2000" dirty="0">
                <a:latin typeface="Times New Roman"/>
                <a:cs typeface="Times New Roman"/>
              </a:rPr>
              <a:t>i</a:t>
            </a:r>
            <a:r>
              <a:rPr lang="en-US" sz="2000" spc="-10" dirty="0">
                <a:latin typeface="Times New Roman"/>
                <a:cs typeface="Times New Roman"/>
              </a:rPr>
              <a:t>o</a:t>
            </a:r>
            <a:r>
              <a:rPr lang="en-US" sz="2000" dirty="0">
                <a:latin typeface="Times New Roman"/>
                <a:cs typeface="Times New Roman"/>
              </a:rPr>
              <a:t>n in</a:t>
            </a:r>
            <a:r>
              <a:rPr lang="en-US" sz="2000" spc="-15" dirty="0">
                <a:latin typeface="Times New Roman"/>
                <a:cs typeface="Times New Roman"/>
              </a:rPr>
              <a:t> </a:t>
            </a:r>
            <a:r>
              <a:rPr lang="en-US" sz="2000" dirty="0">
                <a:latin typeface="Times New Roman"/>
                <a:cs typeface="Times New Roman"/>
              </a:rPr>
              <a:t>t</a:t>
            </a:r>
            <a:r>
              <a:rPr lang="en-US" sz="2000" spc="-10" dirty="0">
                <a:latin typeface="Times New Roman"/>
                <a:cs typeface="Times New Roman"/>
              </a:rPr>
              <a:t>w</a:t>
            </a:r>
            <a:r>
              <a:rPr lang="en-US" sz="2000" dirty="0">
                <a:latin typeface="Times New Roman"/>
                <a:cs typeface="Times New Roman"/>
              </a:rPr>
              <a:t>o</a:t>
            </a:r>
            <a:r>
              <a:rPr lang="en-US" sz="2000" spc="5" dirty="0">
                <a:latin typeface="Times New Roman"/>
                <a:cs typeface="Times New Roman"/>
              </a:rPr>
              <a:t> </a:t>
            </a:r>
            <a:r>
              <a:rPr lang="en-US" sz="2000" spc="-10" dirty="0">
                <a:latin typeface="Times New Roman"/>
                <a:cs typeface="Times New Roman"/>
              </a:rPr>
              <a:t>reversible</a:t>
            </a:r>
            <a:r>
              <a:rPr lang="en-US" sz="2000" dirty="0">
                <a:latin typeface="Times New Roman"/>
                <a:cs typeface="Times New Roman"/>
              </a:rPr>
              <a:t> </a:t>
            </a:r>
            <a:r>
              <a:rPr lang="en-US" sz="2000" spc="-15" dirty="0">
                <a:latin typeface="Times New Roman"/>
                <a:cs typeface="Times New Roman"/>
              </a:rPr>
              <a:t>steps</a:t>
            </a:r>
            <a:r>
              <a:rPr lang="en-US" sz="2000" spc="5" dirty="0">
                <a:latin typeface="Times New Roman"/>
                <a:cs typeface="Times New Roman"/>
              </a:rPr>
              <a:t> </a:t>
            </a:r>
            <a:r>
              <a:rPr lang="en-US" sz="2000" dirty="0">
                <a:latin typeface="Times New Roman"/>
                <a:cs typeface="Times New Roman"/>
              </a:rPr>
              <a:t>a</a:t>
            </a:r>
            <a:r>
              <a:rPr lang="en-US" sz="2000" spc="-10" dirty="0">
                <a:latin typeface="Times New Roman"/>
                <a:cs typeface="Times New Roman"/>
              </a:rPr>
              <a:t>n</a:t>
            </a:r>
            <a:r>
              <a:rPr lang="en-US" sz="2000" dirty="0">
                <a:latin typeface="Times New Roman"/>
                <a:cs typeface="Times New Roman"/>
              </a:rPr>
              <a:t>d</a:t>
            </a:r>
            <a:r>
              <a:rPr lang="en-US" sz="2000" spc="5" dirty="0">
                <a:latin typeface="Times New Roman"/>
                <a:cs typeface="Times New Roman"/>
              </a:rPr>
              <a:t> </a:t>
            </a:r>
            <a:r>
              <a:rPr lang="en-US" sz="2000" spc="-10" dirty="0">
                <a:latin typeface="Times New Roman"/>
                <a:cs typeface="Times New Roman"/>
              </a:rPr>
              <a:t>follows</a:t>
            </a:r>
            <a:r>
              <a:rPr lang="en-US" sz="2000" spc="5" dirty="0">
                <a:latin typeface="Times New Roman"/>
                <a:cs typeface="Times New Roman"/>
              </a:rPr>
              <a:t> </a:t>
            </a:r>
            <a:r>
              <a:rPr lang="en-US" sz="2000" spc="-10" dirty="0">
                <a:latin typeface="Times New Roman"/>
                <a:cs typeface="Times New Roman"/>
              </a:rPr>
              <a:t>the</a:t>
            </a:r>
            <a:r>
              <a:rPr lang="en-US" sz="2000" spc="25" dirty="0">
                <a:latin typeface="Times New Roman"/>
                <a:cs typeface="Times New Roman"/>
              </a:rPr>
              <a:t> </a:t>
            </a:r>
            <a:r>
              <a:rPr lang="en-US" sz="2000" spc="-5" dirty="0">
                <a:latin typeface="Times New Roman"/>
                <a:cs typeface="Times New Roman"/>
              </a:rPr>
              <a:t>first-order</a:t>
            </a:r>
            <a:r>
              <a:rPr lang="en-US" sz="2000" dirty="0">
                <a:latin typeface="Times New Roman"/>
                <a:cs typeface="Times New Roman"/>
              </a:rPr>
              <a:t> </a:t>
            </a:r>
            <a:r>
              <a:rPr lang="en-US" sz="2000" spc="-10" dirty="0">
                <a:latin typeface="Times New Roman"/>
                <a:cs typeface="Times New Roman"/>
              </a:rPr>
              <a:t>kinetics.</a:t>
            </a:r>
            <a:endParaRPr lang="en-US" sz="2000" dirty="0">
              <a:latin typeface="Times New Roman"/>
              <a:cs typeface="Times New Roman"/>
            </a:endParaRPr>
          </a:p>
          <a:p>
            <a:pPr marL="12700" marR="5080" algn="just" rtl="0">
              <a:lnSpc>
                <a:spcPct val="150000"/>
              </a:lnSpc>
              <a:spcBef>
                <a:spcPts val="795"/>
              </a:spcBef>
            </a:pPr>
            <a:r>
              <a:rPr lang="en-US" sz="2000" dirty="0">
                <a:latin typeface="Times New Roman"/>
                <a:cs typeface="Times New Roman"/>
              </a:rPr>
              <a:t>The</a:t>
            </a:r>
            <a:r>
              <a:rPr lang="en-US" sz="2000" spc="250" dirty="0">
                <a:latin typeface="Times New Roman"/>
                <a:cs typeface="Times New Roman"/>
              </a:rPr>
              <a:t> </a:t>
            </a:r>
            <a:r>
              <a:rPr lang="en-US" sz="2000" dirty="0">
                <a:latin typeface="Times New Roman"/>
                <a:cs typeface="Times New Roman"/>
              </a:rPr>
              <a:t>first</a:t>
            </a:r>
            <a:r>
              <a:rPr lang="en-US" sz="2000" spc="250" dirty="0">
                <a:latin typeface="Times New Roman"/>
                <a:cs typeface="Times New Roman"/>
              </a:rPr>
              <a:t> </a:t>
            </a:r>
            <a:r>
              <a:rPr lang="en-US" sz="2000" dirty="0">
                <a:latin typeface="Times New Roman"/>
                <a:cs typeface="Times New Roman"/>
              </a:rPr>
              <a:t>step</a:t>
            </a:r>
            <a:r>
              <a:rPr lang="en-US" sz="2000" spc="250" dirty="0">
                <a:latin typeface="Times New Roman"/>
                <a:cs typeface="Times New Roman"/>
              </a:rPr>
              <a:t> </a:t>
            </a:r>
            <a:r>
              <a:rPr lang="en-US" sz="2000" dirty="0">
                <a:latin typeface="Times New Roman"/>
                <a:cs typeface="Times New Roman"/>
              </a:rPr>
              <a:t>of</a:t>
            </a:r>
            <a:r>
              <a:rPr lang="en-US" sz="2000" spc="240" dirty="0">
                <a:latin typeface="Times New Roman"/>
                <a:cs typeface="Times New Roman"/>
              </a:rPr>
              <a:t> </a:t>
            </a:r>
            <a:r>
              <a:rPr lang="en-US" sz="2000" dirty="0">
                <a:latin typeface="Times New Roman"/>
                <a:cs typeface="Times New Roman"/>
              </a:rPr>
              <a:t>cyanohydrin</a:t>
            </a:r>
            <a:r>
              <a:rPr lang="en-US" sz="2000" spc="260" dirty="0">
                <a:latin typeface="Times New Roman"/>
                <a:cs typeface="Times New Roman"/>
              </a:rPr>
              <a:t> </a:t>
            </a:r>
            <a:r>
              <a:rPr lang="en-US" sz="2000" dirty="0">
                <a:latin typeface="Times New Roman"/>
                <a:cs typeface="Times New Roman"/>
              </a:rPr>
              <a:t>formation</a:t>
            </a:r>
            <a:r>
              <a:rPr lang="en-US" sz="2000" spc="250" dirty="0">
                <a:latin typeface="Times New Roman"/>
                <a:cs typeface="Times New Roman"/>
              </a:rPr>
              <a:t> </a:t>
            </a:r>
            <a:r>
              <a:rPr lang="en-US" sz="2000" dirty="0">
                <a:latin typeface="Times New Roman"/>
                <a:cs typeface="Times New Roman"/>
              </a:rPr>
              <a:t>is</a:t>
            </a:r>
            <a:r>
              <a:rPr lang="en-US" sz="2000" spc="245" dirty="0">
                <a:latin typeface="Times New Roman"/>
                <a:cs typeface="Times New Roman"/>
              </a:rPr>
              <a:t> </a:t>
            </a:r>
            <a:r>
              <a:rPr lang="en-US" sz="2000" dirty="0">
                <a:latin typeface="Times New Roman"/>
                <a:cs typeface="Times New Roman"/>
              </a:rPr>
              <a:t>characterized</a:t>
            </a:r>
            <a:r>
              <a:rPr lang="en-US" sz="2000" spc="250" dirty="0">
                <a:latin typeface="Times New Roman"/>
                <a:cs typeface="Times New Roman"/>
              </a:rPr>
              <a:t> </a:t>
            </a:r>
            <a:r>
              <a:rPr lang="en-US" sz="2000" dirty="0">
                <a:latin typeface="Times New Roman"/>
                <a:cs typeface="Times New Roman"/>
              </a:rPr>
              <a:t>by</a:t>
            </a:r>
            <a:r>
              <a:rPr lang="en-US" sz="2000" spc="295" dirty="0">
                <a:latin typeface="Times New Roman"/>
                <a:cs typeface="Times New Roman"/>
              </a:rPr>
              <a:t> </a:t>
            </a:r>
            <a:r>
              <a:rPr lang="en-US" sz="2000" dirty="0">
                <a:latin typeface="Times New Roman"/>
                <a:cs typeface="Times New Roman"/>
              </a:rPr>
              <a:t>the</a:t>
            </a:r>
            <a:r>
              <a:rPr lang="en-US" sz="2000" spc="250" dirty="0">
                <a:latin typeface="Times New Roman"/>
                <a:cs typeface="Times New Roman"/>
              </a:rPr>
              <a:t> </a:t>
            </a:r>
            <a:r>
              <a:rPr lang="en-US" sz="2000" spc="-10" dirty="0">
                <a:latin typeface="Times New Roman"/>
                <a:cs typeface="Times New Roman"/>
              </a:rPr>
              <a:t>nucleophilic addition</a:t>
            </a:r>
            <a:r>
              <a:rPr lang="en-US" sz="2000" spc="-60" dirty="0">
                <a:latin typeface="Times New Roman"/>
                <a:cs typeface="Times New Roman"/>
              </a:rPr>
              <a:t> </a:t>
            </a:r>
            <a:r>
              <a:rPr lang="en-US" sz="2000" dirty="0">
                <a:latin typeface="Times New Roman"/>
                <a:cs typeface="Times New Roman"/>
              </a:rPr>
              <a:t>of</a:t>
            </a:r>
            <a:r>
              <a:rPr lang="en-US" sz="2000" spc="-70" dirty="0">
                <a:latin typeface="Times New Roman"/>
                <a:cs typeface="Times New Roman"/>
              </a:rPr>
              <a:t> </a:t>
            </a:r>
            <a:r>
              <a:rPr lang="en-US" sz="2000" dirty="0">
                <a:latin typeface="Times New Roman"/>
                <a:cs typeface="Times New Roman"/>
              </a:rPr>
              <a:t>the</a:t>
            </a:r>
            <a:r>
              <a:rPr lang="en-US" sz="2000" spc="-55" dirty="0">
                <a:latin typeface="Times New Roman"/>
                <a:cs typeface="Times New Roman"/>
              </a:rPr>
              <a:t> </a:t>
            </a:r>
            <a:r>
              <a:rPr lang="en-US" sz="2000" spc="-10" dirty="0" err="1">
                <a:latin typeface="Times New Roman"/>
                <a:cs typeface="Times New Roman"/>
              </a:rPr>
              <a:t>cyano</a:t>
            </a:r>
            <a:r>
              <a:rPr lang="en-US" sz="2000" spc="-55" dirty="0">
                <a:latin typeface="Times New Roman"/>
                <a:cs typeface="Times New Roman"/>
              </a:rPr>
              <a:t> </a:t>
            </a:r>
            <a:r>
              <a:rPr lang="en-US" sz="2000" dirty="0">
                <a:latin typeface="Times New Roman"/>
                <a:cs typeface="Times New Roman"/>
              </a:rPr>
              <a:t>ion</a:t>
            </a:r>
            <a:r>
              <a:rPr lang="en-US" sz="2000" spc="-55" dirty="0">
                <a:latin typeface="Times New Roman"/>
                <a:cs typeface="Times New Roman"/>
              </a:rPr>
              <a:t> </a:t>
            </a:r>
            <a:r>
              <a:rPr lang="en-US" sz="2000" dirty="0">
                <a:latin typeface="Times New Roman"/>
                <a:cs typeface="Times New Roman"/>
              </a:rPr>
              <a:t>to</a:t>
            </a:r>
            <a:r>
              <a:rPr lang="en-US" sz="2000" spc="-55" dirty="0">
                <a:latin typeface="Times New Roman"/>
                <a:cs typeface="Times New Roman"/>
              </a:rPr>
              <a:t> </a:t>
            </a:r>
            <a:r>
              <a:rPr lang="en-US" sz="2000" dirty="0">
                <a:latin typeface="Times New Roman"/>
                <a:cs typeface="Times New Roman"/>
              </a:rPr>
              <a:t>the</a:t>
            </a:r>
            <a:r>
              <a:rPr lang="en-US" sz="2000" spc="-55" dirty="0">
                <a:latin typeface="Times New Roman"/>
                <a:cs typeface="Times New Roman"/>
              </a:rPr>
              <a:t> </a:t>
            </a:r>
            <a:r>
              <a:rPr lang="en-US" sz="2000" spc="-10" dirty="0">
                <a:latin typeface="Times New Roman"/>
                <a:cs typeface="Times New Roman"/>
              </a:rPr>
              <a:t>carbonyl</a:t>
            </a:r>
            <a:r>
              <a:rPr lang="en-US" sz="2000" spc="-55" dirty="0">
                <a:latin typeface="Times New Roman"/>
                <a:cs typeface="Times New Roman"/>
              </a:rPr>
              <a:t> </a:t>
            </a:r>
            <a:r>
              <a:rPr lang="en-US" sz="2000" dirty="0">
                <a:latin typeface="Times New Roman"/>
                <a:cs typeface="Times New Roman"/>
              </a:rPr>
              <a:t>carbon</a:t>
            </a:r>
            <a:r>
              <a:rPr lang="en-US" sz="2000" spc="-60" dirty="0">
                <a:latin typeface="Times New Roman"/>
                <a:cs typeface="Times New Roman"/>
              </a:rPr>
              <a:t> </a:t>
            </a:r>
            <a:r>
              <a:rPr lang="en-US" sz="2000" dirty="0">
                <a:latin typeface="Times New Roman"/>
                <a:cs typeface="Times New Roman"/>
              </a:rPr>
              <a:t>atom.</a:t>
            </a:r>
            <a:r>
              <a:rPr lang="en-US" sz="2000" spc="-60" dirty="0">
                <a:latin typeface="Times New Roman"/>
                <a:cs typeface="Times New Roman"/>
              </a:rPr>
              <a:t> </a:t>
            </a:r>
            <a:r>
              <a:rPr lang="en-US" sz="2000" dirty="0">
                <a:latin typeface="Times New Roman"/>
                <a:cs typeface="Times New Roman"/>
              </a:rPr>
              <a:t>In</a:t>
            </a:r>
            <a:r>
              <a:rPr lang="en-US" sz="2000" spc="-50" dirty="0">
                <a:latin typeface="Times New Roman"/>
                <a:cs typeface="Times New Roman"/>
              </a:rPr>
              <a:t> </a:t>
            </a:r>
            <a:r>
              <a:rPr lang="en-US" sz="2000" dirty="0">
                <a:latin typeface="Times New Roman"/>
                <a:cs typeface="Times New Roman"/>
              </a:rPr>
              <a:t>this</a:t>
            </a:r>
            <a:r>
              <a:rPr lang="en-US" sz="2000" spc="-55" dirty="0">
                <a:latin typeface="Times New Roman"/>
                <a:cs typeface="Times New Roman"/>
              </a:rPr>
              <a:t> </a:t>
            </a:r>
            <a:r>
              <a:rPr lang="en-US" sz="2000" spc="-10" dirty="0">
                <a:latin typeface="Times New Roman"/>
                <a:cs typeface="Times New Roman"/>
              </a:rPr>
              <a:t>case,</a:t>
            </a:r>
            <a:r>
              <a:rPr lang="en-US" sz="2000" spc="-60" dirty="0">
                <a:latin typeface="Times New Roman"/>
                <a:cs typeface="Times New Roman"/>
              </a:rPr>
              <a:t> </a:t>
            </a:r>
            <a:r>
              <a:rPr lang="en-US" sz="2000" dirty="0" err="1">
                <a:latin typeface="Times New Roman"/>
                <a:cs typeface="Times New Roman"/>
              </a:rPr>
              <a:t>cyano</a:t>
            </a:r>
            <a:r>
              <a:rPr lang="en-US" sz="2000" spc="-65" dirty="0">
                <a:latin typeface="Times New Roman"/>
                <a:cs typeface="Times New Roman"/>
              </a:rPr>
              <a:t> </a:t>
            </a:r>
            <a:r>
              <a:rPr lang="en-US" sz="2000" dirty="0">
                <a:latin typeface="Times New Roman"/>
                <a:cs typeface="Times New Roman"/>
              </a:rPr>
              <a:t>ions</a:t>
            </a:r>
            <a:r>
              <a:rPr lang="en-US" sz="2000" spc="-55" dirty="0">
                <a:latin typeface="Times New Roman"/>
                <a:cs typeface="Times New Roman"/>
              </a:rPr>
              <a:t> </a:t>
            </a:r>
            <a:r>
              <a:rPr lang="en-US" sz="2000" spc="-25" dirty="0">
                <a:latin typeface="Times New Roman"/>
                <a:cs typeface="Times New Roman"/>
              </a:rPr>
              <a:t>are </a:t>
            </a:r>
            <a:r>
              <a:rPr lang="en-US" sz="2000" dirty="0">
                <a:latin typeface="Times New Roman"/>
                <a:cs typeface="Times New Roman"/>
              </a:rPr>
              <a:t>sufficiently</a:t>
            </a:r>
            <a:r>
              <a:rPr lang="en-US" sz="2000" spc="165" dirty="0">
                <a:latin typeface="Times New Roman"/>
                <a:cs typeface="Times New Roman"/>
              </a:rPr>
              <a:t> </a:t>
            </a:r>
            <a:r>
              <a:rPr lang="en-US" sz="2000" dirty="0">
                <a:latin typeface="Times New Roman"/>
                <a:cs typeface="Times New Roman"/>
              </a:rPr>
              <a:t>nucleophilic</a:t>
            </a:r>
            <a:r>
              <a:rPr lang="en-US" sz="2000" spc="165" dirty="0">
                <a:latin typeface="Times New Roman"/>
                <a:cs typeface="Times New Roman"/>
              </a:rPr>
              <a:t> </a:t>
            </a:r>
            <a:r>
              <a:rPr lang="en-US" sz="2000" dirty="0">
                <a:latin typeface="Times New Roman"/>
                <a:cs typeface="Times New Roman"/>
              </a:rPr>
              <a:t>to</a:t>
            </a:r>
            <a:r>
              <a:rPr lang="en-US" sz="2000" spc="170" dirty="0">
                <a:latin typeface="Times New Roman"/>
                <a:cs typeface="Times New Roman"/>
              </a:rPr>
              <a:t> </a:t>
            </a:r>
            <a:r>
              <a:rPr lang="en-US" sz="2000" dirty="0">
                <a:latin typeface="Times New Roman"/>
                <a:cs typeface="Times New Roman"/>
              </a:rPr>
              <a:t>attack</a:t>
            </a:r>
            <a:r>
              <a:rPr lang="en-US" sz="2000" spc="165" dirty="0">
                <a:latin typeface="Times New Roman"/>
                <a:cs typeface="Times New Roman"/>
              </a:rPr>
              <a:t> </a:t>
            </a:r>
            <a:r>
              <a:rPr lang="en-US" sz="2000" dirty="0">
                <a:latin typeface="Times New Roman"/>
                <a:cs typeface="Times New Roman"/>
              </a:rPr>
              <a:t>the</a:t>
            </a:r>
            <a:r>
              <a:rPr lang="en-US" sz="2000" spc="165" dirty="0">
                <a:latin typeface="Times New Roman"/>
                <a:cs typeface="Times New Roman"/>
              </a:rPr>
              <a:t> </a:t>
            </a:r>
            <a:r>
              <a:rPr lang="en-US" sz="2000" dirty="0">
                <a:latin typeface="Times New Roman"/>
                <a:cs typeface="Times New Roman"/>
              </a:rPr>
              <a:t>partially</a:t>
            </a:r>
            <a:r>
              <a:rPr lang="en-US" sz="2000" spc="155" dirty="0">
                <a:latin typeface="Times New Roman"/>
                <a:cs typeface="Times New Roman"/>
              </a:rPr>
              <a:t> </a:t>
            </a:r>
            <a:r>
              <a:rPr lang="en-US" sz="2000" dirty="0">
                <a:latin typeface="Times New Roman"/>
                <a:cs typeface="Times New Roman"/>
              </a:rPr>
              <a:t>positive</a:t>
            </a:r>
            <a:r>
              <a:rPr lang="en-US" sz="2000" spc="165" dirty="0">
                <a:latin typeface="Times New Roman"/>
                <a:cs typeface="Times New Roman"/>
              </a:rPr>
              <a:t> </a:t>
            </a:r>
            <a:r>
              <a:rPr lang="en-US" sz="2000" dirty="0">
                <a:latin typeface="Times New Roman"/>
                <a:cs typeface="Times New Roman"/>
              </a:rPr>
              <a:t>carbonyl</a:t>
            </a:r>
            <a:r>
              <a:rPr lang="en-US" sz="2000" spc="170" dirty="0">
                <a:latin typeface="Times New Roman"/>
                <a:cs typeface="Times New Roman"/>
              </a:rPr>
              <a:t> </a:t>
            </a:r>
            <a:r>
              <a:rPr lang="en-US" sz="2000" dirty="0">
                <a:latin typeface="Times New Roman"/>
                <a:cs typeface="Times New Roman"/>
              </a:rPr>
              <a:t>carbon</a:t>
            </a:r>
            <a:r>
              <a:rPr lang="en-US" sz="2000" spc="165" dirty="0">
                <a:latin typeface="Times New Roman"/>
                <a:cs typeface="Times New Roman"/>
              </a:rPr>
              <a:t> </a:t>
            </a:r>
            <a:r>
              <a:rPr lang="en-US" sz="2000" spc="-20" dirty="0">
                <a:latin typeface="Times New Roman"/>
                <a:cs typeface="Times New Roman"/>
              </a:rPr>
              <a:t>atom </a:t>
            </a:r>
            <a:r>
              <a:rPr lang="en-US" sz="2000" dirty="0">
                <a:latin typeface="Times New Roman"/>
                <a:cs typeface="Times New Roman"/>
              </a:rPr>
              <a:t>resulting</a:t>
            </a:r>
            <a:r>
              <a:rPr lang="en-US" sz="2000" spc="-30" dirty="0">
                <a:latin typeface="Times New Roman"/>
                <a:cs typeface="Times New Roman"/>
              </a:rPr>
              <a:t> </a:t>
            </a:r>
            <a:r>
              <a:rPr lang="en-US" sz="2000" dirty="0">
                <a:latin typeface="Times New Roman"/>
                <a:cs typeface="Times New Roman"/>
              </a:rPr>
              <a:t>in</a:t>
            </a:r>
            <a:r>
              <a:rPr lang="en-US" sz="2000" spc="-30" dirty="0">
                <a:latin typeface="Times New Roman"/>
                <a:cs typeface="Times New Roman"/>
              </a:rPr>
              <a:t> </a:t>
            </a:r>
            <a:r>
              <a:rPr lang="en-US" sz="2000" dirty="0">
                <a:latin typeface="Times New Roman"/>
                <a:cs typeface="Times New Roman"/>
              </a:rPr>
              <a:t>an</a:t>
            </a:r>
            <a:r>
              <a:rPr lang="en-US" sz="2000" spc="-45" dirty="0">
                <a:latin typeface="Times New Roman"/>
                <a:cs typeface="Times New Roman"/>
              </a:rPr>
              <a:t> </a:t>
            </a:r>
            <a:r>
              <a:rPr lang="en-US" sz="2000" dirty="0">
                <a:latin typeface="Times New Roman"/>
                <a:cs typeface="Times New Roman"/>
              </a:rPr>
              <a:t>ionic</a:t>
            </a:r>
            <a:r>
              <a:rPr lang="en-US" sz="2000" spc="-35" dirty="0">
                <a:latin typeface="Times New Roman"/>
                <a:cs typeface="Times New Roman"/>
              </a:rPr>
              <a:t> </a:t>
            </a:r>
            <a:r>
              <a:rPr lang="en-US" sz="2000" dirty="0">
                <a:latin typeface="Times New Roman"/>
                <a:cs typeface="Times New Roman"/>
              </a:rPr>
              <a:t>tetrahedral</a:t>
            </a:r>
            <a:r>
              <a:rPr lang="en-US" sz="2000" spc="-25" dirty="0">
                <a:latin typeface="Times New Roman"/>
                <a:cs typeface="Times New Roman"/>
              </a:rPr>
              <a:t> </a:t>
            </a:r>
            <a:r>
              <a:rPr lang="en-US" sz="2000" spc="-10" dirty="0">
                <a:latin typeface="Times New Roman"/>
                <a:cs typeface="Times New Roman"/>
              </a:rPr>
              <a:t>intermediate.</a:t>
            </a:r>
            <a:endParaRPr lang="en-US" sz="2000" dirty="0">
              <a:latin typeface="Times New Roman"/>
              <a:cs typeface="Times New Roman"/>
            </a:endParaRPr>
          </a:p>
          <a:p>
            <a:pPr algn="l" rtl="0">
              <a:lnSpc>
                <a:spcPct val="150000"/>
              </a:lnSpc>
            </a:pPr>
            <a:endParaRPr lang="ar-IQ" sz="2000" dirty="0"/>
          </a:p>
        </p:txBody>
      </p:sp>
      <p:pic>
        <p:nvPicPr>
          <p:cNvPr id="4" name="object 4"/>
          <p:cNvPicPr/>
          <p:nvPr/>
        </p:nvPicPr>
        <p:blipFill>
          <a:blip r:embed="rId2" cstate="print"/>
          <a:stretch>
            <a:fillRect/>
          </a:stretch>
        </p:blipFill>
        <p:spPr>
          <a:xfrm>
            <a:off x="5310812" y="4567416"/>
            <a:ext cx="6331690" cy="1948177"/>
          </a:xfrm>
          <a:prstGeom prst="rect">
            <a:avLst/>
          </a:prstGeom>
        </p:spPr>
      </p:pic>
    </p:spTree>
    <p:extLst>
      <p:ext uri="{BB962C8B-B14F-4D97-AF65-F5344CB8AC3E}">
        <p14:creationId xmlns:p14="http://schemas.microsoft.com/office/powerpoint/2010/main" val="22756017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ject 5"/>
          <p:cNvPicPr>
            <a:picLocks noGrp="1"/>
          </p:cNvPicPr>
          <p:nvPr>
            <p:ph idx="1"/>
          </p:nvPr>
        </p:nvPicPr>
        <p:blipFill>
          <a:blip r:embed="rId2" cstate="print"/>
          <a:stretch>
            <a:fillRect/>
          </a:stretch>
        </p:blipFill>
        <p:spPr>
          <a:xfrm>
            <a:off x="2820473" y="734095"/>
            <a:ext cx="6078828" cy="1687133"/>
          </a:xfrm>
          <a:prstGeom prst="rect">
            <a:avLst/>
          </a:prstGeom>
        </p:spPr>
      </p:pic>
      <p:sp>
        <p:nvSpPr>
          <p:cNvPr id="5" name="Rectangle 4"/>
          <p:cNvSpPr/>
          <p:nvPr/>
        </p:nvSpPr>
        <p:spPr>
          <a:xfrm>
            <a:off x="497982" y="2971064"/>
            <a:ext cx="11694017" cy="4226863"/>
          </a:xfrm>
          <a:prstGeom prst="rect">
            <a:avLst/>
          </a:prstGeom>
        </p:spPr>
        <p:txBody>
          <a:bodyPr wrap="square">
            <a:spAutoFit/>
          </a:bodyPr>
          <a:lstStyle/>
          <a:p>
            <a:pPr marL="12700" marR="5080">
              <a:lnSpc>
                <a:spcPct val="143600"/>
              </a:lnSpc>
              <a:spcBef>
                <a:spcPts val="95"/>
              </a:spcBef>
            </a:pPr>
            <a:r>
              <a:rPr lang="en-US" sz="2000" dirty="0">
                <a:latin typeface="Times New Roman"/>
                <a:cs typeface="Times New Roman"/>
              </a:rPr>
              <a:t>The</a:t>
            </a:r>
            <a:r>
              <a:rPr lang="en-US" sz="2000" spc="165" dirty="0">
                <a:latin typeface="Times New Roman"/>
                <a:cs typeface="Times New Roman"/>
              </a:rPr>
              <a:t> </a:t>
            </a:r>
            <a:r>
              <a:rPr lang="en-US" sz="2000" dirty="0">
                <a:latin typeface="Times New Roman"/>
                <a:cs typeface="Times New Roman"/>
              </a:rPr>
              <a:t>second</a:t>
            </a:r>
            <a:r>
              <a:rPr lang="en-US" sz="2000" spc="160" dirty="0">
                <a:latin typeface="Times New Roman"/>
                <a:cs typeface="Times New Roman"/>
              </a:rPr>
              <a:t> </a:t>
            </a:r>
            <a:r>
              <a:rPr lang="en-US" sz="2000" dirty="0">
                <a:latin typeface="Times New Roman"/>
                <a:cs typeface="Times New Roman"/>
              </a:rPr>
              <a:t>step</a:t>
            </a:r>
            <a:r>
              <a:rPr lang="en-US" sz="2000" spc="165" dirty="0">
                <a:latin typeface="Times New Roman"/>
                <a:cs typeface="Times New Roman"/>
              </a:rPr>
              <a:t> </a:t>
            </a:r>
            <a:r>
              <a:rPr lang="en-US" sz="2000" dirty="0">
                <a:latin typeface="Times New Roman"/>
                <a:cs typeface="Times New Roman"/>
              </a:rPr>
              <a:t>consists</a:t>
            </a:r>
            <a:r>
              <a:rPr lang="en-US" sz="2000" spc="160" dirty="0">
                <a:latin typeface="Times New Roman"/>
                <a:cs typeface="Times New Roman"/>
              </a:rPr>
              <a:t> </a:t>
            </a:r>
            <a:r>
              <a:rPr lang="en-US" sz="2000" dirty="0">
                <a:latin typeface="Times New Roman"/>
                <a:cs typeface="Times New Roman"/>
              </a:rPr>
              <a:t>in</a:t>
            </a:r>
            <a:r>
              <a:rPr lang="en-US" sz="2000" spc="155" dirty="0">
                <a:latin typeface="Times New Roman"/>
                <a:cs typeface="Times New Roman"/>
              </a:rPr>
              <a:t> </a:t>
            </a:r>
            <a:r>
              <a:rPr lang="en-US" sz="2000" dirty="0">
                <a:latin typeface="Times New Roman"/>
                <a:cs typeface="Times New Roman"/>
              </a:rPr>
              <a:t>protonating</a:t>
            </a:r>
            <a:r>
              <a:rPr lang="en-US" sz="2000" spc="170" dirty="0">
                <a:latin typeface="Times New Roman"/>
                <a:cs typeface="Times New Roman"/>
              </a:rPr>
              <a:t> </a:t>
            </a:r>
            <a:r>
              <a:rPr lang="en-US" sz="2000" dirty="0">
                <a:latin typeface="Times New Roman"/>
                <a:cs typeface="Times New Roman"/>
              </a:rPr>
              <a:t>the</a:t>
            </a:r>
            <a:r>
              <a:rPr lang="en-US" sz="2000" spc="165" dirty="0">
                <a:latin typeface="Times New Roman"/>
                <a:cs typeface="Times New Roman"/>
              </a:rPr>
              <a:t> </a:t>
            </a:r>
            <a:r>
              <a:rPr lang="en-US" sz="2000" dirty="0" err="1">
                <a:latin typeface="Times New Roman"/>
                <a:cs typeface="Times New Roman"/>
              </a:rPr>
              <a:t>alkoxy</a:t>
            </a:r>
            <a:r>
              <a:rPr lang="en-US" sz="2000" spc="160" dirty="0">
                <a:latin typeface="Times New Roman"/>
                <a:cs typeface="Times New Roman"/>
              </a:rPr>
              <a:t> </a:t>
            </a:r>
            <a:r>
              <a:rPr lang="en-US" sz="2000" dirty="0">
                <a:latin typeface="Times New Roman"/>
                <a:cs typeface="Times New Roman"/>
              </a:rPr>
              <a:t>group,</a:t>
            </a:r>
            <a:r>
              <a:rPr lang="en-US" sz="2000" spc="160" dirty="0">
                <a:latin typeface="Times New Roman"/>
                <a:cs typeface="Times New Roman"/>
              </a:rPr>
              <a:t> </a:t>
            </a:r>
            <a:r>
              <a:rPr lang="en-US" sz="2000" dirty="0">
                <a:latin typeface="Times New Roman"/>
                <a:cs typeface="Times New Roman"/>
              </a:rPr>
              <a:t>which</a:t>
            </a:r>
            <a:r>
              <a:rPr lang="en-US" sz="2000" spc="160" dirty="0">
                <a:latin typeface="Times New Roman"/>
                <a:cs typeface="Times New Roman"/>
              </a:rPr>
              <a:t> </a:t>
            </a:r>
            <a:r>
              <a:rPr lang="en-US" sz="2000" dirty="0">
                <a:latin typeface="Times New Roman"/>
                <a:cs typeface="Times New Roman"/>
              </a:rPr>
              <a:t>leads</a:t>
            </a:r>
            <a:r>
              <a:rPr lang="en-US" sz="2000" spc="160" dirty="0">
                <a:latin typeface="Times New Roman"/>
                <a:cs typeface="Times New Roman"/>
              </a:rPr>
              <a:t> </a:t>
            </a:r>
            <a:r>
              <a:rPr lang="en-US" sz="2000" dirty="0">
                <a:latin typeface="Times New Roman"/>
                <a:cs typeface="Times New Roman"/>
              </a:rPr>
              <a:t>to</a:t>
            </a:r>
            <a:r>
              <a:rPr lang="en-US" sz="2000" spc="155" dirty="0">
                <a:latin typeface="Times New Roman"/>
                <a:cs typeface="Times New Roman"/>
              </a:rPr>
              <a:t> </a:t>
            </a:r>
            <a:r>
              <a:rPr lang="en-US" sz="2000" spc="-25" dirty="0">
                <a:latin typeface="Times New Roman"/>
                <a:cs typeface="Times New Roman"/>
              </a:rPr>
              <a:t>the </a:t>
            </a:r>
            <a:r>
              <a:rPr lang="en-US" sz="2000" dirty="0">
                <a:latin typeface="Times New Roman"/>
                <a:cs typeface="Times New Roman"/>
              </a:rPr>
              <a:t>formation</a:t>
            </a:r>
            <a:r>
              <a:rPr lang="en-US" sz="2000" spc="-30" dirty="0">
                <a:latin typeface="Times New Roman"/>
                <a:cs typeface="Times New Roman"/>
              </a:rPr>
              <a:t> </a:t>
            </a:r>
            <a:r>
              <a:rPr lang="en-US" sz="2000" dirty="0">
                <a:latin typeface="Times New Roman"/>
                <a:cs typeface="Times New Roman"/>
              </a:rPr>
              <a:t>of</a:t>
            </a:r>
            <a:r>
              <a:rPr lang="en-US" sz="2000" spc="-35" dirty="0">
                <a:latin typeface="Times New Roman"/>
                <a:cs typeface="Times New Roman"/>
              </a:rPr>
              <a:t> </a:t>
            </a:r>
            <a:r>
              <a:rPr lang="en-US" sz="2000" dirty="0">
                <a:latin typeface="Times New Roman"/>
                <a:cs typeface="Times New Roman"/>
              </a:rPr>
              <a:t>the</a:t>
            </a:r>
            <a:r>
              <a:rPr lang="en-US" sz="2000" spc="-30" dirty="0">
                <a:latin typeface="Times New Roman"/>
                <a:cs typeface="Times New Roman"/>
              </a:rPr>
              <a:t> </a:t>
            </a:r>
            <a:r>
              <a:rPr lang="en-US" sz="2000" dirty="0">
                <a:latin typeface="Times New Roman"/>
                <a:cs typeface="Times New Roman"/>
              </a:rPr>
              <a:t>corresponding</a:t>
            </a:r>
            <a:r>
              <a:rPr lang="en-US" sz="2000" spc="-30" dirty="0">
                <a:latin typeface="Times New Roman"/>
                <a:cs typeface="Times New Roman"/>
              </a:rPr>
              <a:t> </a:t>
            </a:r>
            <a:r>
              <a:rPr lang="en-US" sz="2000" spc="-10" dirty="0">
                <a:latin typeface="Times New Roman"/>
                <a:cs typeface="Times New Roman"/>
              </a:rPr>
              <a:t>cyanohydrin</a:t>
            </a:r>
            <a:r>
              <a:rPr lang="en-US" spc="-10" dirty="0" smtClean="0">
                <a:latin typeface="Times New Roman"/>
                <a:cs typeface="Times New Roman"/>
              </a:rPr>
              <a:t>.</a:t>
            </a:r>
          </a:p>
          <a:p>
            <a:pPr marL="12700" marR="5080">
              <a:lnSpc>
                <a:spcPct val="143600"/>
              </a:lnSpc>
              <a:spcBef>
                <a:spcPts val="95"/>
              </a:spcBef>
            </a:pPr>
            <a:endParaRPr lang="en-US" spc="-10" dirty="0">
              <a:latin typeface="Times New Roman"/>
              <a:cs typeface="Times New Roman"/>
            </a:endParaRPr>
          </a:p>
          <a:p>
            <a:pPr marL="12700" marR="5080">
              <a:lnSpc>
                <a:spcPct val="143600"/>
              </a:lnSpc>
              <a:spcBef>
                <a:spcPts val="95"/>
              </a:spcBef>
            </a:pPr>
            <a:endParaRPr lang="en-US" spc="-10" dirty="0" smtClean="0">
              <a:latin typeface="Times New Roman"/>
              <a:cs typeface="Times New Roman"/>
            </a:endParaRPr>
          </a:p>
          <a:p>
            <a:pPr marL="12700" marR="5080">
              <a:lnSpc>
                <a:spcPct val="143600"/>
              </a:lnSpc>
              <a:spcBef>
                <a:spcPts val="95"/>
              </a:spcBef>
            </a:pPr>
            <a:endParaRPr lang="en-US" spc="-10" dirty="0">
              <a:latin typeface="Times New Roman"/>
              <a:cs typeface="Times New Roman"/>
            </a:endParaRPr>
          </a:p>
          <a:p>
            <a:pPr marL="12700" marR="5080">
              <a:lnSpc>
                <a:spcPct val="143600"/>
              </a:lnSpc>
              <a:spcBef>
                <a:spcPts val="95"/>
              </a:spcBef>
            </a:pPr>
            <a:endParaRPr lang="en-US" spc="-10" dirty="0" smtClean="0">
              <a:latin typeface="Times New Roman"/>
              <a:cs typeface="Times New Roman"/>
            </a:endParaRPr>
          </a:p>
          <a:p>
            <a:pPr marL="12700" marR="5080">
              <a:lnSpc>
                <a:spcPct val="143600"/>
              </a:lnSpc>
              <a:spcBef>
                <a:spcPts val="95"/>
              </a:spcBef>
            </a:pPr>
            <a:endParaRPr lang="en-US" spc="-10" dirty="0">
              <a:latin typeface="Times New Roman"/>
              <a:cs typeface="Times New Roman"/>
            </a:endParaRPr>
          </a:p>
          <a:p>
            <a:pPr marL="12700" marR="5080">
              <a:lnSpc>
                <a:spcPct val="143600"/>
              </a:lnSpc>
              <a:spcBef>
                <a:spcPts val="95"/>
              </a:spcBef>
            </a:pPr>
            <a:endParaRPr lang="en-US" spc="-10" dirty="0" smtClean="0">
              <a:latin typeface="Times New Roman"/>
              <a:cs typeface="Times New Roman"/>
            </a:endParaRPr>
          </a:p>
          <a:p>
            <a:pPr marL="12700" marR="5080">
              <a:lnSpc>
                <a:spcPct val="143600"/>
              </a:lnSpc>
              <a:spcBef>
                <a:spcPts val="95"/>
              </a:spcBef>
            </a:pPr>
            <a:endParaRPr lang="en-US" spc="-10" dirty="0">
              <a:latin typeface="Times New Roman"/>
              <a:cs typeface="Times New Roman"/>
            </a:endParaRPr>
          </a:p>
          <a:p>
            <a:pPr marL="12700" marR="5080">
              <a:lnSpc>
                <a:spcPct val="143600"/>
              </a:lnSpc>
              <a:spcBef>
                <a:spcPts val="95"/>
              </a:spcBef>
            </a:pPr>
            <a:endParaRPr lang="en-US" dirty="0">
              <a:latin typeface="Times New Roman"/>
              <a:cs typeface="Times New Roman"/>
            </a:endParaRPr>
          </a:p>
        </p:txBody>
      </p:sp>
      <p:pic>
        <p:nvPicPr>
          <p:cNvPr id="6" name="object 5"/>
          <p:cNvPicPr/>
          <p:nvPr/>
        </p:nvPicPr>
        <p:blipFill>
          <a:blip r:embed="rId2" cstate="print"/>
          <a:stretch>
            <a:fillRect/>
          </a:stretch>
        </p:blipFill>
        <p:spPr>
          <a:xfrm>
            <a:off x="2679545" y="4546242"/>
            <a:ext cx="6697921" cy="1807849"/>
          </a:xfrm>
          <a:prstGeom prst="rect">
            <a:avLst/>
          </a:prstGeom>
        </p:spPr>
      </p:pic>
    </p:spTree>
    <p:extLst>
      <p:ext uri="{BB962C8B-B14F-4D97-AF65-F5344CB8AC3E}">
        <p14:creationId xmlns:p14="http://schemas.microsoft.com/office/powerpoint/2010/main" val="1730294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335627" y="2678807"/>
            <a:ext cx="7263685" cy="1277273"/>
          </a:xfrm>
          <a:prstGeom prst="rect">
            <a:avLst/>
          </a:prstGeom>
          <a:noFill/>
        </p:spPr>
        <p:txBody>
          <a:bodyPr wrap="square" rtlCol="1">
            <a:spAutoFit/>
          </a:bodyPr>
          <a:lstStyle/>
          <a:p>
            <a:r>
              <a:rPr lang="en-US" sz="7700" dirty="0" smtClean="0"/>
              <a:t>THANK YOU</a:t>
            </a:r>
            <a:endParaRPr lang="ar-IQ" sz="7700" dirty="0"/>
          </a:p>
        </p:txBody>
      </p:sp>
    </p:spTree>
    <p:extLst>
      <p:ext uri="{BB962C8B-B14F-4D97-AF65-F5344CB8AC3E}">
        <p14:creationId xmlns:p14="http://schemas.microsoft.com/office/powerpoint/2010/main" val="26219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5713" y="949862"/>
            <a:ext cx="11346287" cy="4351338"/>
          </a:xfrm>
        </p:spPr>
        <p:txBody>
          <a:bodyPr>
            <a:noAutofit/>
          </a:bodyPr>
          <a:lstStyle/>
          <a:p>
            <a:pPr marL="0" indent="0" algn="l" rtl="0">
              <a:lnSpc>
                <a:spcPct val="100000"/>
              </a:lnSpc>
              <a:spcBef>
                <a:spcPts val="975"/>
              </a:spcBef>
              <a:buNone/>
            </a:pPr>
            <a:endParaRPr lang="en-US" sz="2000" spc="-10" dirty="0" smtClean="0">
              <a:latin typeface="Times New Roman" panose="02020603050405020304" pitchFamily="18" charset="0"/>
              <a:cs typeface="Times New Roman" panose="02020603050405020304" pitchFamily="18" charset="0"/>
            </a:endParaRPr>
          </a:p>
          <a:p>
            <a:pPr marL="12700" indent="0" algn="l" rtl="0">
              <a:lnSpc>
                <a:spcPct val="100000"/>
              </a:lnSpc>
              <a:spcBef>
                <a:spcPts val="975"/>
              </a:spcBef>
              <a:buNone/>
              <a:tabLst>
                <a:tab pos="189865" algn="l"/>
              </a:tabLst>
            </a:pPr>
            <a:r>
              <a:rPr lang="en-US" sz="2000" b="1" dirty="0" smtClean="0">
                <a:solidFill>
                  <a:srgbClr val="C00000"/>
                </a:solidFill>
                <a:latin typeface="Times New Roman" panose="02020603050405020304" pitchFamily="18" charset="0"/>
                <a:cs typeface="Times New Roman" panose="02020603050405020304" pitchFamily="18" charset="0"/>
              </a:rPr>
              <a:t>3</a:t>
            </a:r>
            <a:r>
              <a:rPr lang="en-US" sz="2000" b="1" dirty="0" smtClean="0">
                <a:latin typeface="Times New Roman" panose="02020603050405020304" pitchFamily="18" charset="0"/>
                <a:cs typeface="Times New Roman" panose="02020603050405020304" pitchFamily="18" charset="0"/>
              </a:rPr>
              <a:t>.Substitution</a:t>
            </a:r>
            <a:r>
              <a:rPr lang="en-US" sz="2000" b="1" spc="-35" dirty="0" smtClean="0">
                <a:latin typeface="Times New Roman" panose="02020603050405020304" pitchFamily="18" charset="0"/>
                <a:cs typeface="Times New Roman" panose="02020603050405020304" pitchFamily="18" charset="0"/>
              </a:rPr>
              <a:t> </a:t>
            </a:r>
            <a:r>
              <a:rPr lang="en-US" sz="2000" b="1" spc="-10" dirty="0">
                <a:latin typeface="Times New Roman" panose="02020603050405020304" pitchFamily="18" charset="0"/>
                <a:cs typeface="Times New Roman" panose="02020603050405020304" pitchFamily="18" charset="0"/>
              </a:rPr>
              <a:t>Reactions</a:t>
            </a:r>
            <a:r>
              <a:rPr lang="en-US" sz="2000" spc="-1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2700" marR="805180" algn="l" rtl="0">
              <a:lnSpc>
                <a:spcPct val="110000"/>
              </a:lnSpc>
              <a:spcBef>
                <a:spcPts val="1365"/>
              </a:spcBef>
            </a:pPr>
            <a:r>
              <a:rPr lang="en-US" sz="2000" spc="-10" dirty="0">
                <a:latin typeface="Times New Roman" panose="02020603050405020304" pitchFamily="18" charset="0"/>
                <a:cs typeface="Times New Roman" panose="02020603050405020304" pitchFamily="18" charset="0"/>
              </a:rPr>
              <a:t>Nucleophilic</a:t>
            </a:r>
            <a:r>
              <a:rPr lang="en-US" sz="2000" spc="-95"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Aliphatic</a:t>
            </a:r>
            <a:r>
              <a:rPr lang="en-US" sz="2000" spc="-4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Substitution</a:t>
            </a:r>
            <a:r>
              <a:rPr lang="en-US" sz="2000" spc="-1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with</a:t>
            </a:r>
            <a:r>
              <a:rPr lang="en-US" sz="2000" spc="-15"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SN1,</a:t>
            </a:r>
            <a:r>
              <a:rPr lang="en-US" sz="2000" spc="-25"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SN2,</a:t>
            </a:r>
            <a:r>
              <a:rPr lang="en-US" sz="2000" spc="-3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and</a:t>
            </a:r>
            <a:r>
              <a:rPr lang="en-US" sz="2000" spc="-15"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SNi</a:t>
            </a:r>
            <a:r>
              <a:rPr lang="en-US" sz="2000" spc="-15" dirty="0">
                <a:latin typeface="Times New Roman" panose="02020603050405020304" pitchFamily="18" charset="0"/>
                <a:cs typeface="Times New Roman" panose="02020603050405020304" pitchFamily="18" charset="0"/>
              </a:rPr>
              <a:t> </a:t>
            </a:r>
            <a:r>
              <a:rPr lang="en-US" sz="2000" spc="-10" dirty="0">
                <a:latin typeface="Times New Roman" panose="02020603050405020304" pitchFamily="18" charset="0"/>
                <a:cs typeface="Times New Roman" panose="02020603050405020304" pitchFamily="18" charset="0"/>
              </a:rPr>
              <a:t>reaction mechanisms.</a:t>
            </a:r>
            <a:endParaRPr lang="en-US" sz="2000" dirty="0">
              <a:latin typeface="Times New Roman" panose="02020603050405020304" pitchFamily="18" charset="0"/>
              <a:cs typeface="Times New Roman" panose="02020603050405020304" pitchFamily="18" charset="0"/>
            </a:endParaRPr>
          </a:p>
          <a:p>
            <a:pPr marL="0" indent="0" algn="l" rtl="0">
              <a:lnSpc>
                <a:spcPct val="100000"/>
              </a:lnSpc>
              <a:spcBef>
                <a:spcPts val="975"/>
              </a:spcBef>
              <a:buNone/>
            </a:pPr>
            <a:endParaRPr lang="en-US" sz="2000" spc="-10" dirty="0">
              <a:latin typeface="Times New Roman" panose="02020603050405020304" pitchFamily="18" charset="0"/>
              <a:cs typeface="Times New Roman" panose="02020603050405020304" pitchFamily="18" charset="0"/>
            </a:endParaRPr>
          </a:p>
          <a:p>
            <a:pPr marL="0" indent="0" algn="l" rtl="0">
              <a:lnSpc>
                <a:spcPct val="100000"/>
              </a:lnSpc>
              <a:spcBef>
                <a:spcPts val="975"/>
              </a:spcBef>
              <a:buNone/>
            </a:pPr>
            <a:r>
              <a:rPr lang="en-US" sz="2000" spc="-10" dirty="0" smtClean="0">
                <a:latin typeface="Times New Roman" panose="02020603050405020304" pitchFamily="18" charset="0"/>
                <a:cs typeface="Times New Roman" panose="02020603050405020304" pitchFamily="18" charset="0"/>
              </a:rPr>
              <a:t>*Nucleophilic</a:t>
            </a:r>
            <a:r>
              <a:rPr lang="en-US" sz="2000" spc="-75"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Aromatic </a:t>
            </a:r>
            <a:r>
              <a:rPr lang="en-US" sz="2000" spc="-10" dirty="0" smtClean="0">
                <a:latin typeface="Times New Roman" panose="02020603050405020304" pitchFamily="18" charset="0"/>
                <a:cs typeface="Times New Roman" panose="02020603050405020304" pitchFamily="18" charset="0"/>
              </a:rPr>
              <a:t>Substitution</a:t>
            </a:r>
            <a:endParaRPr lang="en-US" sz="2000" dirty="0" smtClean="0">
              <a:latin typeface="Times New Roman" panose="02020603050405020304" pitchFamily="18" charset="0"/>
              <a:cs typeface="Times New Roman" panose="02020603050405020304" pitchFamily="18" charset="0"/>
            </a:endParaRPr>
          </a:p>
          <a:p>
            <a:pPr marL="146050" lvl="1" indent="-133350" algn="l" rtl="0">
              <a:lnSpc>
                <a:spcPct val="100000"/>
              </a:lnSpc>
              <a:spcBef>
                <a:spcPts val="969"/>
              </a:spcBef>
              <a:buChar char="*"/>
              <a:tabLst>
                <a:tab pos="146050" algn="l"/>
              </a:tabLst>
            </a:pPr>
            <a:r>
              <a:rPr lang="en-US" sz="2000" spc="-10" dirty="0" smtClean="0">
                <a:latin typeface="Times New Roman" panose="02020603050405020304" pitchFamily="18" charset="0"/>
                <a:cs typeface="Times New Roman" panose="02020603050405020304" pitchFamily="18" charset="0"/>
              </a:rPr>
              <a:t>Nucleophilic</a:t>
            </a:r>
            <a:r>
              <a:rPr lang="en-US" sz="2000" spc="-75"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Acyl</a:t>
            </a:r>
            <a:r>
              <a:rPr lang="en-US" sz="2000" spc="-10" dirty="0" smtClean="0">
                <a:latin typeface="Times New Roman" panose="02020603050405020304" pitchFamily="18" charset="0"/>
                <a:cs typeface="Times New Roman" panose="02020603050405020304" pitchFamily="18" charset="0"/>
              </a:rPr>
              <a:t> Substitution</a:t>
            </a:r>
            <a:endParaRPr lang="en-US" sz="2000" dirty="0" smtClean="0">
              <a:latin typeface="Times New Roman" panose="02020603050405020304" pitchFamily="18" charset="0"/>
              <a:cs typeface="Times New Roman" panose="02020603050405020304" pitchFamily="18" charset="0"/>
            </a:endParaRPr>
          </a:p>
          <a:p>
            <a:pPr marL="146050" lvl="1" indent="-133350" algn="l" rtl="0">
              <a:lnSpc>
                <a:spcPct val="100000"/>
              </a:lnSpc>
              <a:spcBef>
                <a:spcPts val="975"/>
              </a:spcBef>
              <a:buChar char="*"/>
              <a:tabLst>
                <a:tab pos="146050" algn="l"/>
              </a:tabLst>
            </a:pPr>
            <a:r>
              <a:rPr lang="en-US" sz="2000" dirty="0" smtClean="0">
                <a:latin typeface="Times New Roman" panose="02020603050405020304" pitchFamily="18" charset="0"/>
                <a:cs typeface="Times New Roman" panose="02020603050405020304" pitchFamily="18" charset="0"/>
              </a:rPr>
              <a:t>Electrophilic</a:t>
            </a:r>
            <a:r>
              <a:rPr lang="en-US" sz="2000" spc="-85" dirty="0" smtClean="0">
                <a:latin typeface="Times New Roman" panose="02020603050405020304" pitchFamily="18" charset="0"/>
                <a:cs typeface="Times New Roman" panose="02020603050405020304" pitchFamily="18" charset="0"/>
              </a:rPr>
              <a:t> </a:t>
            </a:r>
            <a:r>
              <a:rPr lang="en-US" sz="2000" spc="-10" dirty="0" smtClean="0">
                <a:latin typeface="Times New Roman" panose="02020603050405020304" pitchFamily="18" charset="0"/>
                <a:cs typeface="Times New Roman" panose="02020603050405020304" pitchFamily="18" charset="0"/>
              </a:rPr>
              <a:t>Substitution</a:t>
            </a:r>
            <a:endParaRPr lang="en-US" sz="2000" dirty="0" smtClean="0">
              <a:latin typeface="Times New Roman" panose="02020603050405020304" pitchFamily="18" charset="0"/>
              <a:cs typeface="Times New Roman" panose="02020603050405020304" pitchFamily="18" charset="0"/>
            </a:endParaRPr>
          </a:p>
          <a:p>
            <a:pPr marL="146050" lvl="1" indent="-133350" algn="l" rtl="0">
              <a:lnSpc>
                <a:spcPct val="100000"/>
              </a:lnSpc>
              <a:spcBef>
                <a:spcPts val="975"/>
              </a:spcBef>
              <a:buChar char="*"/>
              <a:tabLst>
                <a:tab pos="146050" algn="l"/>
              </a:tabLst>
            </a:pPr>
            <a:r>
              <a:rPr lang="en-US" sz="2000" spc="-10" dirty="0" smtClean="0">
                <a:latin typeface="Times New Roman" panose="02020603050405020304" pitchFamily="18" charset="0"/>
                <a:cs typeface="Times New Roman" panose="02020603050405020304" pitchFamily="18" charset="0"/>
              </a:rPr>
              <a:t>Electrophilic</a:t>
            </a:r>
            <a:r>
              <a:rPr lang="en-US" sz="2000" spc="-8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Aromatic</a:t>
            </a:r>
            <a:r>
              <a:rPr lang="en-US" sz="2000" spc="-5" dirty="0" smtClean="0">
                <a:latin typeface="Times New Roman" panose="02020603050405020304" pitchFamily="18" charset="0"/>
                <a:cs typeface="Times New Roman" panose="02020603050405020304" pitchFamily="18" charset="0"/>
              </a:rPr>
              <a:t> </a:t>
            </a:r>
            <a:r>
              <a:rPr lang="en-US" sz="2000" spc="-10" dirty="0" smtClean="0">
                <a:latin typeface="Times New Roman" panose="02020603050405020304" pitchFamily="18" charset="0"/>
                <a:cs typeface="Times New Roman" panose="02020603050405020304" pitchFamily="18" charset="0"/>
              </a:rPr>
              <a:t>Substitution</a:t>
            </a:r>
            <a:endParaRPr lang="en-US" sz="2000" dirty="0" smtClean="0">
              <a:latin typeface="Times New Roman" panose="02020603050405020304" pitchFamily="18" charset="0"/>
              <a:cs typeface="Times New Roman" panose="02020603050405020304" pitchFamily="18" charset="0"/>
            </a:endParaRPr>
          </a:p>
          <a:p>
            <a:pPr marL="146050" lvl="1" indent="-133350" algn="l" rtl="0">
              <a:lnSpc>
                <a:spcPct val="100000"/>
              </a:lnSpc>
              <a:spcBef>
                <a:spcPts val="969"/>
              </a:spcBef>
              <a:buChar char="*"/>
              <a:tabLst>
                <a:tab pos="146050" algn="l"/>
              </a:tabLst>
            </a:pPr>
            <a:r>
              <a:rPr lang="en-US" sz="2000" dirty="0" smtClean="0">
                <a:latin typeface="Times New Roman" panose="02020603050405020304" pitchFamily="18" charset="0"/>
                <a:cs typeface="Times New Roman" panose="02020603050405020304" pitchFamily="18" charset="0"/>
              </a:rPr>
              <a:t>Radical</a:t>
            </a:r>
            <a:r>
              <a:rPr lang="en-US" sz="2000" spc="-50" dirty="0" smtClean="0">
                <a:latin typeface="Times New Roman" panose="02020603050405020304" pitchFamily="18" charset="0"/>
                <a:cs typeface="Times New Roman" panose="02020603050405020304" pitchFamily="18" charset="0"/>
              </a:rPr>
              <a:t> </a:t>
            </a:r>
            <a:r>
              <a:rPr lang="en-US" sz="2000" spc="-10" dirty="0" smtClean="0">
                <a:latin typeface="Times New Roman" panose="02020603050405020304" pitchFamily="18" charset="0"/>
                <a:cs typeface="Times New Roman" panose="02020603050405020304" pitchFamily="18" charset="0"/>
              </a:rPr>
              <a:t>Substitution</a:t>
            </a:r>
            <a:endParaRPr lang="en-US" sz="2000" dirty="0" smtClean="0">
              <a:latin typeface="Times New Roman" panose="02020603050405020304" pitchFamily="18" charset="0"/>
              <a:cs typeface="Times New Roman" panose="02020603050405020304" pitchFamily="18" charset="0"/>
            </a:endParaRPr>
          </a:p>
          <a:p>
            <a:pPr marL="189865" indent="-177165" algn="l" rtl="0">
              <a:lnSpc>
                <a:spcPct val="100000"/>
              </a:lnSpc>
              <a:spcBef>
                <a:spcPts val="969"/>
              </a:spcBef>
              <a:buAutoNum type="arabicPeriod" startAt="4"/>
              <a:tabLst>
                <a:tab pos="189865" algn="l"/>
              </a:tabLst>
            </a:pPr>
            <a:r>
              <a:rPr lang="en-US" sz="2000" b="1" dirty="0" smtClean="0">
                <a:latin typeface="Times New Roman" panose="02020603050405020304" pitchFamily="18" charset="0"/>
                <a:cs typeface="Times New Roman" panose="02020603050405020304" pitchFamily="18" charset="0"/>
              </a:rPr>
              <a:t>Rearrangement</a:t>
            </a:r>
            <a:r>
              <a:rPr lang="en-US" sz="2000" b="1" spc="-55" dirty="0" smtClean="0">
                <a:latin typeface="Times New Roman" panose="02020603050405020304" pitchFamily="18" charset="0"/>
                <a:cs typeface="Times New Roman" panose="02020603050405020304" pitchFamily="18" charset="0"/>
              </a:rPr>
              <a:t> </a:t>
            </a:r>
            <a:r>
              <a:rPr lang="en-US" sz="2000" b="1" spc="-10" dirty="0" smtClean="0">
                <a:latin typeface="Times New Roman" panose="02020603050405020304" pitchFamily="18" charset="0"/>
                <a:cs typeface="Times New Roman" panose="02020603050405020304" pitchFamily="18" charset="0"/>
              </a:rPr>
              <a:t>Reactions</a:t>
            </a:r>
            <a:r>
              <a:rPr lang="en-US" sz="2000" spc="-1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marL="146050" lvl="1" indent="-133350" algn="l" rtl="0">
              <a:lnSpc>
                <a:spcPct val="100000"/>
              </a:lnSpc>
              <a:spcBef>
                <a:spcPts val="975"/>
              </a:spcBef>
              <a:buChar char="*"/>
              <a:tabLst>
                <a:tab pos="146050" algn="l"/>
              </a:tabLst>
            </a:pPr>
            <a:r>
              <a:rPr lang="en-US" sz="2000" spc="-10" dirty="0" smtClean="0">
                <a:latin typeface="Times New Roman" panose="02020603050405020304" pitchFamily="18" charset="0"/>
                <a:cs typeface="Times New Roman" panose="02020603050405020304" pitchFamily="18" charset="0"/>
              </a:rPr>
              <a:t>1,2-Rearrangements</a:t>
            </a:r>
            <a:endParaRPr lang="en-US" sz="2000" dirty="0" smtClean="0">
              <a:latin typeface="Times New Roman" panose="02020603050405020304" pitchFamily="18" charset="0"/>
              <a:cs typeface="Times New Roman" panose="02020603050405020304" pitchFamily="18" charset="0"/>
            </a:endParaRPr>
          </a:p>
          <a:p>
            <a:pPr marL="146050" lvl="1" indent="-133350" algn="l" rtl="0">
              <a:lnSpc>
                <a:spcPct val="100000"/>
              </a:lnSpc>
              <a:spcBef>
                <a:spcPts val="969"/>
              </a:spcBef>
              <a:buChar char="*"/>
              <a:tabLst>
                <a:tab pos="146050" algn="l"/>
              </a:tabLst>
            </a:pPr>
            <a:r>
              <a:rPr lang="en-US" sz="2000" dirty="0" smtClean="0">
                <a:latin typeface="Times New Roman" panose="02020603050405020304" pitchFamily="18" charset="0"/>
                <a:cs typeface="Times New Roman" panose="02020603050405020304" pitchFamily="18" charset="0"/>
              </a:rPr>
              <a:t>Pericyclic</a:t>
            </a:r>
            <a:r>
              <a:rPr lang="en-US" sz="2000" spc="-45" dirty="0" smtClean="0">
                <a:latin typeface="Times New Roman" panose="02020603050405020304" pitchFamily="18" charset="0"/>
                <a:cs typeface="Times New Roman" panose="02020603050405020304" pitchFamily="18" charset="0"/>
              </a:rPr>
              <a:t> </a:t>
            </a:r>
            <a:r>
              <a:rPr lang="en-US" sz="2000" spc="-10" dirty="0" smtClean="0">
                <a:latin typeface="Times New Roman" panose="02020603050405020304" pitchFamily="18" charset="0"/>
                <a:cs typeface="Times New Roman" panose="02020603050405020304" pitchFamily="18" charset="0"/>
              </a:rPr>
              <a:t>Reactions</a:t>
            </a:r>
            <a:endParaRPr lang="en-US" sz="2000" dirty="0" smtClean="0">
              <a:latin typeface="Times New Roman" panose="02020603050405020304" pitchFamily="18" charset="0"/>
              <a:cs typeface="Times New Roman" panose="02020603050405020304" pitchFamily="18" charset="0"/>
            </a:endParaRPr>
          </a:p>
          <a:p>
            <a:pPr marL="146050" lvl="1" indent="-133350" algn="l" rtl="0">
              <a:lnSpc>
                <a:spcPct val="100000"/>
              </a:lnSpc>
              <a:spcBef>
                <a:spcPts val="975"/>
              </a:spcBef>
              <a:buChar char="*"/>
              <a:tabLst>
                <a:tab pos="146050" algn="l"/>
              </a:tabLst>
            </a:pPr>
            <a:r>
              <a:rPr lang="en-US" sz="2000" spc="-10" dirty="0" smtClean="0">
                <a:latin typeface="Times New Roman" panose="02020603050405020304" pitchFamily="18" charset="0"/>
                <a:cs typeface="Times New Roman" panose="02020603050405020304" pitchFamily="18" charset="0"/>
              </a:rPr>
              <a:t>Metathesis</a:t>
            </a:r>
            <a:endParaRPr lang="en-US" sz="2000" dirty="0" smtClean="0">
              <a:latin typeface="Times New Roman" panose="02020603050405020304" pitchFamily="18" charset="0"/>
              <a:cs typeface="Times New Roman" panose="02020603050405020304" pitchFamily="18" charset="0"/>
            </a:endParaRPr>
          </a:p>
          <a:p>
            <a:pPr algn="l" rtl="0"/>
            <a:endParaRPr lang="ar-IQ"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7104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 REACTIONS</a:t>
            </a:r>
            <a:endParaRPr lang="ar-IQ" dirty="0"/>
          </a:p>
        </p:txBody>
      </p:sp>
      <p:sp>
        <p:nvSpPr>
          <p:cNvPr id="3" name="Content Placeholder 2"/>
          <p:cNvSpPr>
            <a:spLocks noGrp="1"/>
          </p:cNvSpPr>
          <p:nvPr>
            <p:ph idx="1"/>
          </p:nvPr>
        </p:nvSpPr>
        <p:spPr>
          <a:xfrm>
            <a:off x="219500" y="1905000"/>
            <a:ext cx="11972500" cy="3777622"/>
          </a:xfrm>
        </p:spPr>
        <p:txBody>
          <a:bodyPr>
            <a:normAutofit/>
          </a:bodyPr>
          <a:lstStyle/>
          <a:p>
            <a:pPr algn="l" rtl="0">
              <a:lnSpc>
                <a:spcPct val="150000"/>
              </a:lnSpc>
            </a:pPr>
            <a:r>
              <a:rPr lang="en-US" sz="2000" dirty="0" smtClean="0">
                <a:latin typeface="Times New Roman" panose="02020603050405020304" pitchFamily="18" charset="0"/>
                <a:cs typeface="Times New Roman" panose="02020603050405020304" pitchFamily="18" charset="0"/>
              </a:rPr>
              <a:t>- Addition Reactions reaction is in which atoms or groups of atoms are simply added to a double bond without the elimination of atoms or other molecules. Conceptually, additional reactions follow the opposite pathway of β – elimination reactions and they are categorized into two classes; ionic reactions which involve an ionic intermediate, and non-ionic reactions which do not involve ionic intermediates. Ionic reactions are further subdivided into two types: nucleophilic additions and electrophilic additions. Similarly, non-ionic reactions comprise free radical additions and concerted additions.</a:t>
            </a:r>
            <a:endParaRPr lang="ar-IQ"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918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0614" y="682201"/>
            <a:ext cx="10981386" cy="5074276"/>
          </a:xfrm>
        </p:spPr>
        <p:txBody>
          <a:bodyPr>
            <a:normAutofit/>
          </a:bodyPr>
          <a:lstStyle/>
          <a:p>
            <a:pPr algn="l" rtl="0">
              <a:lnSpc>
                <a:spcPct val="150000"/>
              </a:lnSpc>
            </a:pPr>
            <a:r>
              <a:rPr lang="en-US" sz="2000" dirty="0" smtClean="0">
                <a:latin typeface="Times New Roman" panose="02020603050405020304" pitchFamily="18" charset="0"/>
                <a:cs typeface="Times New Roman" panose="02020603050405020304" pitchFamily="18" charset="0"/>
              </a:rPr>
              <a:t>Nucleophilic Addition Reactions: Nucleophilic Addition Reactions to Aldehydes and Ketones Aldehydes and ketones are organic compounds that possess a carbonyl group attached to a hydrogen atom in the case of aldehyde, and an alkyl or aryl group in the case of ketones. The main reaction of these compounds is nucleophilic addition whereby a nucleophile adds to the carbonyl carbon atom while the oxygen receives a hydrogen proton.</a:t>
            </a:r>
          </a:p>
          <a:p>
            <a:pPr algn="l" rtl="0">
              <a:lnSpc>
                <a:spcPct val="150000"/>
              </a:lnSpc>
            </a:pPr>
            <a:endParaRPr lang="en-US" sz="2000" dirty="0">
              <a:latin typeface="Times New Roman" panose="02020603050405020304" pitchFamily="18" charset="0"/>
              <a:cs typeface="Times New Roman" panose="02020603050405020304" pitchFamily="18" charset="0"/>
            </a:endParaRPr>
          </a:p>
          <a:p>
            <a:pPr algn="l" rtl="0">
              <a:lnSpc>
                <a:spcPct val="150000"/>
              </a:lnSpc>
            </a:pPr>
            <a:endParaRPr lang="ar-IQ" sz="2000" dirty="0">
              <a:latin typeface="Times New Roman" panose="02020603050405020304" pitchFamily="18" charset="0"/>
              <a:cs typeface="Times New Roman" panose="02020603050405020304" pitchFamily="18" charset="0"/>
            </a:endParaRPr>
          </a:p>
        </p:txBody>
      </p:sp>
      <p:pic>
        <p:nvPicPr>
          <p:cNvPr id="4" name="object 3"/>
          <p:cNvPicPr/>
          <p:nvPr/>
        </p:nvPicPr>
        <p:blipFill>
          <a:blip r:embed="rId2" cstate="print"/>
          <a:stretch>
            <a:fillRect/>
          </a:stretch>
        </p:blipFill>
        <p:spPr>
          <a:xfrm>
            <a:off x="3623984" y="4134117"/>
            <a:ext cx="4832412" cy="1725391"/>
          </a:xfrm>
          <a:prstGeom prst="rect">
            <a:avLst/>
          </a:prstGeom>
        </p:spPr>
      </p:pic>
    </p:spTree>
    <p:extLst>
      <p:ext uri="{BB962C8B-B14F-4D97-AF65-F5344CB8AC3E}">
        <p14:creationId xmlns:p14="http://schemas.microsoft.com/office/powerpoint/2010/main" val="830044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6372" y="661537"/>
            <a:ext cx="10955628" cy="6421842"/>
          </a:xfrm>
        </p:spPr>
        <p:txBody>
          <a:bodyPr>
            <a:normAutofit/>
          </a:bodyPr>
          <a:lstStyle/>
          <a:p>
            <a:pPr algn="l" rtl="0">
              <a:lnSpc>
                <a:spcPct val="150000"/>
              </a:lnSpc>
            </a:pPr>
            <a:r>
              <a:rPr lang="en-US" sz="2000" dirty="0" smtClean="0">
                <a:latin typeface="Times New Roman" panose="02020603050405020304" pitchFamily="18" charset="0"/>
                <a:cs typeface="Times New Roman" panose="02020603050405020304" pitchFamily="18" charset="0"/>
              </a:rPr>
              <a:t>Since oxygen is more electronegative than carbon atoms, it pulls the electron of the carbonyl double bonds toward its nucleus. As a result, a partial negative charge forms on the oxygen atom while a partial positive charge forms on carbonyl carbon. This particular property makes aldehyde and ketones suitable for nucleophilic addition reactions.</a:t>
            </a:r>
          </a:p>
          <a:p>
            <a:pPr algn="l" rtl="0">
              <a:lnSpc>
                <a:spcPct val="150000"/>
              </a:lnSpc>
            </a:pPr>
            <a:endParaRPr lang="en-US" sz="2000" dirty="0">
              <a:latin typeface="Times New Roman" panose="02020603050405020304" pitchFamily="18" charset="0"/>
              <a:cs typeface="Times New Roman" panose="02020603050405020304" pitchFamily="18" charset="0"/>
            </a:endParaRPr>
          </a:p>
          <a:p>
            <a:pPr algn="l" rtl="0">
              <a:lnSpc>
                <a:spcPct val="150000"/>
              </a:lnSpc>
            </a:pPr>
            <a:endParaRPr lang="ar-IQ" sz="2000" dirty="0">
              <a:latin typeface="Times New Roman" panose="02020603050405020304" pitchFamily="18" charset="0"/>
              <a:cs typeface="Times New Roman" panose="02020603050405020304" pitchFamily="18" charset="0"/>
            </a:endParaRPr>
          </a:p>
        </p:txBody>
      </p:sp>
      <p:pic>
        <p:nvPicPr>
          <p:cNvPr id="4" name="object 5"/>
          <p:cNvPicPr/>
          <p:nvPr/>
        </p:nvPicPr>
        <p:blipFill>
          <a:blip r:embed="rId2" cstate="print"/>
          <a:stretch>
            <a:fillRect/>
          </a:stretch>
        </p:blipFill>
        <p:spPr>
          <a:xfrm>
            <a:off x="3364067" y="3241394"/>
            <a:ext cx="5702659" cy="1703281"/>
          </a:xfrm>
          <a:prstGeom prst="rect">
            <a:avLst/>
          </a:prstGeom>
        </p:spPr>
      </p:pic>
    </p:spTree>
    <p:extLst>
      <p:ext uri="{BB962C8B-B14F-4D97-AF65-F5344CB8AC3E}">
        <p14:creationId xmlns:p14="http://schemas.microsoft.com/office/powerpoint/2010/main" val="4061877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532" y="639662"/>
            <a:ext cx="10515600" cy="1325563"/>
          </a:xfrm>
        </p:spPr>
        <p:txBody>
          <a:bodyPr/>
          <a:lstStyle/>
          <a:p>
            <a:r>
              <a:rPr lang="en-US" dirty="0" smtClean="0"/>
              <a:t>Reactivity of Aldehydes and Ketones</a:t>
            </a:r>
            <a:endParaRPr lang="ar-IQ" dirty="0"/>
          </a:p>
        </p:txBody>
      </p:sp>
      <p:sp>
        <p:nvSpPr>
          <p:cNvPr id="3" name="Content Placeholder 2"/>
          <p:cNvSpPr>
            <a:spLocks noGrp="1"/>
          </p:cNvSpPr>
          <p:nvPr>
            <p:ph idx="1"/>
          </p:nvPr>
        </p:nvSpPr>
        <p:spPr>
          <a:xfrm>
            <a:off x="696533" y="1649356"/>
            <a:ext cx="10515600" cy="4351338"/>
          </a:xfrm>
        </p:spPr>
        <p:txBody>
          <a:bodyPr>
            <a:normAutofit/>
          </a:bodyPr>
          <a:lstStyle/>
          <a:p>
            <a:pPr algn="l" rtl="0"/>
            <a:r>
              <a:rPr lang="en-US" sz="2000" dirty="0" smtClean="0">
                <a:latin typeface="Times New Roman" panose="02020603050405020304" pitchFamily="18" charset="0"/>
                <a:cs typeface="Times New Roman" panose="02020603050405020304" pitchFamily="18" charset="0"/>
              </a:rPr>
              <a:t>In terms of reactivity towards nucleophiles, aldehydes are more reactive than ketones due to the steric strain in ketones, which makes the electrophilic site less accessible. </a:t>
            </a:r>
          </a:p>
          <a:p>
            <a:pPr algn="l" rtl="0"/>
            <a:endParaRPr lang="ar-IQ" sz="2000" dirty="0">
              <a:latin typeface="Times New Roman" panose="02020603050405020304" pitchFamily="18" charset="0"/>
              <a:cs typeface="Times New Roman" panose="02020603050405020304" pitchFamily="18" charset="0"/>
            </a:endParaRPr>
          </a:p>
        </p:txBody>
      </p:sp>
      <p:pic>
        <p:nvPicPr>
          <p:cNvPr id="4" name="object 6"/>
          <p:cNvPicPr/>
          <p:nvPr/>
        </p:nvPicPr>
        <p:blipFill>
          <a:blip r:embed="rId2" cstate="print"/>
          <a:stretch>
            <a:fillRect/>
          </a:stretch>
        </p:blipFill>
        <p:spPr>
          <a:xfrm>
            <a:off x="3124778" y="3825025"/>
            <a:ext cx="5220732" cy="1314811"/>
          </a:xfrm>
          <a:prstGeom prst="rect">
            <a:avLst/>
          </a:prstGeom>
        </p:spPr>
      </p:pic>
    </p:spTree>
    <p:extLst>
      <p:ext uri="{BB962C8B-B14F-4D97-AF65-F5344CB8AC3E}">
        <p14:creationId xmlns:p14="http://schemas.microsoft.com/office/powerpoint/2010/main" val="1128690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8809" y="756679"/>
            <a:ext cx="10515600" cy="4351338"/>
          </a:xfrm>
        </p:spPr>
        <p:txBody>
          <a:bodyPr>
            <a:normAutofit/>
          </a:bodyPr>
          <a:lstStyle/>
          <a:p>
            <a:pPr algn="l" rtl="0"/>
            <a:r>
              <a:rPr lang="en-US" sz="2000" dirty="0" smtClean="0">
                <a:latin typeface="Times New Roman" panose="02020603050405020304" pitchFamily="18" charset="0"/>
                <a:cs typeface="Times New Roman" panose="02020603050405020304" pitchFamily="18" charset="0"/>
              </a:rPr>
              <a:t>On the other hand, ketones tend to be more stable than aldehydes since the carbonyl group in ketones is attached to two electron-releasing groups that can be alkyl +I or aryls +M.</a:t>
            </a:r>
          </a:p>
          <a:p>
            <a:pPr algn="l" rtl="0"/>
            <a:endParaRPr lang="en-US" sz="2000" dirty="0">
              <a:latin typeface="Times New Roman" panose="02020603050405020304" pitchFamily="18" charset="0"/>
              <a:cs typeface="Times New Roman" panose="02020603050405020304" pitchFamily="18" charset="0"/>
            </a:endParaRPr>
          </a:p>
          <a:p>
            <a:pPr algn="l" rtl="0"/>
            <a:endParaRPr lang="ar-IQ" sz="2000" dirty="0">
              <a:latin typeface="Times New Roman" panose="02020603050405020304" pitchFamily="18" charset="0"/>
              <a:cs typeface="Times New Roman" panose="02020603050405020304" pitchFamily="18" charset="0"/>
            </a:endParaRPr>
          </a:p>
        </p:txBody>
      </p:sp>
      <p:pic>
        <p:nvPicPr>
          <p:cNvPr id="4" name="object 7"/>
          <p:cNvPicPr/>
          <p:nvPr/>
        </p:nvPicPr>
        <p:blipFill>
          <a:blip r:embed="rId2" cstate="print"/>
          <a:stretch>
            <a:fillRect/>
          </a:stretch>
        </p:blipFill>
        <p:spPr>
          <a:xfrm>
            <a:off x="4276307" y="2430071"/>
            <a:ext cx="4360603" cy="1382075"/>
          </a:xfrm>
          <a:prstGeom prst="rect">
            <a:avLst/>
          </a:prstGeom>
        </p:spPr>
      </p:pic>
    </p:spTree>
    <p:extLst>
      <p:ext uri="{BB962C8B-B14F-4D97-AF65-F5344CB8AC3E}">
        <p14:creationId xmlns:p14="http://schemas.microsoft.com/office/powerpoint/2010/main" val="87658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5051" y="636989"/>
            <a:ext cx="8911687" cy="1280890"/>
          </a:xfrm>
        </p:spPr>
        <p:txBody>
          <a:bodyPr/>
          <a:lstStyle/>
          <a:p>
            <a:r>
              <a:rPr lang="en-US" dirty="0" smtClean="0"/>
              <a:t>General Mechanism</a:t>
            </a:r>
            <a:endParaRPr lang="ar-IQ" dirty="0"/>
          </a:p>
        </p:txBody>
      </p:sp>
      <p:sp>
        <p:nvSpPr>
          <p:cNvPr id="3" name="Content Placeholder 2"/>
          <p:cNvSpPr>
            <a:spLocks noGrp="1"/>
          </p:cNvSpPr>
          <p:nvPr>
            <p:ph idx="1"/>
          </p:nvPr>
        </p:nvSpPr>
        <p:spPr>
          <a:xfrm>
            <a:off x="821065" y="1682839"/>
            <a:ext cx="11117649" cy="3777622"/>
          </a:xfrm>
        </p:spPr>
        <p:txBody>
          <a:bodyPr>
            <a:normAutofit/>
          </a:bodyPr>
          <a:lstStyle/>
          <a:p>
            <a:pPr algn="l" rtl="0">
              <a:lnSpc>
                <a:spcPct val="150000"/>
              </a:lnSpc>
            </a:pPr>
            <a:r>
              <a:rPr lang="en-US" sz="2000" dirty="0" smtClean="0">
                <a:latin typeface="Times New Roman" panose="02020603050405020304" pitchFamily="18" charset="0"/>
                <a:cs typeface="Times New Roman" panose="02020603050405020304" pitchFamily="18" charset="0"/>
              </a:rPr>
              <a:t>Nucleophile addition to aldehydes and ketones can be carried out with acid or base catalyst and it proceeds in two steps.</a:t>
            </a:r>
            <a:endParaRPr lang="en-US" sz="2000" dirty="0">
              <a:latin typeface="Times New Roman" panose="02020603050405020304" pitchFamily="18" charset="0"/>
              <a:cs typeface="Times New Roman" panose="02020603050405020304" pitchFamily="18" charset="0"/>
            </a:endParaRPr>
          </a:p>
          <a:p>
            <a:pPr algn="l" rtl="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Acid-Catalyzed Reactions</a:t>
            </a:r>
          </a:p>
          <a:p>
            <a:pPr algn="l" rtl="0">
              <a:lnSpc>
                <a:spcPct val="150000"/>
              </a:lnSpc>
            </a:pPr>
            <a:r>
              <a:rPr lang="en-US" sz="2000" dirty="0" smtClean="0">
                <a:latin typeface="Times New Roman" panose="02020603050405020304" pitchFamily="18" charset="0"/>
                <a:cs typeface="Times New Roman" panose="02020603050405020304" pitchFamily="18" charset="0"/>
              </a:rPr>
              <a:t> Under acidic conditions, the first step consists in protonating the carbonyl oxygen, which gives rise to a more electrophilic carbonyl carbon.</a:t>
            </a:r>
            <a:endParaRPr lang="ar-IQ" sz="2000" dirty="0">
              <a:latin typeface="Times New Roman" panose="02020603050405020304" pitchFamily="18" charset="0"/>
              <a:cs typeface="Times New Roman" panose="02020603050405020304" pitchFamily="18" charset="0"/>
            </a:endParaRPr>
          </a:p>
        </p:txBody>
      </p:sp>
      <p:pic>
        <p:nvPicPr>
          <p:cNvPr id="4" name="object 5"/>
          <p:cNvPicPr/>
          <p:nvPr/>
        </p:nvPicPr>
        <p:blipFill>
          <a:blip r:embed="rId2" cstate="print"/>
          <a:stretch>
            <a:fillRect/>
          </a:stretch>
        </p:blipFill>
        <p:spPr>
          <a:xfrm>
            <a:off x="5021186" y="4455908"/>
            <a:ext cx="6608435" cy="2009105"/>
          </a:xfrm>
          <a:prstGeom prst="rect">
            <a:avLst/>
          </a:prstGeom>
        </p:spPr>
      </p:pic>
    </p:spTree>
    <p:extLst>
      <p:ext uri="{BB962C8B-B14F-4D97-AF65-F5344CB8AC3E}">
        <p14:creationId xmlns:p14="http://schemas.microsoft.com/office/powerpoint/2010/main" val="76375513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81</TotalTime>
  <Words>1234</Words>
  <Application>Microsoft Office PowerPoint</Application>
  <PresentationFormat>Widescreen</PresentationFormat>
  <Paragraphs>65</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Century Gothic</vt:lpstr>
      <vt:lpstr>Tahoma</vt:lpstr>
      <vt:lpstr>Times New Roman</vt:lpstr>
      <vt:lpstr>Wingdings</vt:lpstr>
      <vt:lpstr>Wingdings 3</vt:lpstr>
      <vt:lpstr>Wisp</vt:lpstr>
      <vt:lpstr>PowerPoint Presentation</vt:lpstr>
      <vt:lpstr>PowerPoint Presentation</vt:lpstr>
      <vt:lpstr>PowerPoint Presentation</vt:lpstr>
      <vt:lpstr>ADDITION REACTIONS</vt:lpstr>
      <vt:lpstr>PowerPoint Presentation</vt:lpstr>
      <vt:lpstr>PowerPoint Presentation</vt:lpstr>
      <vt:lpstr>Reactivity of Aldehydes and Ketones</vt:lpstr>
      <vt:lpstr>PowerPoint Presentation</vt:lpstr>
      <vt:lpstr>General Mechanism</vt:lpstr>
      <vt:lpstr>PowerPoint Presentation</vt:lpstr>
      <vt:lpstr>PowerPoint Presentation</vt:lpstr>
      <vt:lpstr>PowerPoint Presentation</vt:lpstr>
      <vt:lpstr>Common Reactions of Aldehydes and Ketones</vt:lpstr>
      <vt:lpstr>PowerPoint Presentation</vt:lpstr>
      <vt:lpstr>PowerPoint Presentation</vt:lpstr>
      <vt:lpstr>Formation of Hemiacetals, Hemiketals, Acetals, and Ketals </vt:lpstr>
      <vt:lpstr>PowerPoint Presentation</vt:lpstr>
      <vt:lpstr>PowerPoint Presentation</vt:lpstr>
      <vt:lpstr>PowerPoint Presentation</vt:lpstr>
      <vt:lpstr>PowerPoint Presentation</vt:lpstr>
      <vt:lpstr>Formation of Cyanohydrins </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alaa</dc:creator>
  <cp:lastModifiedBy>alaa</cp:lastModifiedBy>
  <cp:revision>10</cp:revision>
  <dcterms:created xsi:type="dcterms:W3CDTF">2025-01-28T09:07:07Z</dcterms:created>
  <dcterms:modified xsi:type="dcterms:W3CDTF">2025-01-28T10:28:11Z</dcterms:modified>
</cp:coreProperties>
</file>