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3115-77AA-4A42-851C-DC145B44DD2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652E-211B-4826-ADFC-106E2B89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46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3115-77AA-4A42-851C-DC145B44DD2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652E-211B-4826-ADFC-106E2B89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2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3115-77AA-4A42-851C-DC145B44DD2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652E-211B-4826-ADFC-106E2B89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2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3115-77AA-4A42-851C-DC145B44DD2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652E-211B-4826-ADFC-106E2B89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4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3115-77AA-4A42-851C-DC145B44DD2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652E-211B-4826-ADFC-106E2B89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3115-77AA-4A42-851C-DC145B44DD2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652E-211B-4826-ADFC-106E2B89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7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3115-77AA-4A42-851C-DC145B44DD2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652E-211B-4826-ADFC-106E2B89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3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3115-77AA-4A42-851C-DC145B44DD2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652E-211B-4826-ADFC-106E2B89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5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3115-77AA-4A42-851C-DC145B44DD2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652E-211B-4826-ADFC-106E2B89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3115-77AA-4A42-851C-DC145B44DD2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652E-211B-4826-ADFC-106E2B89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5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3115-77AA-4A42-851C-DC145B44DD2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652E-211B-4826-ADFC-106E2B89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4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F3115-77AA-4A42-851C-DC145B44DD2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A652E-211B-4826-ADFC-106E2B89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3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3581" y="1936019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Medical Chemistry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729983"/>
            <a:ext cx="1841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No. </a:t>
            </a: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1628" y="700932"/>
            <a:ext cx="410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Medicine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38" y="247463"/>
            <a:ext cx="1213262" cy="14917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2567" y="339721"/>
            <a:ext cx="1199444" cy="13771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463" y="5110824"/>
            <a:ext cx="3946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Talat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T.K.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1195" y="2951947"/>
            <a:ext cx="14527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stage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43918" y="2590030"/>
            <a:ext cx="5647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Practical lecture</a:t>
            </a:r>
          </a:p>
          <a:p>
            <a:pPr lvl="0"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35934" y="5110824"/>
            <a:ext cx="5120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</a:rPr>
              <a:t>Dr. </a:t>
            </a:r>
            <a:r>
              <a:rPr lang="en-US" sz="3600" b="1" dirty="0" err="1">
                <a:solidFill>
                  <a:prstClr val="black"/>
                </a:solidFill>
              </a:rPr>
              <a:t>Widad</a:t>
            </a:r>
            <a:r>
              <a:rPr lang="en-US" sz="3600" b="1" dirty="0">
                <a:solidFill>
                  <a:prstClr val="black"/>
                </a:solidFill>
              </a:rPr>
              <a:t> Hamza </a:t>
            </a:r>
            <a:r>
              <a:rPr lang="en-US" sz="3600" b="1" dirty="0" err="1">
                <a:solidFill>
                  <a:prstClr val="black"/>
                </a:solidFill>
              </a:rPr>
              <a:t>Shekiar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94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80728"/>
            <a:ext cx="8358924" cy="440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81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58" y="35446"/>
            <a:ext cx="9129142" cy="2405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Millon’s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Test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Principle: Tyrosine reacts with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Millon’s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reagent to give a red color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Use: Specific for tyrosine-containing proteins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7344816" cy="3630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1566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801919" cy="386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89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972"/>
            <a:ext cx="9144000" cy="2405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Ninhydrin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Test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Principle: Amino acids react with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ninhydrin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produce a blue or purple complex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Use: Detection of free amino acids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708920"/>
            <a:ext cx="7632848" cy="392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28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2420"/>
            <a:ext cx="9144000" cy="2405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5. Heat Coagulation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Test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Principle: Proteins denature and coagulate when heated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Use: Detection of albumin in urine (proteinuria).</a:t>
            </a:r>
            <a:endParaRPr lang="en-US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460936"/>
            <a:ext cx="8856984" cy="418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53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776" y="7479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Classification  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of Amino Acids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/>
              </a:rPr>
              <a:t>Amino acids 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</a:rPr>
              <a:t>can be </a:t>
            </a:r>
            <a:r>
              <a:rPr lang="en-US" sz="2400" b="1" dirty="0">
                <a:solidFill>
                  <a:srgbClr val="002060"/>
                </a:solidFill>
                <a:latin typeface="Times New Roman"/>
              </a:rPr>
              <a:t>classified as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1-nonpolar 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(hydrophobic) with hydrocarbon side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chains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03207"/>
            <a:ext cx="9073239" cy="502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7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496" y="332656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latin typeface="Times New Roman"/>
                <a:cs typeface="Times New Roman"/>
              </a:rPr>
              <a:t>2-polar </a:t>
            </a:r>
            <a:r>
              <a:rPr lang="en-US" sz="2400" b="1" dirty="0">
                <a:latin typeface="Times New Roman"/>
                <a:cs typeface="Times New Roman"/>
              </a:rPr>
              <a:t>(hydrophilic) with polar or ionic side chains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5496" y="1140277"/>
            <a:ext cx="853244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/>
              </a:rPr>
              <a:t>An amino acid is polar when the R group is an alcohol,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</a:rPr>
              <a:t>thiol</a:t>
            </a:r>
            <a:r>
              <a:rPr lang="en-US" sz="2000" b="1" dirty="0">
                <a:solidFill>
                  <a:srgbClr val="FF0000"/>
                </a:solidFill>
                <a:latin typeface="Times New Roman"/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</a:rPr>
              <a:t> or </a:t>
            </a:r>
            <a:r>
              <a:rPr lang="en-US" sz="2000" b="1" dirty="0">
                <a:solidFill>
                  <a:srgbClr val="FF0000"/>
                </a:solidFill>
                <a:latin typeface="Times New Roman"/>
              </a:rPr>
              <a:t>amide.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00" y="795310"/>
            <a:ext cx="7751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2400" b="1" dirty="0" smtClean="0">
                <a:solidFill>
                  <a:srgbClr val="00B050"/>
                </a:solidFill>
                <a:latin typeface="Times New Roman"/>
              </a:rPr>
              <a:t>A-Polar and no charged  </a:t>
            </a:r>
            <a:r>
              <a:rPr lang="en-US" sz="2400" b="1" dirty="0">
                <a:solidFill>
                  <a:srgbClr val="00B050"/>
                </a:solidFill>
                <a:latin typeface="Times New Roman"/>
              </a:rPr>
              <a:t>Amino Acids 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92" y="1844824"/>
            <a:ext cx="5321528" cy="483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0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168" y="117213"/>
            <a:ext cx="7751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2400" b="1" dirty="0">
                <a:latin typeface="Times New Roman"/>
              </a:rPr>
              <a:t>B</a:t>
            </a:r>
            <a:r>
              <a:rPr lang="en-US" sz="2400" b="1" dirty="0" smtClean="0">
                <a:latin typeface="Times New Roman"/>
              </a:rPr>
              <a:t>-Polar and basic charged  </a:t>
            </a:r>
            <a:r>
              <a:rPr lang="en-US" sz="2400" b="1" dirty="0">
                <a:latin typeface="Times New Roman"/>
              </a:rPr>
              <a:t>Amino Acids 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408712" cy="460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48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2266" y="260648"/>
            <a:ext cx="7751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2400" b="1" dirty="0" smtClean="0">
                <a:latin typeface="Times New Roman"/>
              </a:rPr>
              <a:t>C-Polar and acidic charged  </a:t>
            </a:r>
            <a:r>
              <a:rPr lang="en-US" sz="2400" b="1" dirty="0">
                <a:latin typeface="Times New Roman"/>
              </a:rPr>
              <a:t>Amino Acids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824536" cy="439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4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6632"/>
            <a:ext cx="9036496" cy="5954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 1: Protein Practical Tests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Qualitative Tests for 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Proteins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Biuret 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Test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Principle: Peptide bonds react with copper sulfate in alkaline medium to form a violet-colored complex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Indication: Presence of 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proteins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Procedure: Add Biuret reagent to the sample and observe for violet color.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Clinical Use: Total protein estimation in serum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3878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4" y="1412776"/>
            <a:ext cx="889518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4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6606862" cy="3810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338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6172" y="215443"/>
            <a:ext cx="9057828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Xanthoproteic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Test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Principle: Aromatic amino acids react with concentrated nitric acid to form yellow nitro derivatives.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Observation: Yellow color that deepens with alkali.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3573016"/>
            <a:ext cx="6170629" cy="298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6928" y="2148982"/>
            <a:ext cx="9209607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Use: Detection of tyrosine, tryptophan, and phenylalanine.</a:t>
            </a:r>
            <a:endParaRPr lang="en-US" sz="2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253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211</Words>
  <Application>Microsoft Office PowerPoint</Application>
  <PresentationFormat>On-screen Show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2O14</dc:creator>
  <cp:lastModifiedBy>DR.Ahmed Saker 2O14</cp:lastModifiedBy>
  <cp:revision>2</cp:revision>
  <dcterms:created xsi:type="dcterms:W3CDTF">2025-05-14T03:47:56Z</dcterms:created>
  <dcterms:modified xsi:type="dcterms:W3CDTF">2025-05-21T14:14:32Z</dcterms:modified>
</cp:coreProperties>
</file>