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6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315" r:id="rId14"/>
    <p:sldId id="272" r:id="rId15"/>
    <p:sldId id="273" r:id="rId16"/>
    <p:sldId id="280" r:id="rId17"/>
    <p:sldId id="281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2" r:id="rId27"/>
    <p:sldId id="283" r:id="rId28"/>
    <p:sldId id="284" r:id="rId29"/>
    <p:sldId id="285" r:id="rId30"/>
    <p:sldId id="286" r:id="rId31"/>
    <p:sldId id="287" r:id="rId32"/>
    <p:sldId id="274" r:id="rId33"/>
    <p:sldId id="275" r:id="rId34"/>
    <p:sldId id="276" r:id="rId35"/>
    <p:sldId id="277" r:id="rId36"/>
    <p:sldId id="278" r:id="rId37"/>
    <p:sldId id="296" r:id="rId38"/>
    <p:sldId id="297" r:id="rId39"/>
    <p:sldId id="305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8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7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2E30-8E76-4EDE-9577-B57F434B13A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0" y="1"/>
            <a:ext cx="9144000" cy="6858000"/>
          </a:xfrm>
          <a:prstGeom prst="foldedCorner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33" y="1980883"/>
            <a:ext cx="5681134" cy="3288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1500" y="150497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Medical Chemistry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29983"/>
            <a:ext cx="184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No.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1628" y="700932"/>
            <a:ext cx="410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8" y="247463"/>
            <a:ext cx="1213262" cy="1491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567" y="339721"/>
            <a:ext cx="1199444" cy="13771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11300" y="3429001"/>
            <a:ext cx="590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Glassware and instruments in Lab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66" y="5260699"/>
            <a:ext cx="346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Prof. Dr. </a:t>
            </a:r>
            <a:r>
              <a:rPr lang="en-US" sz="3600" dirty="0" err="1" smtClean="0"/>
              <a:t>Talat</a:t>
            </a:r>
            <a:r>
              <a:rPr lang="en-US" sz="3600" dirty="0" smtClean="0"/>
              <a:t> T.K.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8500" y="5322255"/>
            <a:ext cx="478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Widad</a:t>
            </a:r>
            <a:r>
              <a:rPr lang="en-US" sz="3200" dirty="0" smtClean="0"/>
              <a:t> Hamza </a:t>
            </a:r>
            <a:r>
              <a:rPr lang="en-US" sz="3200" dirty="0" err="1" smtClean="0"/>
              <a:t>Shekiar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81195" y="2951947"/>
            <a:ext cx="145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stage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8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639179"/>
            <a:ext cx="6934199" cy="51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" y="403721"/>
            <a:ext cx="8654602" cy="64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61" y="952500"/>
            <a:ext cx="764490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5" y="2339512"/>
            <a:ext cx="4460875" cy="4518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" y="769852"/>
            <a:ext cx="8953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These Spatulas are a stainless steel utensil that used  for scraping, transferring or applying powders and paste like chemicals or treatments. Featuring a spoons on the one end and a shovel on the other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1950" y="185077"/>
            <a:ext cx="1835449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Spatulas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08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049282"/>
            <a:ext cx="6753225" cy="48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1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73113"/>
            <a:ext cx="6952383" cy="51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18662"/>
            <a:ext cx="7048500" cy="41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17" y="419100"/>
            <a:ext cx="6892495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7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0" y="660400"/>
            <a:ext cx="7597083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148681"/>
            <a:ext cx="6446837" cy="4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4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2" y="2052006"/>
            <a:ext cx="89508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General Laboratory supplies</a:t>
            </a:r>
            <a:endParaRPr lang="en-US" sz="40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Laboratory</a:t>
            </a: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ware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Most of laboratory ware used in </a:t>
            </a:r>
            <a:r>
              <a:rPr lang="en-US" sz="32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medical chemistry </a:t>
            </a:r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laboratory is made of either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glass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or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plastic.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923208"/>
            <a:ext cx="6794500" cy="4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56379"/>
            <a:ext cx="7180983" cy="5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946259"/>
            <a:ext cx="6990483" cy="52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72135"/>
            <a:ext cx="7142883" cy="53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987413"/>
            <a:ext cx="6952383" cy="51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0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0919"/>
            <a:ext cx="7473083" cy="55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69085"/>
            <a:ext cx="7701683" cy="57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64998"/>
            <a:ext cx="5822950" cy="41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1185334"/>
            <a:ext cx="5675312" cy="4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24472"/>
            <a:ext cx="7058025" cy="52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2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816" y="877487"/>
            <a:ext cx="5431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Available in different lengths and widths to serve a varying number of needs.</a:t>
            </a:r>
          </a:p>
          <a:p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•Usually used for liquid samples, during chemical procedures and experiments</a:t>
            </a:r>
          </a:p>
          <a:p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•Often, formed of Pyrex to allow heating of samples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32" y="934979"/>
            <a:ext cx="2790342" cy="208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75" y="4696606"/>
            <a:ext cx="1238050" cy="1563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628" y="4769222"/>
            <a:ext cx="1406332" cy="1403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3174" y="30379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Test tubes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6305" y="617260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Centrifuge</a:t>
            </a:r>
            <a:r>
              <a:rPr lang="en-US" b="1" dirty="0">
                <a:latin typeface="Arial" panose="020B0604020202020204" pitchFamily="34" charset="0"/>
              </a:rPr>
              <a:t> tubes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34860" y="625527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Sample tubes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0793" y="3911775"/>
            <a:ext cx="2332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Types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of tubes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0507" y="29156"/>
            <a:ext cx="2458750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Test tubes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1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1" y="756508"/>
            <a:ext cx="6862762" cy="51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536280"/>
            <a:ext cx="8017099" cy="56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792455"/>
            <a:ext cx="8229667" cy="52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0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31097"/>
            <a:ext cx="7975957" cy="58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65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73902"/>
            <a:ext cx="7743065" cy="60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928776"/>
            <a:ext cx="6200775" cy="52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23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5" y="734096"/>
            <a:ext cx="8287001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1334427"/>
            <a:ext cx="6469062" cy="42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82917"/>
            <a:ext cx="7041283" cy="52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6913"/>
            <a:ext cx="6952383" cy="51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4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36" y="691078"/>
            <a:ext cx="7708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Made from 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wood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iron </a:t>
            </a:r>
            <a:r>
              <a:rPr lang="en-US" sz="28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or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plastic.</a:t>
            </a:r>
            <a:endParaRPr lang="en-US" sz="2800" b="0" i="0" u="none" strike="noStrike" baseline="0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Available in different sizes</a:t>
            </a:r>
            <a:endParaRPr lang="en-US" sz="2800" b="0" i="0" u="none" strike="noStrike" baseline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56" y="2006087"/>
            <a:ext cx="2825034" cy="2145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65" y="2006088"/>
            <a:ext cx="3000776" cy="256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33" y="4311738"/>
            <a:ext cx="3213279" cy="2404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424" y="4931016"/>
            <a:ext cx="2864820" cy="19269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04910" y="39179"/>
            <a:ext cx="3689856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Test tube Racks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5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550"/>
            <a:ext cx="8646937" cy="63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1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231" y="673100"/>
            <a:ext cx="3947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A simple container for liquids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Very commonly used in laboratories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for boiling and preparing solution</a:t>
            </a:r>
            <a:r>
              <a:rPr lang="en-US" sz="2400" b="1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sz="2400" b="0" i="0" u="none" strike="noStrike" baseline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4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•Generally cylindrical in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shape, with a flat bottom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Available in a wide range of sizes, from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1 mL up to several liters</a:t>
            </a:r>
            <a:endParaRPr lang="en-US" sz="24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12" y="4684487"/>
            <a:ext cx="2772294" cy="2074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58" y="4328891"/>
            <a:ext cx="2536446" cy="243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86" y="1368005"/>
            <a:ext cx="2234473" cy="2171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2591" y="124199"/>
            <a:ext cx="1980029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just"/>
            <a:r>
              <a:rPr lang="en-US" sz="3600" b="1" dirty="0">
                <a:latin typeface="Arial" panose="020B0604020202020204" pitchFamily="34" charset="0"/>
              </a:rPr>
              <a:t>Beakers</a:t>
            </a:r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2" y="862177"/>
            <a:ext cx="9047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A flask has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 wide "body" and narrow neck 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with an opening at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top</a:t>
            </a:r>
            <a:endParaRPr lang="en-US" sz="24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They have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different sizes</a:t>
            </a:r>
            <a:endParaRPr lang="en-US" sz="24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They are used for:</a:t>
            </a:r>
          </a:p>
          <a:p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-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making,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collecting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 and </a:t>
            </a:r>
            <a:r>
              <a:rPr lang="en-US" sz="2400" b="1" i="0" u="none" strike="noStrike" baseline="0" dirty="0" smtClean="0">
                <a:solidFill>
                  <a:srgbClr val="00B0F0"/>
                </a:solidFill>
                <a:latin typeface="Arial" panose="020B0604020202020204" pitchFamily="34" charset="0"/>
              </a:rPr>
              <a:t>measuring solutions </a:t>
            </a:r>
            <a:endParaRPr lang="en-US" sz="2400" b="0" i="0" u="none" strike="noStrike" baseline="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-</a:t>
            </a:r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chemical reactions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mixing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heating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r>
              <a:rPr lang="en-US" sz="24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cooling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 or </a:t>
            </a:r>
            <a:r>
              <a:rPr lang="en-US" sz="24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dissolving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endParaRPr lang="en-US" sz="2400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400" b="1" i="1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•Several types having different functions; </a:t>
            </a: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The most common types are:</a:t>
            </a:r>
            <a:endParaRPr lang="en-US" sz="2400" b="0" i="0" u="none" strike="noStrike" baseline="0" dirty="0" smtClean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0" y="4220950"/>
            <a:ext cx="7069728" cy="2587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8773" y="121509"/>
            <a:ext cx="1459054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Flasks</a:t>
            </a:r>
          </a:p>
        </p:txBody>
      </p:sp>
    </p:spTree>
    <p:extLst>
      <p:ext uri="{BB962C8B-B14F-4D97-AF65-F5344CB8AC3E}">
        <p14:creationId xmlns:p14="http://schemas.microsoft.com/office/powerpoint/2010/main" val="285983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" y="635960"/>
            <a:ext cx="8799433" cy="57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6" y="766225"/>
            <a:ext cx="8210618" cy="59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0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433546"/>
            <a:ext cx="8152326" cy="6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265</Words>
  <Application>Microsoft Office PowerPoint</Application>
  <PresentationFormat>On-screen Show (4:3)</PresentationFormat>
  <Paragraphs>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26</cp:revision>
  <dcterms:created xsi:type="dcterms:W3CDTF">2025-03-11T16:31:44Z</dcterms:created>
  <dcterms:modified xsi:type="dcterms:W3CDTF">2025-05-26T07:17:28Z</dcterms:modified>
</cp:coreProperties>
</file>