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9" r:id="rId4"/>
    <p:sldId id="270" r:id="rId5"/>
    <p:sldId id="267" r:id="rId6"/>
    <p:sldId id="268" r:id="rId7"/>
    <p:sldId id="258" r:id="rId8"/>
    <p:sldId id="259" r:id="rId9"/>
    <p:sldId id="260" r:id="rId10"/>
    <p:sldId id="262" r:id="rId11"/>
    <p:sldId id="263" r:id="rId1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57" autoAdjust="0"/>
    <p:restoredTop sz="86449" autoAdjust="0"/>
  </p:normalViewPr>
  <p:slideViewPr>
    <p:cSldViewPr>
      <p:cViewPr varScale="1">
        <p:scale>
          <a:sx n="71" d="100"/>
          <a:sy n="71" d="100"/>
        </p:scale>
        <p:origin x="181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952CCD-232F-4ACE-85B5-E240779548DF}" type="datetimeFigureOut">
              <a:rPr lang="ar-IQ" smtClean="0"/>
              <a:t>20/06/1445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0DB1722-FAC2-487F-89F4-63739231DC0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9543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B1722-FAC2-487F-89F4-63739231DC0E}" type="slidenum">
              <a:rPr lang="ar-IQ" smtClean="0"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3899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B1722-FAC2-487F-89F4-63739231DC0E}" type="slidenum">
              <a:rPr lang="ar-IQ" smtClean="0"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199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412C0-9C71-4751-B4DC-01158DF0A1DA}" type="datetimeFigureOut">
              <a:rPr lang="ar-IQ" smtClean="0"/>
              <a:t>20/06/1445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0B96-4324-4CC7-93A1-972C45BE356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4421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412C0-9C71-4751-B4DC-01158DF0A1DA}" type="datetimeFigureOut">
              <a:rPr lang="ar-IQ" smtClean="0"/>
              <a:t>20/06/1445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0B96-4324-4CC7-93A1-972C45BE356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9176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412C0-9C71-4751-B4DC-01158DF0A1DA}" type="datetimeFigureOut">
              <a:rPr lang="ar-IQ" smtClean="0"/>
              <a:t>20/06/1445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0B96-4324-4CC7-93A1-972C45BE356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7648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412C0-9C71-4751-B4DC-01158DF0A1DA}" type="datetimeFigureOut">
              <a:rPr lang="ar-IQ" smtClean="0"/>
              <a:t>20/06/1445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0B96-4324-4CC7-93A1-972C45BE356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7070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412C0-9C71-4751-B4DC-01158DF0A1DA}" type="datetimeFigureOut">
              <a:rPr lang="ar-IQ" smtClean="0"/>
              <a:t>20/06/1445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0B96-4324-4CC7-93A1-972C45BE356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6686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412C0-9C71-4751-B4DC-01158DF0A1DA}" type="datetimeFigureOut">
              <a:rPr lang="ar-IQ" smtClean="0"/>
              <a:t>20/06/1445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0B96-4324-4CC7-93A1-972C45BE356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872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412C0-9C71-4751-B4DC-01158DF0A1DA}" type="datetimeFigureOut">
              <a:rPr lang="ar-IQ" smtClean="0"/>
              <a:t>20/06/1445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0B96-4324-4CC7-93A1-972C45BE356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1204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412C0-9C71-4751-B4DC-01158DF0A1DA}" type="datetimeFigureOut">
              <a:rPr lang="ar-IQ" smtClean="0"/>
              <a:t>20/06/1445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0B96-4324-4CC7-93A1-972C45BE356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236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412C0-9C71-4751-B4DC-01158DF0A1DA}" type="datetimeFigureOut">
              <a:rPr lang="ar-IQ" smtClean="0"/>
              <a:t>20/06/1445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0B96-4324-4CC7-93A1-972C45BE356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4187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412C0-9C71-4751-B4DC-01158DF0A1DA}" type="datetimeFigureOut">
              <a:rPr lang="ar-IQ" smtClean="0"/>
              <a:t>20/06/1445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0B96-4324-4CC7-93A1-972C45BE356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9475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412C0-9C71-4751-B4DC-01158DF0A1DA}" type="datetimeFigureOut">
              <a:rPr lang="ar-IQ" smtClean="0"/>
              <a:t>20/06/1445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0B96-4324-4CC7-93A1-972C45BE356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9420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412C0-9C71-4751-B4DC-01158DF0A1DA}" type="datetimeFigureOut">
              <a:rPr lang="ar-IQ" smtClean="0"/>
              <a:t>20/06/1445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0B96-4324-4CC7-93A1-972C45BE356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1601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3888432"/>
          </a:xfrm>
        </p:spPr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dirty="0">
                <a:latin typeface="Andalus" panose="02020603050405020304" pitchFamily="18" charset="-78"/>
                <a:cs typeface="Andalus" panose="02020603050405020304" pitchFamily="18" charset="-78"/>
              </a:rPr>
              <a:t>AL-MUSTAQBAL UNIVERSITY</a:t>
            </a:r>
            <a:br>
              <a:rPr lang="en-US" sz="36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br>
              <a:rPr lang="en-US" sz="36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3600" dirty="0">
                <a:latin typeface="Andalus" panose="02020603050405020304" pitchFamily="18" charset="-78"/>
                <a:cs typeface="Andalus" panose="02020603050405020304" pitchFamily="18" charset="-78"/>
              </a:rPr>
              <a:t>GOLLEGE of DENTISTRY</a:t>
            </a:r>
            <a:br>
              <a:rPr lang="en-US" sz="36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br>
              <a:rPr lang="en-US" sz="36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3600" dirty="0">
                <a:latin typeface="Andalus" panose="02020603050405020304" pitchFamily="18" charset="-78"/>
                <a:cs typeface="Andalus" panose="02020603050405020304" pitchFamily="18" charset="-78"/>
              </a:rPr>
              <a:t>Working with desktop</a:t>
            </a:r>
            <a:br>
              <a:rPr lang="en-US" sz="36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ar-IQ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0657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first stage</a:t>
            </a:r>
            <a:b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Lec</a:t>
            </a: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3</a:t>
            </a:r>
            <a:b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Assist . </a:t>
            </a:r>
            <a:r>
              <a:rPr lang="en-US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Lec</a:t>
            </a: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.</a:t>
            </a:r>
            <a:r>
              <a:rPr lang="en-US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Suraa</a:t>
            </a: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Alaa</a:t>
            </a:r>
            <a:endParaRPr lang="ar-IQ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855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10DB29-04F2-0AC8-C20C-131486104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32195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B050"/>
                </a:solidFill>
              </a:rPr>
              <a:t>Deleted items can be recovered through steps:</a:t>
            </a:r>
            <a:endParaRPr lang="ar-IQ" sz="3200" dirty="0">
              <a:solidFill>
                <a:srgbClr val="00B05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527881-1F26-84AD-40C1-FC8712BE9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dirty="0"/>
              <a:t>Open the Recycle Bin and select the item you want to move</a:t>
            </a:r>
            <a:endParaRPr lang="ar-IQ" sz="2400" dirty="0"/>
          </a:p>
          <a:p>
            <a:pPr marL="0" indent="0" algn="l">
              <a:buNone/>
            </a:pPr>
            <a:r>
              <a:rPr lang="en-US" sz="2800" b="1" dirty="0">
                <a:solidFill>
                  <a:srgbClr val="FF0000"/>
                </a:solidFill>
              </a:rPr>
              <a:t>Right-click         restore </a:t>
            </a:r>
          </a:p>
          <a:p>
            <a:pPr marL="0" indent="0" algn="l">
              <a:buNone/>
            </a:pPr>
            <a:r>
              <a:rPr lang="en-US" sz="2400" dirty="0"/>
              <a:t>Or you can click on </a:t>
            </a:r>
            <a:r>
              <a:rPr lang="en-US" sz="2400" b="1" dirty="0">
                <a:solidFill>
                  <a:srgbClr val="FF0000"/>
                </a:solidFill>
              </a:rPr>
              <a:t>(restore this item) </a:t>
            </a:r>
            <a:r>
              <a:rPr lang="en-US" sz="2400" dirty="0"/>
              <a:t>from the menu on the screen</a:t>
            </a:r>
          </a:p>
          <a:p>
            <a:pPr marL="0" indent="0" algn="l">
              <a:buNone/>
            </a:pPr>
            <a:endParaRPr lang="ar-IQ" sz="2400" dirty="0"/>
          </a:p>
          <a:p>
            <a:pPr marL="0" indent="0" algn="l">
              <a:buNone/>
            </a:pPr>
            <a:r>
              <a:rPr lang="en-US" sz="2800" b="1" dirty="0">
                <a:solidFill>
                  <a:srgbClr val="00B050"/>
                </a:solidFill>
              </a:rPr>
              <a:t>Any final file can be deleted from the Recycle Bin :</a:t>
            </a:r>
            <a:endParaRPr lang="en-US" sz="2400" b="1" dirty="0">
              <a:solidFill>
                <a:srgbClr val="00B050"/>
              </a:solidFill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FF0000"/>
                </a:solidFill>
              </a:rPr>
              <a:t>Right-click       Delete       Ok</a:t>
            </a:r>
            <a:endParaRPr lang="ar-IQ" sz="2800" b="1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sz="2400" dirty="0"/>
              <a:t>Or by selecting </a:t>
            </a:r>
            <a:r>
              <a:rPr lang="en-US" sz="2400" b="1" dirty="0">
                <a:solidFill>
                  <a:srgbClr val="FF0000"/>
                </a:solidFill>
              </a:rPr>
              <a:t>(empty recycle bin) </a:t>
            </a:r>
            <a:r>
              <a:rPr lang="en-US" sz="2400" dirty="0"/>
              <a:t>at the top of the window</a:t>
            </a:r>
            <a:endParaRPr lang="ar-IQ" sz="2400" dirty="0"/>
          </a:p>
        </p:txBody>
      </p:sp>
      <p:sp>
        <p:nvSpPr>
          <p:cNvPr id="8" name="سهم: لليمين 7">
            <a:extLst>
              <a:ext uri="{FF2B5EF4-FFF2-40B4-BE49-F238E27FC236}">
                <a16:creationId xmlns:a16="http://schemas.microsoft.com/office/drawing/2014/main" id="{95C2B83A-9592-E103-7CF3-1BBC9BA9ABA9}"/>
              </a:ext>
            </a:extLst>
          </p:cNvPr>
          <p:cNvSpPr/>
          <p:nvPr/>
        </p:nvSpPr>
        <p:spPr>
          <a:xfrm flipV="1">
            <a:off x="2195736" y="2195137"/>
            <a:ext cx="333752" cy="144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سهم: لليمين 8">
            <a:extLst>
              <a:ext uri="{FF2B5EF4-FFF2-40B4-BE49-F238E27FC236}">
                <a16:creationId xmlns:a16="http://schemas.microsoft.com/office/drawing/2014/main" id="{8C8E8213-BC3B-5B5C-DB9A-9C16ACB233E4}"/>
              </a:ext>
            </a:extLst>
          </p:cNvPr>
          <p:cNvSpPr/>
          <p:nvPr/>
        </p:nvSpPr>
        <p:spPr>
          <a:xfrm>
            <a:off x="2192745" y="4473130"/>
            <a:ext cx="33375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2" name="سهم: لليمين 11">
            <a:extLst>
              <a:ext uri="{FF2B5EF4-FFF2-40B4-BE49-F238E27FC236}">
                <a16:creationId xmlns:a16="http://schemas.microsoft.com/office/drawing/2014/main" id="{2ED4EF80-1821-8CEF-77F4-85E681C3A099}"/>
              </a:ext>
            </a:extLst>
          </p:cNvPr>
          <p:cNvSpPr/>
          <p:nvPr/>
        </p:nvSpPr>
        <p:spPr>
          <a:xfrm>
            <a:off x="3624272" y="4487792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9528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7BEDFB-156F-A27E-91DA-6B1E5B585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00B050"/>
                </a:solidFill>
              </a:rPr>
              <a:t>Add shortcuts to the desktop</a:t>
            </a:r>
            <a:br>
              <a:rPr lang="en-US" sz="3600" dirty="0">
                <a:solidFill>
                  <a:srgbClr val="00B050"/>
                </a:solidFill>
              </a:rPr>
            </a:br>
            <a:endParaRPr lang="ar-IQ" sz="3600" dirty="0">
              <a:solidFill>
                <a:srgbClr val="00B05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F437E0B-07C5-17A9-AF25-07105F308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To add a shortcut to a file or folder on the hard disk </a:t>
            </a:r>
          </a:p>
          <a:p>
            <a:pPr marL="0" indent="0" algn="l">
              <a:buNone/>
            </a:pPr>
            <a:r>
              <a:rPr lang="en-US" dirty="0"/>
              <a:t>Right click      send to     desktop 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>
                <a:solidFill>
                  <a:srgbClr val="00B050"/>
                </a:solidFill>
              </a:rPr>
              <a:t>Add shortcuts to the Taskbar</a:t>
            </a:r>
          </a:p>
          <a:p>
            <a:pPr marL="0" indent="0" algn="l">
              <a:buNone/>
            </a:pPr>
            <a:r>
              <a:rPr lang="en-US" dirty="0"/>
              <a:t>Lift click on the item         Drag to the taskbar     </a:t>
            </a:r>
            <a:r>
              <a:rPr lang="ar-IQ" dirty="0"/>
              <a:t>   </a:t>
            </a:r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A4413210-D0F1-2992-4637-2B5CF7209B2F}"/>
              </a:ext>
            </a:extLst>
          </p:cNvPr>
          <p:cNvSpPr/>
          <p:nvPr/>
        </p:nvSpPr>
        <p:spPr>
          <a:xfrm>
            <a:off x="2339752" y="2420888"/>
            <a:ext cx="360040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سهم: لليمين 4">
            <a:extLst>
              <a:ext uri="{FF2B5EF4-FFF2-40B4-BE49-F238E27FC236}">
                <a16:creationId xmlns:a16="http://schemas.microsoft.com/office/drawing/2014/main" id="{929D7813-8D55-8AF8-2A06-0DF4C719C758}"/>
              </a:ext>
            </a:extLst>
          </p:cNvPr>
          <p:cNvSpPr/>
          <p:nvPr/>
        </p:nvSpPr>
        <p:spPr>
          <a:xfrm>
            <a:off x="4063777" y="2399790"/>
            <a:ext cx="360040" cy="83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سهم: لليمين 5">
            <a:extLst>
              <a:ext uri="{FF2B5EF4-FFF2-40B4-BE49-F238E27FC236}">
                <a16:creationId xmlns:a16="http://schemas.microsoft.com/office/drawing/2014/main" id="{C3F7766B-BF70-F7A3-6989-066768C21F57}"/>
              </a:ext>
            </a:extLst>
          </p:cNvPr>
          <p:cNvSpPr/>
          <p:nvPr/>
        </p:nvSpPr>
        <p:spPr>
          <a:xfrm>
            <a:off x="4063777" y="4093835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1525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Desktop Components</a:t>
            </a:r>
            <a:endParaRPr lang="ar-IQ" dirty="0">
              <a:solidFill>
                <a:srgbClr val="00B05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dirty="0"/>
              <a:t>1)Desktop: </a:t>
            </a:r>
            <a:r>
              <a:rPr lang="en-US" sz="2800" dirty="0" err="1"/>
              <a:t>Amain</a:t>
            </a:r>
            <a:r>
              <a:rPr lang="en-US" sz="2800" dirty="0"/>
              <a:t> screen that appears after turning on the computer and logging into the operating system .</a:t>
            </a:r>
          </a:p>
          <a:p>
            <a:pPr marL="0" indent="0" algn="l">
              <a:buNone/>
            </a:pPr>
            <a:r>
              <a:rPr lang="en-US" sz="2800" dirty="0"/>
              <a:t>It contains basic icons such as </a:t>
            </a:r>
            <a:r>
              <a:rPr lang="en-US" sz="2800" b="1" dirty="0">
                <a:solidFill>
                  <a:srgbClr val="FF0000"/>
                </a:solidFill>
              </a:rPr>
              <a:t>My Documents, My computer, and Recycle Bin.</a:t>
            </a:r>
          </a:p>
          <a:p>
            <a:pPr marL="0" indent="0" algn="l">
              <a:buNone/>
            </a:pPr>
            <a:r>
              <a:rPr lang="en-US" sz="2800" dirty="0"/>
              <a:t>And sub-icons such as </a:t>
            </a:r>
            <a:r>
              <a:rPr lang="en-US" sz="2800" b="1" dirty="0">
                <a:solidFill>
                  <a:srgbClr val="00B0F0"/>
                </a:solidFill>
              </a:rPr>
              <a:t>Internet Explorer, My Network</a:t>
            </a:r>
            <a:endParaRPr lang="ar-IQ" sz="2800" b="1" dirty="0">
              <a:solidFill>
                <a:srgbClr val="00B0F0"/>
              </a:solidFill>
            </a:endParaRPr>
          </a:p>
          <a:p>
            <a:pPr marL="0" indent="0" algn="l">
              <a:buNone/>
            </a:pPr>
            <a:r>
              <a:rPr lang="en-US" sz="2800" dirty="0"/>
              <a:t>and Gadgets .</a:t>
            </a:r>
            <a:endParaRPr lang="ar-IQ" sz="2800" dirty="0"/>
          </a:p>
          <a:p>
            <a:pPr marL="0" indent="0" algn="l">
              <a:buNone/>
            </a:pPr>
            <a:r>
              <a:rPr lang="en-US" sz="2800" dirty="0"/>
              <a:t>2) Start</a:t>
            </a:r>
          </a:p>
          <a:p>
            <a:pPr marL="0" indent="0" algn="l">
              <a:buNone/>
            </a:pPr>
            <a:r>
              <a:rPr lang="en-US" sz="2800" dirty="0"/>
              <a:t>3) Taskbar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46078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F54BD5-FCEE-BC4D-40B9-B9BAC0A29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A081BE94-F2AC-2203-1213-7B11296A2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40568" y="57955"/>
            <a:ext cx="9684568" cy="6827429"/>
          </a:xfrm>
        </p:spPr>
      </p:pic>
    </p:spTree>
    <p:extLst>
      <p:ext uri="{BB962C8B-B14F-4D97-AF65-F5344CB8AC3E}">
        <p14:creationId xmlns:p14="http://schemas.microsoft.com/office/powerpoint/2010/main" val="2251336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EDF811-E37C-C4AF-5AF5-B3908B6D6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36" y="95209"/>
            <a:ext cx="8229600" cy="1893631"/>
          </a:xfrm>
        </p:spPr>
        <p:txBody>
          <a:bodyPr>
            <a:normAutofit fontScale="90000"/>
          </a:bodyPr>
          <a:lstStyle/>
          <a:p>
            <a:pPr algn="l"/>
            <a:br>
              <a:rPr lang="en-US" sz="2400" dirty="0"/>
            </a:br>
            <a:r>
              <a:rPr lang="en-US" sz="3100" b="1" dirty="0">
                <a:solidFill>
                  <a:srgbClr val="FF0000"/>
                </a:solidFill>
              </a:rPr>
              <a:t>And when you Right click on the desktop</a:t>
            </a:r>
            <a:br>
              <a:rPr lang="en-US" sz="2400" dirty="0"/>
            </a:br>
            <a:r>
              <a:rPr lang="en-US" sz="2400" dirty="0"/>
              <a:t>                  Large icons </a:t>
            </a:r>
            <a:br>
              <a:rPr lang="en-US" sz="2400" dirty="0"/>
            </a:br>
            <a:r>
              <a:rPr lang="en-US" sz="2400" dirty="0"/>
              <a:t>View          Medium icons </a:t>
            </a:r>
            <a:br>
              <a:rPr lang="en-US" sz="2400" dirty="0"/>
            </a:br>
            <a:r>
              <a:rPr lang="en-US" sz="2400" dirty="0"/>
              <a:t>                  </a:t>
            </a:r>
            <a:r>
              <a:rPr lang="en-US" sz="2700" dirty="0"/>
              <a:t>Small</a:t>
            </a:r>
            <a:r>
              <a:rPr lang="en-US" sz="2400" dirty="0"/>
              <a:t> icons</a:t>
            </a:r>
            <a:br>
              <a:rPr lang="en-US" sz="2400" dirty="0"/>
            </a:br>
            <a:r>
              <a:rPr lang="en-US" sz="2400" dirty="0"/>
              <a:t>                   Show desktop gadgets</a:t>
            </a:r>
            <a:br>
              <a:rPr lang="en-US" sz="2400" dirty="0"/>
            </a:br>
            <a:r>
              <a:rPr lang="en-US" sz="2400" dirty="0"/>
              <a:t>                 Show desktop</a:t>
            </a:r>
            <a:endParaRPr lang="ar-IQ" sz="24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29F7BE4-C925-1F01-0292-E8018EDDE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036" y="2457780"/>
            <a:ext cx="8229600" cy="4211579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                    Name </a:t>
            </a:r>
          </a:p>
          <a:p>
            <a:pPr marL="0" indent="0" algn="l">
              <a:buNone/>
            </a:pPr>
            <a:r>
              <a:rPr lang="en-US" sz="2400" dirty="0"/>
              <a:t>Sort by       Size </a:t>
            </a:r>
            <a:endParaRPr lang="ar-IQ" sz="2400" dirty="0"/>
          </a:p>
          <a:p>
            <a:pPr marL="0" indent="0" algn="l">
              <a:buNone/>
            </a:pPr>
            <a:r>
              <a:rPr lang="en-US" sz="2400" dirty="0"/>
              <a:t>                   Item type </a:t>
            </a:r>
          </a:p>
          <a:p>
            <a:pPr marL="0" indent="0" algn="l">
              <a:buNone/>
            </a:pPr>
            <a:r>
              <a:rPr lang="en-US" sz="2400" dirty="0"/>
              <a:t>                  Data modified</a:t>
            </a:r>
            <a:r>
              <a:rPr lang="ar-IQ" sz="2400" dirty="0"/>
              <a:t>    </a:t>
            </a:r>
            <a:endParaRPr lang="en-US" sz="2400" dirty="0"/>
          </a:p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*Refresh</a:t>
            </a:r>
            <a:endParaRPr lang="ar-IQ" sz="2400" dirty="0"/>
          </a:p>
          <a:p>
            <a:pPr marL="0" indent="0" algn="l">
              <a:buNone/>
            </a:pPr>
            <a:r>
              <a:rPr lang="en-US" sz="2400" dirty="0"/>
              <a:t>*Gadgets </a:t>
            </a:r>
          </a:p>
          <a:p>
            <a:pPr marL="0" indent="0" algn="l">
              <a:buNone/>
            </a:pPr>
            <a:r>
              <a:rPr lang="en-US" sz="2400" dirty="0"/>
              <a:t>Personalize</a:t>
            </a:r>
            <a:r>
              <a:rPr lang="ar-IQ" sz="2400" dirty="0"/>
              <a:t>*  </a:t>
            </a:r>
          </a:p>
          <a:p>
            <a:pPr marL="0" indent="0" algn="l">
              <a:buNone/>
            </a:pPr>
            <a:r>
              <a:rPr lang="en-US" sz="2400" dirty="0"/>
              <a:t>  </a:t>
            </a:r>
          </a:p>
          <a:p>
            <a:pPr marL="0" indent="0" algn="l">
              <a:buNone/>
            </a:pPr>
            <a:r>
              <a:rPr lang="en-US" sz="2400" dirty="0"/>
              <a:t> </a:t>
            </a:r>
          </a:p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endParaRPr lang="ar-IQ" sz="24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31D3416-E3DE-F213-0381-CC8A32C58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795953"/>
            <a:ext cx="3096344" cy="5225335"/>
          </a:xfrm>
          <a:prstGeom prst="rect">
            <a:avLst/>
          </a:prstGeom>
        </p:spPr>
      </p:pic>
      <p:sp>
        <p:nvSpPr>
          <p:cNvPr id="12" name="قوس كبير أيمن 11">
            <a:extLst>
              <a:ext uri="{FF2B5EF4-FFF2-40B4-BE49-F238E27FC236}">
                <a16:creationId xmlns:a16="http://schemas.microsoft.com/office/drawing/2014/main" id="{6D66EA77-7D84-E37E-CFCF-75520CED7EBD}"/>
              </a:ext>
            </a:extLst>
          </p:cNvPr>
          <p:cNvSpPr/>
          <p:nvPr/>
        </p:nvSpPr>
        <p:spPr>
          <a:xfrm>
            <a:off x="1187624" y="795954"/>
            <a:ext cx="432048" cy="10488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14" name="قوس كبير أيمن 13">
            <a:extLst>
              <a:ext uri="{FF2B5EF4-FFF2-40B4-BE49-F238E27FC236}">
                <a16:creationId xmlns:a16="http://schemas.microsoft.com/office/drawing/2014/main" id="{45C5DCFA-621F-5CBA-476E-59962ECD6F99}"/>
              </a:ext>
            </a:extLst>
          </p:cNvPr>
          <p:cNvSpPr/>
          <p:nvPr/>
        </p:nvSpPr>
        <p:spPr>
          <a:xfrm>
            <a:off x="1236681" y="2715851"/>
            <a:ext cx="432047" cy="13681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01136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2AEB41-C13F-E8D4-0D0E-8E56213F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Start menu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: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allows you to open menus and run applications.</a:t>
            </a:r>
            <a:r>
              <a:rPr lang="en-US" sz="2800" dirty="0">
                <a:latin typeface="Calibri"/>
              </a:rPr>
              <a:t> </a:t>
            </a:r>
            <a:endParaRPr lang="ar-IQ" sz="28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13703E-EA66-A4B6-72B7-EDE510908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602128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dirty="0"/>
              <a:t> *All Programs :programs installed on the computer</a:t>
            </a:r>
            <a:endParaRPr lang="ar-IQ" sz="2400" dirty="0"/>
          </a:p>
          <a:p>
            <a:pPr marL="0" indent="0" algn="l">
              <a:buNone/>
            </a:pPr>
            <a:r>
              <a:rPr lang="en-US" sz="2400" dirty="0"/>
              <a:t>*Search programs and files </a:t>
            </a:r>
            <a:endParaRPr lang="ar-IQ" sz="2400" dirty="0"/>
          </a:p>
          <a:p>
            <a:pPr marL="0" indent="0" algn="l">
              <a:buNone/>
            </a:pPr>
            <a:r>
              <a:rPr lang="en-US" sz="2400" b="1" dirty="0">
                <a:solidFill>
                  <a:srgbClr val="00B050"/>
                </a:solidFill>
              </a:rPr>
              <a:t>Turn the computer on and off</a:t>
            </a:r>
          </a:p>
          <a:p>
            <a:pPr marL="0" indent="0" algn="l">
              <a:buNone/>
            </a:pPr>
            <a:r>
              <a:rPr lang="en-US" sz="2400" dirty="0"/>
              <a:t>Turn on the computer: Press the </a:t>
            </a:r>
            <a:r>
              <a:rPr lang="en-US" sz="2400" dirty="0">
                <a:solidFill>
                  <a:srgbClr val="FF0000"/>
                </a:solidFill>
              </a:rPr>
              <a:t>POWER</a:t>
            </a:r>
            <a:r>
              <a:rPr lang="en-US" sz="2400" dirty="0"/>
              <a:t> button</a:t>
            </a:r>
            <a:r>
              <a:rPr lang="ar-IQ" sz="2400" dirty="0"/>
              <a:t>    </a:t>
            </a: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Turn off the computer : </a:t>
            </a:r>
            <a:r>
              <a:rPr lang="en-US" sz="2400" dirty="0">
                <a:solidFill>
                  <a:srgbClr val="FF0000"/>
                </a:solidFill>
              </a:rPr>
              <a:t>Start</a:t>
            </a:r>
            <a:r>
              <a:rPr lang="en-US" sz="2400" dirty="0"/>
              <a:t>          </a:t>
            </a:r>
            <a:r>
              <a:rPr lang="en-US" sz="2400" dirty="0">
                <a:solidFill>
                  <a:srgbClr val="FF0000"/>
                </a:solidFill>
              </a:rPr>
              <a:t>Shut down</a:t>
            </a:r>
            <a:endParaRPr lang="ar-IQ" sz="2400" dirty="0"/>
          </a:p>
          <a:p>
            <a:pPr marL="0" indent="0" algn="l">
              <a:buNone/>
            </a:pPr>
            <a:r>
              <a:rPr lang="en-US" sz="2400" b="1" dirty="0">
                <a:solidFill>
                  <a:srgbClr val="00B050"/>
                </a:solidFill>
              </a:rPr>
              <a:t>On the right side there are options for turning the computer on and off, as follows:</a:t>
            </a:r>
            <a:endParaRPr lang="ar-IQ" sz="2400" b="1" dirty="0">
              <a:solidFill>
                <a:srgbClr val="00B050"/>
              </a:solidFill>
            </a:endParaRPr>
          </a:p>
          <a:p>
            <a:pPr marL="0" indent="0" algn="l">
              <a:buNone/>
            </a:pPr>
            <a:r>
              <a:rPr lang="en-US" sz="2400" dirty="0"/>
              <a:t>1- Switch User: Anyone is allowed to log in with their username and password</a:t>
            </a:r>
            <a:endParaRPr lang="ar-IQ" sz="2400" dirty="0"/>
          </a:p>
          <a:p>
            <a:pPr marL="0" indent="0" algn="l">
              <a:buNone/>
            </a:pPr>
            <a:r>
              <a:rPr lang="en-US" sz="2400" dirty="0"/>
              <a:t>2)Log off: Closes all programs and keeps the computer running</a:t>
            </a:r>
          </a:p>
          <a:p>
            <a:pPr marL="0" indent="0" algn="l">
              <a:buNone/>
            </a:pPr>
            <a:r>
              <a:rPr lang="en-US" sz="2400" dirty="0"/>
              <a:t> 3)Lock  : Computer lock</a:t>
            </a:r>
          </a:p>
          <a:p>
            <a:pPr marL="0" indent="0" algn="l">
              <a:buNone/>
            </a:pPr>
            <a:r>
              <a:rPr lang="en-US" sz="2400" dirty="0"/>
              <a:t>4)Restart: Restarting the computer</a:t>
            </a:r>
            <a:endParaRPr lang="ar-IQ" sz="2400" dirty="0"/>
          </a:p>
          <a:p>
            <a:pPr marL="0" indent="0" algn="l">
              <a:buNone/>
            </a:pPr>
            <a:r>
              <a:rPr lang="en-US" sz="2400" dirty="0"/>
              <a:t>5)Hibernate or Sleep: Turn off the computer temporarily</a:t>
            </a:r>
            <a:endParaRPr lang="ar-IQ" sz="2400" dirty="0"/>
          </a:p>
        </p:txBody>
      </p:sp>
      <p:sp>
        <p:nvSpPr>
          <p:cNvPr id="5" name="سهم: لليمين 4">
            <a:extLst>
              <a:ext uri="{FF2B5EF4-FFF2-40B4-BE49-F238E27FC236}">
                <a16:creationId xmlns:a16="http://schemas.microsoft.com/office/drawing/2014/main" id="{D832D608-3C72-52DF-57E0-5269A7F2766C}"/>
              </a:ext>
            </a:extLst>
          </p:cNvPr>
          <p:cNvSpPr/>
          <p:nvPr/>
        </p:nvSpPr>
        <p:spPr>
          <a:xfrm>
            <a:off x="4166241" y="2780928"/>
            <a:ext cx="405759" cy="119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1262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B76094-910E-205E-2BB0-D722902D1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sz="2800" dirty="0"/>
              <a:t>       </a:t>
            </a:r>
            <a:r>
              <a:rPr lang="en-US" sz="2800" dirty="0"/>
              <a:t>                                             </a:t>
            </a:r>
            <a:br>
              <a:rPr lang="en-US" sz="2800" dirty="0"/>
            </a:br>
            <a:r>
              <a:rPr lang="en-US" sz="2800" dirty="0"/>
              <a:t>                                                     Turn the computer on and off</a:t>
            </a:r>
            <a:br>
              <a:rPr lang="en-US" sz="2800" dirty="0"/>
            </a:br>
            <a:r>
              <a:rPr lang="en-US" sz="2800" dirty="0"/>
              <a:t>Start menu                                                                  </a:t>
            </a:r>
            <a:br>
              <a:rPr lang="en-US" sz="2800" dirty="0"/>
            </a:br>
            <a:r>
              <a:rPr lang="en-US" sz="2800" dirty="0"/>
              <a:t>                                   </a:t>
            </a:r>
            <a:endParaRPr lang="ar-IQ" sz="2800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7EA3E97B-4CC5-1AAB-8323-FA161093E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2080" y="1484784"/>
            <a:ext cx="2719052" cy="388843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51EB493-CFAF-FDD8-3B3A-CF06395C8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385782"/>
            <a:ext cx="3292125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28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2177" y="274637"/>
            <a:ext cx="8264623" cy="1138139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dirty="0">
                <a:solidFill>
                  <a:srgbClr val="FF0000"/>
                </a:solidFill>
              </a:rPr>
              <a:t>2)Taskbar</a:t>
            </a:r>
            <a:r>
              <a:rPr lang="en-US" sz="2700" dirty="0"/>
              <a:t>: Located at the bottom of the screen and displays  running programs and allows switching between them And it :contains</a:t>
            </a:r>
            <a:br>
              <a:rPr lang="en-US" sz="2400" dirty="0"/>
            </a:br>
            <a:endParaRPr lang="ar-IQ" sz="2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7058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dirty="0"/>
              <a:t>*Start menu on the left side</a:t>
            </a:r>
          </a:p>
          <a:p>
            <a:pPr marL="0" indent="0" algn="l">
              <a:buNone/>
            </a:pPr>
            <a:r>
              <a:rPr lang="en-US" sz="2400" dirty="0"/>
              <a:t>*Active program icons in the center of the bar</a:t>
            </a:r>
          </a:p>
          <a:p>
            <a:pPr marL="0" indent="0" algn="l">
              <a:buNone/>
            </a:pPr>
            <a:r>
              <a:rPr lang="en-US" sz="2400" dirty="0"/>
              <a:t>*Time, date, battery status, network, sound and language are on the right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FF0000"/>
                </a:solidFill>
              </a:rPr>
              <a:t>Taskbar properties</a:t>
            </a:r>
          </a:p>
          <a:p>
            <a:pPr marL="0" indent="0" algn="l">
              <a:buNone/>
            </a:pPr>
            <a:r>
              <a:rPr lang="en-US" sz="2400" dirty="0"/>
              <a:t>1- Replace the icon</a:t>
            </a:r>
          </a:p>
          <a:p>
            <a:pPr marL="0" indent="0" algn="l">
              <a:buNone/>
            </a:pPr>
            <a:r>
              <a:rPr lang="en-US" sz="2400" b="1" dirty="0">
                <a:solidFill>
                  <a:srgbClr val="FF0000"/>
                </a:solidFill>
              </a:rPr>
              <a:t>Left click             drag</a:t>
            </a:r>
            <a:r>
              <a:rPr lang="ar-IQ" sz="2400" dirty="0"/>
              <a:t>*</a:t>
            </a:r>
            <a:endParaRPr lang="en-US" sz="2400" dirty="0"/>
          </a:p>
          <a:p>
            <a:pPr marL="0" indent="0" algn="l">
              <a:buNone/>
            </a:pPr>
            <a:endParaRPr lang="ar-IQ" sz="24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CB3AF82-4F3D-6DEF-951B-06EC3092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85" y="3458009"/>
            <a:ext cx="7895094" cy="619063"/>
          </a:xfrm>
          <a:prstGeom prst="rect">
            <a:avLst/>
          </a:prstGeom>
        </p:spPr>
      </p:pic>
      <p:sp>
        <p:nvSpPr>
          <p:cNvPr id="5" name="سهم: لليمين 4">
            <a:extLst>
              <a:ext uri="{FF2B5EF4-FFF2-40B4-BE49-F238E27FC236}">
                <a16:creationId xmlns:a16="http://schemas.microsoft.com/office/drawing/2014/main" id="{E25FBD6F-F7D2-2CB3-0F9B-7D6C080635AE}"/>
              </a:ext>
            </a:extLst>
          </p:cNvPr>
          <p:cNvSpPr/>
          <p:nvPr/>
        </p:nvSpPr>
        <p:spPr>
          <a:xfrm>
            <a:off x="1835696" y="5301209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6800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/>
              <a:t>2-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Lock the taskbar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Right-click      properties       lock the taskbar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ar-IQ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ar-IQ" sz="24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dirty="0"/>
              <a:t> 3- Auto-hide the taskbar (</a:t>
            </a:r>
            <a:r>
              <a:rPr lang="en-US" sz="1800" b="1" dirty="0">
                <a:solidFill>
                  <a:srgbClr val="FF0000"/>
                </a:solidFill>
              </a:rPr>
              <a:t>Right-click     properties     Auto-hide the taskbar</a:t>
            </a:r>
            <a:r>
              <a:rPr lang="en-US" sz="1800" dirty="0"/>
              <a:t>)</a:t>
            </a: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4- Use small icons (</a:t>
            </a:r>
            <a:r>
              <a:rPr lang="en-US" sz="2400" b="1" dirty="0">
                <a:solidFill>
                  <a:srgbClr val="FF0000"/>
                </a:solidFill>
              </a:rPr>
              <a:t>Right-click     properties    Use small icons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) </a:t>
            </a:r>
          </a:p>
          <a:p>
            <a:pPr marL="0" indent="0" algn="l">
              <a:buNone/>
            </a:pPr>
            <a:r>
              <a:rPr lang="en-US" sz="2400" dirty="0"/>
              <a:t>5- Taskbar location on screen (</a:t>
            </a:r>
            <a:r>
              <a:rPr lang="en-US" sz="2000" b="1" dirty="0">
                <a:solidFill>
                  <a:srgbClr val="FF0000"/>
                </a:solidFill>
              </a:rPr>
              <a:t>Right-click      properties      Taskbar location on screen 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78C5BFD-A8F9-27AC-2EF6-A151500D7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36" y="3073212"/>
            <a:ext cx="1902117" cy="258378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1313CFB-EC1B-DF1E-8371-DD815E44B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478" y="2970662"/>
            <a:ext cx="3859102" cy="3645567"/>
          </a:xfrm>
          <a:prstGeom prst="rect">
            <a:avLst/>
          </a:prstGeom>
        </p:spPr>
      </p:pic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B3334667-2503-5EF5-01A6-1E16F898D67B}"/>
              </a:ext>
            </a:extLst>
          </p:cNvPr>
          <p:cNvSpPr/>
          <p:nvPr/>
        </p:nvSpPr>
        <p:spPr>
          <a:xfrm flipV="1">
            <a:off x="2942105" y="4077072"/>
            <a:ext cx="112583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سهم: لليمين 6">
            <a:extLst>
              <a:ext uri="{FF2B5EF4-FFF2-40B4-BE49-F238E27FC236}">
                <a16:creationId xmlns:a16="http://schemas.microsoft.com/office/drawing/2014/main" id="{E846B0B3-2885-8CD8-F9A6-57EF7E738DDD}"/>
              </a:ext>
            </a:extLst>
          </p:cNvPr>
          <p:cNvSpPr/>
          <p:nvPr/>
        </p:nvSpPr>
        <p:spPr>
          <a:xfrm>
            <a:off x="4067944" y="476672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سهم: لليمين 7">
            <a:extLst>
              <a:ext uri="{FF2B5EF4-FFF2-40B4-BE49-F238E27FC236}">
                <a16:creationId xmlns:a16="http://schemas.microsoft.com/office/drawing/2014/main" id="{47D2CF02-B3E8-A622-AC2C-488460DCA07F}"/>
              </a:ext>
            </a:extLst>
          </p:cNvPr>
          <p:cNvSpPr/>
          <p:nvPr/>
        </p:nvSpPr>
        <p:spPr>
          <a:xfrm>
            <a:off x="5678409" y="416559"/>
            <a:ext cx="288032" cy="105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سهم: لليمين 8">
            <a:extLst>
              <a:ext uri="{FF2B5EF4-FFF2-40B4-BE49-F238E27FC236}">
                <a16:creationId xmlns:a16="http://schemas.microsoft.com/office/drawing/2014/main" id="{50DAF2DF-2549-CF40-6893-85B6086D3400}"/>
              </a:ext>
            </a:extLst>
          </p:cNvPr>
          <p:cNvSpPr/>
          <p:nvPr/>
        </p:nvSpPr>
        <p:spPr>
          <a:xfrm>
            <a:off x="4788024" y="1004922"/>
            <a:ext cx="14401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0" name="سهم: لليمين 9">
            <a:extLst>
              <a:ext uri="{FF2B5EF4-FFF2-40B4-BE49-F238E27FC236}">
                <a16:creationId xmlns:a16="http://schemas.microsoft.com/office/drawing/2014/main" id="{2DFFA538-5C43-0B61-4809-7D5CC9B76825}"/>
              </a:ext>
            </a:extLst>
          </p:cNvPr>
          <p:cNvSpPr/>
          <p:nvPr/>
        </p:nvSpPr>
        <p:spPr>
          <a:xfrm>
            <a:off x="6012160" y="1000445"/>
            <a:ext cx="216024" cy="100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1" name="سهم: لليمين 10">
            <a:extLst>
              <a:ext uri="{FF2B5EF4-FFF2-40B4-BE49-F238E27FC236}">
                <a16:creationId xmlns:a16="http://schemas.microsoft.com/office/drawing/2014/main" id="{132EB91C-125F-7259-0E74-507750166746}"/>
              </a:ext>
            </a:extLst>
          </p:cNvPr>
          <p:cNvSpPr/>
          <p:nvPr/>
        </p:nvSpPr>
        <p:spPr>
          <a:xfrm>
            <a:off x="4211960" y="1439065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2" name="سهم: لليمين 11">
            <a:extLst>
              <a:ext uri="{FF2B5EF4-FFF2-40B4-BE49-F238E27FC236}">
                <a16:creationId xmlns:a16="http://schemas.microsoft.com/office/drawing/2014/main" id="{6FC1C929-0906-6901-A09A-B2940823464E}"/>
              </a:ext>
            </a:extLst>
          </p:cNvPr>
          <p:cNvSpPr/>
          <p:nvPr/>
        </p:nvSpPr>
        <p:spPr>
          <a:xfrm>
            <a:off x="5893675" y="1398786"/>
            <a:ext cx="216024" cy="100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3" name="سهم: لليمين 12">
            <a:extLst>
              <a:ext uri="{FF2B5EF4-FFF2-40B4-BE49-F238E27FC236}">
                <a16:creationId xmlns:a16="http://schemas.microsoft.com/office/drawing/2014/main" id="{442CAFE5-016E-1744-0C68-1A1DED05FFC2}"/>
              </a:ext>
            </a:extLst>
          </p:cNvPr>
          <p:cNvSpPr/>
          <p:nvPr/>
        </p:nvSpPr>
        <p:spPr>
          <a:xfrm>
            <a:off x="5436096" y="1916832"/>
            <a:ext cx="24231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4" name="سهم: لليمين 13">
            <a:extLst>
              <a:ext uri="{FF2B5EF4-FFF2-40B4-BE49-F238E27FC236}">
                <a16:creationId xmlns:a16="http://schemas.microsoft.com/office/drawing/2014/main" id="{8BF058F2-A5FF-BE6B-B2BA-175BE46C166D}"/>
              </a:ext>
            </a:extLst>
          </p:cNvPr>
          <p:cNvSpPr/>
          <p:nvPr/>
        </p:nvSpPr>
        <p:spPr>
          <a:xfrm>
            <a:off x="6804248" y="1916832"/>
            <a:ext cx="24231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18336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476672"/>
            <a:ext cx="8964488" cy="567809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800" dirty="0"/>
              <a:t>3)Computer Icon: An icon containing fixed storage units (C,D,E) and portable storage units (DVD and Flash RAM). It can be opened in two ways, </a:t>
            </a:r>
            <a:r>
              <a:rPr lang="en-US" sz="2800" dirty="0">
                <a:solidFill>
                  <a:srgbClr val="FF0000"/>
                </a:solidFill>
              </a:rPr>
              <a:t>by shortcut Windows + E or from the Start menu.              </a:t>
            </a:r>
            <a:r>
              <a:rPr lang="en-US" sz="2800" dirty="0"/>
              <a:t>                                                                                          </a:t>
            </a:r>
          </a:p>
          <a:p>
            <a:pPr marL="0" indent="0" algn="l">
              <a:buNone/>
            </a:pPr>
            <a:r>
              <a:rPr lang="en-US" sz="2800" dirty="0"/>
              <a:t>   </a:t>
            </a:r>
          </a:p>
          <a:p>
            <a:pPr marL="0" indent="0" algn="l">
              <a:buNone/>
            </a:pPr>
            <a:r>
              <a:rPr lang="en-US" sz="2800" dirty="0"/>
              <a:t>4)Recycle Bin Icon: the place where folders and files move after they are deleted from the hard disk</a:t>
            </a:r>
            <a:r>
              <a:rPr lang="ar-IQ" sz="2800" dirty="0"/>
              <a:t> 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rgbClr val="00B050"/>
                </a:solidFill>
              </a:rPr>
              <a:t>To delete any item by</a:t>
            </a:r>
            <a:endParaRPr lang="en-US" sz="2800" dirty="0"/>
          </a:p>
          <a:p>
            <a:pPr marL="0" indent="0" algn="l">
              <a:buNone/>
            </a:pPr>
            <a:r>
              <a:rPr lang="en-US" sz="2800" dirty="0"/>
              <a:t>*</a:t>
            </a:r>
            <a:r>
              <a:rPr lang="en-US" sz="2800" dirty="0">
                <a:solidFill>
                  <a:srgbClr val="FF0000"/>
                </a:solidFill>
              </a:rPr>
              <a:t>Lift Click and drag        Recycle Bin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rgbClr val="FF0000"/>
                </a:solidFill>
              </a:rPr>
              <a:t>*Right-click        Delete       Yes</a:t>
            </a:r>
          </a:p>
          <a:p>
            <a:pPr marL="0" indent="0" algn="l">
              <a:buNone/>
            </a:pPr>
            <a:r>
              <a:rPr lang="en-US" sz="2800" dirty="0"/>
              <a:t>                                                           </a:t>
            </a:r>
          </a:p>
          <a:p>
            <a:pPr marL="0" indent="0" algn="just">
              <a:buNone/>
            </a:pPr>
            <a:r>
              <a:rPr lang="en-US" sz="2800" dirty="0"/>
              <a:t>                                                                 </a:t>
            </a:r>
            <a:endParaRPr lang="ar-IQ" sz="2800" dirty="0"/>
          </a:p>
        </p:txBody>
      </p:sp>
      <p:sp>
        <p:nvSpPr>
          <p:cNvPr id="2" name="سهم: لليمين 1">
            <a:extLst>
              <a:ext uri="{FF2B5EF4-FFF2-40B4-BE49-F238E27FC236}">
                <a16:creationId xmlns:a16="http://schemas.microsoft.com/office/drawing/2014/main" id="{F131EB15-D020-77EB-F3CA-9E00A53C4B5F}"/>
              </a:ext>
            </a:extLst>
          </p:cNvPr>
          <p:cNvSpPr/>
          <p:nvPr/>
        </p:nvSpPr>
        <p:spPr>
          <a:xfrm>
            <a:off x="2771800" y="4221088"/>
            <a:ext cx="428376" cy="155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3EF791E9-5B7F-3126-B82C-31347FD51C7F}"/>
              </a:ext>
            </a:extLst>
          </p:cNvPr>
          <p:cNvSpPr/>
          <p:nvPr/>
        </p:nvSpPr>
        <p:spPr>
          <a:xfrm>
            <a:off x="1717969" y="4679425"/>
            <a:ext cx="477767" cy="117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سهم: لليمين 4">
            <a:extLst>
              <a:ext uri="{FF2B5EF4-FFF2-40B4-BE49-F238E27FC236}">
                <a16:creationId xmlns:a16="http://schemas.microsoft.com/office/drawing/2014/main" id="{05E7ED35-6344-7D0D-6937-02397CD44134}"/>
              </a:ext>
            </a:extLst>
          </p:cNvPr>
          <p:cNvSpPr/>
          <p:nvPr/>
        </p:nvSpPr>
        <p:spPr>
          <a:xfrm>
            <a:off x="3200176" y="4679425"/>
            <a:ext cx="428376" cy="155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5514913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576</Words>
  <Application>Microsoft Office PowerPoint</Application>
  <PresentationFormat>عرض على الشاشة (4:3)</PresentationFormat>
  <Paragraphs>72</Paragraphs>
  <Slides>11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Andalus</vt:lpstr>
      <vt:lpstr>Arial</vt:lpstr>
      <vt:lpstr>Calibri</vt:lpstr>
      <vt:lpstr>نسق Office</vt:lpstr>
      <vt:lpstr>AL-MUSTAQBAL UNIVERSITY  GOLLEGE of DENTISTRY  Working with desktop </vt:lpstr>
      <vt:lpstr>Desktop Components</vt:lpstr>
      <vt:lpstr>عرض تقديمي في PowerPoint</vt:lpstr>
      <vt:lpstr> And when you Right click on the desktop                   Large icons  View          Medium icons                    Small icons                    Show desktop gadgets                  Show desktop</vt:lpstr>
      <vt:lpstr>Start menu :allows you to open menus and run applications. </vt:lpstr>
      <vt:lpstr>                                                                                                          Turn the computer on and off Start menu                                                                                                      </vt:lpstr>
      <vt:lpstr>2)Taskbar: Located at the bottom of the screen and displays  running programs and allows switching between them And it :contains </vt:lpstr>
      <vt:lpstr>2- Lock the taskbar (Right-click      properties       lock the taskbar)  </vt:lpstr>
      <vt:lpstr>عرض تقديمي في PowerPoint</vt:lpstr>
      <vt:lpstr>Deleted items can be recovered through steps:</vt:lpstr>
      <vt:lpstr>Add shortcuts to the desktop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Naruto Center</dc:creator>
  <cp:lastModifiedBy>alnaseem</cp:lastModifiedBy>
  <cp:revision>23</cp:revision>
  <dcterms:created xsi:type="dcterms:W3CDTF">2023-10-28T11:30:41Z</dcterms:created>
  <dcterms:modified xsi:type="dcterms:W3CDTF">2024-01-01T18:36:18Z</dcterms:modified>
</cp:coreProperties>
</file>