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5" r:id="rId2"/>
    <p:sldId id="256" r:id="rId3"/>
    <p:sldId id="257" r:id="rId4"/>
    <p:sldId id="281" r:id="rId5"/>
    <p:sldId id="282" r:id="rId6"/>
    <p:sldId id="286" r:id="rId7"/>
    <p:sldId id="262" r:id="rId8"/>
    <p:sldId id="261" r:id="rId9"/>
    <p:sldId id="323" r:id="rId10"/>
    <p:sldId id="259" r:id="rId11"/>
    <p:sldId id="258" r:id="rId12"/>
    <p:sldId id="266" r:id="rId13"/>
    <p:sldId id="318" r:id="rId14"/>
    <p:sldId id="319" r:id="rId15"/>
    <p:sldId id="32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1F26-2A72-47E2-AFB4-289971D4A5E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475D-BCDE-4682-949D-0BF311333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0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1F26-2A72-47E2-AFB4-289971D4A5E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475D-BCDE-4682-949D-0BF311333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5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1F26-2A72-47E2-AFB4-289971D4A5E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475D-BCDE-4682-949D-0BF311333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5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1F26-2A72-47E2-AFB4-289971D4A5E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475D-BCDE-4682-949D-0BF311333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2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1F26-2A72-47E2-AFB4-289971D4A5E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475D-BCDE-4682-949D-0BF311333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6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1F26-2A72-47E2-AFB4-289971D4A5E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475D-BCDE-4682-949D-0BF311333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1F26-2A72-47E2-AFB4-289971D4A5E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475D-BCDE-4682-949D-0BF311333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15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1F26-2A72-47E2-AFB4-289971D4A5E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475D-BCDE-4682-949D-0BF311333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30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1F26-2A72-47E2-AFB4-289971D4A5E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475D-BCDE-4682-949D-0BF311333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7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1F26-2A72-47E2-AFB4-289971D4A5E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475D-BCDE-4682-949D-0BF311333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9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1F26-2A72-47E2-AFB4-289971D4A5E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7475D-BCDE-4682-949D-0BF311333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7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51F26-2A72-47E2-AFB4-289971D4A5E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7475D-BCDE-4682-949D-0BF311333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3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43438" cy="697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8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7176"/>
            <a:ext cx="9311424" cy="4593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Role in Medicinal Chemistry</a:t>
            </a:r>
            <a:endParaRPr lang="en-US" sz="24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Aldehydes and ketones are found in various biologically active compounds, including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0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1-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Drugs and Pharmaceuticals</a:t>
            </a:r>
            <a:endParaRPr lang="en-US" sz="20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Formaldehyde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used as a disinfectant and preservative in hospitals and laboratories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Acetone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Used as a solvent in pharmaceuticals.</a:t>
            </a:r>
            <a:endParaRPr lang="en-US" sz="20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Corticosteroids (e.g., </a:t>
            </a:r>
            <a:r>
              <a:rPr lang="en-US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Prednisone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Dexamethasone)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Contain ketone functional groups.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Prednisone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synthetic drug similar to cortisone, used to relieve rheumatic and allergic conditions and to treat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leukaemia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Dexamethasone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drug that is a more potent synthetic analogue of cortisol, used chiefly as an anti-inflammatory agent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715" y="4614141"/>
            <a:ext cx="2390218" cy="21341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54745" y="5681203"/>
            <a:ext cx="2254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Dexamethasone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2297" y="5234269"/>
            <a:ext cx="1649041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Prednisone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888" y="4406459"/>
            <a:ext cx="24003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7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051" y="236092"/>
            <a:ext cx="8825949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Natural Biomolecules</a:t>
            </a:r>
            <a:endParaRPr lang="en-US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Glucose (an aldehyde sugar) and Fructose (a ketone sugar) play a key role in metabolism.</a:t>
            </a:r>
            <a:endParaRPr lang="en-US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306" y="2279775"/>
            <a:ext cx="3116703" cy="32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1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44" y="1600171"/>
            <a:ext cx="6558447" cy="40228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67479"/>
            <a:ext cx="896369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3-Steroids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Hormones (e.g., Testosterone and Progesterone) contain ketone groups.</a:t>
            </a:r>
            <a:endParaRPr lang="en-US" sz="11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4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7338" y="180305"/>
            <a:ext cx="5911354" cy="473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 and Medical Importance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729630"/>
            <a:ext cx="3692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in Metabolic Reactions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90152" y="1336079"/>
            <a:ext cx="9517487" cy="1281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Glucose Metabolism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1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Glucose, an important carbohydrate, contains an aldehyde group and is metabolized into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glucuronic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acid in the liver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868" y="3282387"/>
            <a:ext cx="5467392" cy="273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8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878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Pyruvate and Acetone: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Pyruvate (a ketone derivative) is a key intermediate in the Krebs cycle.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347641"/>
            <a:ext cx="914400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Acetone is one of the ketone bodies produced during fat metabolism.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74545"/>
            <a:ext cx="9144000" cy="1878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Diabetes and Ketone Bodies: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uncontrolled diabetes, excessive production of ketone bodies can lead to diabetic ketoacidosis (DKA).</a:t>
            </a:r>
            <a:endParaRPr lang="en-US" sz="24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67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42623"/>
            <a:ext cx="9144000" cy="6173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Test of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csarbonyl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group</a:t>
            </a:r>
            <a:endParaRPr lang="en-US" sz="3200" dirty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Fehling’s and Benedict’s Test</a:t>
            </a:r>
            <a:endParaRPr lang="en-US" sz="1100" b="1" dirty="0" smtClean="0">
              <a:solidFill>
                <a:srgbClr val="0070C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 smtClean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Aldehydes reduce Fehling’s and Benedict’s solution, producing a red precipitate.</a:t>
            </a:r>
            <a:endParaRPr lang="en-US" sz="2400" b="1" dirty="0" smtClean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Aldehydesa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red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precipitate.</a:t>
            </a:r>
            <a:endParaRPr lang="en-US" sz="1100" dirty="0" smtClean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 dirty="0" smtClean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 smtClean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2-    2,4-DNP Test (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Dinitrophenylhydrazine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Test)</a:t>
            </a:r>
            <a:endParaRPr lang="en-US" sz="2400" b="1" dirty="0" smtClean="0">
              <a:solidFill>
                <a:srgbClr val="0070C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 dirty="0" smtClean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Both aldehydes and ketones form a yellow/orange precipitate with 2,4-DNP reagent</a:t>
            </a:r>
            <a:endParaRPr lang="en-US" sz="1100" dirty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37893" y="3284112"/>
            <a:ext cx="2550017" cy="25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8846" y="5899772"/>
            <a:ext cx="3028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aldehydes and ketones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2762" y="5899771"/>
            <a:ext cx="3605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yellow/orange precipitate 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17239" y="6130603"/>
            <a:ext cx="13706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4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5916" y="219583"/>
            <a:ext cx="9700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Aldehydes and Ketones in Medical Chemistry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9513" y="956396"/>
            <a:ext cx="8970135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Aldehydes and ketones are important organic compounds containing the carbonyl (-C=O) functional group.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 play a crucial role in medical chemistry due to their involvement in biological metabolism, pharmaceutical applications, and drug synthesis.</a:t>
            </a:r>
            <a:endParaRPr lang="en-US" sz="1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1" y="3829050"/>
            <a:ext cx="29718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1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52854"/>
            <a:ext cx="88735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Structure and Classification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Aldehydes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(-CHO)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carbonyl group is at the end of the carbon chain.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formula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R-CHO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8015" y="389886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004" y="4966963"/>
            <a:ext cx="2349344" cy="18121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7352" y="4505298"/>
            <a:ext cx="3474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Formaldehyde (HCHO),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78041" y="4505298"/>
            <a:ext cx="3499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Acetaldehyde (CH₃CHO)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844" y="4945223"/>
            <a:ext cx="2016253" cy="18339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1729" y="2693127"/>
            <a:ext cx="8899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Naming: Replace -e of the parent alkane with -al (e.g.,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Methanal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(Formaldehyde),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Ethanal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(Acetaldehyde)).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5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0882"/>
            <a:ext cx="9144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ketones (-CO-)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carbonyl group is within the carbon chain (between two carbon atoms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(not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end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formula: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R-CO-R’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0104" y="4184673"/>
            <a:ext cx="3114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Acetone (CH₃COCH₃),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19930" y="4094379"/>
            <a:ext cx="3533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Butanone (CH₃COCH₂CH₃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584" y="5239611"/>
            <a:ext cx="1924050" cy="1276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930" y="4887828"/>
            <a:ext cx="3276600" cy="19240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081737"/>
            <a:ext cx="941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Naming: Replace -e of the parent alkane with -one (e.g.,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Propanone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(Acetone), Butanone).</a:t>
            </a:r>
          </a:p>
        </p:txBody>
      </p:sp>
    </p:spTree>
    <p:extLst>
      <p:ext uri="{BB962C8B-B14F-4D97-AF65-F5344CB8AC3E}">
        <p14:creationId xmlns:p14="http://schemas.microsoft.com/office/powerpoint/2010/main" val="30382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075" y="405927"/>
            <a:ext cx="89519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Properties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Polarity: Both are polar due to the carbonyl group.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Solubility:Short-chain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aldehydes and ketones dissolve in water, but solubility decreases with longer carbon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chains. Aldehydes and ketones are water-soluble due to hydrogen bonding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320" y="5079763"/>
            <a:ext cx="88227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Boiling Points: Higher than alkanes but lower than alcohols due to dipole-dipole interactions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2076" y="65355"/>
            <a:ext cx="4688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</a:rPr>
              <a:t>2. Physical and Chemical Properties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211" y="1830703"/>
            <a:ext cx="1272209" cy="125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0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0800" y="-103031"/>
            <a:ext cx="9194800" cy="5157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Chemical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Properties</a:t>
            </a:r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Nucleophilic Addition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Reactions</a:t>
            </a:r>
            <a:endParaRPr lang="en-US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Aldehydes and ketones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undergo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nucleophilic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addition reactions, important in drug synthesis and biochemical reactions. (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chemistry, a nucleophile is a chemical species that forms bonds by donating an electron pair)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Examples:</a:t>
            </a:r>
            <a:endParaRPr lang="en-US" sz="11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Addition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hydrogen cyanide (HCN) → Cyanohydrin formation</a:t>
            </a:r>
            <a:endParaRPr lang="en-US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287" y="2542638"/>
            <a:ext cx="3933825" cy="1238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70" y="5480803"/>
            <a:ext cx="7400925" cy="1123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6215" y="3780888"/>
            <a:ext cx="9092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 due to the partial positive charge on the carbonyl carbon.</a:t>
            </a:r>
          </a:p>
        </p:txBody>
      </p:sp>
    </p:spTree>
    <p:extLst>
      <p:ext uri="{BB962C8B-B14F-4D97-AF65-F5344CB8AC3E}">
        <p14:creationId xmlns:p14="http://schemas.microsoft.com/office/powerpoint/2010/main" val="39261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53296"/>
            <a:ext cx="8839200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Addition of Grignard reagent (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RMgX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→ Alcohol formation</a:t>
            </a:r>
            <a:endParaRPr lang="en-US" sz="11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90" y="958199"/>
            <a:ext cx="5452669" cy="1751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90" y="2520911"/>
            <a:ext cx="5589870" cy="1600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2" y="4233610"/>
            <a:ext cx="63341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4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014" y="97158"/>
            <a:ext cx="9037985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Oxidation</a:t>
            </a:r>
            <a:endParaRPr lang="en-US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Aldehydes are easily oxidized to carboxylic acids (e.g., Benedict’s and Fehling’s test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en-US" sz="1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Ketones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more resistant to oxidation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13" y="2494721"/>
            <a:ext cx="7118341" cy="198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2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775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Reduction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Aldehydes and ketones can be reduced to alcohols using reducing agents  such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Lithium aluminum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hydride (LiAlH₄)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Sodium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borohydride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(NaBH₄).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853" y="2357049"/>
            <a:ext cx="5815468" cy="408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3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1300</TotalTime>
  <Words>587</Words>
  <Application>Microsoft Office PowerPoint</Application>
  <PresentationFormat>On-screen Show (4:3)</PresentationFormat>
  <Paragraphs>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2O14</dc:creator>
  <cp:lastModifiedBy>DR.Ahmed Saker 2O14</cp:lastModifiedBy>
  <cp:revision>45</cp:revision>
  <dcterms:created xsi:type="dcterms:W3CDTF">2025-03-21T08:28:59Z</dcterms:created>
  <dcterms:modified xsi:type="dcterms:W3CDTF">2025-03-23T11:09:26Z</dcterms:modified>
</cp:coreProperties>
</file>