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9" r:id="rId4"/>
    <p:sldId id="260" r:id="rId5"/>
    <p:sldId id="261" r:id="rId6"/>
    <p:sldId id="273" r:id="rId7"/>
    <p:sldId id="268" r:id="rId8"/>
    <p:sldId id="262" r:id="rId9"/>
    <p:sldId id="272" r:id="rId10"/>
    <p:sldId id="264" r:id="rId11"/>
    <p:sldId id="265" r:id="rId12"/>
    <p:sldId id="274" r:id="rId13"/>
    <p:sldId id="275" r:id="rId14"/>
    <p:sldId id="277" r:id="rId15"/>
    <p:sldId id="258" r:id="rId16"/>
  </p:sldIdLst>
  <p:sldSz cx="9144000" cy="6858000" type="screen4x3"/>
  <p:notesSz cx="6735763" cy="9866313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16933" y="0"/>
            <a:ext cx="2918831" cy="493316"/>
          </a:xfrm>
          <a:prstGeom prst="rect">
            <a:avLst/>
          </a:prstGeom>
        </p:spPr>
        <p:txBody>
          <a:bodyPr vert="horz" lIns="91430" tIns="45715" rIns="91430" bIns="45715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61" y="0"/>
            <a:ext cx="2918831" cy="493316"/>
          </a:xfrm>
          <a:prstGeom prst="rect">
            <a:avLst/>
          </a:prstGeom>
        </p:spPr>
        <p:txBody>
          <a:bodyPr vert="horz" lIns="91430" tIns="45715" rIns="91430" bIns="45715" rtlCol="1"/>
          <a:lstStyle>
            <a:lvl1pPr algn="l">
              <a:defRPr sz="1200"/>
            </a:lvl1pPr>
          </a:lstStyle>
          <a:p>
            <a:fld id="{07F282EF-6759-4E3C-B464-6289CFEB144A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0" tIns="45715" rIns="91430" bIns="45715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16933" y="9371285"/>
            <a:ext cx="2918831" cy="493316"/>
          </a:xfrm>
          <a:prstGeom prst="rect">
            <a:avLst/>
          </a:prstGeom>
        </p:spPr>
        <p:txBody>
          <a:bodyPr vert="horz" lIns="91430" tIns="45715" rIns="91430" bIns="45715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61" y="9371285"/>
            <a:ext cx="2918831" cy="493316"/>
          </a:xfrm>
          <a:prstGeom prst="rect">
            <a:avLst/>
          </a:prstGeom>
        </p:spPr>
        <p:txBody>
          <a:bodyPr vert="horz" lIns="91430" tIns="45715" rIns="91430" bIns="45715" rtlCol="1" anchor="b"/>
          <a:lstStyle>
            <a:lvl1pPr algn="l">
              <a:defRPr sz="1200"/>
            </a:lvl1pPr>
          </a:lstStyle>
          <a:p>
            <a:fld id="{AFE519FA-3CD8-4F7E-9C3C-38F51D08583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215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7285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36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081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198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350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618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995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852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006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991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56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8C71-16BA-4D30-B4AA-01AD0B422C5E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3C6E8-DB77-4D5C-ACD4-DF7B02F0E1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003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lgerian" pitchFamily="82" charset="0"/>
              </a:rPr>
              <a:t>AL-MUSTAQBAL UNIVERSITY</a:t>
            </a:r>
            <a:br>
              <a:rPr lang="en-US" sz="3600" dirty="0">
                <a:latin typeface="Algerian" pitchFamily="82" charset="0"/>
              </a:rPr>
            </a:br>
            <a:br>
              <a:rPr lang="en-US" sz="3600" dirty="0">
                <a:latin typeface="Algerian" pitchFamily="82" charset="0"/>
              </a:rPr>
            </a:br>
            <a:r>
              <a:rPr lang="en-US" sz="3600" dirty="0">
                <a:latin typeface="Algerian" pitchFamily="82" charset="0"/>
              </a:rPr>
              <a:t>GOLLEGE of DENTISTRY</a:t>
            </a:r>
            <a:br>
              <a:rPr lang="en-US" sz="3600" dirty="0">
                <a:latin typeface="Algerian" pitchFamily="82" charset="0"/>
              </a:rPr>
            </a:br>
            <a:br>
              <a:rPr lang="en-US" sz="3600" dirty="0">
                <a:latin typeface="Algerian" pitchFamily="82" charset="0"/>
              </a:rPr>
            </a:br>
            <a:r>
              <a:rPr lang="en-US" dirty="0">
                <a:latin typeface="Algerian" pitchFamily="82" charset="0"/>
              </a:rPr>
              <a:t>Computer parts</a:t>
            </a:r>
            <a:endParaRPr lang="ar-IQ" dirty="0">
              <a:latin typeface="Algerian" pitchFamily="82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first stage</a:t>
            </a:r>
          </a:p>
          <a:p>
            <a:r>
              <a:rPr lang="en-US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Lec2</a:t>
            </a:r>
          </a:p>
          <a:p>
            <a:r>
              <a:rPr lang="en-US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Assist . </a:t>
            </a:r>
            <a:r>
              <a:rPr lang="en-US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Lec</a:t>
            </a:r>
            <a:r>
              <a:rPr lang="en-US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.</a:t>
            </a:r>
            <a:r>
              <a:rPr lang="en-US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Suraa</a:t>
            </a:r>
            <a:r>
              <a:rPr lang="en-US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Alaa</a:t>
            </a:r>
            <a:endParaRPr lang="ar-IQ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445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3)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Power supply</a:t>
            </a:r>
            <a:r>
              <a:rPr lang="en-US" sz="2400" dirty="0"/>
              <a:t>: It has several functions</a:t>
            </a:r>
            <a:endParaRPr lang="ar-IQ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5801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a) Provides power to the computer</a:t>
            </a:r>
            <a:endParaRPr lang="ar-IQ" sz="2400" dirty="0"/>
          </a:p>
          <a:p>
            <a:pPr marL="0" indent="0" algn="l">
              <a:buNone/>
            </a:pPr>
            <a:r>
              <a:rPr lang="en-US" sz="2400" dirty="0"/>
              <a:t>b) draws the appropriate amount of electrical current </a:t>
            </a:r>
          </a:p>
          <a:p>
            <a:pPr marL="0" indent="0" algn="l">
              <a:buNone/>
            </a:pPr>
            <a:r>
              <a:rPr lang="en-US" sz="2400" dirty="0"/>
              <a:t>c)It regulates electrical voltage to eliminate surges resulting from</a:t>
            </a:r>
            <a:r>
              <a:rPr lang="ar-SA" sz="2400" dirty="0"/>
              <a:t>              </a:t>
            </a:r>
            <a:endParaRPr lang="ar-IQ" sz="2400" dirty="0"/>
          </a:p>
          <a:p>
            <a:pPr marL="0" indent="0" algn="l">
              <a:buNone/>
            </a:pPr>
            <a:r>
              <a:rPr lang="en-US" sz="2400" dirty="0"/>
              <a:t>electrical systems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4)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Ports</a:t>
            </a:r>
            <a:r>
              <a:rPr lang="en-US" sz="2400" dirty="0"/>
              <a:t>: Openings located on the back of the computer case or on the sides of the laptop.</a:t>
            </a:r>
            <a:r>
              <a:rPr lang="ar-IQ" sz="2400" dirty="0"/>
              <a:t> </a:t>
            </a:r>
          </a:p>
          <a:p>
            <a:pPr marL="0" indent="0" algn="l">
              <a:buNone/>
            </a:pPr>
            <a:r>
              <a:rPr lang="en-US" sz="2400" dirty="0"/>
              <a:t>5)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BIOS</a:t>
            </a:r>
            <a:r>
              <a:rPr lang="en-US" sz="2400" dirty="0"/>
              <a:t>: Responsible for organizing the operation of the motherboard and controlling the input and output process</a:t>
            </a:r>
          </a:p>
          <a:p>
            <a:pPr marL="0" indent="0" algn="l">
              <a:buNone/>
            </a:pPr>
            <a:r>
              <a:rPr lang="en-US" sz="2400" dirty="0"/>
              <a:t>Its settings are stored on another chip called CMOS.</a:t>
            </a:r>
            <a:r>
              <a:rPr lang="ar-IQ" sz="2400" dirty="0"/>
              <a:t>  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endParaRPr lang="en-US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FBBAC9-A3B8-587A-05D3-AC4C409F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5598368"/>
            <a:ext cx="194421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0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9968"/>
            <a:ext cx="8229600" cy="1143000"/>
          </a:xfrm>
        </p:spPr>
        <p:txBody>
          <a:bodyPr>
            <a:normAutofit/>
          </a:bodyPr>
          <a:lstStyle/>
          <a:p>
            <a:pPr algn="l"/>
            <a:br>
              <a:rPr lang="en-US" sz="2000" dirty="0"/>
            </a:br>
            <a:endParaRPr lang="ar-IQ" sz="2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/>
              <a:t>6)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Fan</a:t>
            </a:r>
            <a:r>
              <a:rPr lang="en-US" sz="2000" dirty="0"/>
              <a:t>: Cools the microprocessor to avoid overheating .</a:t>
            </a:r>
            <a:endParaRPr lang="ar-IQ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7)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Slots</a:t>
            </a:r>
            <a:r>
              <a:rPr lang="en-US" sz="2000" dirty="0"/>
              <a:t>: Used to insert additional cards .</a:t>
            </a:r>
          </a:p>
          <a:p>
            <a:pPr marL="0" indent="0" algn="l">
              <a:buNone/>
            </a:pPr>
            <a:endParaRPr lang="ar-IQ" sz="2000" dirty="0"/>
          </a:p>
          <a:p>
            <a:pPr marL="0" indent="0" algn="l">
              <a:buNone/>
            </a:pPr>
            <a:r>
              <a:rPr lang="en-US" sz="2000" dirty="0"/>
              <a:t>8)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System clock</a:t>
            </a:r>
            <a:r>
              <a:rPr lang="en-US" sz="2000" dirty="0"/>
              <a:t>: helps determine the speed at which the computer performs operations .</a:t>
            </a:r>
            <a:endParaRPr lang="ar-IQ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9)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System clock battery</a:t>
            </a:r>
            <a:r>
              <a:rPr lang="en-US" sz="2000" dirty="0"/>
              <a:t>: The computer clock remains running even after the computer is turned off.</a:t>
            </a:r>
            <a:r>
              <a:rPr lang="ar-IQ" sz="2000" dirty="0"/>
              <a:t> </a:t>
            </a: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ar-IQ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0D595E-EA5E-47B5-A0A6-41350303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765888"/>
            <a:ext cx="7488832" cy="26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56D8D5-A84C-37FE-FCCB-F1AF2E49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9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10)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Chipset: It consists of two square chips</a:t>
            </a:r>
            <a:r>
              <a:rPr lang="en-US" sz="3200" dirty="0"/>
              <a:t> :</a:t>
            </a:r>
            <a:endParaRPr lang="ar-IQ" sz="32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A1CF9F-3C04-3D22-BE99-D51B7F5A6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* north bridge: It is located in the northern part of the motherboard. Its mission is to connect the CPU + RAM + Video Cards to each other and organize the transfer of data between them.</a:t>
            </a:r>
          </a:p>
          <a:p>
            <a:pPr marL="0" indent="0" algn="l">
              <a:buNone/>
            </a:pPr>
            <a:r>
              <a:rPr lang="en-US" sz="2400" dirty="0"/>
              <a:t>* south bridge: Located in the southern part of the motherboard, it collects (input and output devices + CPU + RAM) and determines the speed of data transfer between the motherboard and the hard disk.</a:t>
            </a:r>
            <a:endParaRPr lang="ar-IQ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2004A7E-2463-0501-D06A-208238CEE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423319"/>
            <a:ext cx="490391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0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CE339B-2492-B0FF-C3B8-8116D189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255193"/>
            <a:ext cx="8229600" cy="987201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/>
              <a:t>11)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Secondary memory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/>
              <a:t>*</a:t>
            </a:r>
            <a:r>
              <a:rPr lang="en-US" sz="2700" b="1" dirty="0"/>
              <a:t>Hard disk</a:t>
            </a:r>
            <a:r>
              <a:rPr lang="en-US" sz="2700" dirty="0"/>
              <a:t>: permanently store data and information </a:t>
            </a:r>
            <a:r>
              <a:rPr lang="en-US" sz="2000" dirty="0"/>
              <a:t>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6F1BF6-8B7B-8B0D-3554-68C2EE74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51723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/>
              <a:t>* </a:t>
            </a:r>
            <a:r>
              <a:rPr lang="en-US" sz="2000" b="1" dirty="0"/>
              <a:t>Compact Disk (CD): </a:t>
            </a:r>
            <a:r>
              <a:rPr lang="en-US" sz="2000" dirty="0"/>
              <a:t>It relies on laser engraving technology on the CD surface used CD-ROM and WRITER .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* </a:t>
            </a:r>
            <a:r>
              <a:rPr lang="en-US" sz="2000" b="1" dirty="0"/>
              <a:t>Digital Versatile Disk (DVD): </a:t>
            </a:r>
            <a:r>
              <a:rPr lang="en-US" sz="2000" dirty="0"/>
              <a:t>It stores much more information than a CD.</a:t>
            </a:r>
            <a:endParaRPr lang="ar-IQ" sz="2000" dirty="0"/>
          </a:p>
          <a:p>
            <a:pPr marL="0" indent="0" algn="l">
              <a:buNone/>
            </a:pPr>
            <a:r>
              <a:rPr lang="ar-IQ" sz="2000" dirty="0"/>
              <a:t>  </a:t>
            </a: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* </a:t>
            </a:r>
            <a:r>
              <a:rPr lang="en-US" sz="2000" b="1" dirty="0"/>
              <a:t>Floppy disk: </a:t>
            </a:r>
            <a:r>
              <a:rPr lang="en-US" sz="2000" dirty="0"/>
              <a:t>A thin, flexible, magnetic circular piece within a plastic rim on which data is written and read. </a:t>
            </a:r>
          </a:p>
          <a:p>
            <a:pPr marL="0" indent="0" algn="l">
              <a:buNone/>
            </a:pPr>
            <a:endParaRPr lang="ar-IQ" sz="2000" dirty="0"/>
          </a:p>
          <a:p>
            <a:pPr marL="0" indent="0" algn="l">
              <a:buNone/>
            </a:pPr>
            <a:r>
              <a:rPr lang="en-US" sz="2000" dirty="0"/>
              <a:t>            </a:t>
            </a:r>
            <a:r>
              <a:rPr lang="en-US" sz="2000" b="1" dirty="0">
                <a:solidFill>
                  <a:srgbClr val="FF0000"/>
                </a:solidFill>
              </a:rPr>
              <a:t>CD                                  DVD                         Floppy disk                Hard disk</a:t>
            </a:r>
            <a:r>
              <a:rPr lang="ar-IQ" sz="2000" b="1" dirty="0">
                <a:solidFill>
                  <a:srgbClr val="FF0000"/>
                </a:solidFill>
              </a:rPr>
              <a:t>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6A9EE38-D3E1-6EC2-1BD2-80EE50A6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774" y="5067773"/>
            <a:ext cx="1881001" cy="120888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4B91B49-2DE5-3E50-07D5-9AB29AD6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20" y="4993851"/>
            <a:ext cx="2223394" cy="134948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00B0C9C-A787-D6CD-6F6D-7AC679FFF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43874" y="5107564"/>
            <a:ext cx="1807651" cy="13595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656B52F-A745-00A6-C62B-B2D7D2258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46" y="5092585"/>
            <a:ext cx="1384165" cy="12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8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CB7690-346F-0C58-9BB4-40462AFE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12)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Sound card</a:t>
            </a:r>
            <a:r>
              <a:rPr lang="en-US" sz="2400" dirty="0"/>
              <a:t>: allows sounds to be heard from the computer .</a:t>
            </a:r>
            <a:endParaRPr lang="ar-IQ" sz="24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EF583F-7740-732B-496F-4F152F05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13)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Video card</a:t>
            </a:r>
            <a:r>
              <a:rPr lang="en-US" sz="2400" dirty="0"/>
              <a:t>: allows the image to be displayed on the screen .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14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) Network card</a:t>
            </a:r>
            <a:r>
              <a:rPr lang="en-US" sz="2400" dirty="0"/>
              <a:t>: through which the computer is connected to the network.</a:t>
            </a:r>
            <a:br>
              <a:rPr lang="en-US" sz="2400" dirty="0"/>
            </a:b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Sound card                    Video card             Network card</a:t>
            </a:r>
            <a:endParaRPr lang="ar-IQ" sz="24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454ABF5-3783-CEAB-607F-BD152CCE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6" y="4346310"/>
            <a:ext cx="2039560" cy="11506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B97DFB5-B1BB-C856-514F-06390B479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361991"/>
            <a:ext cx="2039560" cy="111575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14305A7-1D52-434F-90BD-4756C29EE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496" y="4346310"/>
            <a:ext cx="2039560" cy="13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8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Software entity</a:t>
            </a:r>
            <a:endParaRPr lang="ar-IQ" sz="40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2- </a:t>
            </a:r>
            <a:r>
              <a:rPr lang="en-US" sz="2000" dirty="0"/>
              <a:t>Software entity: The second half of the computer system is a group of basic programs that enable the computer to perform the required tasks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sz="2000" dirty="0"/>
              <a:t>*Operating System: responsible for running all programs</a:t>
            </a:r>
          </a:p>
          <a:p>
            <a:pPr marL="0" indent="0" algn="l" rtl="0">
              <a:buNone/>
            </a:pPr>
            <a:r>
              <a:rPr lang="en-US" sz="2000" b="1" dirty="0"/>
              <a:t>DOS- Windows- Unix …………</a:t>
            </a:r>
            <a:r>
              <a:rPr lang="en-US" sz="2000" b="1" dirty="0" err="1"/>
              <a:t>etc</a:t>
            </a:r>
            <a:r>
              <a:rPr lang="en-US" sz="2000" b="1" dirty="0"/>
              <a:t> </a:t>
            </a:r>
          </a:p>
          <a:p>
            <a:pPr marL="0" indent="0" algn="l" rtl="0">
              <a:buNone/>
            </a:pPr>
            <a:endParaRPr lang="en-US" sz="2000" b="1" dirty="0"/>
          </a:p>
          <a:p>
            <a:pPr marL="0" indent="0" algn="l" rtl="0">
              <a:buNone/>
            </a:pPr>
            <a:r>
              <a:rPr lang="en-US" sz="2000" dirty="0"/>
              <a:t>*Application programs: Programs designed to perform a specific process</a:t>
            </a:r>
          </a:p>
          <a:p>
            <a:pPr marL="0" indent="0" algn="l" rtl="0">
              <a:buNone/>
            </a:pPr>
            <a:r>
              <a:rPr lang="en-US" sz="2000" b="1" dirty="0"/>
              <a:t>MS Word – MS </a:t>
            </a:r>
            <a:r>
              <a:rPr lang="en-US" sz="2000" b="1" dirty="0" err="1"/>
              <a:t>PowePoint</a:t>
            </a:r>
            <a:r>
              <a:rPr lang="en-US" sz="2000" b="1" dirty="0"/>
              <a:t> – MS Excel ……..</a:t>
            </a:r>
            <a:r>
              <a:rPr lang="en-US" sz="2000" b="1" dirty="0" err="1"/>
              <a:t>etc</a:t>
            </a:r>
            <a:r>
              <a:rPr lang="en-US" sz="2000" b="1" dirty="0"/>
              <a:t> </a:t>
            </a:r>
          </a:p>
          <a:p>
            <a:pPr marL="0" indent="0" algn="l" rtl="0">
              <a:buNone/>
            </a:pPr>
            <a:endParaRPr lang="en-US" sz="2000" b="1" dirty="0"/>
          </a:p>
          <a:p>
            <a:pPr marL="0" indent="0" algn="l" rtl="0">
              <a:buNone/>
            </a:pPr>
            <a:r>
              <a:rPr lang="en-US" sz="2000" dirty="0"/>
              <a:t>*Programming languages: A language of communication between the programmer and the computer that has its own rules and principles</a:t>
            </a:r>
            <a:br>
              <a:rPr lang="en-US" sz="2000" dirty="0"/>
            </a:br>
            <a:r>
              <a:rPr lang="pt-BR" sz="2000" b="1" dirty="0"/>
              <a:t>Visual Basic, Java, ……….etc</a:t>
            </a:r>
            <a:endParaRPr lang="en-US" sz="2000" b="1" dirty="0"/>
          </a:p>
          <a:p>
            <a:pPr marL="0" indent="0" algn="l" rtl="0">
              <a:buNone/>
            </a:pP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16287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928A39-41E6-FF7F-D22D-D22561A4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Computer components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0FD4A7-F119-0D9A-BED1-9F9F5D14D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73427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dirty="0"/>
              <a:t>1) Physical entity: solid, tangible physical components that have specific functions .</a:t>
            </a:r>
            <a:endParaRPr lang="ar-IQ" sz="2400" dirty="0"/>
          </a:p>
          <a:p>
            <a:pPr marL="0" indent="0" algn="l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 algn="l">
              <a:buNone/>
            </a:pPr>
            <a:r>
              <a:rPr lang="en-US" sz="2400" b="1" dirty="0">
                <a:solidFill>
                  <a:srgbClr val="0070C0"/>
                </a:solidFill>
              </a:rPr>
              <a:t>The physical components are divided into three sections: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a) </a:t>
            </a:r>
            <a:r>
              <a:rPr lang="en-US" sz="2400" b="1" dirty="0">
                <a:solidFill>
                  <a:srgbClr val="FF0000"/>
                </a:solidFill>
              </a:rPr>
              <a:t>Input units</a:t>
            </a:r>
            <a:r>
              <a:rPr lang="en-US" sz="2400" dirty="0"/>
              <a:t>: entering all types of data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b) </a:t>
            </a:r>
            <a:r>
              <a:rPr lang="en-US" sz="2400" b="1" dirty="0">
                <a:solidFill>
                  <a:srgbClr val="FF0000"/>
                </a:solidFill>
              </a:rPr>
              <a:t>Output units</a:t>
            </a:r>
            <a:r>
              <a:rPr lang="en-US" sz="2400" dirty="0"/>
              <a:t>: Producing the final results  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c) </a:t>
            </a:r>
            <a:r>
              <a:rPr lang="en-US" sz="2400" b="1" dirty="0">
                <a:solidFill>
                  <a:srgbClr val="FF0000"/>
                </a:solidFill>
              </a:rPr>
              <a:t>System unit </a:t>
            </a:r>
            <a:r>
              <a:rPr lang="en-US" sz="2400" dirty="0"/>
              <a:t>( Case)</a:t>
            </a:r>
          </a:p>
          <a:p>
            <a:pPr marL="0" indent="0" algn="l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E81A3A4-24E7-B193-8F80-666BB1B98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977879"/>
            <a:ext cx="2592288" cy="25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br>
              <a:rPr lang="en-US" sz="2200" dirty="0"/>
            </a:br>
            <a:r>
              <a:rPr lang="en-US" sz="3200" dirty="0"/>
              <a:t> 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472608"/>
          </a:xfrm>
        </p:spPr>
        <p:txBody>
          <a:bodyPr>
            <a:normAutofit/>
          </a:bodyPr>
          <a:lstStyle/>
          <a:p>
            <a:pPr marL="3543300" lvl="8" indent="0">
              <a:buNone/>
            </a:pPr>
            <a:r>
              <a:rPr lang="ar-IQ" dirty="0"/>
              <a:t>                                         </a:t>
            </a:r>
            <a:r>
              <a:rPr lang="en-US" b="1" dirty="0">
                <a:solidFill>
                  <a:srgbClr val="FF0000"/>
                </a:solidFill>
              </a:rPr>
              <a:t>a) Input units</a:t>
            </a:r>
            <a:endParaRPr lang="ar-IQ" b="1" dirty="0">
              <a:solidFill>
                <a:srgbClr val="FF0000"/>
              </a:solidFill>
            </a:endParaRPr>
          </a:p>
          <a:p>
            <a:pPr marL="3543300" lvl="8" indent="0" algn="l">
              <a:buNone/>
            </a:pPr>
            <a:r>
              <a:rPr lang="en-US" dirty="0"/>
              <a:t>1) </a:t>
            </a:r>
            <a:r>
              <a:rPr lang="en-US" b="1" dirty="0">
                <a:solidFill>
                  <a:srgbClr val="00B050"/>
                </a:solidFill>
              </a:rPr>
              <a:t>Keyboard</a:t>
            </a:r>
            <a:r>
              <a:rPr lang="en-US" dirty="0"/>
              <a:t>: used to enter text and numerical data, in addition to existing shortcuts to direct the computer</a:t>
            </a:r>
          </a:p>
          <a:p>
            <a:pPr marL="3543300" lvl="8" indent="0" algn="l">
              <a:buNone/>
            </a:pPr>
            <a:endParaRPr lang="en-US" dirty="0"/>
          </a:p>
          <a:p>
            <a:pPr marL="3543300" lvl="8" indent="0" algn="l">
              <a:buNone/>
            </a:pPr>
            <a:endParaRPr lang="en-US" dirty="0"/>
          </a:p>
          <a:p>
            <a:pPr marL="3543300" lvl="8" indent="0" algn="l">
              <a:buNone/>
            </a:pPr>
            <a:r>
              <a:rPr lang="en-US" dirty="0"/>
              <a:t>2) </a:t>
            </a:r>
            <a:r>
              <a:rPr lang="en-US" b="1" dirty="0">
                <a:solidFill>
                  <a:srgbClr val="00B050"/>
                </a:solidFill>
              </a:rPr>
              <a:t>Touchpad</a:t>
            </a:r>
            <a:r>
              <a:rPr lang="en-US" dirty="0"/>
              <a:t>: A touch-sensitive surface used in place of a mouse by moving a finger across the surface. It is found in a laptop computer</a:t>
            </a:r>
          </a:p>
          <a:p>
            <a:pPr marL="3543300" lvl="8" indent="0" algn="l">
              <a:buNone/>
            </a:pPr>
            <a:endParaRPr lang="en-US" dirty="0"/>
          </a:p>
          <a:p>
            <a:pPr marL="3543300" lvl="8" indent="0" algn="l">
              <a:buNone/>
            </a:pPr>
            <a:endParaRPr lang="en-US" dirty="0"/>
          </a:p>
          <a:p>
            <a:pPr marL="3543300" lvl="8" indent="0" algn="l">
              <a:buNone/>
            </a:pPr>
            <a:r>
              <a:rPr lang="en-US" dirty="0"/>
              <a:t>3</a:t>
            </a:r>
            <a:r>
              <a:rPr lang="en-US" b="1" dirty="0">
                <a:solidFill>
                  <a:srgbClr val="00B050"/>
                </a:solidFill>
              </a:rPr>
              <a:t>) Scanner </a:t>
            </a:r>
            <a:r>
              <a:rPr lang="en-US" dirty="0"/>
              <a:t>: Converts paper information into digital form by capturing it as an image on the computer and modifying it</a:t>
            </a:r>
            <a:endParaRPr lang="ar-IQ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B71CA4C-0EF7-DAB9-6405-0B96CA51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82" y="4581128"/>
            <a:ext cx="2377442" cy="21576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34826E0-AF0F-0DC3-47FA-5B74AB137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262" y="566617"/>
            <a:ext cx="2249190" cy="149423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0ADE3F7-3578-2C43-A6F7-13D27D7B5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262" y="2723012"/>
            <a:ext cx="2377442" cy="12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7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89F042-A1DC-4A50-CE53-9C0CC5D4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784"/>
            <a:ext cx="8229600" cy="1445024"/>
          </a:xfrm>
        </p:spPr>
        <p:txBody>
          <a:bodyPr>
            <a:normAutofit/>
          </a:bodyPr>
          <a:lstStyle/>
          <a:p>
            <a:r>
              <a:rPr lang="en-US" sz="2000" dirty="0"/>
              <a:t>4) </a:t>
            </a:r>
            <a:r>
              <a:rPr lang="en-US" sz="2000" b="1" dirty="0">
                <a:solidFill>
                  <a:srgbClr val="00B050"/>
                </a:solidFill>
              </a:rPr>
              <a:t>Mouse</a:t>
            </a:r>
            <a:r>
              <a:rPr lang="en-US" sz="2000" dirty="0"/>
              <a:t>: A peripheral device that contains a left and right button that sends information from the user to the computer by moving the cursor over. programs and files .                                                                                          </a:t>
            </a:r>
            <a:endParaRPr lang="ar-IQ" sz="2000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09386F-4B1E-B2C6-F64F-4778EDA35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5) </a:t>
            </a:r>
            <a:r>
              <a:rPr lang="en-US" sz="2000" b="1" dirty="0">
                <a:solidFill>
                  <a:srgbClr val="00B050"/>
                </a:solidFill>
              </a:rPr>
              <a:t>Mic</a:t>
            </a:r>
            <a:r>
              <a:rPr lang="en-US" sz="2000" dirty="0"/>
              <a:t> : used to bring sound into the computer.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 </a:t>
            </a:r>
          </a:p>
          <a:p>
            <a:pPr marL="0" indent="0" algn="l">
              <a:buNone/>
            </a:pPr>
            <a:r>
              <a:rPr lang="en-US" sz="2000" dirty="0"/>
              <a:t>6) </a:t>
            </a:r>
            <a:r>
              <a:rPr lang="en-US" sz="2000" b="1" dirty="0">
                <a:solidFill>
                  <a:srgbClr val="00B050"/>
                </a:solidFill>
              </a:rPr>
              <a:t>Digital camera</a:t>
            </a:r>
            <a:r>
              <a:rPr lang="en-US" sz="2000" dirty="0"/>
              <a:t>: used to enter visual data, whether still (photos) or moving (video) , Or a webcam to communicate via the Internet between callers.</a:t>
            </a:r>
            <a:br>
              <a:rPr lang="en-US" sz="2000" dirty="0"/>
            </a:br>
            <a:r>
              <a:rPr lang="en-US" sz="2000" dirty="0"/>
              <a:t>   </a:t>
            </a:r>
            <a:endParaRPr lang="ar-IQ" sz="2000" dirty="0"/>
          </a:p>
          <a:p>
            <a:pPr marL="0" indent="0" algn="l">
              <a:buNone/>
            </a:pPr>
            <a:r>
              <a:rPr lang="en-US" sz="2000" dirty="0"/>
              <a:t> </a:t>
            </a:r>
            <a:r>
              <a:rPr lang="ar-IQ" sz="2000" dirty="0"/>
              <a:t> </a:t>
            </a: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ar-IQ" sz="28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A602C4-E07F-EEB9-3777-2F8DF4AB3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212976"/>
            <a:ext cx="786452" cy="78645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4366D06-B355-F130-35D6-E49940571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29" y="5544635"/>
            <a:ext cx="1054699" cy="9632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3C0C630-DB37-AA81-DDEE-EC4B7CEE7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129" y="1331215"/>
            <a:ext cx="1322145" cy="106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4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b) Output units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2100" dirty="0"/>
              <a:t>1) </a:t>
            </a:r>
            <a:r>
              <a:rPr lang="en-US" sz="2400" b="1" dirty="0">
                <a:solidFill>
                  <a:srgbClr val="C00000"/>
                </a:solidFill>
              </a:rPr>
              <a:t>Screen</a:t>
            </a:r>
            <a:r>
              <a:rPr lang="en-US" sz="2400" dirty="0"/>
              <a:t>: responsible for displaying the information that was created in the form of a video or image.</a:t>
            </a:r>
          </a:p>
          <a:p>
            <a:pPr marL="0" indent="0" algn="l">
              <a:buNone/>
            </a:pPr>
            <a:br>
              <a:rPr lang="en-US" sz="2400" dirty="0"/>
            </a:br>
            <a:endParaRPr lang="en-US" sz="1300" dirty="0"/>
          </a:p>
          <a:p>
            <a:pPr marL="0" indent="0" algn="l">
              <a:buNone/>
            </a:pPr>
            <a:endParaRPr lang="en-US" sz="1300" dirty="0"/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2)</a:t>
            </a:r>
            <a:r>
              <a:rPr lang="en-US" sz="2400" b="1" dirty="0">
                <a:solidFill>
                  <a:srgbClr val="C00000"/>
                </a:solidFill>
              </a:rPr>
              <a:t>Printer</a:t>
            </a:r>
            <a:r>
              <a:rPr lang="en-US" sz="2400" dirty="0"/>
              <a:t>: A device for outputting information in the form of text and graphics printed on paper.</a:t>
            </a:r>
            <a:endParaRPr lang="ar-IQ" sz="2400" dirty="0"/>
          </a:p>
          <a:p>
            <a:pPr marL="0" indent="0" algn="l">
              <a:buNone/>
            </a:pPr>
            <a:endParaRPr lang="en-US" sz="1900" dirty="0"/>
          </a:p>
          <a:p>
            <a:pPr marL="0" indent="0" algn="l">
              <a:buNone/>
            </a:pPr>
            <a:endParaRPr lang="en-US" sz="19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3) </a:t>
            </a:r>
            <a:r>
              <a:rPr lang="en-US" sz="2400" b="1" dirty="0">
                <a:solidFill>
                  <a:srgbClr val="C00000"/>
                </a:solidFill>
              </a:rPr>
              <a:t>Speakers:</a:t>
            </a:r>
            <a:r>
              <a:rPr lang="en-US" sz="2400" dirty="0"/>
              <a:t> The unit that outputs sound from the computer</a:t>
            </a:r>
          </a:p>
          <a:p>
            <a:pPr marL="0" indent="0" algn="l">
              <a:buNone/>
            </a:pPr>
            <a:endParaRPr lang="ar-IQ" sz="2400" dirty="0"/>
          </a:p>
          <a:p>
            <a:pPr marL="0" indent="0" algn="l">
              <a:buNone/>
            </a:pPr>
            <a:endParaRPr lang="ar-IQ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 </a:t>
            </a:r>
            <a:endParaRPr lang="ar-IQ" sz="20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14A53D7-468D-1919-B631-EBEB74494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045" y="1916832"/>
            <a:ext cx="1853345" cy="12132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1C4A088-58FB-8E02-958D-B12C8CD5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56" y="3600069"/>
            <a:ext cx="1377815" cy="101202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5C91CE-1825-BEA7-6DB9-DED15AD02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208" y="5058702"/>
            <a:ext cx="129246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9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58406-751E-CB00-2253-C69495BF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4)</a:t>
            </a:r>
            <a:r>
              <a:rPr lang="en-US" sz="2400" b="1" dirty="0">
                <a:solidFill>
                  <a:srgbClr val="C00000"/>
                </a:solidFill>
              </a:rPr>
              <a:t>Video viewer and smart board</a:t>
            </a:r>
            <a:r>
              <a:rPr lang="en-US" sz="2400" dirty="0"/>
              <a:t>: It is used to display information such as text, pictures, and movies on a larger external screen.</a:t>
            </a:r>
            <a:br>
              <a:rPr lang="en-US" sz="2400" dirty="0"/>
            </a:br>
            <a:br>
              <a:rPr lang="en-US" sz="2400" dirty="0"/>
            </a:br>
            <a:endParaRPr lang="ar-IQ" sz="24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BCA9B2-556D-D81A-8100-BC1EAEA4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*Input and output units</a:t>
            </a:r>
            <a:endParaRPr lang="en-US" sz="2000" dirty="0"/>
          </a:p>
          <a:p>
            <a:pPr marL="0" indent="0" algn="l">
              <a:buNone/>
            </a:pPr>
            <a:r>
              <a:rPr lang="en-US" sz="2000" b="1" dirty="0">
                <a:solidFill>
                  <a:srgbClr val="FF0000"/>
                </a:solidFill>
              </a:rPr>
              <a:t>Touch-sensitive screen</a:t>
            </a:r>
            <a:r>
              <a:rPr lang="en-US" sz="2000" dirty="0"/>
              <a:t>: A screen that gives the user the ability to control the computer directly by touching the screen with his finger or using a pen-like device.</a:t>
            </a:r>
            <a:endParaRPr lang="ar-IQ" sz="20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79C9766-C22D-0A63-83D3-D6A4FB696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295059"/>
            <a:ext cx="2952328" cy="178621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7A4C63A-6B5E-09B4-7763-FBF81B0C9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724549"/>
            <a:ext cx="3361384" cy="14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9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C93D7E-514F-3A03-4064-9CBE7701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9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The system unit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B2BDE4-ABA6-6CCB-6308-1664A7681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000" dirty="0"/>
              <a:t>The main box of a computer that contains the various components that make up the computer .</a:t>
            </a:r>
            <a:endParaRPr lang="ar-IQ" sz="20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A0EFC0-1E62-5DB6-C5DB-36D5623A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636912"/>
            <a:ext cx="6133108" cy="64623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DF18713-CEB3-22A0-4842-120F94B58F35}"/>
              </a:ext>
            </a:extLst>
          </p:cNvPr>
          <p:cNvSpPr txBox="1"/>
          <p:nvPr/>
        </p:nvSpPr>
        <p:spPr>
          <a:xfrm>
            <a:off x="466078" y="3660223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dirty="0"/>
              <a:t>1-power switch      </a:t>
            </a:r>
            <a:endParaRPr lang="ar-IQ" sz="1800" dirty="0"/>
          </a:p>
          <a:p>
            <a:pPr marL="0" indent="0" algn="l">
              <a:buNone/>
            </a:pPr>
            <a:r>
              <a:rPr lang="en-US" sz="1800" dirty="0"/>
              <a:t>2-Reset Switch</a:t>
            </a:r>
          </a:p>
          <a:p>
            <a:pPr marL="0" indent="0" algn="l">
              <a:buNone/>
            </a:pPr>
            <a:r>
              <a:rPr lang="en-US" sz="1800" dirty="0"/>
              <a:t>3-Disk Drive</a:t>
            </a:r>
          </a:p>
          <a:p>
            <a:pPr marL="0" indent="0" algn="l">
              <a:buNone/>
            </a:pPr>
            <a:r>
              <a:rPr lang="en-US" sz="1800" dirty="0"/>
              <a:t>4-Case</a:t>
            </a:r>
          </a:p>
          <a:p>
            <a:pPr marL="0" indent="0" algn="l">
              <a:buNone/>
            </a:pPr>
            <a:r>
              <a:rPr lang="en-US" sz="1800" dirty="0"/>
              <a:t>5-USB</a:t>
            </a:r>
          </a:p>
          <a:p>
            <a:pPr marL="0" indent="0" algn="l">
              <a:buNone/>
            </a:pPr>
            <a:r>
              <a:rPr lang="en-US" sz="1800" dirty="0"/>
              <a:t>6-LED</a:t>
            </a:r>
            <a:endParaRPr lang="ar-IQ" sz="1800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088FE2A-7399-CC80-D280-B2A5E5A4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18" y="3764848"/>
            <a:ext cx="5567612" cy="23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1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ar-IQ" sz="2400" dirty="0"/>
              <a:t>الأجزاء الداخلية(</a:t>
            </a:r>
            <a:r>
              <a:rPr lang="en-US" sz="2400" dirty="0"/>
              <a:t>Internal Components</a:t>
            </a:r>
            <a:r>
              <a:rPr lang="ar-IQ" sz="2400" dirty="0"/>
              <a:t>) لوحدة النظام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/>
              <a:t>1)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Motherboard</a:t>
            </a:r>
            <a:r>
              <a:rPr lang="en-US" sz="2000" dirty="0"/>
              <a:t>: It is an electronic piece to which all the components of the computer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2887E69-407B-8E0B-F7FF-20866521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04" y="2316013"/>
            <a:ext cx="4696196" cy="384929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C61025-F2C6-B26D-9E80-7377C2B2A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67" y="2204864"/>
            <a:ext cx="350532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D994BC-EEC4-CC06-38EF-B508E799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000" dirty="0"/>
            </a:br>
            <a:r>
              <a:rPr lang="en-US" sz="2700" dirty="0"/>
              <a:t>2)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>Central Processing Unit</a:t>
            </a:r>
            <a:r>
              <a:rPr lang="en-US" sz="2700" dirty="0"/>
              <a:t>: An electronic chip called the computer brain collects arithmetic and logical operations . </a:t>
            </a:r>
            <a:br>
              <a:rPr lang="en-US" sz="2700" dirty="0"/>
            </a:br>
            <a:br>
              <a:rPr lang="en-US" sz="2000" dirty="0"/>
            </a:br>
            <a:r>
              <a:rPr lang="en-US" sz="2000" dirty="0"/>
              <a:t>a) </a:t>
            </a:r>
            <a:r>
              <a:rPr lang="en-US" sz="2000" dirty="0">
                <a:solidFill>
                  <a:schemeClr val="tx2"/>
                </a:solidFill>
              </a:rPr>
              <a:t>Arithmetic and Logic Unit</a:t>
            </a:r>
            <a:endParaRPr lang="ar-IQ" sz="2000" dirty="0">
              <a:solidFill>
                <a:schemeClr val="tx2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F470A4-5C3D-964C-F8C1-257D43D6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l">
              <a:buNone/>
            </a:pPr>
            <a:endParaRPr lang="en-US" sz="2000" b="1" dirty="0"/>
          </a:p>
          <a:p>
            <a:pPr marL="0" indent="0" algn="l">
              <a:buNone/>
            </a:pPr>
            <a:r>
              <a:rPr lang="en-US" sz="2000" b="1" dirty="0"/>
              <a:t>b)</a:t>
            </a:r>
            <a:r>
              <a:rPr lang="en-US" sz="2000" b="1" dirty="0">
                <a:solidFill>
                  <a:schemeClr val="tx2"/>
                </a:solidFill>
              </a:rPr>
              <a:t>Control unit</a:t>
            </a:r>
          </a:p>
          <a:p>
            <a:pPr marL="0" indent="0" algn="l">
              <a:buNone/>
            </a:pPr>
            <a:r>
              <a:rPr lang="en-US" sz="2000" b="1" dirty="0"/>
              <a:t>c)</a:t>
            </a:r>
            <a:r>
              <a:rPr lang="en-US" sz="2000" b="1" dirty="0">
                <a:solidFill>
                  <a:schemeClr val="tx2"/>
                </a:solidFill>
              </a:rPr>
              <a:t>Main memory unit :In this unit, data is stored and it is of two types.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sz="2000" b="1" dirty="0">
                <a:solidFill>
                  <a:schemeClr val="tx2"/>
                </a:solidFill>
              </a:rPr>
              <a:t>*Rom: A memory in which information is stored and cannot be changed. </a:t>
            </a:r>
            <a:br>
              <a:rPr lang="en-US" sz="2000" b="1" dirty="0">
                <a:solidFill>
                  <a:schemeClr val="tx2"/>
                </a:solidFill>
              </a:rPr>
            </a:b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* Ram: Data is stored temporarily while the computer is running.</a:t>
            </a:r>
            <a:r>
              <a:rPr lang="ar-IQ" sz="2000" b="1" dirty="0">
                <a:solidFill>
                  <a:schemeClr val="tx2"/>
                </a:solidFill>
              </a:rPr>
              <a:t>  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endParaRPr lang="ar-IQ" sz="2000" b="1" dirty="0">
              <a:solidFill>
                <a:schemeClr val="tx2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8BAEC7A-8C11-D5CB-9B12-1103D1E94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29" y="4243300"/>
            <a:ext cx="2160240" cy="22778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63FF739-7BD0-75A7-8DEF-D5BDB71D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653136"/>
            <a:ext cx="1963082" cy="1080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CCDF3FA-9C70-9881-7A6E-D89CEBD52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58" y="5740065"/>
            <a:ext cx="792549" cy="53649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2D70DC8-ABB5-0A08-AA89-CD566677FAC2}"/>
              </a:ext>
            </a:extLst>
          </p:cNvPr>
          <p:cNvSpPr txBox="1"/>
          <p:nvPr/>
        </p:nvSpPr>
        <p:spPr>
          <a:xfrm>
            <a:off x="764169" y="6187427"/>
            <a:ext cx="70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Ram</a:t>
            </a:r>
            <a:endParaRPr lang="ar-IQ" b="1" dirty="0">
              <a:solidFill>
                <a:srgbClr val="C0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2AB7F68-9C7E-22DF-A6B8-A8DF27BA0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62" y="4587328"/>
            <a:ext cx="2921292" cy="1401378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66E06C-0B3A-A90D-32FC-D195B6FE1BCF}"/>
              </a:ext>
            </a:extLst>
          </p:cNvPr>
          <p:cNvSpPr txBox="1"/>
          <p:nvPr/>
        </p:nvSpPr>
        <p:spPr>
          <a:xfrm>
            <a:off x="4067943" y="6238745"/>
            <a:ext cx="617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CPU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2897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959</Words>
  <Application>Microsoft Office PowerPoint</Application>
  <PresentationFormat>عرض على الشاشة 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Algerian</vt:lpstr>
      <vt:lpstr>Arabic Typesetting</vt:lpstr>
      <vt:lpstr>Arial</vt:lpstr>
      <vt:lpstr>Calibri</vt:lpstr>
      <vt:lpstr>نسق Office</vt:lpstr>
      <vt:lpstr>AL-MUSTAQBAL UNIVERSITY  GOLLEGE of DENTISTRY  Computer parts</vt:lpstr>
      <vt:lpstr>Computer components</vt:lpstr>
      <vt:lpstr>  </vt:lpstr>
      <vt:lpstr>4) Mouse: A peripheral device that contains a left and right button that sends information from the user to the computer by moving the cursor over. programs and files .                                                                                          </vt:lpstr>
      <vt:lpstr>b) Output units</vt:lpstr>
      <vt:lpstr>4)Video viewer and smart board: It is used to display information such as text, pictures, and movies on a larger external screen.  </vt:lpstr>
      <vt:lpstr>The system unit</vt:lpstr>
      <vt:lpstr>الأجزاء الداخلية(Internal Components) لوحدة النظام</vt:lpstr>
      <vt:lpstr> 2)Central Processing Unit: An electronic chip called the computer brain collects arithmetic and logical operations .   a) Arithmetic and Logic Unit</vt:lpstr>
      <vt:lpstr>3)Power supply: It has several functions</vt:lpstr>
      <vt:lpstr> </vt:lpstr>
      <vt:lpstr>10)Chipset: It consists of two square chips :</vt:lpstr>
      <vt:lpstr>11) Secondary memory  *Hard disk: permanently store data and information .</vt:lpstr>
      <vt:lpstr>12) Sound card: allows sounds to be heard from the computer .</vt:lpstr>
      <vt:lpstr>Software entity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parts</dc:title>
  <dc:creator>Naruto Center</dc:creator>
  <cp:lastModifiedBy>alnaseem</cp:lastModifiedBy>
  <cp:revision>101</cp:revision>
  <cp:lastPrinted>2023-12-13T11:00:05Z</cp:lastPrinted>
  <dcterms:created xsi:type="dcterms:W3CDTF">2023-10-15T11:31:28Z</dcterms:created>
  <dcterms:modified xsi:type="dcterms:W3CDTF">2023-12-19T18:32:05Z</dcterms:modified>
</cp:coreProperties>
</file>