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B1EB8E-96A5-5631-5C1F-591E8CADF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E0ECE02-A2EF-7BC7-B4A6-50468DAC1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FD2270-4EBF-FC4F-F731-65010631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136333-1DD8-0C2A-6AC0-4570A087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D643FC-7196-3E60-1BE7-B3B41F22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804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797B10-4705-3A2E-B312-50B3B6A7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40FBF8D-7079-85D9-8A6D-FAA2ED094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246D38-E41E-661F-DCA8-34B3EC8D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F59BF4-25F9-E5F7-0CE4-2BDD73EB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298524-ED0F-17EE-FCD2-19A1FDDD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396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FD9CA05-3F94-DEB5-5395-FCD0A9C8B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A5220D-0A47-8483-F99E-F4032A186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E1D09B-B098-3059-7E20-DF21F31E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3F906B-3904-66C0-6401-0B757D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F54975-A654-FFE4-E78D-5C773A8F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362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166E11-89AC-B65F-D5C3-10153B23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951D7D-A8ED-666C-B8AE-B63F055B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855D64-2831-8166-3F24-7440CB83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743324-892F-D07C-1D0E-D5E0E3B6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D278E8-5004-0312-1CFD-8D053C69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626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5B705-F56B-8689-3F63-1A2BE9F8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EC42D8-A019-42F7-CF68-064AD7334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277A6F-C6AA-DFEF-9ACC-DCB24782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662686-E58A-A5B1-9B4A-C7FB22A3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1A93A5-0914-9353-883A-931AF4F3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103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B7CD47-D8FA-3C79-1D30-90ED9D72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D584C1-7F1A-90B1-05E4-60AC81446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7C028C-92E6-0896-B519-9F7289EF3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744352D-DE45-053E-7B22-A3F217DE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3E562F-AEE4-E2C6-32DD-E2A67F16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43CF47-8631-3B98-E3C7-CC19537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69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15C9F7-06D2-05E3-8911-AAE84159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AFEB065-7852-8E95-121D-935504C1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85A6197-BD6D-65CB-D721-2DA5D3AE8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8C948D3-9F57-91F8-B1C6-796E7C395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2B93655-B13B-6E29-5A2D-DAAF726CF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DF200B3-0507-934F-8578-3A91AF17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939393C-EC88-8A97-6A18-AD6D4B57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686647F-2B20-1340-CEE9-A5A32E1F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282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A51E9B-080D-D5E6-93BA-464E5783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3FB09E7-EB51-A0C3-E3AC-0074BF7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4C93A41-809B-8898-CC3C-CA79F704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F52C9D0-06B3-C257-AE11-25E58E15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655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C23218F-6ADE-7C35-3F2B-60F1B312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F37FF0-034C-654B-A8AA-EF1E012E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00336A-E464-9077-386C-043EAA7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63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1F675D-DFE8-6E46-BE8F-28267D21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041DBC-2DAC-0AF1-152F-88E7B7090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9275576-DCF1-26AD-F932-8ADB18BBD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97A13D-F107-A555-79F9-FFEBF6F6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41A8B8-F09A-3CE4-0A63-8A904F17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BE93A59-DB17-E515-EA3B-9D798590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42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B96233-8773-BF7D-185C-286FE961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F385493-F5DB-8952-43BE-5A47BF353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7423A37-E906-C856-35E7-5505A71C8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38A6430-2343-7AB1-E196-B212BA4D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000358-1242-E271-EDFB-7EA09542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88A1C4-FC7D-34E9-265D-B59833B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456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7ED5B4-EF14-B866-15F5-95C06A1B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023AA7-EE4D-A3A6-7DA5-E09F0827F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CBFDD8-247B-DDCE-13B2-DD10E3EE4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2404-32EC-413E-BE13-D8D439BF0DFC}" type="datetimeFigureOut">
              <a:rPr lang="ar-IQ" smtClean="0"/>
              <a:t>27/05/1445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196A4D-F119-B808-D37A-652BBE6EC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981E65-61E7-0350-A0A4-2CC8D9987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8F77-7114-44D1-98D1-5E37D770258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184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3C9653-E399-85D2-F229-8D47DEB38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290"/>
            <a:ext cx="9144000" cy="1334277"/>
          </a:xfrm>
        </p:spPr>
        <p:txBody>
          <a:bodyPr>
            <a:normAutofit/>
          </a:bodyPr>
          <a:lstStyle/>
          <a:p>
            <a:r>
              <a:rPr lang="en-US" sz="2800" b="1" dirty="0"/>
              <a:t>AL-MUSTAQBAL UNIVERSITY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GOLLEGE of DENTISTRY</a:t>
            </a:r>
            <a:endParaRPr lang="ar-IQ" sz="2800" b="1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5C5BE5F-8A84-2728-F2B8-FA054E2D8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2065"/>
            <a:ext cx="9144000" cy="31957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first stage</a:t>
            </a:r>
          </a:p>
          <a:p>
            <a:r>
              <a:rPr lang="en-US" sz="3200" dirty="0"/>
              <a:t>Lec1</a:t>
            </a:r>
          </a:p>
          <a:p>
            <a:endParaRPr lang="ar-IQ" sz="3200" dirty="0"/>
          </a:p>
          <a:p>
            <a:r>
              <a:rPr lang="en-US" sz="3200" dirty="0"/>
              <a:t>Computer science</a:t>
            </a:r>
          </a:p>
          <a:p>
            <a:endParaRPr lang="en-US" sz="3200" dirty="0"/>
          </a:p>
          <a:p>
            <a:r>
              <a:rPr lang="en-US" sz="3200" dirty="0"/>
              <a:t>Assist . </a:t>
            </a:r>
            <a:r>
              <a:rPr lang="en-US" sz="3200" dirty="0" err="1"/>
              <a:t>Lec</a:t>
            </a:r>
            <a:r>
              <a:rPr lang="en-US" sz="3200" dirty="0"/>
              <a:t> .</a:t>
            </a:r>
            <a:r>
              <a:rPr lang="en-US" sz="3200" dirty="0" err="1"/>
              <a:t>Suraa</a:t>
            </a:r>
            <a:r>
              <a:rPr lang="en-US" sz="3200" dirty="0"/>
              <a:t> Alaa</a:t>
            </a:r>
          </a:p>
        </p:txBody>
      </p:sp>
    </p:spTree>
    <p:extLst>
      <p:ext uri="{BB962C8B-B14F-4D97-AF65-F5344CB8AC3E}">
        <p14:creationId xmlns:p14="http://schemas.microsoft.com/office/powerpoint/2010/main" val="49392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D4D6C4-E77C-6A80-6EF5-EA96925B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47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5- Jump List: A quick way to access the most recently used files in a program, through the  </a:t>
            </a:r>
            <a:r>
              <a:rPr lang="en-US" sz="2400" b="1" dirty="0">
                <a:solidFill>
                  <a:srgbClr val="FF0000"/>
                </a:solidFill>
              </a:rPr>
              <a:t> (start menu)</a:t>
            </a:r>
            <a:br>
              <a:rPr lang="en-US" sz="2400" dirty="0"/>
            </a:br>
            <a:endParaRPr lang="ar-IQ" sz="2400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9489D2D6-79AF-2822-F77E-A66FA2AFB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54" y="1903445"/>
            <a:ext cx="2895493" cy="42360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797CF86-357D-9C2A-13AC-3FA4C498F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095" y="1903445"/>
            <a:ext cx="2889754" cy="42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AED0D-D923-F011-FD9C-AD620366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computer</a:t>
            </a:r>
            <a:endParaRPr lang="ar-IQ" sz="4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FC0FB4-C20B-3B45-6F41-D40BF48A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1216242"/>
            <a:ext cx="10515600" cy="5276632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/>
              <a:t>An electronic device that receives data and processes it quickly and with high accuracy into valuable information and can store, retrieve, and output it</a:t>
            </a:r>
          </a:p>
          <a:p>
            <a:pPr marL="0" indent="0" algn="l">
              <a:buNone/>
            </a:pPr>
            <a:endParaRPr lang="ar-IQ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BC2EB99-2EB6-9D3F-DD86-21948027ABD4}"/>
              </a:ext>
            </a:extLst>
          </p:cNvPr>
          <p:cNvSpPr/>
          <p:nvPr/>
        </p:nvSpPr>
        <p:spPr>
          <a:xfrm flipH="1">
            <a:off x="5095782" y="2299316"/>
            <a:ext cx="1846555" cy="82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Data reception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DB107D4-52A3-48C4-5CE2-1654D23C818E}"/>
              </a:ext>
            </a:extLst>
          </p:cNvPr>
          <p:cNvSpPr/>
          <p:nvPr/>
        </p:nvSpPr>
        <p:spPr>
          <a:xfrm>
            <a:off x="4809311" y="3625416"/>
            <a:ext cx="2419496" cy="82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Processing data according to program commands</a:t>
            </a:r>
            <a:endParaRPr lang="ar-IQ" dirty="0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27538CF6-0BCE-32BA-0897-47D6C5811CB0}"/>
              </a:ext>
            </a:extLst>
          </p:cNvPr>
          <p:cNvSpPr/>
          <p:nvPr/>
        </p:nvSpPr>
        <p:spPr>
          <a:xfrm>
            <a:off x="7054049" y="4848568"/>
            <a:ext cx="1654945" cy="901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Store information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A3EA42F-BD8F-21E7-81ED-DE6A050E082E}"/>
              </a:ext>
            </a:extLst>
          </p:cNvPr>
          <p:cNvSpPr/>
          <p:nvPr/>
        </p:nvSpPr>
        <p:spPr>
          <a:xfrm flipH="1">
            <a:off x="3613212" y="4951517"/>
            <a:ext cx="1590582" cy="901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/>
              <a:t>information</a:t>
            </a:r>
            <a:endParaRPr lang="ar-IQ" dirty="0"/>
          </a:p>
        </p:txBody>
      </p: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07CF9FFD-2E14-80A0-AD67-3C938DE7B416}"/>
              </a:ext>
            </a:extLst>
          </p:cNvPr>
          <p:cNvSpPr/>
          <p:nvPr/>
        </p:nvSpPr>
        <p:spPr>
          <a:xfrm>
            <a:off x="5853684" y="3164889"/>
            <a:ext cx="484632" cy="386179"/>
          </a:xfrm>
          <a:prstGeom prst="downArrow">
            <a:avLst>
              <a:gd name="adj1" fmla="val 50000"/>
              <a:gd name="adj2" fmla="val 54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سهم: لأسفل 10">
            <a:extLst>
              <a:ext uri="{FF2B5EF4-FFF2-40B4-BE49-F238E27FC236}">
                <a16:creationId xmlns:a16="http://schemas.microsoft.com/office/drawing/2014/main" id="{03BD991F-F19A-A754-D908-0B7847041937}"/>
              </a:ext>
            </a:extLst>
          </p:cNvPr>
          <p:cNvSpPr/>
          <p:nvPr/>
        </p:nvSpPr>
        <p:spPr>
          <a:xfrm flipH="1">
            <a:off x="5933242" y="4603072"/>
            <a:ext cx="325515" cy="435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3" name="موصل: على شكل مرفق 12">
            <a:extLst>
              <a:ext uri="{FF2B5EF4-FFF2-40B4-BE49-F238E27FC236}">
                <a16:creationId xmlns:a16="http://schemas.microsoft.com/office/drawing/2014/main" id="{5EF4D49C-31BD-183C-4B2D-49C5D08BD8C8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6340507" y="4793569"/>
            <a:ext cx="233035" cy="7220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موصل: على شكل مرفق 15">
            <a:extLst>
              <a:ext uri="{FF2B5EF4-FFF2-40B4-BE49-F238E27FC236}">
                <a16:creationId xmlns:a16="http://schemas.microsoft.com/office/drawing/2014/main" id="{558473EE-83BE-6B6C-1C34-E322993D2DB0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663585" y="4838698"/>
            <a:ext cx="233034" cy="6317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81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1B03F-6B57-136A-41CC-9B48AAF6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Data and information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A56555-0C24-767C-7327-3787B148C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*Data: A group of letters, symbols, or numbers upon which computer processing is carried out.</a:t>
            </a:r>
            <a:endParaRPr lang="ar-IQ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*Processing: The process of converting data from one form to another.</a:t>
            </a:r>
          </a:p>
          <a:p>
            <a:pPr marL="0" indent="0" algn="l">
              <a:buNone/>
            </a:pPr>
            <a:r>
              <a:rPr lang="en-US" dirty="0"/>
              <a:t>*Data output: Showing the processed data in paper, visual or audio form.</a:t>
            </a:r>
          </a:p>
          <a:p>
            <a:pPr marL="0" indent="0" algn="l">
              <a:buNone/>
            </a:pPr>
            <a:r>
              <a:rPr lang="en-US" dirty="0"/>
              <a:t>*Storage: The process of preserving data for retrieval via computer memory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4106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F2EBD1-DAED-062E-2D16-48DF8ED6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2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Computer features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4F0DCB-48EB-081C-64B1-5E569735A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528"/>
            <a:ext cx="10515600" cy="4836435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1- Fast data entry and information retrieval</a:t>
            </a:r>
          </a:p>
          <a:p>
            <a:pPr marL="0" indent="0" algn="l">
              <a:buNone/>
            </a:pPr>
            <a:r>
              <a:rPr lang="en-US" dirty="0"/>
              <a:t>2- Speed ​​of completion of operations and accuracy of results</a:t>
            </a:r>
            <a:endParaRPr lang="ar-IQ" dirty="0"/>
          </a:p>
          <a:p>
            <a:pPr marL="0" indent="0" algn="l">
              <a:buNone/>
            </a:pPr>
            <a:r>
              <a:rPr lang="en-US" dirty="0"/>
              <a:t>3- The ability to store information</a:t>
            </a:r>
            <a:endParaRPr lang="ar-IQ" dirty="0"/>
          </a:p>
          <a:p>
            <a:pPr marL="0" indent="0" algn="l">
              <a:buNone/>
            </a:pPr>
            <a:r>
              <a:rPr lang="en-US" dirty="0"/>
              <a:t>4- Reducing the role of the human element</a:t>
            </a:r>
            <a:endParaRPr lang="ar-IQ" dirty="0"/>
          </a:p>
          <a:p>
            <a:pPr marL="0" indent="0" algn="l">
              <a:buNone/>
            </a:pPr>
            <a:r>
              <a:rPr lang="en-US" dirty="0"/>
              <a:t>5-The computer works continuously without getting tired</a:t>
            </a:r>
          </a:p>
          <a:p>
            <a:pPr marL="0" indent="0" algn="l">
              <a:buNone/>
            </a:pPr>
            <a:r>
              <a:rPr lang="en-US" dirty="0"/>
              <a:t>6- The ability to make decisions by searching for all solutions to a particular issue.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624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D0C7AD-157F-2A1C-B8D4-89A9B26F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Operating system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FDA5B26-56CC-299C-BA10-463ABC547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A software package that controls and communicates with the hardware components of a computer</a:t>
            </a:r>
            <a:endParaRPr lang="ar-IQ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4FD800E-039D-CB9C-5514-36883EC6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2741602"/>
            <a:ext cx="8845421" cy="36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10A14D-9207-BC66-4155-B670D919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Windows tasks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736AF1-166F-3756-4018-148FB94FD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1) Identify the physical components</a:t>
            </a:r>
            <a:endParaRPr lang="ar-IQ" dirty="0"/>
          </a:p>
          <a:p>
            <a:pPr marL="0" indent="0" algn="l">
              <a:buNone/>
            </a:pPr>
            <a:r>
              <a:rPr lang="en-US" dirty="0"/>
              <a:t>2)Control the way each part works</a:t>
            </a:r>
            <a:endParaRPr lang="ar-IQ" dirty="0"/>
          </a:p>
          <a:p>
            <a:pPr marL="0" indent="0" algn="l">
              <a:buNone/>
            </a:pPr>
            <a:r>
              <a:rPr lang="en-US" dirty="0"/>
              <a:t>3) Receiving user orders</a:t>
            </a:r>
            <a:endParaRPr lang="ar-IQ" dirty="0"/>
          </a:p>
          <a:p>
            <a:pPr marL="0" indent="0" algn="l">
              <a:buNone/>
            </a:pPr>
            <a:r>
              <a:rPr lang="en-US" dirty="0"/>
              <a:t>4)Providing the opportunity to provide more than one task</a:t>
            </a:r>
            <a:endParaRPr lang="ar-IQ" dirty="0"/>
          </a:p>
          <a:p>
            <a:pPr marL="0" indent="0" algn="l">
              <a:buNone/>
            </a:pPr>
            <a:r>
              <a:rPr lang="en-US" dirty="0"/>
              <a:t>5) Find a suitable storage space to exchange information</a:t>
            </a:r>
          </a:p>
          <a:p>
            <a:pPr marL="0" indent="0" algn="l">
              <a:buNone/>
            </a:pPr>
            <a:r>
              <a:rPr lang="en-US" dirty="0"/>
              <a:t>6) Record errors</a:t>
            </a:r>
          </a:p>
          <a:p>
            <a:pPr marL="0" indent="0" algn="l">
              <a:buNone/>
            </a:pPr>
            <a:r>
              <a:rPr lang="en-US" dirty="0"/>
              <a:t>7) Memory management</a:t>
            </a:r>
            <a:endParaRPr lang="ar-IQ" dirty="0"/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1415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337ADC-6783-544C-1380-A4E437A8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Windows functions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8BA66F-38C8-BD8B-5C3F-F9C0DF0C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690688"/>
            <a:ext cx="10690411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/>
              <a:t>1- Aero Shake to quickly minimize the window on your desktop. </a:t>
            </a:r>
            <a:r>
              <a:rPr lang="en-US" sz="2000" dirty="0">
                <a:solidFill>
                  <a:srgbClr val="FF0000"/>
                </a:solidFill>
              </a:rPr>
              <a:t>By clicking on the address bar and dragging</a:t>
            </a:r>
            <a:endParaRPr lang="ar-IQ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2- Snap to organize the window on the desktop and resize it with a simple mouse movement and quickly on the side of the desktop       + &lt; &gt;</a:t>
            </a:r>
            <a:endParaRPr lang="ar-IQ" sz="20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ECDB8F4-DA3D-E0DA-9906-86EE026E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96" y="2622074"/>
            <a:ext cx="3723129" cy="161385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8D46F17-30D8-7F65-BFC5-A3165C876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98" y="5514052"/>
            <a:ext cx="273008" cy="2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A703E20B-DA97-DE9A-66EA-9AB7247A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6" y="365125"/>
            <a:ext cx="7307619" cy="279795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FBBDE057-EE3C-E799-9A98-965F8C57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6D17A0-A945-01BF-61AA-7CEF9045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3- Aero Peek is used to display open windows on the desktop by pressing (   + Tab)</a:t>
            </a:r>
            <a:endParaRPr lang="ar-IQ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929E137-2446-3F8B-FFE9-34CC329B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520" y="3888507"/>
            <a:ext cx="225572" cy="2255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4FC9982-1E2E-B570-E2DE-9DC7280CF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37" y="4216715"/>
            <a:ext cx="6248399" cy="246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F36E61-1A81-C96D-B9D8-FD0EE72F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818"/>
            <a:ext cx="10515600" cy="2116818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4- Wallpapers: Various wallpapers can be displayed on your desktop via .</a:t>
            </a:r>
            <a:br>
              <a:rPr lang="en-US" sz="2400" dirty="0"/>
            </a:br>
            <a:br>
              <a:rPr lang="ar-IQ" sz="2400" dirty="0"/>
            </a:br>
            <a:r>
              <a:rPr lang="ar-IQ" sz="2400" dirty="0"/>
              <a:t>     </a:t>
            </a:r>
            <a:r>
              <a:rPr lang="en-US" sz="2400" dirty="0"/>
              <a:t>Personalize</a:t>
            </a:r>
            <a:r>
              <a:rPr lang="ar-IQ" sz="2400" dirty="0"/>
              <a:t>          </a:t>
            </a:r>
            <a:r>
              <a:rPr lang="en-US" sz="2400" dirty="0"/>
              <a:t>Right-click on the desktop</a:t>
            </a:r>
            <a:endParaRPr lang="ar-IQ" sz="2400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3D376CC-5C82-0DC2-FDC9-55F17F500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460" y="2415753"/>
            <a:ext cx="5849080" cy="3639814"/>
          </a:xfrm>
          <a:prstGeom prst="rect">
            <a:avLst/>
          </a:prstGeom>
        </p:spPr>
      </p:pic>
      <p:sp>
        <p:nvSpPr>
          <p:cNvPr id="7" name="سهم: لليمين 6">
            <a:extLst>
              <a:ext uri="{FF2B5EF4-FFF2-40B4-BE49-F238E27FC236}">
                <a16:creationId xmlns:a16="http://schemas.microsoft.com/office/drawing/2014/main" id="{06C56558-EFBD-C86E-3A39-7FE821A8C33F}"/>
              </a:ext>
            </a:extLst>
          </p:cNvPr>
          <p:cNvSpPr/>
          <p:nvPr/>
        </p:nvSpPr>
        <p:spPr>
          <a:xfrm>
            <a:off x="4254759" y="1670180"/>
            <a:ext cx="419878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06395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361</Words>
  <Application>Microsoft Office PowerPoint</Application>
  <PresentationFormat>شاشة عريضة</PresentationFormat>
  <Paragraphs>53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AL-MUSTAQBAL UNIVERSITY  GOLLEGE of DENTISTRY</vt:lpstr>
      <vt:lpstr>computer</vt:lpstr>
      <vt:lpstr>Data and information</vt:lpstr>
      <vt:lpstr>Computer features</vt:lpstr>
      <vt:lpstr>Operating system</vt:lpstr>
      <vt:lpstr>Windows tasks</vt:lpstr>
      <vt:lpstr>Windows functions</vt:lpstr>
      <vt:lpstr>عرض تقديمي في PowerPoint</vt:lpstr>
      <vt:lpstr>4- Wallpapers: Various wallpapers can be displayed on your desktop via .       Personalize          Right-click on the desktop</vt:lpstr>
      <vt:lpstr>5- Jump List: A quick way to access the most recently used files in a program, through the   (start menu)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alnaseem</dc:creator>
  <cp:lastModifiedBy>alnaseem</cp:lastModifiedBy>
  <cp:revision>26</cp:revision>
  <dcterms:created xsi:type="dcterms:W3CDTF">2023-11-27T07:29:17Z</dcterms:created>
  <dcterms:modified xsi:type="dcterms:W3CDTF">2023-12-09T10:09:04Z</dcterms:modified>
</cp:coreProperties>
</file>