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2" r:id="rId1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88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0F0A5D40-85AF-4953-AFB9-B103499EFBB5}" type="datetimeFigureOut">
              <a:rPr lang="ar-IQ" smtClean="0"/>
              <a:t>13/10/1446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1286167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F0A5D40-85AF-4953-AFB9-B103499EFBB5}" type="datetimeFigureOut">
              <a:rPr lang="ar-IQ" smtClean="0"/>
              <a:t>13/10/1446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2558314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F0A5D40-85AF-4953-AFB9-B103499EFBB5}" type="datetimeFigureOut">
              <a:rPr lang="ar-IQ" smtClean="0"/>
              <a:t>13/10/1446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2760592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F0A5D40-85AF-4953-AFB9-B103499EFBB5}" type="datetimeFigureOut">
              <a:rPr lang="ar-IQ" smtClean="0"/>
              <a:t>13/10/1446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566967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F0A5D40-85AF-4953-AFB9-B103499EFBB5}" type="datetimeFigureOut">
              <a:rPr lang="ar-IQ" smtClean="0"/>
              <a:t>13/10/1446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220547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0F0A5D40-85AF-4953-AFB9-B103499EFBB5}" type="datetimeFigureOut">
              <a:rPr lang="ar-IQ" smtClean="0"/>
              <a:t>13/10/1446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758023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0F0A5D40-85AF-4953-AFB9-B103499EFBB5}" type="datetimeFigureOut">
              <a:rPr lang="ar-IQ" smtClean="0"/>
              <a:t>13/10/1446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2544608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0F0A5D40-85AF-4953-AFB9-B103499EFBB5}" type="datetimeFigureOut">
              <a:rPr lang="ar-IQ" smtClean="0"/>
              <a:t>13/10/1446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2053553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F0A5D40-85AF-4953-AFB9-B103499EFBB5}" type="datetimeFigureOut">
              <a:rPr lang="ar-IQ" smtClean="0"/>
              <a:t>13/10/1446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1694721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F0A5D40-85AF-4953-AFB9-B103499EFBB5}" type="datetimeFigureOut">
              <a:rPr lang="ar-IQ" smtClean="0"/>
              <a:t>13/10/1446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3613853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F0A5D40-85AF-4953-AFB9-B103499EFBB5}" type="datetimeFigureOut">
              <a:rPr lang="ar-IQ" smtClean="0"/>
              <a:t>13/10/1446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207116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F0A5D40-85AF-4953-AFB9-B103499EFBB5}" type="datetimeFigureOut">
              <a:rPr lang="ar-IQ" smtClean="0"/>
              <a:t>13/10/1446</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4CB3C9A-3D12-4C16-BD67-DB1B07B95A51}" type="slidenum">
              <a:rPr lang="ar-IQ" smtClean="0"/>
              <a:t>‹#›</a:t>
            </a:fld>
            <a:endParaRPr lang="ar-IQ"/>
          </a:p>
        </p:txBody>
      </p:sp>
    </p:spTree>
    <p:extLst>
      <p:ext uri="{BB962C8B-B14F-4D97-AF65-F5344CB8AC3E}">
        <p14:creationId xmlns:p14="http://schemas.microsoft.com/office/powerpoint/2010/main" val="3084023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2276872"/>
            <a:ext cx="7772400" cy="792088"/>
          </a:xfrm>
        </p:spPr>
        <p:style>
          <a:lnRef idx="3">
            <a:schemeClr val="lt1"/>
          </a:lnRef>
          <a:fillRef idx="1">
            <a:schemeClr val="accent2"/>
          </a:fillRef>
          <a:effectRef idx="1">
            <a:schemeClr val="accent2"/>
          </a:effectRef>
          <a:fontRef idx="minor">
            <a:schemeClr val="lt1"/>
          </a:fontRef>
        </p:style>
        <p:txBody>
          <a:bodyPr/>
          <a:lstStyle/>
          <a:p>
            <a:r>
              <a:rPr lang="ar-IQ" dirty="0" smtClean="0"/>
              <a:t>مهارات اللغة الاساسية</a:t>
            </a:r>
            <a:endParaRPr lang="ar-IQ" dirty="0"/>
          </a:p>
        </p:txBody>
      </p:sp>
      <p:sp>
        <p:nvSpPr>
          <p:cNvPr id="3" name="عنوان فرعي 2"/>
          <p:cNvSpPr>
            <a:spLocks noGrp="1"/>
          </p:cNvSpPr>
          <p:nvPr>
            <p:ph type="subTitle" idx="1"/>
          </p:nvPr>
        </p:nvSpPr>
        <p:spPr>
          <a:xfrm>
            <a:off x="1259632" y="3356992"/>
            <a:ext cx="6400800" cy="1752600"/>
          </a:xfrm>
        </p:spPr>
        <p:txBody>
          <a:bodyPr>
            <a:normAutofit/>
          </a:bodyPr>
          <a:lstStyle/>
          <a:p>
            <a:r>
              <a:rPr lang="ar-IQ" dirty="0" smtClean="0">
                <a:solidFill>
                  <a:schemeClr val="tx1"/>
                </a:solidFill>
              </a:rPr>
              <a:t>اعداد </a:t>
            </a:r>
          </a:p>
          <a:p>
            <a:r>
              <a:rPr lang="ar-IQ" dirty="0" smtClean="0">
                <a:solidFill>
                  <a:schemeClr val="tx1"/>
                </a:solidFill>
              </a:rPr>
              <a:t>م.م. فاطمة تركي صاحب</a:t>
            </a:r>
            <a:endParaRPr lang="ar-IQ" dirty="0">
              <a:solidFill>
                <a:schemeClr val="tx1"/>
              </a:solidFill>
            </a:endParaRPr>
          </a:p>
        </p:txBody>
      </p:sp>
    </p:spTree>
    <p:extLst>
      <p:ext uri="{BB962C8B-B14F-4D97-AF65-F5344CB8AC3E}">
        <p14:creationId xmlns:p14="http://schemas.microsoft.com/office/powerpoint/2010/main" val="2957566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bg2">
              <a:lumMod val="50000"/>
            </a:schemeClr>
          </a:solidFill>
        </p:spPr>
        <p:txBody>
          <a:bodyPr/>
          <a:lstStyle/>
          <a:p>
            <a:r>
              <a:rPr lang="ar-IQ" dirty="0" smtClean="0"/>
              <a:t>أهمية القراءة :</a:t>
            </a:r>
            <a:endParaRPr lang="ar-IQ" dirty="0"/>
          </a:p>
        </p:txBody>
      </p:sp>
      <p:sp>
        <p:nvSpPr>
          <p:cNvPr id="3" name="عنصر نائب للمحتوى 2"/>
          <p:cNvSpPr>
            <a:spLocks noGrp="1"/>
          </p:cNvSpPr>
          <p:nvPr>
            <p:ph idx="1"/>
          </p:nvPr>
        </p:nvSpPr>
        <p:spPr>
          <a:solidFill>
            <a:schemeClr val="accent2">
              <a:lumMod val="60000"/>
              <a:lumOff val="40000"/>
            </a:schemeClr>
          </a:solidFill>
        </p:spPr>
        <p:txBody>
          <a:bodyPr/>
          <a:lstStyle/>
          <a:p>
            <a:r>
              <a:rPr lang="ar-IQ" dirty="0" smtClean="0"/>
              <a:t>إكساب القارئ خبرات من خلال القراءة.</a:t>
            </a:r>
          </a:p>
          <a:p>
            <a:r>
              <a:rPr lang="ar-IQ" dirty="0" smtClean="0"/>
              <a:t> إكساب القارئ ثروة لغوية في الكلمات والجمل والعبارات والتراكيب والأساليب والمعاني والأفكار.</a:t>
            </a:r>
          </a:p>
          <a:p>
            <a:r>
              <a:rPr lang="ar-IQ" dirty="0" smtClean="0"/>
              <a:t> القراءة وسيلة ربط فكر الإنسان بالآخرين.</a:t>
            </a:r>
          </a:p>
          <a:p>
            <a:r>
              <a:rPr lang="ar-IQ" dirty="0" smtClean="0"/>
              <a:t>. القراءة تؤثر في بناء شخصية الإنسان إيجاباً.</a:t>
            </a:r>
          </a:p>
          <a:p>
            <a:r>
              <a:rPr lang="ar-IQ" dirty="0" smtClean="0"/>
              <a:t>. تحقيق الاستماع لدى القارئ، فتصبح القراءة تسلية ممتعة ومفيدة في الوقت نفسه.</a:t>
            </a:r>
          </a:p>
          <a:p>
            <a:r>
              <a:rPr lang="ar-IQ" dirty="0" smtClean="0"/>
              <a:t> إكساب القارئ ثقة بالنفس.</a:t>
            </a:r>
            <a:endParaRPr lang="ar-IQ" dirty="0"/>
          </a:p>
        </p:txBody>
      </p:sp>
    </p:spTree>
    <p:extLst>
      <p:ext uri="{BB962C8B-B14F-4D97-AF65-F5344CB8AC3E}">
        <p14:creationId xmlns:p14="http://schemas.microsoft.com/office/powerpoint/2010/main" val="1768737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5">
              <a:lumMod val="75000"/>
            </a:schemeClr>
          </a:solidFill>
        </p:spPr>
        <p:txBody>
          <a:bodyPr/>
          <a:lstStyle/>
          <a:p>
            <a:r>
              <a:rPr lang="ar-IQ" dirty="0" smtClean="0"/>
              <a:t>أنواع القراءة :</a:t>
            </a:r>
            <a:endParaRPr lang="ar-IQ" dirty="0"/>
          </a:p>
        </p:txBody>
      </p:sp>
      <p:sp>
        <p:nvSpPr>
          <p:cNvPr id="3" name="عنصر نائب للمحتوى 2"/>
          <p:cNvSpPr>
            <a:spLocks noGrp="1"/>
          </p:cNvSpPr>
          <p:nvPr>
            <p:ph idx="1"/>
          </p:nvPr>
        </p:nvSpPr>
        <p:spPr>
          <a:solidFill>
            <a:schemeClr val="accent2">
              <a:lumMod val="60000"/>
              <a:lumOff val="40000"/>
            </a:schemeClr>
          </a:solidFill>
        </p:spPr>
        <p:txBody>
          <a:bodyPr>
            <a:normAutofit fontScale="85000" lnSpcReduction="20000"/>
          </a:bodyPr>
          <a:lstStyle/>
          <a:p>
            <a:r>
              <a:rPr lang="ar-IQ" dirty="0" smtClean="0"/>
              <a:t>بحسب الشكل العام وطريقة الأداء نوعان رئيسيان هما</a:t>
            </a:r>
          </a:p>
          <a:p>
            <a:r>
              <a:rPr lang="ar-IQ" dirty="0" smtClean="0"/>
              <a:t>: القراءة الصامتة: وهي تتم دون أن يحدث القارئ صوتاً ظاهراً، إنما تمارس بالعين، والفكر فقط مركزاً على الفهم الدقيق لما يقرأ.مختلفة. وهذا النوع من القراءة هو الأكثر شيوعاً في الحياة، يمارسها الإنسان بأشكال</a:t>
            </a:r>
          </a:p>
          <a:p>
            <a:endParaRPr lang="ar-IQ" dirty="0"/>
          </a:p>
          <a:p>
            <a:r>
              <a:rPr lang="ar-IQ" dirty="0" smtClean="0"/>
              <a:t> القراءة الجهرية وهي النطق الصحيح للحروف المكتوبة بصوت مسموعوواضح يؤدي إلى معنى مفهوم، مع الحرص على الدقة في نطق الكلمات وسلامتها .ولذا تطلب القراءة الجهرية من القارئ الجيد أن يبرز للمستمع الأفكار، والانفعالات التي تحتوي عليه المادة المقروءة من خلال علامات الترقيم، والسرعة المناسبة، والوقوف عند المواقف الدالة على المعنى.</a:t>
            </a:r>
            <a:endParaRPr lang="ar-IQ" dirty="0"/>
          </a:p>
        </p:txBody>
      </p:sp>
    </p:spTree>
    <p:extLst>
      <p:ext uri="{BB962C8B-B14F-4D97-AF65-F5344CB8AC3E}">
        <p14:creationId xmlns:p14="http://schemas.microsoft.com/office/powerpoint/2010/main" val="3423727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ircle(in)">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bg1">
              <a:lumMod val="50000"/>
            </a:schemeClr>
          </a:solidFill>
        </p:spPr>
        <p:txBody>
          <a:bodyPr/>
          <a:lstStyle/>
          <a:p>
            <a:r>
              <a:rPr lang="ar-IQ" dirty="0" smtClean="0"/>
              <a:t>الكتابة </a:t>
            </a:r>
            <a:endParaRPr lang="ar-IQ" dirty="0"/>
          </a:p>
        </p:txBody>
      </p:sp>
      <p:sp>
        <p:nvSpPr>
          <p:cNvPr id="3" name="عنصر نائب للمحتوى 2"/>
          <p:cNvSpPr>
            <a:spLocks noGrp="1"/>
          </p:cNvSpPr>
          <p:nvPr>
            <p:ph idx="1"/>
          </p:nvPr>
        </p:nvSpPr>
        <p:spPr>
          <a:ln/>
        </p:spPr>
        <p:style>
          <a:lnRef idx="1">
            <a:schemeClr val="accent3"/>
          </a:lnRef>
          <a:fillRef idx="2">
            <a:schemeClr val="accent3"/>
          </a:fillRef>
          <a:effectRef idx="1">
            <a:schemeClr val="accent3"/>
          </a:effectRef>
          <a:fontRef idx="minor">
            <a:schemeClr val="dk1"/>
          </a:fontRef>
        </p:style>
        <p:txBody>
          <a:bodyPr/>
          <a:lstStyle/>
          <a:p>
            <a:r>
              <a:rPr lang="ar-IQ" dirty="0" smtClean="0"/>
              <a:t>أداء منظم ومحكم يعبر به الفرد عن أفكاره ومشاعره وأحاسيسه التي تجول في نفسه، وتكون شاهداً ودليلاً على وجهة في حكم الناس عليه</a:t>
            </a:r>
            <a:endParaRPr lang="ar-IQ" dirty="0"/>
          </a:p>
        </p:txBody>
      </p:sp>
    </p:spTree>
    <p:extLst>
      <p:ext uri="{BB962C8B-B14F-4D97-AF65-F5344CB8AC3E}">
        <p14:creationId xmlns:p14="http://schemas.microsoft.com/office/powerpoint/2010/main" val="1602469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bg2">
              <a:lumMod val="75000"/>
            </a:schemeClr>
          </a:solidFill>
        </p:spPr>
        <p:txBody>
          <a:bodyPr/>
          <a:lstStyle/>
          <a:p>
            <a:r>
              <a:rPr lang="ar-IQ" dirty="0" smtClean="0"/>
              <a:t>علامات الترقيم </a:t>
            </a:r>
            <a:endParaRPr lang="ar-IQ" dirty="0"/>
          </a:p>
        </p:txBody>
      </p:sp>
      <p:sp>
        <p:nvSpPr>
          <p:cNvPr id="3" name="عنصر نائب للمحتوى 2"/>
          <p:cNvSpPr>
            <a:spLocks noGrp="1"/>
          </p:cNvSpPr>
          <p:nvPr>
            <p:ph idx="1"/>
          </p:nvPr>
        </p:nvSpPr>
        <p:spPr>
          <a:solidFill>
            <a:schemeClr val="bg2">
              <a:lumMod val="50000"/>
            </a:schemeClr>
          </a:solidFill>
        </p:spPr>
        <p:txBody>
          <a:bodyPr>
            <a:normAutofit fontScale="85000" lnSpcReduction="20000"/>
          </a:bodyPr>
          <a:lstStyle/>
          <a:p>
            <a:r>
              <a:rPr lang="ar-IQ" dirty="0" smtClean="0"/>
              <a:t>أصل علامات الترقيم :</a:t>
            </a:r>
          </a:p>
          <a:p>
            <a:pPr algn="just"/>
            <a:r>
              <a:rPr lang="ar-IQ" dirty="0" smtClean="0"/>
              <a:t>اقتبست علامات الترقيم من اللغات الأجنبية، وهو اقتباس مفيد يخدم لغتنا وساعد على تحسين فهمها وتذوقها، وإن كنا نستعملها في كتابتنا الحديثة، فهي ليست عربية.وأول من ابتكر أصل هذه العلامات ( أرسطو فان ( اليوناني، حيث وضع ثلاث علامات:الأولى نقطة فوق الحرف الأخير للكلمة، وتشير إلى إنتهاء الفكرة، وهو الوقت الكامل، والعلامة الثانية نقطة في أسفل الحرف الأخير للكلمة، وتدل على أن الجملة متصلة بما بعدها، ويقف القارئ على الكلمة المنقوطة للنفس والاستراحة، وأما العلامة الثالثة فنقطة في منتصف الحرف الأخير للكلمة، وتشير إلى الوقف الخفيف الذي لا يستوجب أخد النفس، ثم تطورت هذه البداية المتواضعة بالتدريج، وتوسعت وتنوعت بمرور الزمن حتى وصلت إلى العلامة الحديثة المعرفة.</a:t>
            </a:r>
            <a:endParaRPr lang="ar-IQ" dirty="0"/>
          </a:p>
        </p:txBody>
      </p:sp>
    </p:spTree>
    <p:extLst>
      <p:ext uri="{BB962C8B-B14F-4D97-AF65-F5344CB8AC3E}">
        <p14:creationId xmlns:p14="http://schemas.microsoft.com/office/powerpoint/2010/main" val="837274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ircle(in)">
                                      <p:cBhvr>
                                        <p:cTn id="2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8229600" cy="1143000"/>
          </a:xfrm>
          <a:solidFill>
            <a:schemeClr val="accent3">
              <a:lumMod val="40000"/>
              <a:lumOff val="60000"/>
            </a:schemeClr>
          </a:solidFill>
        </p:spPr>
        <p:txBody>
          <a:bodyPr/>
          <a:lstStyle/>
          <a:p>
            <a:r>
              <a:rPr lang="ar-IQ" dirty="0" smtClean="0"/>
              <a:t>علامات الترقيم في الكتابة</a:t>
            </a:r>
            <a:endParaRPr lang="ar-IQ" dirty="0"/>
          </a:p>
        </p:txBody>
      </p:sp>
      <p:sp>
        <p:nvSpPr>
          <p:cNvPr id="3" name="عنصر نائب للمحتوى 2"/>
          <p:cNvSpPr>
            <a:spLocks noGrp="1"/>
          </p:cNvSpPr>
          <p:nvPr>
            <p:ph idx="1"/>
          </p:nvPr>
        </p:nvSpPr>
        <p:spPr>
          <a:solidFill>
            <a:schemeClr val="accent4">
              <a:lumMod val="20000"/>
              <a:lumOff val="80000"/>
            </a:schemeClr>
          </a:solidFill>
        </p:spPr>
        <p:txBody>
          <a:bodyPr/>
          <a:lstStyle/>
          <a:p>
            <a:r>
              <a:rPr lang="ar-IQ" dirty="0" smtClean="0"/>
              <a:t>الترقيم في الكتابة </a:t>
            </a:r>
          </a:p>
          <a:p>
            <a:pPr marL="0" indent="0">
              <a:buNone/>
            </a:pPr>
            <a:endParaRPr lang="ar-IQ" dirty="0"/>
          </a:p>
          <a:p>
            <a:pPr marL="0" indent="0">
              <a:buNone/>
            </a:pPr>
            <a:r>
              <a:rPr lang="ar-IQ" dirty="0" smtClean="0"/>
              <a:t>رموز توضع بين أجزاء الكلام المكتوبة لتحقيق اغراض معينة في الفصل والوقف والابتداء ولتنويع النبرات الصوتية اثناء القراءة وتوضيح المعنى وإظهاره.</a:t>
            </a:r>
            <a:endParaRPr lang="ar-IQ" dirty="0"/>
          </a:p>
        </p:txBody>
      </p:sp>
    </p:spTree>
    <p:extLst>
      <p:ext uri="{BB962C8B-B14F-4D97-AF65-F5344CB8AC3E}">
        <p14:creationId xmlns:p14="http://schemas.microsoft.com/office/powerpoint/2010/main" val="2209766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5"/>
          </a:solidFill>
        </p:spPr>
        <p:txBody>
          <a:bodyPr/>
          <a:lstStyle/>
          <a:p>
            <a:r>
              <a:rPr lang="ar-IQ" dirty="0" smtClean="0"/>
              <a:t>وهذه العلامات متعددة وهي:</a:t>
            </a:r>
            <a:endParaRPr lang="ar-IQ" dirty="0"/>
          </a:p>
        </p:txBody>
      </p:sp>
      <p:sp>
        <p:nvSpPr>
          <p:cNvPr id="3" name="عنصر نائب للمحتوى 2"/>
          <p:cNvSpPr>
            <a:spLocks noGrp="1"/>
          </p:cNvSpPr>
          <p:nvPr>
            <p:ph idx="1"/>
          </p:nvPr>
        </p:nvSpPr>
        <p:spPr>
          <a:solidFill>
            <a:schemeClr val="accent5">
              <a:lumMod val="20000"/>
              <a:lumOff val="80000"/>
            </a:schemeClr>
          </a:solidFill>
        </p:spPr>
        <p:txBody>
          <a:bodyPr>
            <a:normAutofit fontScale="70000" lnSpcReduction="20000"/>
          </a:bodyPr>
          <a:lstStyle/>
          <a:p>
            <a:r>
              <a:rPr lang="ar-IQ" dirty="0" smtClean="0"/>
              <a:t>الفاصلة ( ، ) وتسمى الفاصلة أو الشولة :ويحسن أن توضع عندما يحدث سكوت يطول أو يقصر في الجملة</a:t>
            </a:r>
          </a:p>
          <a:p>
            <a:endParaRPr lang="ar-IQ" dirty="0"/>
          </a:p>
          <a:p>
            <a:r>
              <a:rPr lang="ar-IQ" dirty="0" smtClean="0"/>
              <a:t>الفاصلة الكبرى ( الفاصلة المنقوطة ) ؛ وتوضع :. بين جملتين، تكون الثانية منهما سبباً في الأولى مثل:أكره الكاذب؛ لأنه ضعيف الشخصية.</a:t>
            </a:r>
          </a:p>
          <a:p>
            <a:endParaRPr lang="ar-IQ" dirty="0"/>
          </a:p>
          <a:p>
            <a:r>
              <a:rPr lang="ar-IQ" dirty="0" smtClean="0"/>
              <a:t>الوقفة أو النقطة ( القاطعة ) وترسم هكذا (.) وتوضع :في نهاية المعنى وتمام الجملة الكاملة التي لا تحمل معنى التعجب أو الاستفهاموينبغي وضعها في نهاية كل فقرة ونهاية كل معنى بين الفقرات</a:t>
            </a:r>
          </a:p>
          <a:p>
            <a:endParaRPr lang="ar-IQ" dirty="0" smtClean="0"/>
          </a:p>
          <a:p>
            <a:r>
              <a:rPr lang="ar-IQ" dirty="0" smtClean="0"/>
              <a:t>النقطتان ( الشارحة ) أو علامة التوضيح وترسم هكذا (:): وتستعملان لتوضيح ما بعدها وأكثر استعمالها بين لفظ القول والكلام المقول</a:t>
            </a:r>
          </a:p>
          <a:p>
            <a:pPr marL="0" indent="0">
              <a:buNone/>
            </a:pPr>
            <a:r>
              <a:rPr lang="ar-IQ" dirty="0"/>
              <a:t> </a:t>
            </a:r>
            <a:r>
              <a:rPr lang="ar-IQ" dirty="0" smtClean="0"/>
              <a:t>   مثلا: </a:t>
            </a:r>
          </a:p>
          <a:p>
            <a:pPr marL="0" indent="0">
              <a:buNone/>
            </a:pPr>
            <a:r>
              <a:rPr lang="ar-IQ" dirty="0"/>
              <a:t> </a:t>
            </a:r>
            <a:r>
              <a:rPr lang="ar-IQ" dirty="0" smtClean="0"/>
              <a:t>   قال حكيم: من حسن المعاملة أن تعرف أقدار الناس</a:t>
            </a:r>
          </a:p>
          <a:p>
            <a:pPr marL="0" indent="0">
              <a:buNone/>
            </a:pPr>
            <a:endParaRPr lang="ar-IQ" dirty="0"/>
          </a:p>
          <a:p>
            <a:pPr marL="0" indent="0">
              <a:buNone/>
            </a:pPr>
            <a:endParaRPr lang="ar-IQ" dirty="0" smtClean="0"/>
          </a:p>
          <a:p>
            <a:pPr marL="0" indent="0">
              <a:buNone/>
            </a:pPr>
            <a:endParaRPr lang="ar-IQ" dirty="0"/>
          </a:p>
        </p:txBody>
      </p:sp>
    </p:spTree>
    <p:extLst>
      <p:ext uri="{BB962C8B-B14F-4D97-AF65-F5344CB8AC3E}">
        <p14:creationId xmlns:p14="http://schemas.microsoft.com/office/powerpoint/2010/main" val="2021695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ircle(in)">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ircle(in)">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circle(in)">
                                      <p:cBhvr>
                                        <p:cTn id="4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solidFill>
            <a:srgbClr val="FFFF00"/>
          </a:solidFill>
        </p:spPr>
        <p:txBody>
          <a:bodyPr>
            <a:normAutofit fontScale="77500" lnSpcReduction="20000"/>
          </a:bodyPr>
          <a:lstStyle/>
          <a:p>
            <a:r>
              <a:rPr lang="ar-IQ" dirty="0" smtClean="0"/>
              <a:t>علامة الاستهام، وترسم هكذا ( ؟ ) وتوضع في آخر الجملة المستفهم بها عن الشيء، مثل:- هل تحب قراءة الكتب ؟ أي الكتب أحب إليك؟</a:t>
            </a:r>
          </a:p>
          <a:p>
            <a:r>
              <a:rPr lang="ar-IQ" dirty="0" smtClean="0"/>
              <a:t>علامة التعجب أو التأثر والانفعال، وترسم هكذا (!) وتوضع:في نهاية كل جملة تدل على ما يحدث الانفعال في النفس أو التأثر سنة كالفرحأو الخزن أو الدعاء أو التحبيذ، مثل:. ما أجمل السماء!</a:t>
            </a:r>
          </a:p>
          <a:p>
            <a:r>
              <a:rPr lang="ar-IQ" dirty="0" smtClean="0"/>
              <a:t>علامة الحذف، وترسم هكذا ( ... )وتوضع للتنبية على وجود حذف من الأصل المكتوب، مثل:كان النبي (ص) المثل الأعلى في الشجاعة، والحلم ، والصبر، والأمانة، والوفاء.....</a:t>
            </a:r>
          </a:p>
          <a:p>
            <a:endParaRPr lang="ar-IQ" dirty="0"/>
          </a:p>
          <a:p>
            <a:r>
              <a:rPr lang="ar-IQ" dirty="0" smtClean="0"/>
              <a:t>الشرطة أو علامة الاحتراس أو الاعتراض أو التفسير وترسم هكذا </a:t>
            </a:r>
          </a:p>
          <a:p>
            <a:pPr marL="0" indent="0">
              <a:buNone/>
            </a:pPr>
            <a:r>
              <a:rPr lang="ar-IQ" dirty="0"/>
              <a:t> </a:t>
            </a:r>
            <a:r>
              <a:rPr lang="ar-IQ" dirty="0" smtClean="0"/>
              <a:t> ( -    - )وتوضع آخر جملة الاحتراس، مثل:</a:t>
            </a:r>
          </a:p>
          <a:p>
            <a:pPr marL="0" indent="0">
              <a:buNone/>
            </a:pPr>
            <a:r>
              <a:rPr lang="ar-IQ" dirty="0"/>
              <a:t> </a:t>
            </a:r>
            <a:r>
              <a:rPr lang="ar-IQ" dirty="0" smtClean="0"/>
              <a:t>   الصادق - وإن كان فقيراً - محبوب.</a:t>
            </a:r>
            <a:endParaRPr lang="ar-IQ" dirty="0"/>
          </a:p>
        </p:txBody>
      </p:sp>
    </p:spTree>
    <p:extLst>
      <p:ext uri="{BB962C8B-B14F-4D97-AF65-F5344CB8AC3E}">
        <p14:creationId xmlns:p14="http://schemas.microsoft.com/office/powerpoint/2010/main" val="3421588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780928"/>
            <a:ext cx="8229600" cy="1143000"/>
          </a:xfrm>
        </p:spPr>
        <p:style>
          <a:lnRef idx="1">
            <a:schemeClr val="accent1"/>
          </a:lnRef>
          <a:fillRef idx="2">
            <a:schemeClr val="accent1"/>
          </a:fillRef>
          <a:effectRef idx="1">
            <a:schemeClr val="accent1"/>
          </a:effectRef>
          <a:fontRef idx="minor">
            <a:schemeClr val="dk1"/>
          </a:fontRef>
        </p:style>
        <p:txBody>
          <a:bodyPr/>
          <a:lstStyle/>
          <a:p>
            <a:r>
              <a:rPr lang="ar-IQ" dirty="0" smtClean="0"/>
              <a:t>شكرا لكم</a:t>
            </a:r>
            <a:endParaRPr lang="ar-IQ" dirty="0"/>
          </a:p>
        </p:txBody>
      </p:sp>
    </p:spTree>
    <p:extLst>
      <p:ext uri="{BB962C8B-B14F-4D97-AF65-F5344CB8AC3E}">
        <p14:creationId xmlns:p14="http://schemas.microsoft.com/office/powerpoint/2010/main" val="1868193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188641"/>
            <a:ext cx="7772400" cy="792088"/>
          </a:xfrm>
        </p:spPr>
        <p:style>
          <a:lnRef idx="3">
            <a:schemeClr val="lt1"/>
          </a:lnRef>
          <a:fillRef idx="1">
            <a:schemeClr val="accent1"/>
          </a:fillRef>
          <a:effectRef idx="1">
            <a:schemeClr val="accent1"/>
          </a:effectRef>
          <a:fontRef idx="minor">
            <a:schemeClr val="lt1"/>
          </a:fontRef>
        </p:style>
        <p:txBody>
          <a:bodyPr/>
          <a:lstStyle/>
          <a:p>
            <a:r>
              <a:rPr lang="ar-IQ" dirty="0" smtClean="0"/>
              <a:t>مهارات اللغة الاساسية</a:t>
            </a:r>
            <a:endParaRPr lang="ar-IQ" dirty="0"/>
          </a:p>
        </p:txBody>
      </p:sp>
      <p:sp>
        <p:nvSpPr>
          <p:cNvPr id="3" name="عنوان فرعي 2"/>
          <p:cNvSpPr>
            <a:spLocks noGrp="1"/>
          </p:cNvSpPr>
          <p:nvPr>
            <p:ph type="subTitle" idx="1"/>
          </p:nvPr>
        </p:nvSpPr>
        <p:spPr>
          <a:xfrm>
            <a:off x="683569" y="1128486"/>
            <a:ext cx="7601554" cy="1940474"/>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algn="just"/>
            <a:r>
              <a:rPr lang="ar-IQ" b="1" dirty="0" smtClean="0">
                <a:solidFill>
                  <a:schemeClr val="tx1"/>
                </a:solidFill>
              </a:rPr>
              <a:t>والمهارة اللغوية: هي الأداء المتقن للغة؛ استماعاً ، وتحدثاً، وقراءة، وكتابة.ولا تتحقق هذه المهارة إلا بالتدريب المستمر؛ لأن المهارة ليست فطرية، وإنما هي مكتسبة تعتمد على التدريب والتكرار والتعلم من الأخطاء حتى يصل المرء إلى الاتقان في الأداء والوصول تدريجياً إلى مرحلة الابتكار والاختراع في كل عمل</a:t>
            </a:r>
            <a:endParaRPr lang="ar-IQ" b="1" dirty="0">
              <a:solidFill>
                <a:schemeClr val="tx1"/>
              </a:solidFill>
            </a:endParaRPr>
          </a:p>
        </p:txBody>
      </p:sp>
      <p:sp>
        <p:nvSpPr>
          <p:cNvPr id="4" name="مربع نص 3"/>
          <p:cNvSpPr txBox="1"/>
          <p:nvPr/>
        </p:nvSpPr>
        <p:spPr>
          <a:xfrm>
            <a:off x="713025" y="3356992"/>
            <a:ext cx="7601555" cy="255454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1">
            <a:spAutoFit/>
          </a:bodyPr>
          <a:lstStyle/>
          <a:p>
            <a:r>
              <a:rPr lang="ar-IQ" sz="2400" b="1" dirty="0" smtClean="0"/>
              <a:t>اللغة أهم أداة من أدوات الاتصال؛ لأنها أسهل وسيلة للتفاهم والتواصل مع الآخرين. ولكل مجتمع لغته الخاصة التي يتواصل بها وهي آية من آيات الله، لقوله تعالى: (وَمِنْ آيَاتِهِ خَلْقُ السَّمَوَاتِ وَالْأَرْضِ وَاخْتِلافُ أَلْسِنَتِكُمْ وَأَلْوَانِكُمْ)وقد قسم علماء اللغة مهارات اللغة إلى أربع مهارات هي:</a:t>
            </a:r>
          </a:p>
          <a:p>
            <a:endParaRPr lang="ar-IQ" dirty="0" smtClean="0"/>
          </a:p>
          <a:p>
            <a:endParaRPr lang="ar-IQ" dirty="0"/>
          </a:p>
          <a:p>
            <a:pPr algn="ctr"/>
            <a:r>
              <a:rPr lang="ar-IQ" sz="2800" b="1" dirty="0" smtClean="0"/>
              <a:t>الاستماع      التحدث     القراءة     الكتابة   </a:t>
            </a:r>
            <a:endParaRPr lang="ar-IQ" sz="2800" b="1" dirty="0"/>
          </a:p>
        </p:txBody>
      </p:sp>
    </p:spTree>
    <p:extLst>
      <p:ext uri="{BB962C8B-B14F-4D97-AF65-F5344CB8AC3E}">
        <p14:creationId xmlns:p14="http://schemas.microsoft.com/office/powerpoint/2010/main" val="2951580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wipe(down)">
                                      <p:cBhvr>
                                        <p:cTn id="2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lstStyle/>
          <a:p>
            <a:r>
              <a:rPr lang="ar-IQ" dirty="0" smtClean="0"/>
              <a:t>الاستماع</a:t>
            </a:r>
            <a:endParaRPr lang="ar-IQ" dirty="0"/>
          </a:p>
        </p:txBody>
      </p:sp>
      <p:sp>
        <p:nvSpPr>
          <p:cNvPr id="3" name="عنصر نائب للمحتوى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r>
              <a:rPr lang="ar-IQ" b="1" dirty="0" smtClean="0"/>
              <a:t>من أهم المهارات اللغوية التي يتواصل عن طريقها الفرد مع المجتمع. وهي حاسة من حواس الإنسان الخمسة، تعتمد اعتماداً كلياً على السمع والمحاكاة. فهي سابقة على القراءة والكتابة اللتين تعتمدان على التعلم والتلقين، ولذا كانت حاسة السمع ومهارة الكلام مرتبطتين، وسابقتين للقراءة والكتابة.</a:t>
            </a:r>
            <a:endParaRPr lang="ar-IQ" b="1" dirty="0"/>
          </a:p>
        </p:txBody>
      </p:sp>
    </p:spTree>
    <p:extLst>
      <p:ext uri="{BB962C8B-B14F-4D97-AF65-F5344CB8AC3E}">
        <p14:creationId xmlns:p14="http://schemas.microsoft.com/office/powerpoint/2010/main" val="2018023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r>
              <a:rPr lang="ar-IQ" b="1" dirty="0" smtClean="0"/>
              <a:t>اهمية الاستماع</a:t>
            </a:r>
            <a:endParaRPr lang="ar-IQ" b="1" dirty="0"/>
          </a:p>
        </p:txBody>
      </p:sp>
      <p:sp>
        <p:nvSpPr>
          <p:cNvPr id="3" name="عنصر نائب للمحتوى 2"/>
          <p:cNvSpPr>
            <a:spLocks noGrp="1"/>
          </p:cNvSpPr>
          <p:nvPr>
            <p:ph idx="1"/>
          </p:nvPr>
        </p:nvSpPr>
        <p:spPr>
          <a:xfrm>
            <a:off x="539552" y="1628800"/>
            <a:ext cx="8229600" cy="4525963"/>
          </a:xfrm>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marL="0" indent="0">
              <a:buNone/>
            </a:pPr>
            <a:r>
              <a:rPr lang="ar-IQ" dirty="0" smtClean="0"/>
              <a:t>لأهمية السمع قالوا: من أساء سمعاً فأساء إجابة، وهي الحاسة المهمة لتطور المدركات العقلية والفكرية ونموها وتطورها، فضلاً عن الحصول على المعلومات. إذا فقد الطفل حاسةالسمع عند الولادة فقد القدرة على الكلام.</a:t>
            </a:r>
          </a:p>
          <a:p>
            <a:pPr marL="0" indent="0">
              <a:buNone/>
            </a:pPr>
            <a:r>
              <a:rPr lang="ar-IQ" dirty="0" smtClean="0"/>
              <a:t>. إن الإنسان يمسع أكثر مما يقرأ، أو يتكلم أو يكتب فهو يسمع بإرادته ودون إرادته ويسمع ما يجب وما لا يحب ... ولأهمية السمع ذكر في القرآن الكريم في تسعة عشر موضعاً نذكر منها على سبيل المثال لا الحصر:</a:t>
            </a:r>
          </a:p>
          <a:p>
            <a:pPr marL="0" indent="0">
              <a:buNone/>
            </a:pPr>
            <a:r>
              <a:rPr lang="ar-IQ" dirty="0" smtClean="0"/>
              <a:t>قال تعالى: ﴿ خَتَمَ اللَّهُ عَلَى قُلُوبِهِمْ وَعَلَى سَمْعِهِمْ وَعَلَى أَبْصَارِهِمْ ﴾ . وقال تعالى: ﴿ وَلَوْ شَاءَ اللهُ لَذَهَبَ بِسَمْعِهِمْ وَأَبْصَارِهِمْ ﴾</a:t>
            </a:r>
            <a:endParaRPr lang="ar-IQ" dirty="0"/>
          </a:p>
        </p:txBody>
      </p:sp>
    </p:spTree>
    <p:extLst>
      <p:ext uri="{BB962C8B-B14F-4D97-AF65-F5344CB8AC3E}">
        <p14:creationId xmlns:p14="http://schemas.microsoft.com/office/powerpoint/2010/main" val="1290132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6632"/>
            <a:ext cx="8229600" cy="1080120"/>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ar-IQ" dirty="0" smtClean="0"/>
              <a:t>فرق العلماء بين السمع، والسماع، والاستماع، والإنصات</a:t>
            </a:r>
            <a:endParaRPr lang="ar-IQ" dirty="0"/>
          </a:p>
        </p:txBody>
      </p:sp>
      <p:sp>
        <p:nvSpPr>
          <p:cNvPr id="3" name="عنصر نائب للمحتوى 2"/>
          <p:cNvSpPr>
            <a:spLocks noGrp="1"/>
          </p:cNvSpPr>
          <p:nvPr>
            <p:ph idx="1"/>
          </p:nvPr>
        </p:nvSpPr>
        <p:spPr/>
        <p:style>
          <a:lnRef idx="1">
            <a:schemeClr val="accent3"/>
          </a:lnRef>
          <a:fillRef idx="3">
            <a:schemeClr val="accent3"/>
          </a:fillRef>
          <a:effectRef idx="2">
            <a:schemeClr val="accent3"/>
          </a:effectRef>
          <a:fontRef idx="minor">
            <a:schemeClr val="lt1"/>
          </a:fontRef>
        </p:style>
        <p:txBody>
          <a:bodyPr>
            <a:normAutofit fontScale="85000" lnSpcReduction="20000"/>
          </a:bodyPr>
          <a:lstStyle/>
          <a:p>
            <a:r>
              <a:rPr lang="ar-IQ" dirty="0" smtClean="0"/>
              <a:t>السمع حاسة السمع وعضوها الأذن. وقد تطلق الحاسة على العضو، كما في قوله تعالى: خَتَمَ اللَّهُ عَلَى قُلُوبِهِمْ وَعَلَى سَمْعِهِمْ وَعَلَى أَبْصَارِهِمْ. </a:t>
            </a:r>
          </a:p>
          <a:p>
            <a:endParaRPr lang="ar-IQ" dirty="0" smtClean="0"/>
          </a:p>
          <a:p>
            <a:r>
              <a:rPr lang="ar-IQ" dirty="0" smtClean="0"/>
              <a:t> السماع هو وصولا لصوت إلى الأذن دون قصد أو انتباه، إذ لا يستوعب السامع ما يقال وإنما تصله مقتطفات منه.</a:t>
            </a:r>
          </a:p>
          <a:p>
            <a:r>
              <a:rPr lang="ar-IQ" dirty="0" smtClean="0"/>
              <a:t> الاستماع هو استقبال الصوت ووصوله إلى الأذن بقصد مع الانتباه. وهو الوسيلة الأكثر استخداماً بين وسائل الاتصال البشرية.</a:t>
            </a:r>
          </a:p>
          <a:p>
            <a:r>
              <a:rPr lang="ar-IQ" dirty="0" smtClean="0"/>
              <a:t> الإنصات هو استقبال الصوت ووصوله إلى الأذن بقصد مع شدة الانتباه والتركيز على ما يسمع الإنسان؛ من أجل هدف مرسوم أو غرض يريد </a:t>
            </a:r>
          </a:p>
          <a:p>
            <a:pPr marL="0" indent="0">
              <a:buNone/>
            </a:pPr>
            <a:endParaRPr lang="ar-IQ" dirty="0" smtClean="0"/>
          </a:p>
          <a:p>
            <a:pPr marL="0" indent="0">
              <a:buNone/>
            </a:pPr>
            <a:r>
              <a:rPr lang="ar-IQ" dirty="0"/>
              <a:t> </a:t>
            </a:r>
            <a:r>
              <a:rPr lang="ar-IQ" dirty="0" smtClean="0"/>
              <a:t>  فالإنصات فهو استمرار للاستماع دون انصراف عن المتحدث (المتكلم).</a:t>
            </a:r>
            <a:endParaRPr lang="ar-IQ" dirty="0"/>
          </a:p>
        </p:txBody>
      </p:sp>
    </p:spTree>
    <p:extLst>
      <p:ext uri="{BB962C8B-B14F-4D97-AF65-F5344CB8AC3E}">
        <p14:creationId xmlns:p14="http://schemas.microsoft.com/office/powerpoint/2010/main" val="2201954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ar-IQ" dirty="0" smtClean="0"/>
              <a:t>الكلام</a:t>
            </a:r>
            <a:endParaRPr lang="ar-IQ" dirty="0"/>
          </a:p>
        </p:txBody>
      </p:sp>
      <p:sp>
        <p:nvSpPr>
          <p:cNvPr id="3" name="عنصر نائب للمحتوى 2"/>
          <p:cNvSpPr>
            <a:spLocks noGrp="1"/>
          </p:cNvSpPr>
          <p:nvPr>
            <p:ph idx="1"/>
          </p:nvPr>
        </p:nvSpPr>
        <p:spPr>
          <a:xfrm>
            <a:off x="467544" y="3284984"/>
            <a:ext cx="8229600" cy="1180728"/>
          </a:xfrm>
        </p:spPr>
        <p:style>
          <a:lnRef idx="3">
            <a:schemeClr val="lt1"/>
          </a:lnRef>
          <a:fillRef idx="1">
            <a:schemeClr val="accent3"/>
          </a:fillRef>
          <a:effectRef idx="1">
            <a:schemeClr val="accent3"/>
          </a:effectRef>
          <a:fontRef idx="minor">
            <a:schemeClr val="lt1"/>
          </a:fontRef>
        </p:style>
        <p:txBody>
          <a:bodyPr/>
          <a:lstStyle/>
          <a:p>
            <a:pPr algn="ctr"/>
            <a:r>
              <a:rPr lang="ar-IQ" dirty="0" smtClean="0"/>
              <a:t>الكلام التحدث)  الكلام المهارة الثانية من مهارات اللغة العربية بعد الاستماع، </a:t>
            </a:r>
            <a:endParaRPr lang="ar-IQ" dirty="0"/>
          </a:p>
        </p:txBody>
      </p:sp>
    </p:spTree>
    <p:extLst>
      <p:ext uri="{BB962C8B-B14F-4D97-AF65-F5344CB8AC3E}">
        <p14:creationId xmlns:p14="http://schemas.microsoft.com/office/powerpoint/2010/main" val="3056384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ar-IQ" dirty="0" smtClean="0"/>
              <a:t>أهداف الكلام :</a:t>
            </a:r>
            <a:endParaRPr lang="ar-IQ" dirty="0"/>
          </a:p>
        </p:txBody>
      </p:sp>
      <p:sp>
        <p:nvSpPr>
          <p:cNvPr id="3" name="عنصر نائب للمحتوى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70000" lnSpcReduction="20000"/>
          </a:bodyPr>
          <a:lstStyle/>
          <a:p>
            <a:r>
              <a:rPr lang="ar-IQ" dirty="0" smtClean="0"/>
              <a:t>أن يستطيع الأفراد القيام بجميع الوان النشاط اللغوي التي يتطلبها فهم المجتمع، والتعود على النطق السليم للغة. ويعد هذا دافعاً لتعلم قواعدها ومعاني مفرداتها.</a:t>
            </a:r>
          </a:p>
          <a:p>
            <a:r>
              <a:rPr lang="ar-IQ" dirty="0" smtClean="0"/>
              <a:t>. تمكين الأفراد من التعبير عما في نفوسهم بعبارة سليمة لغوياً، وتزويدهم بالمادة اللغوية؛ لتوظيف الكلمات والتعبير عن الأفكار والمعاني، واستخدام الأسلوب الأمثل للغة.</a:t>
            </a:r>
          </a:p>
          <a:p>
            <a:r>
              <a:rPr lang="ar-IQ" dirty="0" smtClean="0"/>
              <a:t>إقدار الأفراد على تنسيق عناصر الأفكار المعبر عنها بما يضفي عليها جمالاً وقوة تأثير في المسامع فضلاً عن نقل وجهة نظرهم للآخرين.</a:t>
            </a:r>
          </a:p>
          <a:p>
            <a:r>
              <a:rPr lang="ar-IQ" dirty="0" smtClean="0"/>
              <a:t>. تعويد الأفراد التفكير المنطقي والسرعة في التفكير والتعبير، وكيفية مواجهةالمواقف الطارئة.</a:t>
            </a:r>
          </a:p>
          <a:p>
            <a:r>
              <a:rPr lang="ar-IQ" dirty="0" smtClean="0"/>
              <a:t>. الكلام وسيلة للإقناع والفهم، وإبداء الرأي.</a:t>
            </a:r>
          </a:p>
          <a:p>
            <a:r>
              <a:rPr lang="ar-IQ" dirty="0" smtClean="0"/>
              <a:t>. الكلام مؤشر صادق - إلى حد ما - للحكم على المتكلم ومعرفة مستواه الثقافي وقديماً قال الفلاسفة: (تكلم أعرف من أنت).</a:t>
            </a:r>
          </a:p>
          <a:p>
            <a:r>
              <a:rPr lang="ar-IQ" dirty="0" smtClean="0"/>
              <a:t>. الكلام وسيلة للتعبير عما يجول في النفس، وللتعبير عما يعانيه الإنسان. كما أنه وسيلة لإزالة الخجل من نفوس الأفراد؛ وذلك لأنه نشاط إنساني يتميز به الإنسان عن سائر المخلوقات، وهدف من أهداف الحياة في المجتمعات</a:t>
            </a:r>
            <a:endParaRPr lang="ar-IQ" dirty="0"/>
          </a:p>
        </p:txBody>
      </p:sp>
    </p:spTree>
    <p:extLst>
      <p:ext uri="{BB962C8B-B14F-4D97-AF65-F5344CB8AC3E}">
        <p14:creationId xmlns:p14="http://schemas.microsoft.com/office/powerpoint/2010/main" val="1351074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ipe(down)">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ipe(down)">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wipe(down)">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wipe(down)">
                                      <p:cBhvr>
                                        <p:cTn id="4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ar-IQ" dirty="0" smtClean="0"/>
              <a:t>خطوات عملية الكلام</a:t>
            </a:r>
            <a:endParaRPr lang="ar-IQ"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fontScale="77500" lnSpcReduction="20000"/>
          </a:bodyPr>
          <a:lstStyle/>
          <a:p>
            <a:pPr marL="0" indent="0">
              <a:buNone/>
            </a:pPr>
            <a:r>
              <a:rPr lang="ar-IQ" dirty="0" smtClean="0"/>
              <a:t>الكلام ( التحدث) عملية معقدة، وبالرغم من مظهرها الفجائي إلا أنها تتم فيعدة خطوات كالتالي:</a:t>
            </a:r>
          </a:p>
          <a:p>
            <a:r>
              <a:rPr lang="ar-IQ" dirty="0" smtClean="0"/>
              <a:t>. الاستثارة وجود مثير)والمثير إما أن يكون خارجياً: كأن يشارك المتحدث في حوار، أو يجيب عن سؤال أو يشترك في حوار مع الآخرين، وما إلى ذلك من أمر يرد فيها المتحدث على مثير خارجي.وإما أن يكون المثير داخلياً كالسرور، والغضب، والحزن.</a:t>
            </a:r>
          </a:p>
          <a:p>
            <a:r>
              <a:rPr lang="ar-IQ" dirty="0" smtClean="0"/>
              <a:t> التفكير :إذا كان هناك داع قوي للكلام فلابد أن يفكر المتحدث فيما سيقول، فيرتب أفكاره، ويسلسلها. حتى لا ينصرف عنه الآخرون. فالكلمة تحكمه قبل أن ينطقها فإذا نطقها حكمته.</a:t>
            </a:r>
          </a:p>
          <a:p>
            <a:r>
              <a:rPr lang="ar-IQ" dirty="0" smtClean="0"/>
              <a:t> الصوغ صوغ الألفاظ):من المهم أن ينتقي المتحدث ألفاظه الدالة على المعنى المقصود حتى يصل المعنى إلى المستمع دون غموض أو لبس.</a:t>
            </a:r>
          </a:p>
          <a:p>
            <a:r>
              <a:rPr lang="ar-IQ" dirty="0" smtClean="0"/>
              <a:t> النطق:وهي المرحلة الأخيرة في عملية الكلام؛ فالدافع للكلام، والتفكير، وصوغ الألفاظ عمليات داخلية، أم النطق هو المظهر الخارجي لعملية الكلام</a:t>
            </a:r>
            <a:endParaRPr lang="ar-IQ" dirty="0"/>
          </a:p>
        </p:txBody>
      </p:sp>
    </p:spTree>
    <p:extLst>
      <p:ext uri="{BB962C8B-B14F-4D97-AF65-F5344CB8AC3E}">
        <p14:creationId xmlns:p14="http://schemas.microsoft.com/office/powerpoint/2010/main" val="24575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ircle(in)">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circle(in)">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circle(in)">
                                      <p:cBhvr>
                                        <p:cTn id="32" dur="2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circle(in)">
                                      <p:cBhvr>
                                        <p:cTn id="3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lstStyle/>
          <a:p>
            <a:r>
              <a:rPr lang="ar-IQ" dirty="0" smtClean="0"/>
              <a:t>القراءة </a:t>
            </a:r>
            <a:endParaRPr lang="ar-IQ" dirty="0"/>
          </a:p>
        </p:txBody>
      </p:sp>
      <p:sp>
        <p:nvSpPr>
          <p:cNvPr id="3" name="عنصر نائب للمحتوى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lgn="just"/>
            <a:r>
              <a:rPr lang="ar-IQ" dirty="0" smtClean="0"/>
              <a:t>تعد القراءة مصدراً مهماً من مصادر إثراء الحصيلة اللغوية والمعرفية لدى أفراد المجتمع. وتعمل بهذا على تغذية العقول وتهذيب العواطف واتقاد الأفكار، وملء أوقات الفراغ بكل جديد ومفيد.تعرف القراءة لغة بأنها تتبع الكلمات نظراً، بنطق أو دون نطق.القراءة اصطلاحاً: هي عملية فكرية عقلية هدفها الفهم، ومن ثم ترجمتها إلى مدلولاتها من الأفكار والمعاني.</a:t>
            </a:r>
            <a:endParaRPr lang="ar-IQ" dirty="0"/>
          </a:p>
        </p:txBody>
      </p:sp>
    </p:spTree>
    <p:extLst>
      <p:ext uri="{BB962C8B-B14F-4D97-AF65-F5344CB8AC3E}">
        <p14:creationId xmlns:p14="http://schemas.microsoft.com/office/powerpoint/2010/main" val="3092128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1391</Words>
  <Application>Microsoft Office PowerPoint</Application>
  <PresentationFormat>عرض على الشاشة (3:4)‏</PresentationFormat>
  <Paragraphs>81</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نسق Office</vt:lpstr>
      <vt:lpstr>مهارات اللغة الاساسية</vt:lpstr>
      <vt:lpstr>مهارات اللغة الاساسية</vt:lpstr>
      <vt:lpstr>الاستماع</vt:lpstr>
      <vt:lpstr>اهمية الاستماع</vt:lpstr>
      <vt:lpstr>فرق العلماء بين السمع، والسماع، والاستماع، والإنصات</vt:lpstr>
      <vt:lpstr>الكلام</vt:lpstr>
      <vt:lpstr>أهداف الكلام :</vt:lpstr>
      <vt:lpstr>خطوات عملية الكلام</vt:lpstr>
      <vt:lpstr>القراءة </vt:lpstr>
      <vt:lpstr>أهمية القراءة :</vt:lpstr>
      <vt:lpstr>أنواع القراءة :</vt:lpstr>
      <vt:lpstr>الكتابة </vt:lpstr>
      <vt:lpstr>علامات الترقيم </vt:lpstr>
      <vt:lpstr>علامات الترقيم في الكتابة</vt:lpstr>
      <vt:lpstr>وهذه العلامات متعددة وهي:</vt:lpstr>
      <vt:lpstr>عرض تقديمي في PowerPoint</vt:lpstr>
      <vt:lpstr>شكرا لكم</vt:lpstr>
    </vt:vector>
  </TitlesOfParts>
  <Company>المستقبل للحاسبات - سنجار</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مهارات اللغة الاساسية</dc:title>
  <dc:creator>lenovo</dc:creator>
  <cp:lastModifiedBy>lenovo</cp:lastModifiedBy>
  <cp:revision>9</cp:revision>
  <dcterms:created xsi:type="dcterms:W3CDTF">2025-04-11T09:16:07Z</dcterms:created>
  <dcterms:modified xsi:type="dcterms:W3CDTF">2025-04-11T10:12:00Z</dcterms:modified>
</cp:coreProperties>
</file>