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7126D3-265C-489E-AE5C-A91D2AF4A90D}" type="datetimeFigureOut">
              <a:rPr lang="en-US" smtClean="0"/>
              <a:t>10/8/2023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7DDC3-BA84-4897-ADD6-3A73E5459FB5}" type="slidenum">
              <a:rPr lang="en-US" smtClean="0"/>
              <a:t>‹#›</a:t>
            </a:fld>
            <a:endParaRPr lang="en-US"/>
          </a:p>
        </p:txBody>
      </p:sp>
    </p:spTree>
    <p:extLst>
      <p:ext uri="{BB962C8B-B14F-4D97-AF65-F5344CB8AC3E}">
        <p14:creationId xmlns:p14="http://schemas.microsoft.com/office/powerpoint/2010/main" val="45479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17DDC3-BA84-4897-ADD6-3A73E5459FB5}" type="slidenum">
              <a:rPr lang="en-US" smtClean="0"/>
              <a:t>10</a:t>
            </a:fld>
            <a:endParaRPr lang="en-US"/>
          </a:p>
        </p:txBody>
      </p:sp>
    </p:spTree>
    <p:extLst>
      <p:ext uri="{BB962C8B-B14F-4D97-AF65-F5344CB8AC3E}">
        <p14:creationId xmlns:p14="http://schemas.microsoft.com/office/powerpoint/2010/main" val="304114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17DDC3-BA84-4897-ADD6-3A73E5459FB5}" type="slidenum">
              <a:rPr lang="en-US" smtClean="0"/>
              <a:t>19</a:t>
            </a:fld>
            <a:endParaRPr lang="en-US"/>
          </a:p>
        </p:txBody>
      </p:sp>
    </p:spTree>
    <p:extLst>
      <p:ext uri="{BB962C8B-B14F-4D97-AF65-F5344CB8AC3E}">
        <p14:creationId xmlns:p14="http://schemas.microsoft.com/office/powerpoint/2010/main" val="1966235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426966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139554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93911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996655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7754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3291072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292331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324995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2856671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691D-245C-4BAD-9E7E-36AB2D28C70F}" type="datetimeFigureOut">
              <a:rPr lang="en-US" smtClean="0"/>
              <a:t>10/8/2023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2199716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33691D-245C-4BAD-9E7E-36AB2D28C70F}" type="datetimeFigureOut">
              <a:rPr lang="en-US" smtClean="0"/>
              <a:t>10/8/2023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2147329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33691D-245C-4BAD-9E7E-36AB2D28C70F}" type="datetimeFigureOut">
              <a:rPr lang="en-US" smtClean="0"/>
              <a:t>10/8/2023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141099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33691D-245C-4BAD-9E7E-36AB2D28C70F}" type="datetimeFigureOut">
              <a:rPr lang="en-US" smtClean="0"/>
              <a:t>10/8/2023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345304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3691D-245C-4BAD-9E7E-36AB2D28C70F}" type="datetimeFigureOut">
              <a:rPr lang="en-US" smtClean="0"/>
              <a:t>10/8/2023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76695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3691D-245C-4BAD-9E7E-36AB2D28C70F}" type="datetimeFigureOut">
              <a:rPr lang="en-US" smtClean="0"/>
              <a:t>10/8/2023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342108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3691D-245C-4BAD-9E7E-36AB2D28C70F}" type="datetimeFigureOut">
              <a:rPr lang="en-US" smtClean="0"/>
              <a:t>10/8/2023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2707-E05C-4B30-8441-80296A902DDF}" type="slidenum">
              <a:rPr lang="en-US" smtClean="0"/>
              <a:t>‹#›</a:t>
            </a:fld>
            <a:endParaRPr lang="en-US"/>
          </a:p>
        </p:txBody>
      </p:sp>
    </p:spTree>
    <p:extLst>
      <p:ext uri="{BB962C8B-B14F-4D97-AF65-F5344CB8AC3E}">
        <p14:creationId xmlns:p14="http://schemas.microsoft.com/office/powerpoint/2010/main" val="111130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33691D-245C-4BAD-9E7E-36AB2D28C70F}" type="datetimeFigureOut">
              <a:rPr lang="en-US" smtClean="0"/>
              <a:t>10/8/2023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7AF2707-E05C-4B30-8441-80296A902DDF}" type="slidenum">
              <a:rPr lang="en-US" smtClean="0"/>
              <a:t>‹#›</a:t>
            </a:fld>
            <a:endParaRPr lang="en-US"/>
          </a:p>
        </p:txBody>
      </p:sp>
    </p:spTree>
    <p:extLst>
      <p:ext uri="{BB962C8B-B14F-4D97-AF65-F5344CB8AC3E}">
        <p14:creationId xmlns:p14="http://schemas.microsoft.com/office/powerpoint/2010/main" val="57328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Preventive&amp;obturating</a:t>
            </a:r>
            <a:r>
              <a:rPr lang="en-US" dirty="0" smtClean="0">
                <a:latin typeface="Times New Roman" panose="02020603050405020304" pitchFamily="18" charset="0"/>
                <a:cs typeface="Times New Roman" panose="02020603050405020304" pitchFamily="18" charset="0"/>
              </a:rPr>
              <a:t> materials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Preventive materials </a:t>
            </a:r>
          </a:p>
          <a:p>
            <a:r>
              <a:rPr lang="en-US" dirty="0" smtClean="0"/>
              <a:t>1. Chemotherapeutic agents </a:t>
            </a:r>
          </a:p>
          <a:p>
            <a:r>
              <a:rPr lang="en-US" dirty="0" smtClean="0"/>
              <a:t>a) Dentifrices </a:t>
            </a:r>
          </a:p>
          <a:p>
            <a:r>
              <a:rPr lang="en-US" dirty="0" smtClean="0"/>
              <a:t>b) mouth washes </a:t>
            </a:r>
          </a:p>
          <a:p>
            <a:r>
              <a:rPr lang="en-US" dirty="0" smtClean="0"/>
              <a:t>c) fluoride varnishes </a:t>
            </a:r>
          </a:p>
          <a:p>
            <a:r>
              <a:rPr lang="en-US" dirty="0" smtClean="0"/>
              <a:t>2. Resin sealants  a) self cure   b) light cure </a:t>
            </a:r>
          </a:p>
          <a:p>
            <a:r>
              <a:rPr lang="en-US" dirty="0" smtClean="0"/>
              <a:t>3. Glass </a:t>
            </a:r>
            <a:r>
              <a:rPr lang="en-US" dirty="0" err="1" smtClean="0"/>
              <a:t>ionomer</a:t>
            </a:r>
            <a:r>
              <a:rPr lang="en-US" dirty="0" smtClean="0"/>
              <a:t> sealants and resin modified glass </a:t>
            </a:r>
            <a:r>
              <a:rPr lang="en-US" dirty="0" err="1" smtClean="0"/>
              <a:t>ionomer</a:t>
            </a:r>
            <a:r>
              <a:rPr lang="en-US" dirty="0" smtClean="0"/>
              <a:t> sealants</a:t>
            </a:r>
            <a:endParaRPr lang="en-US" dirty="0"/>
          </a:p>
        </p:txBody>
      </p:sp>
    </p:spTree>
    <p:extLst>
      <p:ext uri="{BB962C8B-B14F-4D97-AF65-F5344CB8AC3E}">
        <p14:creationId xmlns:p14="http://schemas.microsoft.com/office/powerpoint/2010/main" val="2384728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Endodontic instruments</a:t>
            </a:r>
          </a:p>
          <a:p>
            <a:r>
              <a:rPr lang="en-US" dirty="0" smtClean="0"/>
              <a:t> These are instruments used to remove the pulp tissue during root canal treatments </a:t>
            </a:r>
          </a:p>
          <a:p>
            <a:r>
              <a:rPr lang="en-US" dirty="0" smtClean="0"/>
              <a:t>1. Stainless steal: They are either hand use or motor driven , they are either reamers or files </a:t>
            </a:r>
            <a:endParaRPr lang="en-US" dirty="0"/>
          </a:p>
        </p:txBody>
      </p:sp>
      <p:pic>
        <p:nvPicPr>
          <p:cNvPr id="4" name="Picture 3"/>
          <p:cNvPicPr>
            <a:picLocks noChangeAspect="1"/>
          </p:cNvPicPr>
          <p:nvPr/>
        </p:nvPicPr>
        <p:blipFill>
          <a:blip r:embed="rId3"/>
          <a:stretch>
            <a:fillRect/>
          </a:stretch>
        </p:blipFill>
        <p:spPr>
          <a:xfrm>
            <a:off x="5915996" y="3721608"/>
            <a:ext cx="3962743" cy="2926080"/>
          </a:xfrm>
          <a:prstGeom prst="rect">
            <a:avLst/>
          </a:prstGeom>
        </p:spPr>
      </p:pic>
    </p:spTree>
    <p:extLst>
      <p:ext uri="{BB962C8B-B14F-4D97-AF65-F5344CB8AC3E}">
        <p14:creationId xmlns:p14="http://schemas.microsoft.com/office/powerpoint/2010/main" val="426299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Properties </a:t>
            </a:r>
            <a:endParaRPr lang="en-US" dirty="0" smtClean="0"/>
          </a:p>
          <a:p>
            <a:r>
              <a:rPr lang="en-US" dirty="0" smtClean="0"/>
              <a:t>a</a:t>
            </a:r>
            <a:r>
              <a:rPr lang="en-US" dirty="0"/>
              <a:t>. High torsion strength </a:t>
            </a:r>
            <a:endParaRPr lang="en-US" dirty="0" smtClean="0"/>
          </a:p>
          <a:p>
            <a:r>
              <a:rPr lang="en-US" dirty="0" smtClean="0"/>
              <a:t>b</a:t>
            </a:r>
            <a:r>
              <a:rPr lang="en-US" dirty="0"/>
              <a:t>. High bending </a:t>
            </a:r>
            <a:r>
              <a:rPr lang="en-US" dirty="0" smtClean="0"/>
              <a:t>strength</a:t>
            </a:r>
          </a:p>
          <a:p>
            <a:r>
              <a:rPr lang="en-US" dirty="0" smtClean="0"/>
              <a:t> </a:t>
            </a:r>
            <a:r>
              <a:rPr lang="en-US" dirty="0"/>
              <a:t>c. Corrosion resistant </a:t>
            </a:r>
            <a:endParaRPr lang="en-US" dirty="0" smtClean="0"/>
          </a:p>
          <a:p>
            <a:r>
              <a:rPr lang="en-US" dirty="0" smtClean="0"/>
              <a:t>d</a:t>
            </a:r>
            <a:r>
              <a:rPr lang="en-US" dirty="0"/>
              <a:t>. Good cutting ability </a:t>
            </a:r>
            <a:endParaRPr lang="en-US" dirty="0" smtClean="0"/>
          </a:p>
          <a:p>
            <a:r>
              <a:rPr lang="en-US" dirty="0" smtClean="0"/>
              <a:t>e</a:t>
            </a:r>
            <a:r>
              <a:rPr lang="en-US" dirty="0"/>
              <a:t>. Sterilization should not have bad effect on the cutting ability or on corrosion resistance</a:t>
            </a:r>
          </a:p>
        </p:txBody>
      </p:sp>
    </p:spTree>
    <p:extLst>
      <p:ext uri="{BB962C8B-B14F-4D97-AF65-F5344CB8AC3E}">
        <p14:creationId xmlns:p14="http://schemas.microsoft.com/office/powerpoint/2010/main" val="3794703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 Nickel-titanium: These have higher strength and lower modulus of elasticity and are super elastic than stainless steal instruments . </a:t>
            </a:r>
            <a:r>
              <a:rPr lang="en-US" dirty="0" err="1"/>
              <a:t>Obturating</a:t>
            </a:r>
            <a:r>
              <a:rPr lang="en-US" dirty="0"/>
              <a:t> materials: material that will fill the canal space and may or may not be used with a sealer. </a:t>
            </a:r>
            <a:r>
              <a:rPr lang="en-US" dirty="0" err="1"/>
              <a:t>Obturating</a:t>
            </a:r>
            <a:r>
              <a:rPr lang="en-US" dirty="0"/>
              <a:t> materials can be classified as: </a:t>
            </a:r>
            <a:endParaRPr lang="en-US" dirty="0" smtClean="0"/>
          </a:p>
          <a:p>
            <a:r>
              <a:rPr lang="en-US" dirty="0" smtClean="0"/>
              <a:t>1</a:t>
            </a:r>
            <a:r>
              <a:rPr lang="en-US" dirty="0"/>
              <a:t>. Solid materials. </a:t>
            </a:r>
            <a:endParaRPr lang="en-US" dirty="0" smtClean="0"/>
          </a:p>
          <a:p>
            <a:r>
              <a:rPr lang="en-US" dirty="0" smtClean="0"/>
              <a:t>2</a:t>
            </a:r>
            <a:r>
              <a:rPr lang="en-US" dirty="0"/>
              <a:t>. Semisolid (paste or softened form).</a:t>
            </a:r>
          </a:p>
        </p:txBody>
      </p:sp>
    </p:spTree>
    <p:extLst>
      <p:ext uri="{BB962C8B-B14F-4D97-AF65-F5344CB8AC3E}">
        <p14:creationId xmlns:p14="http://schemas.microsoft.com/office/powerpoint/2010/main" val="2828582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Desirable properties of </a:t>
            </a:r>
            <a:r>
              <a:rPr lang="en-US" dirty="0" err="1"/>
              <a:t>obturating</a:t>
            </a:r>
            <a:r>
              <a:rPr lang="en-US" dirty="0"/>
              <a:t> materials: </a:t>
            </a:r>
            <a:endParaRPr lang="en-US" dirty="0" smtClean="0"/>
          </a:p>
          <a:p>
            <a:r>
              <a:rPr lang="en-US" dirty="0" smtClean="0"/>
              <a:t>1</a:t>
            </a:r>
            <a:r>
              <a:rPr lang="en-US" dirty="0"/>
              <a:t>. Easily introduced into the canal</a:t>
            </a:r>
            <a:r>
              <a:rPr lang="en-US" dirty="0" smtClean="0"/>
              <a:t>.</a:t>
            </a:r>
          </a:p>
          <a:p>
            <a:r>
              <a:rPr lang="en-US" dirty="0" smtClean="0"/>
              <a:t> </a:t>
            </a:r>
            <a:r>
              <a:rPr lang="en-US" dirty="0"/>
              <a:t>2. Seal the canal laterally and apically. </a:t>
            </a:r>
            <a:endParaRPr lang="en-US" dirty="0" smtClean="0"/>
          </a:p>
          <a:p>
            <a:r>
              <a:rPr lang="en-US" dirty="0" smtClean="0"/>
              <a:t>3</a:t>
            </a:r>
            <a:r>
              <a:rPr lang="en-US" dirty="0"/>
              <a:t>. Not shrink after being inserted. </a:t>
            </a:r>
            <a:endParaRPr lang="en-US" dirty="0" smtClean="0"/>
          </a:p>
          <a:p>
            <a:r>
              <a:rPr lang="en-US" dirty="0" smtClean="0"/>
              <a:t>4</a:t>
            </a:r>
            <a:r>
              <a:rPr lang="en-US" dirty="0"/>
              <a:t>. They should be impervious to moisture. </a:t>
            </a:r>
            <a:endParaRPr lang="en-US" dirty="0" smtClean="0"/>
          </a:p>
          <a:p>
            <a:r>
              <a:rPr lang="en-US" dirty="0" smtClean="0"/>
              <a:t>5</a:t>
            </a:r>
            <a:r>
              <a:rPr lang="en-US" dirty="0"/>
              <a:t>. They should be bactericidal or reduced bacterial growth. </a:t>
            </a:r>
            <a:endParaRPr lang="en-US" dirty="0" smtClean="0"/>
          </a:p>
          <a:p>
            <a:r>
              <a:rPr lang="en-US" dirty="0" smtClean="0"/>
              <a:t>6</a:t>
            </a:r>
            <a:r>
              <a:rPr lang="en-US" dirty="0"/>
              <a:t>. Radiopaque. </a:t>
            </a:r>
            <a:endParaRPr lang="en-US" dirty="0" smtClean="0"/>
          </a:p>
          <a:p>
            <a:r>
              <a:rPr lang="en-US" dirty="0" smtClean="0"/>
              <a:t>7</a:t>
            </a:r>
            <a:r>
              <a:rPr lang="en-US" dirty="0"/>
              <a:t>. Not stain tooth structure. </a:t>
            </a:r>
            <a:endParaRPr lang="en-US" dirty="0" smtClean="0"/>
          </a:p>
          <a:p>
            <a:r>
              <a:rPr lang="en-US" dirty="0" smtClean="0"/>
              <a:t>8</a:t>
            </a:r>
            <a:r>
              <a:rPr lang="en-US" dirty="0"/>
              <a:t>. Not irritant to </a:t>
            </a:r>
            <a:r>
              <a:rPr lang="en-US" dirty="0" err="1"/>
              <a:t>periapical</a:t>
            </a:r>
            <a:r>
              <a:rPr lang="en-US" dirty="0"/>
              <a:t> tissue or affect tooth structure. </a:t>
            </a:r>
            <a:endParaRPr lang="en-US" dirty="0" smtClean="0"/>
          </a:p>
          <a:p>
            <a:r>
              <a:rPr lang="en-US" dirty="0" smtClean="0"/>
              <a:t>9</a:t>
            </a:r>
            <a:r>
              <a:rPr lang="en-US" dirty="0"/>
              <a:t>. Easily sterilized. 10. Easily removed from the root canal.</a:t>
            </a:r>
          </a:p>
        </p:txBody>
      </p:sp>
    </p:spTree>
    <p:extLst>
      <p:ext uri="{BB962C8B-B14F-4D97-AF65-F5344CB8AC3E}">
        <p14:creationId xmlns:p14="http://schemas.microsoft.com/office/powerpoint/2010/main" val="2156096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Solid </a:t>
            </a:r>
            <a:r>
              <a:rPr lang="en-US" dirty="0" err="1"/>
              <a:t>Obturating</a:t>
            </a:r>
            <a:r>
              <a:rPr lang="en-US" dirty="0"/>
              <a:t> materials: </a:t>
            </a:r>
            <a:endParaRPr lang="en-US" dirty="0" smtClean="0"/>
          </a:p>
          <a:p>
            <a:r>
              <a:rPr lang="en-US" dirty="0" smtClean="0"/>
              <a:t>The </a:t>
            </a:r>
            <a:r>
              <a:rPr lang="en-US" dirty="0"/>
              <a:t>most common type of these materials is: </a:t>
            </a:r>
            <a:r>
              <a:rPr lang="en-US" dirty="0" err="1"/>
              <a:t>Gutta</a:t>
            </a:r>
            <a:r>
              <a:rPr lang="en-US" dirty="0"/>
              <a:t>- </a:t>
            </a:r>
            <a:r>
              <a:rPr lang="en-US" dirty="0" err="1"/>
              <a:t>Percha</a:t>
            </a:r>
            <a:r>
              <a:rPr lang="en-US" dirty="0"/>
              <a:t> and Synthetic resin- based core material. The major advantage of these materials is the ability to control length, as well as the reasonable ability to adapt to irregularities and to create an adequate </a:t>
            </a:r>
            <a:r>
              <a:rPr lang="en-US" dirty="0" smtClean="0"/>
              <a:t>seal.</a:t>
            </a:r>
            <a:endParaRPr lang="en-US" dirty="0"/>
          </a:p>
        </p:txBody>
      </p:sp>
    </p:spTree>
    <p:extLst>
      <p:ext uri="{BB962C8B-B14F-4D97-AF65-F5344CB8AC3E}">
        <p14:creationId xmlns:p14="http://schemas.microsoft.com/office/powerpoint/2010/main" val="239838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a:t>Gutta</a:t>
            </a:r>
            <a:r>
              <a:rPr lang="en-US" dirty="0"/>
              <a:t>- </a:t>
            </a:r>
            <a:r>
              <a:rPr lang="en-US" dirty="0" err="1"/>
              <a:t>Percha</a:t>
            </a:r>
            <a:r>
              <a:rPr lang="en-US" dirty="0"/>
              <a:t>: It is the standard to which other materials are compared because of its advantages like</a:t>
            </a:r>
            <a:r>
              <a:rPr lang="en-US" dirty="0" smtClean="0"/>
              <a:t>:</a:t>
            </a:r>
          </a:p>
          <a:p>
            <a:r>
              <a:rPr lang="en-US" dirty="0" smtClean="0"/>
              <a:t> </a:t>
            </a:r>
            <a:r>
              <a:rPr lang="en-US" dirty="0"/>
              <a:t> Plasticity (it adapts with compaction to irregularities in prepared canal). </a:t>
            </a:r>
            <a:endParaRPr lang="en-US" dirty="0" smtClean="0"/>
          </a:p>
          <a:p>
            <a:r>
              <a:rPr lang="en-US" dirty="0" smtClean="0"/>
              <a:t> </a:t>
            </a:r>
            <a:r>
              <a:rPr lang="en-US" dirty="0"/>
              <a:t>Easy to manipulate. </a:t>
            </a:r>
            <a:endParaRPr lang="en-US" dirty="0" smtClean="0"/>
          </a:p>
          <a:p>
            <a:r>
              <a:rPr lang="en-US" dirty="0" smtClean="0"/>
              <a:t> </a:t>
            </a:r>
            <a:r>
              <a:rPr lang="en-US" dirty="0"/>
              <a:t>Easy to remove either partially or totally. </a:t>
            </a:r>
            <a:endParaRPr lang="en-US" dirty="0" smtClean="0"/>
          </a:p>
          <a:p>
            <a:r>
              <a:rPr lang="en-US" dirty="0" smtClean="0"/>
              <a:t> </a:t>
            </a:r>
            <a:r>
              <a:rPr lang="en-US" dirty="0"/>
              <a:t>It has relatively little toxicity. </a:t>
            </a:r>
            <a:endParaRPr lang="en-US" dirty="0" smtClean="0"/>
          </a:p>
          <a:p>
            <a:r>
              <a:rPr lang="en-US" dirty="0" smtClean="0"/>
              <a:t> </a:t>
            </a:r>
            <a:r>
              <a:rPr lang="en-US" dirty="0"/>
              <a:t>It tends to be self sterilizing (if there is a possibility to be contaminated they are predictably sterilized by immersion in 1% sodium hypochlorite for 1 minute).</a:t>
            </a:r>
          </a:p>
        </p:txBody>
      </p:sp>
      <p:pic>
        <p:nvPicPr>
          <p:cNvPr id="4" name="Picture 3"/>
          <p:cNvPicPr>
            <a:picLocks noChangeAspect="1"/>
          </p:cNvPicPr>
          <p:nvPr/>
        </p:nvPicPr>
        <p:blipFill>
          <a:blip r:embed="rId2"/>
          <a:stretch>
            <a:fillRect/>
          </a:stretch>
        </p:blipFill>
        <p:spPr>
          <a:xfrm>
            <a:off x="8023499" y="3086030"/>
            <a:ext cx="4168501" cy="1600339"/>
          </a:xfrm>
          <a:prstGeom prst="rect">
            <a:avLst/>
          </a:prstGeom>
        </p:spPr>
      </p:pic>
    </p:spTree>
    <p:extLst>
      <p:ext uri="{BB962C8B-B14F-4D97-AF65-F5344CB8AC3E}">
        <p14:creationId xmlns:p14="http://schemas.microsoft.com/office/powerpoint/2010/main" val="2990553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Disadvantages: </a:t>
            </a:r>
            <a:endParaRPr lang="en-US" dirty="0" smtClean="0"/>
          </a:p>
          <a:p>
            <a:r>
              <a:rPr lang="en-US" dirty="0" smtClean="0"/>
              <a:t>1</a:t>
            </a:r>
            <a:r>
              <a:rPr lang="en-US" dirty="0"/>
              <a:t>. It lacks adhesion to dentine and a slight elasticity, which causes a rebound and pulling away from the canal wall. </a:t>
            </a:r>
            <a:endParaRPr lang="en-US" dirty="0" smtClean="0"/>
          </a:p>
          <a:p>
            <a:r>
              <a:rPr lang="en-US" dirty="0" smtClean="0"/>
              <a:t>2</a:t>
            </a:r>
            <a:r>
              <a:rPr lang="en-US" dirty="0"/>
              <a:t>. Warmed </a:t>
            </a:r>
            <a:r>
              <a:rPr lang="en-US" dirty="0" err="1"/>
              <a:t>gutta</a:t>
            </a:r>
            <a:r>
              <a:rPr lang="en-US" dirty="0"/>
              <a:t>- </a:t>
            </a:r>
            <a:r>
              <a:rPr lang="en-US" dirty="0" err="1"/>
              <a:t>percha</a:t>
            </a:r>
            <a:r>
              <a:rPr lang="en-US" dirty="0"/>
              <a:t> shrinks during cooling, also after evaporation of a solvent when immersed for sterilizing.</a:t>
            </a:r>
          </a:p>
        </p:txBody>
      </p:sp>
    </p:spTree>
    <p:extLst>
      <p:ext uri="{BB962C8B-B14F-4D97-AF65-F5344CB8AC3E}">
        <p14:creationId xmlns:p14="http://schemas.microsoft.com/office/powerpoint/2010/main" val="555007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Composition</a:t>
            </a:r>
            <a:r>
              <a:rPr lang="en-US" dirty="0" smtClean="0"/>
              <a:t>:</a:t>
            </a:r>
          </a:p>
          <a:p>
            <a:r>
              <a:rPr lang="en-US" dirty="0" smtClean="0"/>
              <a:t> </a:t>
            </a:r>
            <a:r>
              <a:rPr lang="en-US" dirty="0"/>
              <a:t>1. Zinc oxide (+ 75%). </a:t>
            </a:r>
            <a:endParaRPr lang="en-US" dirty="0" smtClean="0"/>
          </a:p>
          <a:p>
            <a:r>
              <a:rPr lang="en-US" dirty="0" smtClean="0"/>
              <a:t>2</a:t>
            </a:r>
            <a:r>
              <a:rPr lang="en-US" dirty="0"/>
              <a:t>. </a:t>
            </a:r>
            <a:r>
              <a:rPr lang="en-US" dirty="0" err="1"/>
              <a:t>Gutta</a:t>
            </a:r>
            <a:r>
              <a:rPr lang="en-US" dirty="0"/>
              <a:t>- perch (20% give plasticity). </a:t>
            </a:r>
            <a:endParaRPr lang="en-US" dirty="0" smtClean="0"/>
          </a:p>
          <a:p>
            <a:r>
              <a:rPr lang="en-US" dirty="0" smtClean="0"/>
              <a:t>3</a:t>
            </a:r>
            <a:r>
              <a:rPr lang="en-US" dirty="0"/>
              <a:t>. Binders. </a:t>
            </a:r>
            <a:endParaRPr lang="en-US" dirty="0" smtClean="0"/>
          </a:p>
          <a:p>
            <a:r>
              <a:rPr lang="en-US" dirty="0" smtClean="0"/>
              <a:t>4</a:t>
            </a:r>
            <a:r>
              <a:rPr lang="en-US" dirty="0"/>
              <a:t>. Opaque material. </a:t>
            </a:r>
            <a:endParaRPr lang="en-US" dirty="0" smtClean="0"/>
          </a:p>
          <a:p>
            <a:r>
              <a:rPr lang="en-US" dirty="0" smtClean="0"/>
              <a:t>5</a:t>
            </a:r>
            <a:r>
              <a:rPr lang="en-US" dirty="0"/>
              <a:t>. Coloring agents. </a:t>
            </a:r>
            <a:endParaRPr lang="en-US" dirty="0" smtClean="0"/>
          </a:p>
          <a:p>
            <a:r>
              <a:rPr lang="en-US" dirty="0" smtClean="0"/>
              <a:t> </a:t>
            </a:r>
            <a:r>
              <a:rPr lang="en-US" dirty="0"/>
              <a:t>Shapes: </a:t>
            </a:r>
            <a:r>
              <a:rPr lang="en-US" dirty="0" err="1"/>
              <a:t>Gutta</a:t>
            </a:r>
            <a:r>
              <a:rPr lang="en-US" dirty="0"/>
              <a:t>- </a:t>
            </a:r>
            <a:r>
              <a:rPr lang="en-US" dirty="0" err="1"/>
              <a:t>Percha</a:t>
            </a:r>
            <a:r>
              <a:rPr lang="en-US" dirty="0"/>
              <a:t> cones are available in two basic shapes</a:t>
            </a:r>
            <a:r>
              <a:rPr lang="en-US" dirty="0" smtClean="0"/>
              <a:t>:</a:t>
            </a:r>
          </a:p>
          <a:p>
            <a:r>
              <a:rPr lang="en-US" dirty="0" smtClean="0"/>
              <a:t> </a:t>
            </a:r>
            <a:r>
              <a:rPr lang="en-US" dirty="0"/>
              <a:t>1. Standardized cones are designed to have the same size and taper as the corresponding to endodontic instruments (No.40 cone corresponding to No.40 file). </a:t>
            </a:r>
            <a:endParaRPr lang="en-US" dirty="0" smtClean="0"/>
          </a:p>
          <a:p>
            <a:r>
              <a:rPr lang="en-US" dirty="0" smtClean="0"/>
              <a:t>2</a:t>
            </a:r>
            <a:r>
              <a:rPr lang="en-US" dirty="0"/>
              <a:t>. Conventional cones the tip of the cone has one size and the body of the cone another</a:t>
            </a:r>
          </a:p>
        </p:txBody>
      </p:sp>
    </p:spTree>
    <p:extLst>
      <p:ext uri="{BB962C8B-B14F-4D97-AF65-F5344CB8AC3E}">
        <p14:creationId xmlns:p14="http://schemas.microsoft.com/office/powerpoint/2010/main" val="4118478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Resin </a:t>
            </a:r>
            <a:r>
              <a:rPr lang="en-US" dirty="0" err="1"/>
              <a:t>obturating</a:t>
            </a:r>
            <a:r>
              <a:rPr lang="en-US" dirty="0"/>
              <a:t> material: As a potential replacement for </a:t>
            </a:r>
            <a:r>
              <a:rPr lang="en-US" dirty="0" err="1"/>
              <a:t>Gutta</a:t>
            </a:r>
            <a:r>
              <a:rPr lang="en-US" dirty="0"/>
              <a:t>- </a:t>
            </a:r>
            <a:r>
              <a:rPr lang="en-US" dirty="0" err="1"/>
              <a:t>Percha</a:t>
            </a:r>
            <a:r>
              <a:rPr lang="en-US" dirty="0"/>
              <a:t>, the core material is </a:t>
            </a:r>
            <a:r>
              <a:rPr lang="en-US" dirty="0" err="1"/>
              <a:t>polycaprolactone</a:t>
            </a:r>
            <a:r>
              <a:rPr lang="en-US" dirty="0"/>
              <a:t> with fillers of bioactive glass and other components; this combination an attempt to form a single entity or </a:t>
            </a:r>
            <a:r>
              <a:rPr lang="en-US" dirty="0" err="1"/>
              <a:t>monoblock</a:t>
            </a:r>
            <a:r>
              <a:rPr lang="en-US" dirty="0"/>
              <a:t> in the root canal system. Shapes: conventional and standardized.  Advantages of Resin </a:t>
            </a:r>
            <a:r>
              <a:rPr lang="en-US" dirty="0" err="1"/>
              <a:t>obturating</a:t>
            </a:r>
            <a:r>
              <a:rPr lang="en-US" dirty="0"/>
              <a:t> material: </a:t>
            </a:r>
            <a:endParaRPr lang="en-US" dirty="0" smtClean="0"/>
          </a:p>
          <a:p>
            <a:r>
              <a:rPr lang="en-US" dirty="0" smtClean="0"/>
              <a:t>1</a:t>
            </a:r>
            <a:r>
              <a:rPr lang="en-US" dirty="0"/>
              <a:t>. </a:t>
            </a:r>
            <a:r>
              <a:rPr lang="en-US" dirty="0" err="1"/>
              <a:t>Noncytotoxic</a:t>
            </a:r>
            <a:r>
              <a:rPr lang="en-US" dirty="0"/>
              <a:t> material. </a:t>
            </a:r>
            <a:endParaRPr lang="en-US" dirty="0" smtClean="0"/>
          </a:p>
          <a:p>
            <a:r>
              <a:rPr lang="en-US" dirty="0" smtClean="0"/>
              <a:t>2</a:t>
            </a:r>
            <a:r>
              <a:rPr lang="en-US" dirty="0"/>
              <a:t>. Biocompatible. </a:t>
            </a:r>
            <a:endParaRPr lang="en-US" dirty="0" smtClean="0"/>
          </a:p>
          <a:p>
            <a:r>
              <a:rPr lang="en-US" dirty="0" smtClean="0"/>
              <a:t>3</a:t>
            </a:r>
            <a:r>
              <a:rPr lang="en-US" dirty="0"/>
              <a:t>. No mutagenic</a:t>
            </a:r>
          </a:p>
        </p:txBody>
      </p:sp>
    </p:spTree>
    <p:extLst>
      <p:ext uri="{BB962C8B-B14F-4D97-AF65-F5344CB8AC3E}">
        <p14:creationId xmlns:p14="http://schemas.microsoft.com/office/powerpoint/2010/main" val="104714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400" dirty="0" smtClean="0"/>
              <a:t>Thank you </a:t>
            </a:r>
            <a:endParaRPr lang="en-US" sz="4400" dirty="0"/>
          </a:p>
        </p:txBody>
      </p:sp>
    </p:spTree>
    <p:extLst>
      <p:ext uri="{BB962C8B-B14F-4D97-AF65-F5344CB8AC3E}">
        <p14:creationId xmlns:p14="http://schemas.microsoft.com/office/powerpoint/2010/main" val="1280070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Dentifrices( tooth paste) </a:t>
            </a:r>
          </a:p>
          <a:p>
            <a:r>
              <a:rPr lang="en-US" dirty="0" smtClean="0"/>
              <a:t> Function of tooth pastes </a:t>
            </a:r>
          </a:p>
          <a:p>
            <a:r>
              <a:rPr lang="en-US" dirty="0" smtClean="0"/>
              <a:t>1. Enhance cleaning of exposed tooth surfaces </a:t>
            </a:r>
          </a:p>
          <a:p>
            <a:r>
              <a:rPr lang="en-US" dirty="0" smtClean="0"/>
              <a:t>2. Removal of pellicle ,plaque ,and debris </a:t>
            </a:r>
          </a:p>
          <a:p>
            <a:r>
              <a:rPr lang="en-US" dirty="0" smtClean="0"/>
              <a:t>3. Carrier for fluoride, detergents, abrasives and whitening agents to improve esthetic of teeth.</a:t>
            </a:r>
            <a:endParaRPr lang="en-US" dirty="0"/>
          </a:p>
        </p:txBody>
      </p:sp>
      <p:pic>
        <p:nvPicPr>
          <p:cNvPr id="4" name="Picture 3"/>
          <p:cNvPicPr>
            <a:picLocks noChangeAspect="1"/>
          </p:cNvPicPr>
          <p:nvPr/>
        </p:nvPicPr>
        <p:blipFill>
          <a:blip r:embed="rId2"/>
          <a:stretch>
            <a:fillRect/>
          </a:stretch>
        </p:blipFill>
        <p:spPr>
          <a:xfrm>
            <a:off x="3781467" y="4675397"/>
            <a:ext cx="7811177" cy="5425910"/>
          </a:xfrm>
          <a:prstGeom prst="rect">
            <a:avLst/>
          </a:prstGeom>
        </p:spPr>
      </p:pic>
    </p:spTree>
    <p:extLst>
      <p:ext uri="{BB962C8B-B14F-4D97-AF65-F5344CB8AC3E}">
        <p14:creationId xmlns:p14="http://schemas.microsoft.com/office/powerpoint/2010/main" val="3146835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composition of tooth pastes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1. Colloidal binding agents: they act as carrier for the active ingredients ex: sodium alginate. </a:t>
            </a:r>
          </a:p>
          <a:p>
            <a:r>
              <a:rPr lang="en-US" dirty="0" smtClean="0">
                <a:latin typeface="Times New Roman" panose="02020603050405020304" pitchFamily="18" charset="0"/>
                <a:cs typeface="Times New Roman" panose="02020603050405020304" pitchFamily="18" charset="0"/>
              </a:rPr>
              <a:t>2. Preservatives to inhibit bacterial growth within the paste. </a:t>
            </a:r>
          </a:p>
          <a:p>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Flavouring</a:t>
            </a:r>
            <a:r>
              <a:rPr lang="en-US" dirty="0" smtClean="0">
                <a:latin typeface="Times New Roman" panose="02020603050405020304" pitchFamily="18" charset="0"/>
                <a:cs typeface="Times New Roman" panose="02020603050405020304" pitchFamily="18" charset="0"/>
              </a:rPr>
              <a:t> agents: peppermints, wintergreen, cinnamon </a:t>
            </a:r>
          </a:p>
          <a:p>
            <a:r>
              <a:rPr lang="en-US" dirty="0" smtClean="0">
                <a:latin typeface="Times New Roman" panose="02020603050405020304" pitchFamily="18" charset="0"/>
                <a:cs typeface="Times New Roman" panose="02020603050405020304" pitchFamily="18" charset="0"/>
              </a:rPr>
              <a:t>4. Abrasives: aid in the removal of heavy plaque and adhered stains and calculus ,like calcium pyrophosphate. </a:t>
            </a:r>
          </a:p>
          <a:p>
            <a:r>
              <a:rPr lang="en-US" dirty="0" smtClean="0">
                <a:latin typeface="Times New Roman" panose="02020603050405020304" pitchFamily="18" charset="0"/>
                <a:cs typeface="Times New Roman" panose="02020603050405020304" pitchFamily="18" charset="0"/>
              </a:rPr>
              <a:t>5. Humectants :to stabilize the composition and reduce the water loss by evaporation </a:t>
            </a:r>
          </a:p>
          <a:p>
            <a:r>
              <a:rPr lang="en-US" dirty="0" smtClean="0">
                <a:latin typeface="Times New Roman" panose="02020603050405020304" pitchFamily="18" charset="0"/>
                <a:cs typeface="Times New Roman" panose="02020603050405020304" pitchFamily="18" charset="0"/>
              </a:rPr>
              <a:t>6. Detergents: like sodium lauryl sulfate to reduce surface tension and enhance removal of debris </a:t>
            </a:r>
          </a:p>
          <a:p>
            <a:r>
              <a:rPr lang="en-US" dirty="0" smtClean="0">
                <a:latin typeface="Times New Roman" panose="02020603050405020304" pitchFamily="18" charset="0"/>
                <a:cs typeface="Times New Roman" panose="02020603050405020304" pitchFamily="18" charset="0"/>
              </a:rPr>
              <a:t>7. Therapeutic agents: like stannous fluoride to improve resistance to caries 0.025-0.15% 8. Other chemicals: minor amounts to reduce corrosion, give color, remove discoloration.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032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Mouth washes: They are composed of three main ingredients: </a:t>
            </a:r>
          </a:p>
          <a:p>
            <a:r>
              <a:rPr lang="en-US" dirty="0" smtClean="0"/>
              <a:t>1. Active agents which is selected for specific health care benefit such as </a:t>
            </a:r>
            <a:r>
              <a:rPr lang="en-US" dirty="0" err="1" smtClean="0"/>
              <a:t>anticarious</a:t>
            </a:r>
            <a:r>
              <a:rPr lang="en-US" dirty="0" smtClean="0"/>
              <a:t> activity, anti microbial effect, fluoride delivery or reduction of plaque adhesion </a:t>
            </a:r>
          </a:p>
          <a:p>
            <a:r>
              <a:rPr lang="en-US" dirty="0" smtClean="0"/>
              <a:t>2. Solution of water or alcohol to dissolve the active agents</a:t>
            </a:r>
          </a:p>
          <a:p>
            <a:r>
              <a:rPr lang="en-US" dirty="0" smtClean="0"/>
              <a:t> 3. Surfactants: help to remove debris and dissolve other ingredients, flavoring agents to breath freshness like eucalyptol, menthol and </a:t>
            </a:r>
            <a:r>
              <a:rPr lang="en-US" dirty="0" err="1" smtClean="0"/>
              <a:t>thymol</a:t>
            </a:r>
            <a:r>
              <a:rPr lang="en-US" dirty="0" smtClean="0"/>
              <a:t>. </a:t>
            </a:r>
            <a:endParaRPr lang="en-US" dirty="0"/>
          </a:p>
        </p:txBody>
      </p:sp>
    </p:spTree>
    <p:extLst>
      <p:ext uri="{BB962C8B-B14F-4D97-AF65-F5344CB8AC3E}">
        <p14:creationId xmlns:p14="http://schemas.microsoft.com/office/powerpoint/2010/main" val="791651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main active ingredients are </a:t>
            </a:r>
            <a:r>
              <a:rPr lang="en-US" dirty="0" err="1" smtClean="0"/>
              <a:t>Chlorhexidine</a:t>
            </a:r>
            <a:r>
              <a:rPr lang="en-US" dirty="0" smtClean="0"/>
              <a:t> and fluoride </a:t>
            </a:r>
            <a:endParaRPr lang="en-US" dirty="0" smtClean="0"/>
          </a:p>
          <a:p>
            <a:r>
              <a:rPr lang="en-US" dirty="0" smtClean="0"/>
              <a:t>Disadvantages </a:t>
            </a:r>
            <a:r>
              <a:rPr lang="en-US" dirty="0" smtClean="0"/>
              <a:t>: </a:t>
            </a:r>
          </a:p>
          <a:p>
            <a:r>
              <a:rPr lang="en-US" dirty="0" smtClean="0"/>
              <a:t>1. high ethanol content produce softening effect on resin restoration </a:t>
            </a:r>
            <a:endParaRPr lang="en-US" dirty="0" smtClean="0"/>
          </a:p>
          <a:p>
            <a:r>
              <a:rPr lang="en-US" dirty="0" smtClean="0"/>
              <a:t>2</a:t>
            </a:r>
            <a:r>
              <a:rPr lang="en-US" dirty="0" smtClean="0"/>
              <a:t>. Staining effect of </a:t>
            </a:r>
            <a:r>
              <a:rPr lang="en-US" dirty="0" err="1" smtClean="0"/>
              <a:t>chlorhexidine</a:t>
            </a:r>
            <a:r>
              <a:rPr lang="en-US" dirty="0" smtClean="0"/>
              <a:t> and </a:t>
            </a:r>
            <a:r>
              <a:rPr lang="en-US" dirty="0" err="1" smtClean="0"/>
              <a:t>euogenol</a:t>
            </a:r>
            <a:r>
              <a:rPr lang="en-US" dirty="0" smtClean="0"/>
              <a:t> in some mouth washes </a:t>
            </a:r>
          </a:p>
          <a:p>
            <a:r>
              <a:rPr lang="en-US" dirty="0" smtClean="0"/>
              <a:t>3. </a:t>
            </a:r>
            <a:r>
              <a:rPr lang="en-US" dirty="0" err="1" smtClean="0"/>
              <a:t>Toxcicity</a:t>
            </a:r>
            <a:r>
              <a:rPr lang="en-US" dirty="0" smtClean="0"/>
              <a:t> with high ethanol content</a:t>
            </a:r>
          </a:p>
          <a:p>
            <a:endParaRPr lang="en-US" dirty="0"/>
          </a:p>
        </p:txBody>
      </p:sp>
      <p:pic>
        <p:nvPicPr>
          <p:cNvPr id="4" name="Picture 3"/>
          <p:cNvPicPr>
            <a:picLocks noChangeAspect="1"/>
          </p:cNvPicPr>
          <p:nvPr/>
        </p:nvPicPr>
        <p:blipFill>
          <a:blip r:embed="rId2"/>
          <a:stretch>
            <a:fillRect/>
          </a:stretch>
        </p:blipFill>
        <p:spPr>
          <a:xfrm>
            <a:off x="7680569" y="4216218"/>
            <a:ext cx="4511431" cy="2095682"/>
          </a:xfrm>
          <a:prstGeom prst="rect">
            <a:avLst/>
          </a:prstGeom>
        </p:spPr>
      </p:pic>
    </p:spTree>
    <p:extLst>
      <p:ext uri="{BB962C8B-B14F-4D97-AF65-F5344CB8AC3E}">
        <p14:creationId xmlns:p14="http://schemas.microsoft.com/office/powerpoint/2010/main" val="3454109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Fluoride varnishes: The fluoride is dissolved in organic solvent that evaporate when applied or sets when exposed to moisture leaving thin film of calcium fluoride deposited on the tooth surface which later converted to </a:t>
            </a:r>
            <a:r>
              <a:rPr lang="en-US" dirty="0" err="1" smtClean="0">
                <a:latin typeface="Times New Roman" panose="02020603050405020304" pitchFamily="18" charset="0"/>
                <a:cs typeface="Times New Roman" panose="02020603050405020304" pitchFamily="18" charset="0"/>
              </a:rPr>
              <a:t>fluroapatite</a:t>
            </a:r>
            <a:r>
              <a:rPr lang="en-US" dirty="0" smtClean="0">
                <a:latin typeface="Times New Roman" panose="02020603050405020304" pitchFamily="18" charset="0"/>
                <a:cs typeface="Times New Roman" panose="02020603050405020304" pitchFamily="18" charset="0"/>
              </a:rPr>
              <a:t> by </a:t>
            </a:r>
            <a:r>
              <a:rPr lang="en-US" dirty="0" err="1" smtClean="0">
                <a:latin typeface="Times New Roman" panose="02020603050405020304" pitchFamily="18" charset="0"/>
                <a:cs typeface="Times New Roman" panose="02020603050405020304" pitchFamily="18" charset="0"/>
              </a:rPr>
              <a:t>remineralization</a:t>
            </a:r>
            <a:r>
              <a:rPr lang="en-US" dirty="0" smtClean="0">
                <a:latin typeface="Times New Roman" panose="02020603050405020304" pitchFamily="18" charset="0"/>
                <a:cs typeface="Times New Roman" panose="02020603050405020304" pitchFamily="18" charset="0"/>
              </a:rPr>
              <a:t> reaction. It differs from mouth wash its action last for several hours before vanish wears while the mouth wash for seconds. It is used in young children with high risk of caries ,also in old patients to prevent root caries </a:t>
            </a:r>
          </a:p>
          <a:p>
            <a:r>
              <a:rPr lang="en-US" dirty="0" smtClean="0">
                <a:latin typeface="Times New Roman" panose="02020603050405020304" pitchFamily="18" charset="0"/>
                <a:cs typeface="Times New Roman" panose="02020603050405020304" pitchFamily="18" charset="0"/>
              </a:rPr>
              <a:t> Disadvantages: bitter taste and tooth discoloration which is transient.</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5576853" y="5026830"/>
            <a:ext cx="5189670" cy="1943268"/>
          </a:xfrm>
          <a:prstGeom prst="rect">
            <a:avLst/>
          </a:prstGeom>
        </p:spPr>
      </p:pic>
    </p:spTree>
    <p:extLst>
      <p:ext uri="{BB962C8B-B14F-4D97-AF65-F5344CB8AC3E}">
        <p14:creationId xmlns:p14="http://schemas.microsoft.com/office/powerpoint/2010/main" val="3405305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Pit and fissure sealants:</a:t>
            </a:r>
          </a:p>
          <a:p>
            <a:r>
              <a:rPr lang="en-US" dirty="0" smtClean="0"/>
              <a:t> </a:t>
            </a:r>
            <a:r>
              <a:rPr lang="en-US" dirty="0" smtClean="0">
                <a:latin typeface="Times New Roman" panose="02020603050405020304" pitchFamily="18" charset="0"/>
                <a:cs typeface="Times New Roman" panose="02020603050405020304" pitchFamily="18" charset="0"/>
              </a:rPr>
              <a:t>Deep pits and fissures are difficult to clean and more susceptible to caries and fluoride treatment was least effective in prevention of caries. In 1965 the first technique was called </a:t>
            </a:r>
            <a:r>
              <a:rPr lang="en-US" dirty="0" err="1" smtClean="0">
                <a:latin typeface="Times New Roman" panose="02020603050405020304" pitchFamily="18" charset="0"/>
                <a:cs typeface="Times New Roman" panose="02020603050405020304" pitchFamily="18" charset="0"/>
              </a:rPr>
              <a:t>occlusal</a:t>
            </a:r>
            <a:r>
              <a:rPr lang="en-US" dirty="0" smtClean="0">
                <a:latin typeface="Times New Roman" panose="02020603050405020304" pitchFamily="18" charset="0"/>
                <a:cs typeface="Times New Roman" panose="02020603050405020304" pitchFamily="18" charset="0"/>
              </a:rPr>
              <a:t> sealing. Methyl -2- cyanoacrylate mixed with </a:t>
            </a:r>
            <a:r>
              <a:rPr lang="en-US" dirty="0" err="1" smtClean="0">
                <a:latin typeface="Times New Roman" panose="02020603050405020304" pitchFamily="18" charset="0"/>
                <a:cs typeface="Times New Roman" panose="02020603050405020304" pitchFamily="18" charset="0"/>
              </a:rPr>
              <a:t>polymethyl</a:t>
            </a:r>
            <a:r>
              <a:rPr lang="en-US" dirty="0" smtClean="0">
                <a:latin typeface="Times New Roman" panose="02020603050405020304" pitchFamily="18" charset="0"/>
                <a:cs typeface="Times New Roman" panose="02020603050405020304" pitchFamily="18" charset="0"/>
              </a:rPr>
              <a:t> methacrylate and inorganic powder. Then placed in the pits and fissures and cyanoacrylate polymerize when exposed to moisture.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09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Glass </a:t>
            </a:r>
            <a:r>
              <a:rPr lang="en-US" dirty="0" err="1" smtClean="0"/>
              <a:t>ionomer</a:t>
            </a:r>
            <a:r>
              <a:rPr lang="en-US" dirty="0" smtClean="0"/>
              <a:t> sealants Requirements of dental sealants: </a:t>
            </a:r>
          </a:p>
          <a:p>
            <a:r>
              <a:rPr lang="en-US" dirty="0" smtClean="0"/>
              <a:t>1. high flow and good wetting to the surface </a:t>
            </a:r>
          </a:p>
          <a:p>
            <a:r>
              <a:rPr lang="en-US" dirty="0" smtClean="0"/>
              <a:t>2. good wear resistance </a:t>
            </a:r>
          </a:p>
          <a:p>
            <a:r>
              <a:rPr lang="en-US" dirty="0" smtClean="0"/>
              <a:t>3. high compressive strength and rigidity</a:t>
            </a:r>
          </a:p>
          <a:p>
            <a:r>
              <a:rPr lang="en-US" dirty="0" smtClean="0"/>
              <a:t> 4. tooth colored </a:t>
            </a:r>
          </a:p>
        </p:txBody>
      </p:sp>
    </p:spTree>
    <p:extLst>
      <p:ext uri="{BB962C8B-B14F-4D97-AF65-F5344CB8AC3E}">
        <p14:creationId xmlns:p14="http://schemas.microsoft.com/office/powerpoint/2010/main" val="1736617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385104" y="4613107"/>
            <a:ext cx="3558848" cy="1684166"/>
          </a:xfrm>
          <a:prstGeom prst="rect">
            <a:avLst/>
          </a:prstGeom>
        </p:spPr>
      </p:pic>
      <p:sp>
        <p:nvSpPr>
          <p:cNvPr id="5" name="Rectangle 4"/>
          <p:cNvSpPr/>
          <p:nvPr/>
        </p:nvSpPr>
        <p:spPr>
          <a:xfrm>
            <a:off x="847952" y="2536228"/>
            <a:ext cx="6096000" cy="1200329"/>
          </a:xfrm>
          <a:prstGeom prst="rect">
            <a:avLst/>
          </a:prstGeom>
        </p:spPr>
        <p:txBody>
          <a:bodyPr>
            <a:spAutoFit/>
          </a:bodyPr>
          <a:lstStyle/>
          <a:p>
            <a:r>
              <a:rPr lang="en-US" dirty="0" smtClean="0">
                <a:latin typeface="Times New Roman" panose="02020603050405020304" pitchFamily="18" charset="0"/>
                <a:cs typeface="Times New Roman" panose="02020603050405020304" pitchFamily="18" charset="0"/>
              </a:rPr>
              <a:t>5. less solubility </a:t>
            </a:r>
          </a:p>
          <a:p>
            <a:r>
              <a:rPr lang="en-US" dirty="0" smtClean="0">
                <a:latin typeface="Times New Roman" panose="02020603050405020304" pitchFamily="18" charset="0"/>
                <a:cs typeface="Times New Roman" panose="02020603050405020304" pitchFamily="18" charset="0"/>
              </a:rPr>
              <a:t>6. good bond to tooth </a:t>
            </a:r>
          </a:p>
          <a:p>
            <a:r>
              <a:rPr lang="en-US" dirty="0" smtClean="0">
                <a:latin typeface="Times New Roman" panose="02020603050405020304" pitchFamily="18" charset="0"/>
                <a:cs typeface="Times New Roman" panose="02020603050405020304" pitchFamily="18" charset="0"/>
              </a:rPr>
              <a:t>7. coefficient of expansion and contraction compatible with the tooth.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307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1496</TotalTime>
  <Words>1130</Words>
  <Application>Microsoft Office PowerPoint</Application>
  <PresentationFormat>Widescreen</PresentationFormat>
  <Paragraphs>91</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Trebuchet MS</vt:lpstr>
      <vt:lpstr>Wingdings 3</vt:lpstr>
      <vt:lpstr>Facet</vt:lpstr>
      <vt:lpstr>Preventive&amp;obturating materials</vt:lpstr>
      <vt:lpstr>PowerPoint Presentation</vt:lpstr>
      <vt:lpstr>General composition of tooth pastes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15</cp:revision>
  <dcterms:created xsi:type="dcterms:W3CDTF">2023-09-23T07:20:25Z</dcterms:created>
  <dcterms:modified xsi:type="dcterms:W3CDTF">2023-10-08T06:34:31Z</dcterms:modified>
</cp:coreProperties>
</file>