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9"/>
  </p:notesMasterIdLst>
  <p:handoutMasterIdLst>
    <p:handoutMasterId r:id="rId20"/>
  </p:handoutMasterIdLst>
  <p:sldIdLst>
    <p:sldId id="256" r:id="rId2"/>
    <p:sldId id="293" r:id="rId3"/>
    <p:sldId id="441" r:id="rId4"/>
    <p:sldId id="450" r:id="rId5"/>
    <p:sldId id="442" r:id="rId6"/>
    <p:sldId id="443" r:id="rId7"/>
    <p:sldId id="312" r:id="rId8"/>
    <p:sldId id="444" r:id="rId9"/>
    <p:sldId id="313" r:id="rId10"/>
    <p:sldId id="445" r:id="rId11"/>
    <p:sldId id="446" r:id="rId12"/>
    <p:sldId id="447" r:id="rId13"/>
    <p:sldId id="322" r:id="rId14"/>
    <p:sldId id="448" r:id="rId15"/>
    <p:sldId id="449" r:id="rId16"/>
    <p:sldId id="451" r:id="rId17"/>
    <p:sldId id="320" r:id="rId18"/>
  </p:sldIdLst>
  <p:sldSz cx="12188825"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5" pos="3839" userDrawn="1">
          <p15:clr>
            <a:srgbClr val="A4A3A4"/>
          </p15:clr>
        </p15:guide>
        <p15:guide id="6" pos="1007"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88" autoAdjust="0"/>
    <p:restoredTop sz="94660"/>
  </p:normalViewPr>
  <p:slideViewPr>
    <p:cSldViewPr showGuides="1">
      <p:cViewPr varScale="1">
        <p:scale>
          <a:sx n="108" d="100"/>
          <a:sy n="108" d="100"/>
        </p:scale>
        <p:origin x="-24" y="120"/>
      </p:cViewPr>
      <p:guideLst>
        <p:guide orient="horz" pos="2160"/>
        <p:guide pos="3839"/>
        <p:guide pos="1007"/>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BDB7646E-8811-423A-9C42-2CBFADA00A96}" type="datetimeFigureOut">
              <a:rPr lang="en-US" smtClean="0"/>
              <a:t>3/5/2025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04360E59-1627-4404-ACC5-51C744AB0F27}"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solidFill>
                  <a:schemeClr val="tx1"/>
                </a:solidFill>
              </a:defRPr>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solidFill>
                  <a:schemeClr val="tx1"/>
                </a:solidFill>
              </a:defRPr>
            </a:lvl1pPr>
          </a:lstStyle>
          <a:p>
            <a:fld id="{D677E230-58DD-43ED-96A1-552DDAB53532}" type="datetimeFigureOut">
              <a:rPr lang="en-US" smtClean="0"/>
              <a:t>3/5/2025</a:t>
            </a:fld>
            <a:endParaRPr lang="en-US"/>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solidFill>
                  <a:schemeClr val="tx1"/>
                </a:solidFill>
              </a:defRPr>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solidFill>
                  <a:schemeClr val="tx1"/>
                </a:solidFill>
              </a:defRPr>
            </a:lvl1pPr>
          </a:lstStyle>
          <a:p>
            <a:fld id="{841221E5-7225-48EB-A4EE-420E7BFCF70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603" y="3602038"/>
            <a:ext cx="9141619" cy="1655762"/>
          </a:xfrm>
        </p:spPr>
        <p:txBody>
          <a:bodyPr/>
          <a:lstStyle>
            <a:lvl1pPr marL="0" indent="0" algn="ctr">
              <a:buNone/>
              <a:defRPr sz="2400"/>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130" indent="0" algn="ctr">
              <a:buNone/>
              <a:defRPr sz="1600"/>
            </a:lvl8pPr>
            <a:lvl9pPr marL="3656330" indent="0" algn="ctr">
              <a:buNone/>
              <a:defRPr sz="1600"/>
            </a:lvl9pPr>
          </a:lstStyle>
          <a:p>
            <a:r>
              <a:rPr lang="en-US"/>
              <a:t>Click to edit Master subtitle style</a:t>
            </a:r>
          </a:p>
        </p:txBody>
      </p:sp>
      <p:grpSp>
        <p:nvGrpSpPr>
          <p:cNvPr id="7" name="Group 6"/>
          <p:cNvGrpSpPr/>
          <p:nvPr userDrawn="1"/>
        </p:nvGrpSpPr>
        <p:grpSpPr>
          <a:xfrm>
            <a:off x="9979600" y="121444"/>
            <a:ext cx="2439158" cy="1371600"/>
            <a:chOff x="0" y="0"/>
            <a:chExt cx="1700784" cy="1024128"/>
          </a:xfrm>
        </p:grpSpPr>
        <p:sp>
          <p:nvSpPr>
            <p:cNvPr id="8" name="Rectangle 7"/>
            <p:cNvSpPr/>
            <p:nvPr/>
          </p:nvSpPr>
          <p:spPr>
            <a:xfrm>
              <a:off x="0" y="0"/>
              <a:ext cx="1700784" cy="102412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9" name="Rectangle 12"/>
            <p:cNvSpPr/>
            <p:nvPr/>
          </p:nvSpPr>
          <p:spPr>
            <a:xfrm>
              <a:off x="0" y="0"/>
              <a:ext cx="1463040" cy="1014984"/>
            </a:xfrm>
            <a:custGeom>
              <a:avLst/>
              <a:gdLst>
                <a:gd name="connsiteX0" fmla="*/ 0 w 1462822"/>
                <a:gd name="connsiteY0" fmla="*/ 0 h 1014481"/>
                <a:gd name="connsiteX1" fmla="*/ 1462822 w 1462822"/>
                <a:gd name="connsiteY1" fmla="*/ 0 h 1014481"/>
                <a:gd name="connsiteX2" fmla="*/ 1462822 w 1462822"/>
                <a:gd name="connsiteY2" fmla="*/ 1014481 h 1014481"/>
                <a:gd name="connsiteX3" fmla="*/ 0 w 1462822"/>
                <a:gd name="connsiteY3" fmla="*/ 1014481 h 1014481"/>
                <a:gd name="connsiteX4" fmla="*/ 0 w 1462822"/>
                <a:gd name="connsiteY4" fmla="*/ 0 h 1014481"/>
                <a:gd name="connsiteX0-1" fmla="*/ 0 w 1462822"/>
                <a:gd name="connsiteY0-2" fmla="*/ 0 h 1014481"/>
                <a:gd name="connsiteX1-3" fmla="*/ 1462822 w 1462822"/>
                <a:gd name="connsiteY1-4" fmla="*/ 0 h 1014481"/>
                <a:gd name="connsiteX2-5" fmla="*/ 1462822 w 1462822"/>
                <a:gd name="connsiteY2-6" fmla="*/ 1014481 h 1014481"/>
                <a:gd name="connsiteX3-7" fmla="*/ 638269 w 1462822"/>
                <a:gd name="connsiteY3-8" fmla="*/ 407899 h 1014481"/>
                <a:gd name="connsiteX4-9" fmla="*/ 0 w 1462822"/>
                <a:gd name="connsiteY4-10" fmla="*/ 0 h 1014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62822" h="1014481">
                  <a:moveTo>
                    <a:pt x="0" y="0"/>
                  </a:moveTo>
                  <a:lnTo>
                    <a:pt x="1462822" y="0"/>
                  </a:lnTo>
                  <a:lnTo>
                    <a:pt x="1462822" y="1014481"/>
                  </a:lnTo>
                  <a:lnTo>
                    <a:pt x="638269" y="4078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10" name="Rectangle 9"/>
            <p:cNvSpPr/>
            <p:nvPr/>
          </p:nvSpPr>
          <p:spPr>
            <a:xfrm>
              <a:off x="0" y="0"/>
              <a:ext cx="1472184" cy="1024128"/>
            </a:xfrm>
            <a:prstGeom prst="rect">
              <a:avLst/>
            </a:prstGeom>
            <a:blipFill>
              <a:blip r:embed="rId2"/>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grpSp>
      <p:sp>
        <p:nvSpPr>
          <p:cNvPr id="12" name="Rectangle 11"/>
          <p:cNvSpPr/>
          <p:nvPr userDrawn="1"/>
        </p:nvSpPr>
        <p:spPr>
          <a:xfrm>
            <a:off x="111025" y="136668"/>
            <a:ext cx="11966775" cy="6584664"/>
          </a:xfrm>
          <a:prstGeom prst="rect">
            <a:avLst/>
          </a:prstGeom>
          <a:no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4EC88-80EF-45B4-82D2-C5DF37C50BAD}" type="datetime1">
              <a:rPr lang="en-US" smtClean="0"/>
              <a:t>3/5/2025</a:t>
            </a:fld>
            <a:endParaRPr lang="en-US"/>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a:xfrm>
            <a:off x="9142412" y="304800"/>
            <a:ext cx="2742486" cy="365125"/>
          </a:xfrm>
        </p:spPr>
        <p:txBody>
          <a:bodyPr/>
          <a:lstStyle>
            <a:lvl1pPr>
              <a:defRPr sz="1400">
                <a:solidFill>
                  <a:schemeClr val="bg1"/>
                </a:solidFill>
              </a:defRPr>
            </a:lvl1pPr>
          </a:lstStyle>
          <a:p>
            <a:fld id="{7DC1BBB0-96F0-4077-A278-0F3FB5C104D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35B16D7-FA58-423B-9C45-A58A45F45239}"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96A82-6D65-4B71-B700-DFC6EB8823B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74ABB-A2C5-4230-862B-81C5A29EA900}" type="datetime1">
              <a:rPr lang="en-US" smtClean="0"/>
              <a:t>3/5/2025</a:t>
            </a:fld>
            <a:endParaRPr lang="en-US" dirty="0"/>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1BBB0-96F0-4077-A278-0F3FB5C104D3}" type="slidenum">
              <a:rPr lang="en-US" smtClean="0"/>
              <a:t>‹#›</a:t>
            </a:fld>
            <a:endParaRPr lang="en-US"/>
          </a:p>
        </p:txBody>
      </p:sp>
      <p:grpSp>
        <p:nvGrpSpPr>
          <p:cNvPr id="7" name="Group 6"/>
          <p:cNvGrpSpPr/>
          <p:nvPr userDrawn="1"/>
        </p:nvGrpSpPr>
        <p:grpSpPr>
          <a:xfrm>
            <a:off x="9979600" y="121444"/>
            <a:ext cx="2439158" cy="1371600"/>
            <a:chOff x="0" y="0"/>
            <a:chExt cx="1700784" cy="1024128"/>
          </a:xfrm>
        </p:grpSpPr>
        <p:sp>
          <p:nvSpPr>
            <p:cNvPr id="8" name="Rectangle 7"/>
            <p:cNvSpPr/>
            <p:nvPr/>
          </p:nvSpPr>
          <p:spPr>
            <a:xfrm>
              <a:off x="0" y="0"/>
              <a:ext cx="1700784" cy="102412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9" name="Rectangle 12"/>
            <p:cNvSpPr/>
            <p:nvPr/>
          </p:nvSpPr>
          <p:spPr>
            <a:xfrm>
              <a:off x="0" y="0"/>
              <a:ext cx="1463040" cy="1014984"/>
            </a:xfrm>
            <a:custGeom>
              <a:avLst/>
              <a:gdLst>
                <a:gd name="connsiteX0" fmla="*/ 0 w 1462822"/>
                <a:gd name="connsiteY0" fmla="*/ 0 h 1014481"/>
                <a:gd name="connsiteX1" fmla="*/ 1462822 w 1462822"/>
                <a:gd name="connsiteY1" fmla="*/ 0 h 1014481"/>
                <a:gd name="connsiteX2" fmla="*/ 1462822 w 1462822"/>
                <a:gd name="connsiteY2" fmla="*/ 1014481 h 1014481"/>
                <a:gd name="connsiteX3" fmla="*/ 0 w 1462822"/>
                <a:gd name="connsiteY3" fmla="*/ 1014481 h 1014481"/>
                <a:gd name="connsiteX4" fmla="*/ 0 w 1462822"/>
                <a:gd name="connsiteY4" fmla="*/ 0 h 1014481"/>
                <a:gd name="connsiteX0-1" fmla="*/ 0 w 1462822"/>
                <a:gd name="connsiteY0-2" fmla="*/ 0 h 1014481"/>
                <a:gd name="connsiteX1-3" fmla="*/ 1462822 w 1462822"/>
                <a:gd name="connsiteY1-4" fmla="*/ 0 h 1014481"/>
                <a:gd name="connsiteX2-5" fmla="*/ 1462822 w 1462822"/>
                <a:gd name="connsiteY2-6" fmla="*/ 1014481 h 1014481"/>
                <a:gd name="connsiteX3-7" fmla="*/ 638269 w 1462822"/>
                <a:gd name="connsiteY3-8" fmla="*/ 407899 h 1014481"/>
                <a:gd name="connsiteX4-9" fmla="*/ 0 w 1462822"/>
                <a:gd name="connsiteY4-10" fmla="*/ 0 h 1014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62822" h="1014481">
                  <a:moveTo>
                    <a:pt x="0" y="0"/>
                  </a:moveTo>
                  <a:lnTo>
                    <a:pt x="1462822" y="0"/>
                  </a:lnTo>
                  <a:lnTo>
                    <a:pt x="1462822" y="1014481"/>
                  </a:lnTo>
                  <a:lnTo>
                    <a:pt x="638269" y="4078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10" name="Rectangle 9"/>
            <p:cNvSpPr/>
            <p:nvPr/>
          </p:nvSpPr>
          <p:spPr>
            <a:xfrm>
              <a:off x="0" y="0"/>
              <a:ext cx="1472184" cy="1024128"/>
            </a:xfrm>
            <a:prstGeom prst="rect">
              <a:avLst/>
            </a:prstGeom>
            <a:blipFill>
              <a:blip r:embed="rId5"/>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grpSp>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27012" y="192896"/>
            <a:ext cx="685801" cy="785495"/>
          </a:xfrm>
          <a:prstGeom prst="rect">
            <a:avLst/>
          </a:prstGeom>
          <a:noFill/>
          <a:ln>
            <a:noFill/>
          </a:ln>
        </p:spPr>
      </p:pic>
      <p:sp>
        <p:nvSpPr>
          <p:cNvPr id="12" name="Rectangle 11"/>
          <p:cNvSpPr/>
          <p:nvPr userDrawn="1"/>
        </p:nvSpPr>
        <p:spPr>
          <a:xfrm>
            <a:off x="97911" y="121444"/>
            <a:ext cx="11979889" cy="6615112"/>
          </a:xfrm>
          <a:prstGeom prst="rect">
            <a:avLst/>
          </a:prstGeom>
          <a:no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365"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130" algn="l" defTabSz="914400" rtl="0" eaLnBrk="1" latinLnBrk="0" hangingPunct="1">
        <a:defRPr sz="1800" kern="1200">
          <a:solidFill>
            <a:schemeClr val="tx1"/>
          </a:solidFill>
          <a:latin typeface="+mn-lt"/>
          <a:ea typeface="+mn-ea"/>
          <a:cs typeface="+mn-cs"/>
        </a:defRPr>
      </a:lvl8pPr>
      <a:lvl9pPr marL="365633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291199" y="1478784"/>
            <a:ext cx="8792038" cy="3017016"/>
          </a:xfrm>
          <a:prstGeom prst="rect">
            <a:avLst/>
          </a:prstGeom>
          <a:solidFill>
            <a:srgbClr val="FFFFFF"/>
          </a:solidFill>
          <a:ln w="9525">
            <a:noFill/>
            <a:miter lim="800000"/>
          </a:ln>
        </p:spPr>
        <p:txBody>
          <a:bodyPr rot="0" vert="horz" wrap="square" lIns="91440" tIns="45720" rIns="91440" bIns="45720" anchor="t" anchorCtr="0">
            <a:noAutofit/>
          </a:bodyPr>
          <a:lstStyle/>
          <a:p>
            <a:pPr algn="ctr">
              <a:spcAft>
                <a:spcPts val="800"/>
              </a:spcAft>
            </a:pPr>
            <a:r>
              <a:rPr lang="en-US" sz="2400" dirty="0">
                <a:effectLst/>
                <a:latin typeface="Franklin Gothic Medium" panose="020B0603020102020204" pitchFamily="34" charset="0"/>
                <a:ea typeface="Calibri" panose="020F0502020204030204" pitchFamily="34" charset="0"/>
                <a:cs typeface="+mj-cs"/>
              </a:rPr>
              <a:t>Al-</a:t>
            </a:r>
            <a:r>
              <a:rPr lang="en-US" sz="2400" dirty="0" err="1">
                <a:effectLst/>
                <a:latin typeface="Franklin Gothic Medium" panose="020B0603020102020204" pitchFamily="34" charset="0"/>
                <a:ea typeface="Calibri" panose="020F0502020204030204" pitchFamily="34" charset="0"/>
                <a:cs typeface="+mj-cs"/>
              </a:rPr>
              <a:t>Mustaqbal</a:t>
            </a:r>
            <a:r>
              <a:rPr lang="en-US" sz="2400" dirty="0">
                <a:effectLst/>
                <a:latin typeface="Franklin Gothic Medium" panose="020B0603020102020204" pitchFamily="34" charset="0"/>
                <a:ea typeface="Calibri" panose="020F0502020204030204" pitchFamily="34" charset="0"/>
                <a:cs typeface="+mj-cs"/>
              </a:rPr>
              <a:t> University</a:t>
            </a:r>
            <a:endParaRPr lang="en-US" sz="3200" dirty="0">
              <a:effectLst/>
              <a:latin typeface="Franklin Gothic Medium" panose="020B0603020102020204" pitchFamily="34" charset="0"/>
              <a:ea typeface="Calibri" panose="020F0502020204030204" pitchFamily="34" charset="0"/>
              <a:cs typeface="+mj-cs"/>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mj-cs"/>
              </a:rPr>
              <a:t>Biomedical Engineering Department</a:t>
            </a:r>
            <a:endParaRPr lang="en-US" sz="3200" dirty="0">
              <a:effectLst/>
              <a:latin typeface="Franklin Gothic Medium" panose="020B0603020102020204" pitchFamily="34" charset="0"/>
              <a:ea typeface="Calibri" panose="020F0502020204030204" pitchFamily="34" charset="0"/>
              <a:cs typeface="+mj-cs"/>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mj-cs"/>
              </a:rPr>
              <a:t>Class: </a:t>
            </a:r>
            <a:r>
              <a:rPr lang="en-US" sz="2400" dirty="0">
                <a:latin typeface="Franklin Gothic Medium" panose="020B0603020102020204" pitchFamily="34" charset="0"/>
                <a:ea typeface="Calibri" panose="020F0502020204030204" pitchFamily="34" charset="0"/>
                <a:cs typeface="+mj-cs"/>
              </a:rPr>
              <a:t>3</a:t>
            </a:r>
            <a:r>
              <a:rPr lang="en-US" sz="2400" baseline="30000" dirty="0">
                <a:latin typeface="Franklin Gothic Medium" panose="020B0603020102020204" pitchFamily="34" charset="0"/>
                <a:ea typeface="Calibri" panose="020F0502020204030204" pitchFamily="34" charset="0"/>
                <a:cs typeface="+mj-cs"/>
              </a:rPr>
              <a:t>th</a:t>
            </a:r>
          </a:p>
          <a:p>
            <a:pPr algn="ctr">
              <a:spcAft>
                <a:spcPts val="800"/>
              </a:spcAft>
            </a:pPr>
            <a:r>
              <a:rPr lang="en-US" sz="2400" dirty="0">
                <a:effectLst/>
                <a:latin typeface="Franklin Gothic Medium" panose="020B0603020102020204" pitchFamily="34" charset="0"/>
                <a:ea typeface="Calibri" panose="020F0502020204030204" pitchFamily="34" charset="0"/>
                <a:cs typeface="+mj-cs"/>
              </a:rPr>
              <a:t>Subject: </a:t>
            </a:r>
            <a:r>
              <a:rPr lang="en-US" sz="2400" dirty="0">
                <a:latin typeface="Franklin Gothic Medium" panose="020B0603020102020204" pitchFamily="34" charset="0"/>
                <a:ea typeface="Calibri" panose="020F0502020204030204" pitchFamily="34" charset="0"/>
                <a:cs typeface="+mj-cs"/>
              </a:rPr>
              <a:t>P</a:t>
            </a:r>
            <a:r>
              <a:rPr lang="en-US" sz="2400" dirty="0">
                <a:effectLst/>
                <a:latin typeface="Franklin Gothic Medium" panose="020B0603020102020204" pitchFamily="34" charset="0"/>
                <a:ea typeface="Calibri" panose="020F0502020204030204" pitchFamily="34" charset="0"/>
                <a:cs typeface="+mj-cs"/>
              </a:rPr>
              <a:t>hysiology </a:t>
            </a:r>
            <a:r>
              <a:rPr lang="en-US" sz="2400" dirty="0">
                <a:latin typeface="Franklin Gothic Medium" panose="020B0603020102020204" pitchFamily="34" charset="0"/>
                <a:ea typeface="Calibri" panose="020F0502020204030204" pitchFamily="34" charset="0"/>
                <a:cs typeface="+mj-cs"/>
              </a:rPr>
              <a:t>II</a:t>
            </a:r>
            <a:endParaRPr lang="en-US" sz="2400" dirty="0">
              <a:effectLst/>
              <a:latin typeface="Franklin Gothic Medium" panose="020B0603020102020204" pitchFamily="34" charset="0"/>
              <a:ea typeface="Calibri" panose="020F0502020204030204" pitchFamily="34" charset="0"/>
              <a:cs typeface="+mj-cs"/>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mj-cs"/>
              </a:rPr>
              <a:t>Lecturer: </a:t>
            </a:r>
            <a:r>
              <a:rPr lang="sv-SE" sz="2400" dirty="0">
                <a:effectLst/>
                <a:latin typeface="Franklin Gothic Medium" panose="020B0603020102020204" pitchFamily="34" charset="0"/>
                <a:ea typeface="Calibri" panose="020F0502020204030204" pitchFamily="34" charset="0"/>
                <a:cs typeface="+mj-cs"/>
              </a:rPr>
              <a:t>M.SC. ZAINAB  SATTAR JABBAR</a:t>
            </a:r>
            <a:endParaRPr lang="en-US" sz="3200" dirty="0">
              <a:effectLst/>
              <a:latin typeface="Franklin Gothic Medium" panose="020B0603020102020204" pitchFamily="34" charset="0"/>
              <a:ea typeface="Calibri" panose="020F0502020204030204" pitchFamily="34" charset="0"/>
              <a:cs typeface="+mj-cs"/>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mj-cs"/>
              </a:rPr>
              <a:t>1</a:t>
            </a:r>
            <a:r>
              <a:rPr lang="en-US" sz="2400" baseline="30000" dirty="0">
                <a:effectLst/>
                <a:latin typeface="Franklin Gothic Medium" panose="020B0603020102020204" pitchFamily="34" charset="0"/>
                <a:ea typeface="Calibri" panose="020F0502020204030204" pitchFamily="34" charset="0"/>
                <a:cs typeface="+mj-cs"/>
              </a:rPr>
              <a:t>st</a:t>
            </a:r>
            <a:r>
              <a:rPr lang="en-US" sz="2400" dirty="0">
                <a:effectLst/>
                <a:latin typeface="Franklin Gothic Medium" panose="020B0603020102020204" pitchFamily="34" charset="0"/>
                <a:ea typeface="Calibri" panose="020F0502020204030204" pitchFamily="34" charset="0"/>
                <a:cs typeface="+mj-cs"/>
              </a:rPr>
              <a:t> term – Lect. 5: </a:t>
            </a:r>
            <a:r>
              <a:rPr lang="en-US" altLang="en-US" sz="2400" dirty="0">
                <a:effectLst/>
                <a:latin typeface="Franklin Gothic Medium" panose="020B0603020102020204" pitchFamily="34" charset="0"/>
                <a:ea typeface="Calibri" panose="020F0502020204030204" pitchFamily="34" charset="0"/>
                <a:cs typeface="+mj-cs"/>
              </a:rPr>
              <a:t>Urinary System Physiology</a:t>
            </a:r>
          </a:p>
          <a:p>
            <a:pPr algn="ctr">
              <a:spcAft>
                <a:spcPts val="800"/>
              </a:spcAft>
            </a:pPr>
            <a:endParaRPr lang="en-US" altLang="en-US" sz="2400" dirty="0">
              <a:effectLst/>
              <a:latin typeface="Franklin Gothic Medium" panose="020B0603020102020204" pitchFamily="34" charset="0"/>
              <a:ea typeface="Calibri" panose="020F0502020204030204" pitchFamily="34" charset="0"/>
              <a:cs typeface="+mj-cs"/>
            </a:endParaRPr>
          </a:p>
          <a:p>
            <a:pPr algn="ctr">
              <a:spcAft>
                <a:spcPts val="800"/>
              </a:spcAft>
            </a:pPr>
            <a:endParaRPr lang="en-US" sz="3200" dirty="0">
              <a:effectLst/>
              <a:latin typeface="Franklin Gothic Medium" panose="020B0603020102020204" pitchFamily="34" charset="0"/>
              <a:ea typeface="Calibri" panose="020F0502020204030204" pitchFamily="34" charset="0"/>
              <a:cs typeface="+mj-cs"/>
            </a:endParaRPr>
          </a:p>
        </p:txBody>
      </p:sp>
      <p:sp>
        <p:nvSpPr>
          <p:cNvPr id="22" name="TextBox 21"/>
          <p:cNvSpPr txBox="1"/>
          <p:nvPr/>
        </p:nvSpPr>
        <p:spPr>
          <a:xfrm>
            <a:off x="455612" y="6172200"/>
            <a:ext cx="8632117" cy="369332"/>
          </a:xfrm>
          <a:prstGeom prst="rect">
            <a:avLst/>
          </a:prstGeom>
          <a:noFill/>
        </p:spPr>
        <p:txBody>
          <a:bodyPr wrap="square">
            <a:spAutoFit/>
          </a:bodyPr>
          <a:lstStyle/>
          <a:p>
            <a:r>
              <a:rPr lang="en-US" sz="1400" dirty="0">
                <a:effectLst/>
                <a:latin typeface="Calibri" panose="020F0502020204030204" pitchFamily="34" charset="0"/>
                <a:ea typeface="Calibri" panose="020F0502020204030204" pitchFamily="34" charset="0"/>
                <a:cs typeface="Arial" panose="020B0604020202020204" pitchFamily="34" charset="0"/>
              </a:rPr>
              <a:t> Email: </a:t>
            </a:r>
            <a:r>
              <a:rPr lang="en-US" sz="1800" dirty="0">
                <a:effectLst/>
                <a:latin typeface="Calibri" panose="020F0502020204030204" pitchFamily="34" charset="0"/>
                <a:ea typeface="Calibri" panose="020F0502020204030204" pitchFamily="34" charset="0"/>
                <a:cs typeface="Arial" panose="020B0604020202020204" pitchFamily="34" charset="0"/>
              </a:rPr>
              <a:t>zainab.sattar.jabbar@uomus.edu.iq</a:t>
            </a: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74DAC-62C2-0028-5C46-EC5FF9E4D8C5}"/>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AB34728E-E615-3E7C-83BB-CE2A43957912}"/>
              </a:ext>
            </a:extLst>
          </p:cNvPr>
          <p:cNvSpPr txBox="1"/>
          <p:nvPr/>
        </p:nvSpPr>
        <p:spPr>
          <a:xfrm>
            <a:off x="608012" y="4572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alt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Urine Formation</a:t>
            </a:r>
          </a:p>
        </p:txBody>
      </p:sp>
      <p:sp>
        <p:nvSpPr>
          <p:cNvPr id="3" name="Rechthoek 2">
            <a:extLst>
              <a:ext uri="{FF2B5EF4-FFF2-40B4-BE49-F238E27FC236}">
                <a16:creationId xmlns:a16="http://schemas.microsoft.com/office/drawing/2014/main" id="{4132EEA4-515D-F433-FC68-8DBC1EAAF509}"/>
              </a:ext>
            </a:extLst>
          </p:cNvPr>
          <p:cNvSpPr/>
          <p:nvPr/>
        </p:nvSpPr>
        <p:spPr>
          <a:xfrm>
            <a:off x="150812" y="1143000"/>
            <a:ext cx="11741586" cy="3170099"/>
          </a:xfrm>
          <a:prstGeom prst="rect">
            <a:avLst/>
          </a:prstGeom>
          <a:noFill/>
        </p:spPr>
        <p:txBody>
          <a:bodyPr wrap="square" rtlCol="0">
            <a:spAutoFit/>
          </a:bodyPr>
          <a:lstStyle/>
          <a:p>
            <a:pPr marL="285750" indent="-28575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Glomerular filtration rate (</a:t>
            </a:r>
            <a:r>
              <a:rPr lang="en-US" sz="2000" b="1" dirty="0">
                <a:latin typeface="Times New Roman" panose="02020603050405020304" pitchFamily="18" charset="0"/>
                <a:cs typeface="Times New Roman" panose="02020603050405020304" pitchFamily="18" charset="0"/>
              </a:rPr>
              <a:t>GFR</a:t>
            </a:r>
            <a:r>
              <a:rPr lang="en-US" sz="2000" dirty="0">
                <a:latin typeface="Times New Roman" panose="02020603050405020304" pitchFamily="18" charset="0"/>
                <a:cs typeface="Times New Roman" panose="02020603050405020304" pitchFamily="18" charset="0"/>
              </a:rPr>
              <a:t>) is the volume of fluid filtered from the renal glomerular capillaries into</a:t>
            </a:r>
            <a:r>
              <a:rPr lang="ar-IQ"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Bowman's capsule per unit time. The GFR can be determined by injecting </a:t>
            </a:r>
            <a:r>
              <a:rPr lang="en-US" sz="2000" dirty="0">
                <a:solidFill>
                  <a:srgbClr val="FF0000"/>
                </a:solidFill>
                <a:latin typeface="Times New Roman" panose="02020603050405020304" pitchFamily="18" charset="0"/>
                <a:cs typeface="Times New Roman" panose="02020603050405020304" pitchFamily="18" charset="0"/>
              </a:rPr>
              <a:t>inulin</a:t>
            </a:r>
            <a:r>
              <a:rPr lang="en-US" sz="2000" dirty="0">
                <a:latin typeface="Times New Roman" panose="02020603050405020304" pitchFamily="18" charset="0"/>
                <a:cs typeface="Times New Roman" panose="02020603050405020304" pitchFamily="18" charset="0"/>
              </a:rPr>
              <a:t> into the plasma. </a:t>
            </a:r>
            <a:endParaRPr lang="ar-IQ"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Since</a:t>
            </a:r>
            <a:r>
              <a:rPr lang="ar-IQ"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inulin is </a:t>
            </a:r>
            <a:r>
              <a:rPr lang="en-US" sz="2000" dirty="0">
                <a:solidFill>
                  <a:srgbClr val="FF0000"/>
                </a:solidFill>
                <a:latin typeface="Times New Roman" panose="02020603050405020304" pitchFamily="18" charset="0"/>
                <a:cs typeface="Times New Roman" panose="02020603050405020304" pitchFamily="18" charset="0"/>
              </a:rPr>
              <a:t>neither reabsorbed nor secreted by the kidney after glomerular filtration</a:t>
            </a:r>
            <a:r>
              <a:rPr lang="en-US" sz="2000" dirty="0">
                <a:latin typeface="Times New Roman" panose="02020603050405020304" pitchFamily="18" charset="0"/>
                <a:cs typeface="Times New Roman" panose="02020603050405020304" pitchFamily="18" charset="0"/>
              </a:rPr>
              <a:t>, its rate of excretion is</a:t>
            </a:r>
            <a:r>
              <a:rPr lang="ar-IQ"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directly proportional to the rate of filtration of water and solutes across the glomerular filter. </a:t>
            </a:r>
            <a:endParaRPr lang="ar-IQ"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Therefore, the</a:t>
            </a:r>
            <a:r>
              <a:rPr lang="ar-IQ"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GFR</a:t>
            </a:r>
            <a:r>
              <a:rPr lang="en-US" sz="2000" dirty="0">
                <a:latin typeface="Times New Roman" panose="02020603050405020304" pitchFamily="18" charset="0"/>
                <a:cs typeface="Times New Roman" panose="02020603050405020304" pitchFamily="18" charset="0"/>
              </a:rPr>
              <a:t> is equal to the concentration of inulin in urine (Ui) times the urine flow per unit of time (V.) divided by the</a:t>
            </a:r>
            <a:r>
              <a:rPr lang="ar-IQ"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arterial plasma level of inulin (Pi), </a:t>
            </a:r>
            <a:r>
              <a:rPr lang="en-US" sz="2000" dirty="0">
                <a:solidFill>
                  <a:srgbClr val="FF0000"/>
                </a:solidFill>
                <a:latin typeface="Times New Roman" panose="02020603050405020304" pitchFamily="18" charset="0"/>
                <a:cs typeface="Times New Roman" panose="02020603050405020304" pitchFamily="18" charset="0"/>
              </a:rPr>
              <a:t>{GFR= Ui x V/ Pi}</a:t>
            </a:r>
            <a:r>
              <a:rPr lang="en-US" sz="2000" dirty="0">
                <a:latin typeface="Times New Roman" panose="02020603050405020304" pitchFamily="18" charset="0"/>
                <a:cs typeface="Times New Roman" panose="02020603050405020304" pitchFamily="18" charset="0"/>
              </a:rPr>
              <a:t>.</a:t>
            </a:r>
            <a:endParaRPr lang="ar-IQ"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GFR in normal man is approximately </a:t>
            </a:r>
            <a:r>
              <a:rPr lang="en-US" sz="2000" b="1" dirty="0">
                <a:latin typeface="Times New Roman" panose="02020603050405020304" pitchFamily="18" charset="0"/>
                <a:cs typeface="Times New Roman" panose="02020603050405020304" pitchFamily="18" charset="0"/>
              </a:rPr>
              <a:t>125 mL/min</a:t>
            </a:r>
            <a:r>
              <a:rPr lang="en-US" sz="2000" dirty="0">
                <a:latin typeface="Times New Roman" panose="02020603050405020304" pitchFamily="18" charset="0"/>
                <a:cs typeface="Times New Roman" panose="02020603050405020304" pitchFamily="18" charset="0"/>
              </a:rPr>
              <a:t>, but values in women are 10% lower than those in men.</a:t>
            </a:r>
            <a:r>
              <a:rPr lang="ar-IQ" sz="2000" dirty="0">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 rate of 125 mL/min is 7.5 L/h, or 180 L/d, whereas </a:t>
            </a:r>
            <a:r>
              <a:rPr lang="en-US" sz="2000" dirty="0">
                <a:solidFill>
                  <a:srgbClr val="FF0000"/>
                </a:solidFill>
                <a:latin typeface="Times New Roman" panose="02020603050405020304" pitchFamily="18" charset="0"/>
                <a:cs typeface="Times New Roman" panose="02020603050405020304" pitchFamily="18" charset="0"/>
              </a:rPr>
              <a:t>the normal urine volume is about 1 L/d</a:t>
            </a:r>
            <a:r>
              <a:rPr lang="en-US" sz="2000" dirty="0">
                <a:latin typeface="Times New Roman" panose="02020603050405020304" pitchFamily="18" charset="0"/>
                <a:cs typeface="Times New Roman" panose="02020603050405020304" pitchFamily="18" charset="0"/>
              </a:rPr>
              <a:t>.</a:t>
            </a:r>
            <a:endParaRPr lang="ar-IQ"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 Thus, </a:t>
            </a:r>
            <a:r>
              <a:rPr lang="en-US" sz="2000" dirty="0">
                <a:solidFill>
                  <a:srgbClr val="FF0000"/>
                </a:solidFill>
                <a:latin typeface="Times New Roman" panose="02020603050405020304" pitchFamily="18" charset="0"/>
                <a:cs typeface="Times New Roman" panose="02020603050405020304" pitchFamily="18" charset="0"/>
              </a:rPr>
              <a:t>99% or</a:t>
            </a:r>
            <a:r>
              <a:rPr lang="ar-IQ" sz="2000" dirty="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more of the filtrate is normally reabsorbed</a:t>
            </a:r>
            <a:r>
              <a:rPr lang="en-US" sz="2000" dirty="0">
                <a:latin typeface="Times New Roman" panose="02020603050405020304" pitchFamily="18" charset="0"/>
                <a:cs typeface="Times New Roman" panose="02020603050405020304" pitchFamily="18" charset="0"/>
              </a:rPr>
              <a:t>.</a:t>
            </a:r>
            <a:endParaRPr lang="en-US"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38475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C71EF-EB0A-9406-48FA-78FE2B07206F}"/>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FC0C13E1-9234-7C20-7BF7-FEE4666A6068}"/>
              </a:ext>
            </a:extLst>
          </p:cNvPr>
          <p:cNvSpPr txBox="1"/>
          <p:nvPr/>
        </p:nvSpPr>
        <p:spPr>
          <a:xfrm>
            <a:off x="608012" y="4572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alt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Renin-angiotensin-aldosterone system (RAAS)</a:t>
            </a:r>
          </a:p>
        </p:txBody>
      </p:sp>
      <p:sp>
        <p:nvSpPr>
          <p:cNvPr id="3" name="Rechthoek 2">
            <a:extLst>
              <a:ext uri="{FF2B5EF4-FFF2-40B4-BE49-F238E27FC236}">
                <a16:creationId xmlns:a16="http://schemas.microsoft.com/office/drawing/2014/main" id="{ABCD3A94-BA61-98A8-13A2-085B4A855F35}"/>
              </a:ext>
            </a:extLst>
          </p:cNvPr>
          <p:cNvSpPr/>
          <p:nvPr/>
        </p:nvSpPr>
        <p:spPr>
          <a:xfrm>
            <a:off x="150812" y="1143000"/>
            <a:ext cx="11741586" cy="3477875"/>
          </a:xfrm>
          <a:prstGeom prst="rect">
            <a:avLst/>
          </a:prstGeom>
          <a:noFill/>
        </p:spPr>
        <p:txBody>
          <a:bodyPr wrap="square" rtlCol="0">
            <a:spAutoFit/>
          </a:bodyPr>
          <a:lstStyle/>
          <a:p>
            <a:pPr marL="285750" indent="-28575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It is </a:t>
            </a:r>
            <a:r>
              <a:rPr lang="en-US" sz="2000" b="1" dirty="0">
                <a:solidFill>
                  <a:srgbClr val="FF0000"/>
                </a:solidFill>
                <a:latin typeface="Times New Roman" panose="02020603050405020304" pitchFamily="18" charset="0"/>
                <a:cs typeface="Times New Roman" panose="02020603050405020304" pitchFamily="18" charset="0"/>
              </a:rPr>
              <a:t>a hormone system </a:t>
            </a:r>
            <a:r>
              <a:rPr lang="en-US" sz="2000" dirty="0">
                <a:latin typeface="Times New Roman" panose="02020603050405020304" pitchFamily="18" charset="0"/>
                <a:cs typeface="Times New Roman" panose="02020603050405020304" pitchFamily="18" charset="0"/>
              </a:rPr>
              <a:t>that </a:t>
            </a:r>
            <a:r>
              <a:rPr lang="en-US" sz="2000" dirty="0">
                <a:solidFill>
                  <a:srgbClr val="FF0000"/>
                </a:solidFill>
                <a:latin typeface="Times New Roman" panose="02020603050405020304" pitchFamily="18" charset="0"/>
                <a:cs typeface="Times New Roman" panose="02020603050405020304" pitchFamily="18" charset="0"/>
              </a:rPr>
              <a:t>regulates blood pressure and water (fluid) balance</a:t>
            </a:r>
            <a:r>
              <a:rPr lang="en-US" sz="2000" dirty="0">
                <a:latin typeface="Times New Roman" panose="02020603050405020304" pitchFamily="18" charset="0"/>
                <a:cs typeface="Times New Roman" panose="02020603050405020304" pitchFamily="18" charset="0"/>
              </a:rPr>
              <a:t>.</a:t>
            </a:r>
            <a:endParaRPr lang="ar-IQ"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 When blood volume is low</a:t>
            </a:r>
            <a:r>
              <a:rPr lang="en-US" sz="2000" b="1" dirty="0">
                <a:latin typeface="Times New Roman" panose="02020603050405020304" pitchFamily="18" charset="0"/>
                <a:cs typeface="Times New Roman" panose="02020603050405020304" pitchFamily="18" charset="0"/>
              </a:rPr>
              <a:t>,</a:t>
            </a:r>
            <a:r>
              <a:rPr lang="ar-IQ" sz="20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juxtaglomerular cells </a:t>
            </a:r>
            <a:r>
              <a:rPr lang="en-US" sz="2000" dirty="0">
                <a:latin typeface="Times New Roman" panose="02020603050405020304" pitchFamily="18" charset="0"/>
                <a:cs typeface="Times New Roman" panose="02020603050405020304" pitchFamily="18" charset="0"/>
              </a:rPr>
              <a:t>in the kidneys secrete </a:t>
            </a:r>
            <a:r>
              <a:rPr lang="en-US" sz="2000" b="1" dirty="0">
                <a:latin typeface="Times New Roman" panose="02020603050405020304" pitchFamily="18" charset="0"/>
                <a:cs typeface="Times New Roman" panose="02020603050405020304" pitchFamily="18" charset="0"/>
              </a:rPr>
              <a:t>renin</a:t>
            </a:r>
            <a:r>
              <a:rPr lang="en-US" sz="2000" dirty="0">
                <a:latin typeface="Times New Roman" panose="02020603050405020304" pitchFamily="18" charset="0"/>
                <a:cs typeface="Times New Roman" panose="02020603050405020304" pitchFamily="18" charset="0"/>
              </a:rPr>
              <a:t>. Renin stimulates the production of </a:t>
            </a:r>
            <a:r>
              <a:rPr lang="en-US" sz="2000" b="1" dirty="0">
                <a:latin typeface="Times New Roman" panose="02020603050405020304" pitchFamily="18" charset="0"/>
                <a:cs typeface="Times New Roman" panose="02020603050405020304" pitchFamily="18" charset="0"/>
              </a:rPr>
              <a:t>angiotensin I</a:t>
            </a:r>
            <a:r>
              <a:rPr lang="en-US" sz="2000" dirty="0">
                <a:latin typeface="Times New Roman" panose="02020603050405020304" pitchFamily="18" charset="0"/>
                <a:cs typeface="Times New Roman" panose="02020603050405020304" pitchFamily="18" charset="0"/>
              </a:rPr>
              <a:t>, which is</a:t>
            </a:r>
            <a:r>
              <a:rPr lang="ar-IQ"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then converted to </a:t>
            </a:r>
            <a:r>
              <a:rPr lang="en-US" sz="2000" b="1" dirty="0">
                <a:latin typeface="Times New Roman" panose="02020603050405020304" pitchFamily="18" charset="0"/>
                <a:cs typeface="Times New Roman" panose="02020603050405020304" pitchFamily="18" charset="0"/>
              </a:rPr>
              <a:t>angiotensin II</a:t>
            </a:r>
            <a:r>
              <a:rPr lang="en-US" sz="2000" dirty="0">
                <a:latin typeface="Times New Roman" panose="02020603050405020304" pitchFamily="18" charset="0"/>
                <a:cs typeface="Times New Roman" panose="02020603050405020304" pitchFamily="18" charset="0"/>
              </a:rPr>
              <a:t>. </a:t>
            </a:r>
            <a:endParaRPr lang="ar-IQ"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Angiotensin II </a:t>
            </a:r>
            <a:r>
              <a:rPr lang="en-US" sz="2000" dirty="0">
                <a:solidFill>
                  <a:srgbClr val="FF0000"/>
                </a:solidFill>
                <a:latin typeface="Times New Roman" panose="02020603050405020304" pitchFamily="18" charset="0"/>
                <a:cs typeface="Times New Roman" panose="02020603050405020304" pitchFamily="18" charset="0"/>
              </a:rPr>
              <a:t>causes blood vessels to constrict</a:t>
            </a:r>
            <a:r>
              <a:rPr lang="en-US" sz="2000" dirty="0">
                <a:latin typeface="Times New Roman" panose="02020603050405020304" pitchFamily="18" charset="0"/>
                <a:cs typeface="Times New Roman" panose="02020603050405020304" pitchFamily="18" charset="0"/>
              </a:rPr>
              <a:t>, resulting in increased blood</a:t>
            </a:r>
            <a:r>
              <a:rPr lang="ar-IQ"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pressure. Angiotensin II also stimulates the secretion of the hormone </a:t>
            </a:r>
            <a:r>
              <a:rPr lang="en-US" sz="2000" b="1" dirty="0">
                <a:latin typeface="Times New Roman" panose="02020603050405020304" pitchFamily="18" charset="0"/>
                <a:cs typeface="Times New Roman" panose="02020603050405020304" pitchFamily="18" charset="0"/>
              </a:rPr>
              <a:t>aldosterone</a:t>
            </a:r>
            <a:r>
              <a:rPr lang="en-US" sz="2000" dirty="0">
                <a:latin typeface="Times New Roman" panose="02020603050405020304" pitchFamily="18" charset="0"/>
                <a:cs typeface="Times New Roman" panose="02020603050405020304" pitchFamily="18" charset="0"/>
              </a:rPr>
              <a:t> from the </a:t>
            </a:r>
            <a:r>
              <a:rPr lang="en-US" sz="2000" b="1" dirty="0">
                <a:latin typeface="Times New Roman" panose="02020603050405020304" pitchFamily="18" charset="0"/>
                <a:cs typeface="Times New Roman" panose="02020603050405020304" pitchFamily="18" charset="0"/>
              </a:rPr>
              <a:t>adrenal cortex</a:t>
            </a:r>
            <a:r>
              <a:rPr lang="en-US" sz="2000" dirty="0">
                <a:latin typeface="Times New Roman" panose="02020603050405020304" pitchFamily="18" charset="0"/>
                <a:cs typeface="Times New Roman" panose="02020603050405020304" pitchFamily="18" charset="0"/>
              </a:rPr>
              <a:t>, that</a:t>
            </a:r>
            <a:r>
              <a:rPr lang="ar-IQ"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causes the tubules of the kidneys to increase the reabsorption of sodium and water into the blood. This increases</a:t>
            </a:r>
            <a:r>
              <a:rPr lang="ar-IQ"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volume of fluid in the body, which also increases blood pressure.</a:t>
            </a:r>
          </a:p>
          <a:p>
            <a:pPr marL="285750" indent="-28575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If the renin-angiotensin-aldosterone system is </a:t>
            </a:r>
            <a:r>
              <a:rPr lang="en-US" sz="2000" dirty="0">
                <a:solidFill>
                  <a:srgbClr val="FF0000"/>
                </a:solidFill>
                <a:latin typeface="Times New Roman" panose="02020603050405020304" pitchFamily="18" charset="0"/>
                <a:cs typeface="Times New Roman" panose="02020603050405020304" pitchFamily="18" charset="0"/>
              </a:rPr>
              <a:t>too active</a:t>
            </a:r>
            <a:r>
              <a:rPr lang="en-US" sz="2000" dirty="0">
                <a:latin typeface="Times New Roman" panose="02020603050405020304" pitchFamily="18" charset="0"/>
                <a:cs typeface="Times New Roman" panose="02020603050405020304" pitchFamily="18" charset="0"/>
              </a:rPr>
              <a:t>, blood pressure will be </a:t>
            </a:r>
            <a:r>
              <a:rPr lang="en-US" sz="2000" dirty="0">
                <a:solidFill>
                  <a:srgbClr val="FF0000"/>
                </a:solidFill>
                <a:latin typeface="Times New Roman" panose="02020603050405020304" pitchFamily="18" charset="0"/>
                <a:cs typeface="Times New Roman" panose="02020603050405020304" pitchFamily="18" charset="0"/>
              </a:rPr>
              <a:t>too high</a:t>
            </a:r>
            <a:r>
              <a:rPr lang="en-US" sz="2000" dirty="0">
                <a:latin typeface="Times New Roman" panose="02020603050405020304" pitchFamily="18" charset="0"/>
                <a:cs typeface="Times New Roman" panose="02020603050405020304" pitchFamily="18" charset="0"/>
              </a:rPr>
              <a:t>. There are many drugs</a:t>
            </a:r>
            <a:r>
              <a:rPr lang="ar-IQ"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that interrupt different steps in this system to lower blood pressure. </a:t>
            </a:r>
            <a:endParaRPr lang="ar-IQ"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These drugs are one of the main ways to</a:t>
            </a:r>
            <a:r>
              <a:rPr lang="ar-IQ"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control high blood pressure (hypertension), heart failure, kidney failure, and harmful effects of diabetes.</a:t>
            </a:r>
            <a:endParaRPr lang="en-US"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73677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FBB26-2495-7D3E-C3EA-B3B68E2918B0}"/>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5335C605-B4C1-7B9F-EBA2-A8CF2EC3F910}"/>
              </a:ext>
            </a:extLst>
          </p:cNvPr>
          <p:cNvSpPr txBox="1"/>
          <p:nvPr/>
        </p:nvSpPr>
        <p:spPr>
          <a:xfrm>
            <a:off x="608012" y="4572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alt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Renin-angiotensin-aldosterone system (RAAS)</a:t>
            </a:r>
          </a:p>
        </p:txBody>
      </p:sp>
      <p:pic>
        <p:nvPicPr>
          <p:cNvPr id="4" name="Picture 3">
            <a:extLst>
              <a:ext uri="{FF2B5EF4-FFF2-40B4-BE49-F238E27FC236}">
                <a16:creationId xmlns:a16="http://schemas.microsoft.com/office/drawing/2014/main" id="{0AF7A1F3-8077-13F0-F5CF-AFB9048BBC89}"/>
              </a:ext>
            </a:extLst>
          </p:cNvPr>
          <p:cNvPicPr>
            <a:picLocks noChangeAspect="1"/>
          </p:cNvPicPr>
          <p:nvPr/>
        </p:nvPicPr>
        <p:blipFill>
          <a:blip r:embed="rId2"/>
          <a:stretch>
            <a:fillRect/>
          </a:stretch>
        </p:blipFill>
        <p:spPr>
          <a:xfrm>
            <a:off x="2458683" y="1143000"/>
            <a:ext cx="7271458" cy="5257800"/>
          </a:xfrm>
          <a:prstGeom prst="rect">
            <a:avLst/>
          </a:prstGeom>
        </p:spPr>
      </p:pic>
    </p:spTree>
    <p:extLst>
      <p:ext uri="{BB962C8B-B14F-4D97-AF65-F5344CB8AC3E}">
        <p14:creationId xmlns:p14="http://schemas.microsoft.com/office/powerpoint/2010/main" val="25223073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BCA46-89CC-C982-143F-F9EC040E1C59}"/>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9DBA001F-6308-4D10-1DD1-C396EFCA0F53}"/>
              </a:ext>
            </a:extLst>
          </p:cNvPr>
          <p:cNvSpPr txBox="1"/>
          <p:nvPr/>
        </p:nvSpPr>
        <p:spPr>
          <a:xfrm>
            <a:off x="763805" y="525526"/>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Micturition</a:t>
            </a: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134EA357-1093-BEE6-474C-D7E78EB60F2B}"/>
              </a:ext>
            </a:extLst>
          </p:cNvPr>
          <p:cNvSpPr/>
          <p:nvPr/>
        </p:nvSpPr>
        <p:spPr>
          <a:xfrm>
            <a:off x="150812" y="1066800"/>
            <a:ext cx="11887200" cy="4401205"/>
          </a:xfrm>
          <a:prstGeom prst="rect">
            <a:avLst/>
          </a:prstGeom>
          <a:noFill/>
        </p:spPr>
        <p:txBody>
          <a:bodyPr wrap="square" rtlCol="0">
            <a:spAutoFit/>
          </a:bodyPr>
          <a:lstStyle/>
          <a:p>
            <a:pPr marL="285750" indent="-28575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Also known as </a:t>
            </a:r>
            <a:r>
              <a:rPr lang="en-US" sz="2000" b="1" dirty="0">
                <a:latin typeface="Times New Roman" panose="02020603050405020304" pitchFamily="18" charset="0"/>
                <a:cs typeface="Times New Roman" panose="02020603050405020304" pitchFamily="18" charset="0"/>
              </a:rPr>
              <a:t>urination</a:t>
            </a:r>
            <a:r>
              <a:rPr lang="en-US" sz="2000" dirty="0">
                <a:latin typeface="Times New Roman" panose="02020603050405020304" pitchFamily="18" charset="0"/>
                <a:cs typeface="Times New Roman" panose="02020603050405020304" pitchFamily="18" charset="0"/>
              </a:rPr>
              <a:t>, and </a:t>
            </a:r>
            <a:r>
              <a:rPr lang="en-US" sz="2000" b="1" dirty="0">
                <a:latin typeface="Times New Roman" panose="02020603050405020304" pitchFamily="18" charset="0"/>
                <a:cs typeface="Times New Roman" panose="02020603050405020304" pitchFamily="18" charset="0"/>
              </a:rPr>
              <a:t>voiding</a:t>
            </a:r>
            <a:r>
              <a:rPr lang="en-US" sz="2000" dirty="0">
                <a:latin typeface="Times New Roman" panose="02020603050405020304" pitchFamily="18" charset="0"/>
                <a:cs typeface="Times New Roman" panose="02020603050405020304" pitchFamily="18" charset="0"/>
              </a:rPr>
              <a:t>, is the ejection of urine from the urinary bladder through the urethra to the outside of the body. The </a:t>
            </a:r>
            <a:r>
              <a:rPr lang="en-US" sz="2000" dirty="0">
                <a:solidFill>
                  <a:srgbClr val="FF0000"/>
                </a:solidFill>
                <a:latin typeface="Times New Roman" panose="02020603050405020304" pitchFamily="18" charset="0"/>
                <a:cs typeface="Times New Roman" panose="02020603050405020304" pitchFamily="18" charset="0"/>
              </a:rPr>
              <a:t>main organs </a:t>
            </a:r>
            <a:r>
              <a:rPr lang="en-US" sz="2000" dirty="0">
                <a:latin typeface="Times New Roman" panose="02020603050405020304" pitchFamily="18" charset="0"/>
                <a:cs typeface="Times New Roman" panose="02020603050405020304" pitchFamily="18" charset="0"/>
              </a:rPr>
              <a:t>involved in urination are the </a:t>
            </a:r>
            <a:r>
              <a:rPr lang="en-US" sz="2000" dirty="0">
                <a:solidFill>
                  <a:srgbClr val="FF0000"/>
                </a:solidFill>
                <a:latin typeface="Times New Roman" panose="02020603050405020304" pitchFamily="18" charset="0"/>
                <a:cs typeface="Times New Roman" panose="02020603050405020304" pitchFamily="18" charset="0"/>
              </a:rPr>
              <a:t>urinary bladder </a:t>
            </a:r>
            <a:r>
              <a:rPr lang="en-US" sz="2000" dirty="0">
                <a:latin typeface="Times New Roman" panose="02020603050405020304" pitchFamily="18" charset="0"/>
                <a:cs typeface="Times New Roman" panose="02020603050405020304" pitchFamily="18" charset="0"/>
              </a:rPr>
              <a:t>and the </a:t>
            </a:r>
            <a:r>
              <a:rPr lang="en-US" sz="2000" dirty="0">
                <a:solidFill>
                  <a:srgbClr val="FF0000"/>
                </a:solidFill>
                <a:latin typeface="Times New Roman" panose="02020603050405020304" pitchFamily="18" charset="0"/>
                <a:cs typeface="Times New Roman" panose="02020603050405020304" pitchFamily="18" charset="0"/>
              </a:rPr>
              <a:t>urethra</a:t>
            </a:r>
            <a:r>
              <a:rPr lang="en-US" sz="2000" dirty="0">
                <a:latin typeface="Times New Roman" panose="02020603050405020304" pitchFamily="18" charset="0"/>
                <a:cs typeface="Times New Roman" panose="02020603050405020304" pitchFamily="18" charset="0"/>
              </a:rPr>
              <a:t>. </a:t>
            </a:r>
            <a:endParaRPr lang="ar-IQ"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urinary bladder is a </a:t>
            </a:r>
            <a:r>
              <a:rPr lang="en-US" sz="2000" dirty="0">
                <a:solidFill>
                  <a:srgbClr val="FF0000"/>
                </a:solidFill>
                <a:latin typeface="Times New Roman" panose="02020603050405020304" pitchFamily="18" charset="0"/>
                <a:cs typeface="Times New Roman" panose="02020603050405020304" pitchFamily="18" charset="0"/>
              </a:rPr>
              <a:t>smooth muscle chamber </a:t>
            </a:r>
            <a:r>
              <a:rPr lang="en-US" sz="2000" dirty="0">
                <a:latin typeface="Times New Roman" panose="02020603050405020304" pitchFamily="18" charset="0"/>
                <a:cs typeface="Times New Roman" panose="02020603050405020304" pitchFamily="18" charset="0"/>
              </a:rPr>
              <a:t>composed of </a:t>
            </a:r>
            <a:r>
              <a:rPr lang="en-US" sz="2000" dirty="0">
                <a:solidFill>
                  <a:srgbClr val="FF0000"/>
                </a:solidFill>
                <a:latin typeface="Times New Roman" panose="02020603050405020304" pitchFamily="18" charset="0"/>
                <a:cs typeface="Times New Roman" panose="02020603050405020304" pitchFamily="18" charset="0"/>
              </a:rPr>
              <a:t>two main parts</a:t>
            </a:r>
            <a:r>
              <a:rPr lang="en-US" sz="2000" dirty="0">
                <a:latin typeface="Times New Roman" panose="02020603050405020304" pitchFamily="18" charset="0"/>
                <a:cs typeface="Times New Roman" panose="02020603050405020304" pitchFamily="18" charset="0"/>
              </a:rPr>
              <a:t>: </a:t>
            </a:r>
          </a:p>
          <a:p>
            <a:pPr algn="just"/>
            <a:r>
              <a:rPr lang="en-US" sz="2000" dirty="0">
                <a:latin typeface="Times New Roman" panose="02020603050405020304" pitchFamily="18" charset="0"/>
                <a:cs typeface="Times New Roman" panose="02020603050405020304" pitchFamily="18" charset="0"/>
              </a:rPr>
              <a:t>1. </a:t>
            </a:r>
            <a:r>
              <a:rPr lang="en-US" sz="2000" b="1" dirty="0">
                <a:latin typeface="Times New Roman" panose="02020603050405020304" pitchFamily="18" charset="0"/>
                <a:cs typeface="Times New Roman" panose="02020603050405020304" pitchFamily="18" charset="0"/>
              </a:rPr>
              <a:t>The body, </a:t>
            </a:r>
            <a:r>
              <a:rPr lang="en-US" sz="2000" dirty="0">
                <a:latin typeface="Times New Roman" panose="02020603050405020304" pitchFamily="18" charset="0"/>
                <a:cs typeface="Times New Roman" panose="02020603050405020304" pitchFamily="18" charset="0"/>
              </a:rPr>
              <a:t>which is the major part of the bladder in which urine collects, its smooth muscle called the </a:t>
            </a:r>
            <a:r>
              <a:rPr lang="en-US" sz="2000" dirty="0">
                <a:solidFill>
                  <a:srgbClr val="FF0000"/>
                </a:solidFill>
                <a:latin typeface="Times New Roman" panose="02020603050405020304" pitchFamily="18" charset="0"/>
                <a:cs typeface="Times New Roman" panose="02020603050405020304" pitchFamily="18" charset="0"/>
              </a:rPr>
              <a:t>detrusor muscle</a:t>
            </a:r>
            <a:r>
              <a:rPr lang="en-US" sz="2000" dirty="0">
                <a:latin typeface="Times New Roman" panose="02020603050405020304" pitchFamily="18" charset="0"/>
                <a:cs typeface="Times New Roman" panose="02020603050405020304" pitchFamily="18" charset="0"/>
              </a:rPr>
              <a:t>. It is innervated by sympathetic and parasympathetic nerve fibers. When contracted, can increase the pressure in the bladder to 40 to 60 mm Hg. Thus, contraction of the detrusor muscle is a major step in emptying the bladder. </a:t>
            </a:r>
          </a:p>
          <a:p>
            <a:pPr algn="just"/>
            <a:r>
              <a:rPr lang="en-US" sz="2000" dirty="0">
                <a:latin typeface="Times New Roman" panose="02020603050405020304" pitchFamily="18" charset="0"/>
                <a:cs typeface="Times New Roman" panose="02020603050405020304" pitchFamily="18" charset="0"/>
              </a:rPr>
              <a:t>2. </a:t>
            </a:r>
            <a:r>
              <a:rPr lang="en-US" sz="2000" b="1" dirty="0">
                <a:latin typeface="Times New Roman" panose="02020603050405020304" pitchFamily="18" charset="0"/>
                <a:cs typeface="Times New Roman" panose="02020603050405020304" pitchFamily="18" charset="0"/>
              </a:rPr>
              <a:t>The neck, </a:t>
            </a:r>
            <a:r>
              <a:rPr lang="en-US" sz="2000" dirty="0">
                <a:latin typeface="Times New Roman" panose="02020603050405020304" pitchFamily="18" charset="0"/>
                <a:cs typeface="Times New Roman" panose="02020603050405020304" pitchFamily="18" charset="0"/>
              </a:rPr>
              <a:t>which is a funnel-shaped extension of the body, connecting with the </a:t>
            </a:r>
            <a:r>
              <a:rPr lang="en-US" sz="2000" dirty="0">
                <a:solidFill>
                  <a:srgbClr val="FF0000"/>
                </a:solidFill>
                <a:latin typeface="Times New Roman" panose="02020603050405020304" pitchFamily="18" charset="0"/>
                <a:cs typeface="Times New Roman" panose="02020603050405020304" pitchFamily="18" charset="0"/>
              </a:rPr>
              <a:t>urethra</a:t>
            </a:r>
            <a:r>
              <a:rPr lang="en-US" sz="2000" dirty="0">
                <a:latin typeface="Times New Roman" panose="02020603050405020304" pitchFamily="18" charset="0"/>
                <a:cs typeface="Times New Roman" panose="02020603050405020304" pitchFamily="18" charset="0"/>
              </a:rPr>
              <a:t>. The lower part of the bladder neck is also called the </a:t>
            </a:r>
            <a:r>
              <a:rPr lang="en-US" sz="2000" b="1" dirty="0">
                <a:latin typeface="Times New Roman" panose="02020603050405020304" pitchFamily="18" charset="0"/>
                <a:cs typeface="Times New Roman" panose="02020603050405020304" pitchFamily="18" charset="0"/>
              </a:rPr>
              <a:t>posterior urethra </a:t>
            </a:r>
            <a:r>
              <a:rPr lang="en-US" sz="2000" dirty="0">
                <a:latin typeface="Times New Roman" panose="02020603050405020304" pitchFamily="18" charset="0"/>
                <a:cs typeface="Times New Roman" panose="02020603050405020304" pitchFamily="18" charset="0"/>
              </a:rPr>
              <a:t>because of its relation to the urethra. The muscle in this area is called the </a:t>
            </a:r>
            <a:r>
              <a:rPr lang="en-US" sz="2000" b="1" dirty="0">
                <a:latin typeface="Times New Roman" panose="02020603050405020304" pitchFamily="18" charset="0"/>
                <a:cs typeface="Times New Roman" panose="02020603050405020304" pitchFamily="18" charset="0"/>
              </a:rPr>
              <a:t>internal sphincter </a:t>
            </a:r>
            <a:r>
              <a:rPr lang="en-US" sz="2000" dirty="0">
                <a:latin typeface="Times New Roman" panose="02020603050405020304" pitchFamily="18" charset="0"/>
                <a:cs typeface="Times New Roman" panose="02020603050405020304" pitchFamily="18" charset="0"/>
              </a:rPr>
              <a:t>that is also innervated by sympathetic and parasympathetic nerve fibers, and can </a:t>
            </a:r>
            <a:r>
              <a:rPr lang="en-US" sz="2000" dirty="0">
                <a:solidFill>
                  <a:srgbClr val="FF0000"/>
                </a:solidFill>
                <a:latin typeface="Times New Roman" panose="02020603050405020304" pitchFamily="18" charset="0"/>
                <a:cs typeface="Times New Roman" panose="02020603050405020304" pitchFamily="18" charset="0"/>
              </a:rPr>
              <a:t>prevents emptying of the bladder until the pressure in the body of the bladder rises above a critical threshold</a:t>
            </a:r>
            <a:r>
              <a:rPr lang="en-US" sz="2000" dirty="0">
                <a:latin typeface="Times New Roman" panose="02020603050405020304" pitchFamily="18" charset="0"/>
                <a:cs typeface="Times New Roman" panose="02020603050405020304" pitchFamily="18" charset="0"/>
              </a:rPr>
              <a:t>. Beyond the posterior urethra, there is a layer of muscle called the </a:t>
            </a:r>
            <a:r>
              <a:rPr lang="en-US" sz="2000" b="1" dirty="0">
                <a:latin typeface="Times New Roman" panose="02020603050405020304" pitchFamily="18" charset="0"/>
                <a:cs typeface="Times New Roman" panose="02020603050405020304" pitchFamily="18" charset="0"/>
              </a:rPr>
              <a:t>external sphincter </a:t>
            </a:r>
            <a:r>
              <a:rPr lang="en-US" sz="2000" dirty="0">
                <a:latin typeface="Times New Roman" panose="02020603050405020304" pitchFamily="18" charset="0"/>
                <a:cs typeface="Times New Roman" panose="02020603050405020304" pitchFamily="18" charset="0"/>
              </a:rPr>
              <a:t>of the bladder. This muscle is a voluntary skeletal muscle and can be used to consciously </a:t>
            </a:r>
            <a:r>
              <a:rPr lang="en-US" sz="2000" dirty="0">
                <a:solidFill>
                  <a:srgbClr val="FF0000"/>
                </a:solidFill>
                <a:latin typeface="Times New Roman" panose="02020603050405020304" pitchFamily="18" charset="0"/>
                <a:cs typeface="Times New Roman" panose="02020603050405020304" pitchFamily="18" charset="0"/>
              </a:rPr>
              <a:t>prevent urination even when involuntary controls are attempting to empty the bladder</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276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66F79-B18E-F617-143D-2C49106F1CA6}"/>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E7FF22B0-26E9-41D3-5E59-8F724E998E28}"/>
              </a:ext>
            </a:extLst>
          </p:cNvPr>
          <p:cNvSpPr txBox="1"/>
          <p:nvPr/>
        </p:nvSpPr>
        <p:spPr>
          <a:xfrm>
            <a:off x="763805" y="525526"/>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Micturition</a:t>
            </a: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4CD53082-BEF3-F583-11E3-D6E47F80197E}"/>
              </a:ext>
            </a:extLst>
          </p:cNvPr>
          <p:cNvSpPr/>
          <p:nvPr/>
        </p:nvSpPr>
        <p:spPr>
          <a:xfrm>
            <a:off x="86789" y="1285035"/>
            <a:ext cx="6858000" cy="4708981"/>
          </a:xfrm>
          <a:prstGeom prst="rect">
            <a:avLst/>
          </a:prstGeom>
          <a:noFill/>
        </p:spPr>
        <p:txBody>
          <a:bodyPr wrap="square" rtlCol="0">
            <a:spAutoFit/>
          </a:bodyPr>
          <a:lstStyle/>
          <a:p>
            <a:pPr marL="285750" indent="-28575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 healthy individuals, the muscles controlling micturition are controlled by the autonomic and somatic nervous systems, thus the lower urinary tract has two discrete phases of activity:</a:t>
            </a:r>
          </a:p>
          <a:p>
            <a:pPr algn="just"/>
            <a:r>
              <a:rPr lang="en-US" sz="2000" dirty="0">
                <a:latin typeface="Times New Roman" panose="02020603050405020304" pitchFamily="18" charset="0"/>
                <a:cs typeface="Times New Roman" panose="02020603050405020304" pitchFamily="18" charset="0"/>
              </a:rPr>
              <a:t>1) The </a:t>
            </a:r>
            <a:r>
              <a:rPr lang="en-US" sz="2000" b="1" dirty="0">
                <a:latin typeface="Times New Roman" panose="02020603050405020304" pitchFamily="18" charset="0"/>
                <a:cs typeface="Times New Roman" panose="02020603050405020304" pitchFamily="18" charset="0"/>
              </a:rPr>
              <a:t>storage phase</a:t>
            </a:r>
            <a:r>
              <a:rPr lang="en-US" sz="2000" dirty="0">
                <a:latin typeface="Times New Roman" panose="02020603050405020304" pitchFamily="18" charset="0"/>
                <a:cs typeface="Times New Roman" panose="02020603050405020304" pitchFamily="18" charset="0"/>
              </a:rPr>
              <a:t>, in which the internal urethral sphincter remains tense and the detrusor muscle relaxed by sympathetic stimulation, thus the bladder fills progressively until reaches its maximum volume (about 300-400 ml) and the tension in its walls rises above a threshold level; this elicits the second phase.</a:t>
            </a:r>
          </a:p>
          <a:p>
            <a:pPr algn="just"/>
            <a:r>
              <a:rPr lang="en-US" sz="2000" dirty="0">
                <a:latin typeface="Times New Roman" panose="02020603050405020304" pitchFamily="18" charset="0"/>
                <a:cs typeface="Times New Roman" panose="02020603050405020304" pitchFamily="18" charset="0"/>
              </a:rPr>
              <a:t>2) The </a:t>
            </a:r>
            <a:r>
              <a:rPr lang="en-US" sz="2000" b="1" dirty="0">
                <a:latin typeface="Times New Roman" panose="02020603050405020304" pitchFamily="18" charset="0"/>
                <a:cs typeface="Times New Roman" panose="02020603050405020304" pitchFamily="18" charset="0"/>
              </a:rPr>
              <a:t>voiding phase</a:t>
            </a:r>
            <a:r>
              <a:rPr lang="en-US" sz="2000" dirty="0">
                <a:latin typeface="Times New Roman" panose="02020603050405020304" pitchFamily="18" charset="0"/>
                <a:cs typeface="Times New Roman" panose="02020603050405020304" pitchFamily="18" charset="0"/>
              </a:rPr>
              <a:t>, in which parasympathetic stimulation causes the detrusor muscle to contract and the internal urethral sphincter to relax. The external urethral sphincter is under somatic control and is consciously relaxed during micturition. This is a nervous reflex called the </a:t>
            </a:r>
            <a:r>
              <a:rPr lang="en-US" sz="2000" b="1" dirty="0">
                <a:latin typeface="Times New Roman" panose="02020603050405020304" pitchFamily="18" charset="0"/>
                <a:cs typeface="Times New Roman" panose="02020603050405020304" pitchFamily="18" charset="0"/>
              </a:rPr>
              <a:t>micturition reflex </a:t>
            </a:r>
            <a:r>
              <a:rPr lang="en-US" sz="2000" dirty="0">
                <a:latin typeface="Times New Roman" panose="02020603050405020304" pitchFamily="18" charset="0"/>
                <a:cs typeface="Times New Roman" panose="02020603050405020304" pitchFamily="18" charset="0"/>
              </a:rPr>
              <a:t>that empties the bladder and urine is released through the urethra.</a:t>
            </a:r>
          </a:p>
          <a:p>
            <a:pPr algn="just"/>
            <a:endParaRPr lang="en-US"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ACD16B8-9C60-652F-D11C-8067ED7CA700}"/>
              </a:ext>
            </a:extLst>
          </p:cNvPr>
          <p:cNvPicPr>
            <a:picLocks noChangeAspect="1"/>
          </p:cNvPicPr>
          <p:nvPr/>
        </p:nvPicPr>
        <p:blipFill>
          <a:blip r:embed="rId2"/>
          <a:stretch>
            <a:fillRect/>
          </a:stretch>
        </p:blipFill>
        <p:spPr>
          <a:xfrm>
            <a:off x="6932612" y="1608148"/>
            <a:ext cx="5058981" cy="4062756"/>
          </a:xfrm>
          <a:prstGeom prst="rect">
            <a:avLst/>
          </a:prstGeom>
        </p:spPr>
      </p:pic>
    </p:spTree>
    <p:extLst>
      <p:ext uri="{BB962C8B-B14F-4D97-AF65-F5344CB8AC3E}">
        <p14:creationId xmlns:p14="http://schemas.microsoft.com/office/powerpoint/2010/main" val="2574026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8FA20-5B10-79A3-4AF5-7143640DEF09}"/>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E510CAD4-C733-471A-0EDB-B2419FC1AA7C}"/>
              </a:ext>
            </a:extLst>
          </p:cNvPr>
          <p:cNvSpPr txBox="1"/>
          <p:nvPr/>
        </p:nvSpPr>
        <p:spPr>
          <a:xfrm>
            <a:off x="763805" y="525526"/>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Micturition</a:t>
            </a: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6E705DC8-CA42-1897-3D4E-172C6A832559}"/>
              </a:ext>
            </a:extLst>
          </p:cNvPr>
          <p:cNvSpPr/>
          <p:nvPr/>
        </p:nvSpPr>
        <p:spPr>
          <a:xfrm>
            <a:off x="86788" y="1285035"/>
            <a:ext cx="11646423" cy="2246769"/>
          </a:xfrm>
          <a:prstGeom prst="rect">
            <a:avLst/>
          </a:prstGeom>
          <a:noFill/>
        </p:spPr>
        <p:txBody>
          <a:bodyPr wrap="square" rtlCol="0">
            <a:spAutoFit/>
          </a:bodyPr>
          <a:lstStyle/>
          <a:p>
            <a:pPr marL="285750" indent="-28575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micturition reflex is a completely autonomic spinal cord reflex, but it can be inhibited or facilitated by centers in the brain. These higher centers normally exert final control of micturition as follows:</a:t>
            </a:r>
          </a:p>
          <a:p>
            <a:pPr algn="just"/>
            <a:r>
              <a:rPr lang="en-US" sz="2000" dirty="0">
                <a:latin typeface="Times New Roman" panose="02020603050405020304" pitchFamily="18" charset="0"/>
                <a:cs typeface="Times New Roman" panose="02020603050405020304" pitchFamily="18" charset="0"/>
              </a:rPr>
              <a:t>1. The higher centers keep the micturition reflex partially inhibited, except when micturition is desired.</a:t>
            </a:r>
          </a:p>
          <a:p>
            <a:pPr algn="just"/>
            <a:r>
              <a:rPr lang="en-US" sz="2000" dirty="0">
                <a:latin typeface="Times New Roman" panose="02020603050405020304" pitchFamily="18" charset="0"/>
                <a:cs typeface="Times New Roman" panose="02020603050405020304" pitchFamily="18" charset="0"/>
              </a:rPr>
              <a:t>2. The higher centers can prevent micturition, even if the micturition reflex occurs, by continual contraction of the external bladder sphincter until a convenient time presents itself.</a:t>
            </a:r>
          </a:p>
          <a:p>
            <a:pPr algn="just"/>
            <a:r>
              <a:rPr lang="en-US" sz="2000" dirty="0">
                <a:latin typeface="Times New Roman" panose="02020603050405020304" pitchFamily="18" charset="0"/>
                <a:cs typeface="Times New Roman" panose="02020603050405020304" pitchFamily="18" charset="0"/>
              </a:rPr>
              <a:t>3. When it is time to urinate, the cortical centers can facilitate a micturition reflex and at the same time inhibit the external urinary sphincter so that urination can occur.</a:t>
            </a:r>
          </a:p>
        </p:txBody>
      </p:sp>
    </p:spTree>
    <p:extLst>
      <p:ext uri="{BB962C8B-B14F-4D97-AF65-F5344CB8AC3E}">
        <p14:creationId xmlns:p14="http://schemas.microsoft.com/office/powerpoint/2010/main" val="17997168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12916-55D5-FA95-5618-6893157BE4C0}"/>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806C574F-9968-124C-D4B8-FF32D8AC7F88}"/>
              </a:ext>
            </a:extLst>
          </p:cNvPr>
          <p:cNvSpPr txBox="1"/>
          <p:nvPr/>
        </p:nvSpPr>
        <p:spPr>
          <a:xfrm>
            <a:off x="763805" y="525526"/>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Micturition</a:t>
            </a: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E1D0B2B-92F5-EE19-E970-74D2F8514CAE}"/>
              </a:ext>
            </a:extLst>
          </p:cNvPr>
          <p:cNvPicPr>
            <a:picLocks noChangeAspect="1"/>
          </p:cNvPicPr>
          <p:nvPr/>
        </p:nvPicPr>
        <p:blipFill>
          <a:blip r:embed="rId2"/>
          <a:stretch>
            <a:fillRect/>
          </a:stretch>
        </p:blipFill>
        <p:spPr>
          <a:xfrm>
            <a:off x="2741612" y="990600"/>
            <a:ext cx="7086600" cy="5410200"/>
          </a:xfrm>
          <a:prstGeom prst="rect">
            <a:avLst/>
          </a:prstGeom>
        </p:spPr>
      </p:pic>
    </p:spTree>
    <p:extLst>
      <p:ext uri="{BB962C8B-B14F-4D97-AF65-F5344CB8AC3E}">
        <p14:creationId xmlns:p14="http://schemas.microsoft.com/office/powerpoint/2010/main" val="3670620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p:nvPr/>
        </p:nvSpPr>
        <p:spPr>
          <a:xfrm>
            <a:off x="989072" y="2741474"/>
            <a:ext cx="10092601"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altLang="en-US" sz="6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Thank you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p:nvPr/>
        </p:nvSpPr>
        <p:spPr>
          <a:xfrm>
            <a:off x="455612" y="5334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alt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Urinary System </a:t>
            </a:r>
          </a:p>
        </p:txBody>
      </p:sp>
      <p:sp>
        <p:nvSpPr>
          <p:cNvPr id="3" name="Rechthoek 2"/>
          <p:cNvSpPr/>
          <p:nvPr/>
        </p:nvSpPr>
        <p:spPr>
          <a:xfrm>
            <a:off x="74612" y="1120676"/>
            <a:ext cx="11887200" cy="5262979"/>
          </a:xfrm>
          <a:prstGeom prst="rect">
            <a:avLst/>
          </a:prstGeom>
          <a:noFill/>
        </p:spPr>
        <p:txBody>
          <a:bodyPr wrap="square" rtlCol="0">
            <a:spAutoFit/>
          </a:bodyPr>
          <a:lstStyle/>
          <a:p>
            <a:pPr marL="342900" indent="-342900" algn="just">
              <a:buFont typeface="Wingdings" panose="05000000000000000000" pitchFamily="2" charset="2"/>
              <a:buChar char="Ø"/>
            </a:pPr>
            <a:r>
              <a:rPr lang="en-US" altLang="en-US" sz="2400" dirty="0">
                <a:latin typeface="Times New Roman" panose="02020603050405020304" pitchFamily="18" charset="0"/>
                <a:cs typeface="Times New Roman" panose="02020603050405020304" pitchFamily="18" charset="0"/>
              </a:rPr>
              <a:t>The kidneys perform their most important functions by filtering the plasma and removing substances from the filtrate at variable rates, depending on the needs of the body. It is important to recognize that the kidneys serve multiple functions, including the following:  </a:t>
            </a:r>
          </a:p>
          <a:p>
            <a:pPr algn="just"/>
            <a:r>
              <a:rPr lang="en-US" altLang="en-US" sz="2400"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1. Excretion</a:t>
            </a:r>
          </a:p>
          <a:p>
            <a:pPr algn="just"/>
            <a:r>
              <a:rPr lang="en-US" altLang="en-US" sz="2400" dirty="0">
                <a:latin typeface="Times New Roman" panose="02020603050405020304" pitchFamily="18" charset="0"/>
                <a:cs typeface="Times New Roman" panose="02020603050405020304" pitchFamily="18" charset="0"/>
              </a:rPr>
              <a:t>The kidneys are the primary means for eliminating waste products of metabolism that are no longer needed by the body. These products include urea (from the metabolism of amino acids), creatinine (from muscle creatine), uric acid (from nucleic acids), bilirubin (from hemoglobin breakdown), and metabolites of various hormones. The kidneys also eliminate most toxins and other foreign substances that are either produced by the body or ingested, such as pesticides, drugs, and food additives.</a:t>
            </a:r>
          </a:p>
          <a:p>
            <a:pPr algn="just"/>
            <a:r>
              <a:rPr lang="en-US" altLang="en-US" sz="2400" b="1" dirty="0">
                <a:latin typeface="Times New Roman" panose="02020603050405020304" pitchFamily="18" charset="0"/>
                <a:cs typeface="Times New Roman" panose="02020603050405020304" pitchFamily="18" charset="0"/>
              </a:rPr>
              <a:t>2. Regulation of Water and Electrolyte Balances</a:t>
            </a:r>
          </a:p>
          <a:p>
            <a:pPr algn="just"/>
            <a:r>
              <a:rPr lang="en-US" altLang="en-US" sz="2400" dirty="0">
                <a:latin typeface="Times New Roman" panose="02020603050405020304" pitchFamily="18" charset="0"/>
                <a:cs typeface="Times New Roman" panose="02020603050405020304" pitchFamily="18" charset="0"/>
              </a:rPr>
              <a:t>Intake of water and many electrolytes is governed mainly by a person’s eating and drinking habits, requiring the kidneys to adjust their excretion rates to match the intake of various substances.                                                             </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4F303-8BC5-2838-9AC8-6D53DE182795}"/>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39C224DA-D5E7-F876-7BC4-7D8327464464}"/>
              </a:ext>
            </a:extLst>
          </p:cNvPr>
          <p:cNvSpPr txBox="1"/>
          <p:nvPr/>
        </p:nvSpPr>
        <p:spPr>
          <a:xfrm>
            <a:off x="455612" y="5334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alt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Urinary System </a:t>
            </a:r>
          </a:p>
        </p:txBody>
      </p:sp>
      <p:sp>
        <p:nvSpPr>
          <p:cNvPr id="3" name="Rechthoek 2">
            <a:extLst>
              <a:ext uri="{FF2B5EF4-FFF2-40B4-BE49-F238E27FC236}">
                <a16:creationId xmlns:a16="http://schemas.microsoft.com/office/drawing/2014/main" id="{3FB9EB45-F6F6-E810-3FE3-80D61E0C2AD4}"/>
              </a:ext>
            </a:extLst>
          </p:cNvPr>
          <p:cNvSpPr/>
          <p:nvPr/>
        </p:nvSpPr>
        <p:spPr>
          <a:xfrm>
            <a:off x="74612" y="938697"/>
            <a:ext cx="11887200" cy="5632311"/>
          </a:xfrm>
          <a:prstGeom prst="rect">
            <a:avLst/>
          </a:prstGeom>
          <a:noFill/>
        </p:spPr>
        <p:txBody>
          <a:bodyPr wrap="square" rtlCol="0">
            <a:spAutoFit/>
          </a:bodyPr>
          <a:lstStyle/>
          <a:p>
            <a:pPr algn="just"/>
            <a:r>
              <a:rPr lang="en-US" altLang="en-US" sz="2000" b="1" dirty="0">
                <a:latin typeface="Times New Roman" panose="02020603050405020304" pitchFamily="18" charset="0"/>
                <a:cs typeface="Times New Roman" panose="02020603050405020304" pitchFamily="18" charset="0"/>
              </a:rPr>
              <a:t>3. Regulation of Arterial Pressure.</a:t>
            </a:r>
          </a:p>
          <a:p>
            <a:pPr algn="just"/>
            <a:r>
              <a:rPr lang="en-US" altLang="en-US" sz="2000" dirty="0">
                <a:latin typeface="Times New Roman" panose="02020603050405020304" pitchFamily="18" charset="0"/>
                <a:cs typeface="Times New Roman" panose="02020603050405020304" pitchFamily="18" charset="0"/>
              </a:rPr>
              <a:t>The kidneys play a dominant role in long-term regulation of arterial pressure by excreting variable amounts of sodium and water. The kidneys also contribute to short-term arterial pressure regulation by secreting vasoactive factors or substances, such as </a:t>
            </a:r>
            <a:r>
              <a:rPr lang="en-US" altLang="en-US" sz="2000" b="1" dirty="0">
                <a:latin typeface="Times New Roman" panose="02020603050405020304" pitchFamily="18" charset="0"/>
                <a:cs typeface="Times New Roman" panose="02020603050405020304" pitchFamily="18" charset="0"/>
              </a:rPr>
              <a:t>renin</a:t>
            </a:r>
            <a:r>
              <a:rPr lang="en-US" altLang="en-US" sz="2000" dirty="0">
                <a:latin typeface="Times New Roman" panose="02020603050405020304" pitchFamily="18" charset="0"/>
                <a:cs typeface="Times New Roman" panose="02020603050405020304" pitchFamily="18" charset="0"/>
              </a:rPr>
              <a:t>, that lead to the formation of vasoactive products (e.g., </a:t>
            </a:r>
            <a:r>
              <a:rPr lang="en-US" altLang="en-US" sz="2000" b="1" dirty="0">
                <a:latin typeface="Times New Roman" panose="02020603050405020304" pitchFamily="18" charset="0"/>
                <a:cs typeface="Times New Roman" panose="02020603050405020304" pitchFamily="18" charset="0"/>
              </a:rPr>
              <a:t>angiotensin II</a:t>
            </a:r>
            <a:r>
              <a:rPr lang="en-US" altLang="en-US" sz="2000" dirty="0">
                <a:latin typeface="Times New Roman" panose="02020603050405020304" pitchFamily="18" charset="0"/>
                <a:cs typeface="Times New Roman" panose="02020603050405020304" pitchFamily="18" charset="0"/>
              </a:rPr>
              <a:t>).</a:t>
            </a:r>
          </a:p>
          <a:p>
            <a:pPr algn="just"/>
            <a:r>
              <a:rPr lang="en-US" altLang="en-US" sz="2000" b="1" dirty="0">
                <a:latin typeface="Times New Roman" panose="02020603050405020304" pitchFamily="18" charset="0"/>
                <a:cs typeface="Times New Roman" panose="02020603050405020304" pitchFamily="18" charset="0"/>
              </a:rPr>
              <a:t>4. Regulation of Acid-Base Balance.</a:t>
            </a:r>
          </a:p>
          <a:p>
            <a:pPr algn="just"/>
            <a:r>
              <a:rPr lang="en-US" altLang="en-US" sz="2000" dirty="0">
                <a:latin typeface="Times New Roman" panose="02020603050405020304" pitchFamily="18" charset="0"/>
                <a:cs typeface="Times New Roman" panose="02020603050405020304" pitchFamily="18" charset="0"/>
              </a:rPr>
              <a:t>The kidneys contribute to acid-base regulation by excreting acids such as sulfuric acid and phosphoric acid, generated by the metabolism of proteins.</a:t>
            </a:r>
          </a:p>
          <a:p>
            <a:pPr algn="just"/>
            <a:r>
              <a:rPr lang="en-US" sz="2000" b="1" dirty="0">
                <a:latin typeface="Times New Roman" panose="02020603050405020304" pitchFamily="18" charset="0"/>
                <a:cs typeface="Times New Roman" panose="02020603050405020304" pitchFamily="18" charset="0"/>
              </a:rPr>
              <a:t>5. Regulation of Erythrocyte Production.</a:t>
            </a:r>
          </a:p>
          <a:p>
            <a:pPr algn="just"/>
            <a:r>
              <a:rPr lang="en-US" sz="2000" dirty="0">
                <a:latin typeface="Times New Roman" panose="02020603050405020304" pitchFamily="18" charset="0"/>
                <a:cs typeface="Times New Roman" panose="02020603050405020304" pitchFamily="18" charset="0"/>
              </a:rPr>
              <a:t>The kidneys secrete erythropoietin, which stimulates the production of red blood cells. One important stimulus for erythropoietin secretion by the kidneys is hypoxia. In people with severe kidney disease or who have had their kidneys removed and have been placed on hemodialysis, severe anemia develops as a result of decreased erythropoietin production.</a:t>
            </a:r>
          </a:p>
          <a:p>
            <a:pPr algn="just"/>
            <a:r>
              <a:rPr lang="en-US" sz="2000" b="1" dirty="0">
                <a:latin typeface="Times New Roman" panose="02020603050405020304" pitchFamily="18" charset="0"/>
                <a:cs typeface="Times New Roman" panose="02020603050405020304" pitchFamily="18" charset="0"/>
              </a:rPr>
              <a:t>6. Regulation of vitamin D Production.</a:t>
            </a:r>
          </a:p>
          <a:p>
            <a:pPr algn="just"/>
            <a:r>
              <a:rPr lang="en-US" sz="2000" dirty="0">
                <a:latin typeface="Times New Roman" panose="02020603050405020304" pitchFamily="18" charset="0"/>
                <a:cs typeface="Times New Roman" panose="02020603050405020304" pitchFamily="18" charset="0"/>
              </a:rPr>
              <a:t>The kidneys produce the active form of vitamin D which is essential for normal calcium deposition in bone and calcium reabsorption by the gastrointestinal tract.</a:t>
            </a:r>
          </a:p>
          <a:p>
            <a:pPr algn="just"/>
            <a:r>
              <a:rPr lang="en-US" sz="2000" b="1" dirty="0">
                <a:latin typeface="Times New Roman" panose="02020603050405020304" pitchFamily="18" charset="0"/>
                <a:cs typeface="Times New Roman" panose="02020603050405020304" pitchFamily="18" charset="0"/>
              </a:rPr>
              <a:t>7. Glucose Synthesis.</a:t>
            </a:r>
          </a:p>
          <a:p>
            <a:pPr algn="just"/>
            <a:r>
              <a:rPr lang="en-US" sz="2000" dirty="0">
                <a:latin typeface="Times New Roman" panose="02020603050405020304" pitchFamily="18" charset="0"/>
                <a:cs typeface="Times New Roman" panose="02020603050405020304" pitchFamily="18" charset="0"/>
              </a:rPr>
              <a:t>The kidneys synthesize glucose from amino acids and other precursors during prolonged fasting, a process referred to as gluconeogenesis.</a:t>
            </a:r>
          </a:p>
        </p:txBody>
      </p:sp>
    </p:spTree>
    <p:extLst>
      <p:ext uri="{BB962C8B-B14F-4D97-AF65-F5344CB8AC3E}">
        <p14:creationId xmlns:p14="http://schemas.microsoft.com/office/powerpoint/2010/main" val="7257870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D9D2B-CC47-31BD-3738-7837C1BE784E}"/>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BE413576-4DB1-C24A-5641-C24DB37CF5E0}"/>
              </a:ext>
            </a:extLst>
          </p:cNvPr>
          <p:cNvSpPr txBox="1"/>
          <p:nvPr/>
        </p:nvSpPr>
        <p:spPr>
          <a:xfrm>
            <a:off x="455612" y="5334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alt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Urinary System </a:t>
            </a:r>
          </a:p>
        </p:txBody>
      </p:sp>
      <p:pic>
        <p:nvPicPr>
          <p:cNvPr id="2" name="Picture 1" descr="Nephron – Structure | BIO103: Human Biology">
            <a:extLst>
              <a:ext uri="{FF2B5EF4-FFF2-40B4-BE49-F238E27FC236}">
                <a16:creationId xmlns:a16="http://schemas.microsoft.com/office/drawing/2014/main" id="{FF53F6C4-6956-9933-DB9C-E030124A03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012" y="1658375"/>
            <a:ext cx="9753600" cy="3541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3572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705B1-0C78-E703-A38C-6320A103E71C}"/>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AAB723B5-401F-C16D-3583-3EADBC4BF718}"/>
              </a:ext>
            </a:extLst>
          </p:cNvPr>
          <p:cNvSpPr txBox="1"/>
          <p:nvPr/>
        </p:nvSpPr>
        <p:spPr>
          <a:xfrm>
            <a:off x="455612" y="5334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alt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Renal Blood Supply</a:t>
            </a:r>
          </a:p>
        </p:txBody>
      </p:sp>
      <p:sp>
        <p:nvSpPr>
          <p:cNvPr id="3" name="Rechthoek 2">
            <a:extLst>
              <a:ext uri="{FF2B5EF4-FFF2-40B4-BE49-F238E27FC236}">
                <a16:creationId xmlns:a16="http://schemas.microsoft.com/office/drawing/2014/main" id="{C915A4CF-345B-6C5E-1920-76C4E2EBC005}"/>
              </a:ext>
            </a:extLst>
          </p:cNvPr>
          <p:cNvSpPr/>
          <p:nvPr/>
        </p:nvSpPr>
        <p:spPr>
          <a:xfrm>
            <a:off x="74612" y="1143000"/>
            <a:ext cx="11582400" cy="3170099"/>
          </a:xfrm>
          <a:prstGeom prst="rect">
            <a:avLst/>
          </a:prstGeom>
          <a:noFill/>
        </p:spPr>
        <p:txBody>
          <a:bodyPr wrap="square" rtlCol="0">
            <a:spAutoFit/>
          </a:bodyPr>
          <a:lstStyle/>
          <a:p>
            <a:pPr marL="342900" indent="-342900" algn="just">
              <a:buFont typeface="Wingdings" panose="05000000000000000000" pitchFamily="2" charset="2"/>
              <a:buChar char="Ø"/>
            </a:pPr>
            <a:r>
              <a:rPr lang="en-US" altLang="en-US" sz="2000" dirty="0">
                <a:latin typeface="Times New Roman" panose="02020603050405020304" pitchFamily="18" charset="0"/>
                <a:cs typeface="Times New Roman" panose="02020603050405020304" pitchFamily="18" charset="0"/>
              </a:rPr>
              <a:t>Blood flow to the two kidneys is normally about </a:t>
            </a:r>
            <a:r>
              <a:rPr lang="en-US" altLang="en-US" sz="2000" b="1" dirty="0">
                <a:latin typeface="Times New Roman" panose="02020603050405020304" pitchFamily="18" charset="0"/>
                <a:cs typeface="Times New Roman" panose="02020603050405020304" pitchFamily="18" charset="0"/>
              </a:rPr>
              <a:t>22 per cent </a:t>
            </a:r>
            <a:r>
              <a:rPr lang="en-US" altLang="en-US" sz="2000" dirty="0">
                <a:latin typeface="Times New Roman" panose="02020603050405020304" pitchFamily="18" charset="0"/>
                <a:cs typeface="Times New Roman" panose="02020603050405020304" pitchFamily="18" charset="0"/>
              </a:rPr>
              <a:t>of the cardiac output, or </a:t>
            </a:r>
            <a:r>
              <a:rPr lang="en-US" altLang="en-US" sz="2000" b="1" dirty="0">
                <a:latin typeface="Times New Roman" panose="02020603050405020304" pitchFamily="18" charset="0"/>
                <a:cs typeface="Times New Roman" panose="02020603050405020304" pitchFamily="18" charset="0"/>
              </a:rPr>
              <a:t>1100 ml/min</a:t>
            </a:r>
            <a:r>
              <a:rPr lang="en-US" altLang="en-US" sz="2000" dirty="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r>
              <a:rPr lang="en-US" altLang="en-US" sz="2000" dirty="0">
                <a:latin typeface="Times New Roman" panose="02020603050405020304" pitchFamily="18" charset="0"/>
                <a:cs typeface="Times New Roman" panose="02020603050405020304" pitchFamily="18" charset="0"/>
              </a:rPr>
              <a:t> The </a:t>
            </a:r>
            <a:r>
              <a:rPr lang="en-US" altLang="en-US" sz="2000" b="1" dirty="0">
                <a:latin typeface="Times New Roman" panose="02020603050405020304" pitchFamily="18" charset="0"/>
                <a:cs typeface="Times New Roman" panose="02020603050405020304" pitchFamily="18" charset="0"/>
              </a:rPr>
              <a:t>renal artery</a:t>
            </a:r>
            <a:r>
              <a:rPr lang="en-US" altLang="en-US" sz="2000" dirty="0">
                <a:latin typeface="Times New Roman" panose="02020603050405020304" pitchFamily="18" charset="0"/>
                <a:cs typeface="Times New Roman" panose="02020603050405020304" pitchFamily="18" charset="0"/>
              </a:rPr>
              <a:t> enters the kidney through the </a:t>
            </a:r>
            <a:r>
              <a:rPr lang="en-US" altLang="en-US" sz="2000" b="1" dirty="0">
                <a:latin typeface="Times New Roman" panose="02020603050405020304" pitchFamily="18" charset="0"/>
                <a:cs typeface="Times New Roman" panose="02020603050405020304" pitchFamily="18" charset="0"/>
              </a:rPr>
              <a:t>hilum</a:t>
            </a:r>
            <a:r>
              <a:rPr lang="en-US" altLang="en-US" sz="2000" dirty="0">
                <a:latin typeface="Times New Roman" panose="02020603050405020304" pitchFamily="18" charset="0"/>
                <a:cs typeface="Times New Roman" panose="02020603050405020304" pitchFamily="18" charset="0"/>
              </a:rPr>
              <a:t> and then branches progressively to form the </a:t>
            </a:r>
            <a:r>
              <a:rPr lang="en-US" altLang="en-US" sz="2000" b="1" dirty="0">
                <a:latin typeface="Times New Roman" panose="02020603050405020304" pitchFamily="18" charset="0"/>
                <a:cs typeface="Times New Roman" panose="02020603050405020304" pitchFamily="18" charset="0"/>
              </a:rPr>
              <a:t>interlobar arteries</a:t>
            </a:r>
            <a:r>
              <a:rPr lang="en-US" altLang="en-US" sz="2000" dirty="0">
                <a:latin typeface="Times New Roman" panose="02020603050405020304" pitchFamily="18" charset="0"/>
                <a:cs typeface="Times New Roman" panose="02020603050405020304" pitchFamily="18" charset="0"/>
              </a:rPr>
              <a:t>, </a:t>
            </a:r>
            <a:r>
              <a:rPr lang="en-US" altLang="en-US" sz="2000" b="1" dirty="0">
                <a:latin typeface="Times New Roman" panose="02020603050405020304" pitchFamily="18" charset="0"/>
                <a:cs typeface="Times New Roman" panose="02020603050405020304" pitchFamily="18" charset="0"/>
              </a:rPr>
              <a:t>arcuate arteries</a:t>
            </a:r>
            <a:r>
              <a:rPr lang="en-US" altLang="en-US" sz="2000" dirty="0">
                <a:latin typeface="Times New Roman" panose="02020603050405020304" pitchFamily="18" charset="0"/>
                <a:cs typeface="Times New Roman" panose="02020603050405020304" pitchFamily="18" charset="0"/>
              </a:rPr>
              <a:t>, </a:t>
            </a:r>
            <a:r>
              <a:rPr lang="en-US" altLang="en-US" sz="2000" b="1" dirty="0">
                <a:latin typeface="Times New Roman" panose="02020603050405020304" pitchFamily="18" charset="0"/>
                <a:cs typeface="Times New Roman" panose="02020603050405020304" pitchFamily="18" charset="0"/>
              </a:rPr>
              <a:t>interlobular arteries </a:t>
            </a:r>
            <a:r>
              <a:rPr lang="en-US" altLang="en-US" sz="2000" dirty="0">
                <a:latin typeface="Times New Roman" panose="02020603050405020304" pitchFamily="18" charset="0"/>
                <a:cs typeface="Times New Roman" panose="02020603050405020304" pitchFamily="18" charset="0"/>
              </a:rPr>
              <a:t>and </a:t>
            </a:r>
            <a:r>
              <a:rPr lang="en-US" altLang="en-US" sz="2000" b="1" dirty="0">
                <a:solidFill>
                  <a:srgbClr val="FF0000"/>
                </a:solidFill>
                <a:latin typeface="Times New Roman" panose="02020603050405020304" pitchFamily="18" charset="0"/>
                <a:cs typeface="Times New Roman" panose="02020603050405020304" pitchFamily="18" charset="0"/>
              </a:rPr>
              <a:t>a</a:t>
            </a:r>
            <a:r>
              <a:rPr lang="en-US" altLang="en-US" sz="2000" b="1" dirty="0">
                <a:latin typeface="Times New Roman" panose="02020603050405020304" pitchFamily="18" charset="0"/>
                <a:cs typeface="Times New Roman" panose="02020603050405020304" pitchFamily="18" charset="0"/>
              </a:rPr>
              <a:t>fferent arterioles</a:t>
            </a:r>
            <a:r>
              <a:rPr lang="en-US" altLang="en-US" sz="2000" dirty="0">
                <a:latin typeface="Times New Roman" panose="02020603050405020304" pitchFamily="18" charset="0"/>
                <a:cs typeface="Times New Roman" panose="02020603050405020304" pitchFamily="18" charset="0"/>
              </a:rPr>
              <a:t>, which lead to the </a:t>
            </a:r>
            <a:r>
              <a:rPr lang="en-US" altLang="en-US" sz="2000" b="1" dirty="0">
                <a:latin typeface="Times New Roman" panose="02020603050405020304" pitchFamily="18" charset="0"/>
                <a:cs typeface="Times New Roman" panose="02020603050405020304" pitchFamily="18" charset="0"/>
              </a:rPr>
              <a:t>glomerular capillaries</a:t>
            </a:r>
            <a:r>
              <a:rPr lang="en-US" altLang="en-US" sz="2000" dirty="0">
                <a:latin typeface="Times New Roman" panose="02020603050405020304" pitchFamily="18" charset="0"/>
                <a:cs typeface="Times New Roman" panose="02020603050405020304" pitchFamily="18" charset="0"/>
              </a:rPr>
              <a:t>, that coalesce to form the </a:t>
            </a:r>
            <a:r>
              <a:rPr lang="en-US" altLang="en-US" sz="2000" b="1" dirty="0">
                <a:solidFill>
                  <a:srgbClr val="FF0000"/>
                </a:solidFill>
                <a:latin typeface="Times New Roman" panose="02020603050405020304" pitchFamily="18" charset="0"/>
                <a:cs typeface="Times New Roman" panose="02020603050405020304" pitchFamily="18" charset="0"/>
              </a:rPr>
              <a:t>e</a:t>
            </a:r>
            <a:r>
              <a:rPr lang="en-US" altLang="en-US" sz="2000" b="1" dirty="0">
                <a:latin typeface="Times New Roman" panose="02020603050405020304" pitchFamily="18" charset="0"/>
                <a:cs typeface="Times New Roman" panose="02020603050405020304" pitchFamily="18" charset="0"/>
              </a:rPr>
              <a:t>fferent arteriole</a:t>
            </a:r>
            <a:r>
              <a:rPr lang="en-US" altLang="en-US" sz="2000" dirty="0">
                <a:latin typeface="Times New Roman" panose="02020603050405020304" pitchFamily="18" charset="0"/>
                <a:cs typeface="Times New Roman" panose="02020603050405020304" pitchFamily="18" charset="0"/>
              </a:rPr>
              <a:t>, which leads to a second capillary network, the </a:t>
            </a:r>
            <a:r>
              <a:rPr lang="en-US" altLang="en-US" sz="2000" b="1" dirty="0">
                <a:latin typeface="Times New Roman" panose="02020603050405020304" pitchFamily="18" charset="0"/>
                <a:cs typeface="Times New Roman" panose="02020603050405020304" pitchFamily="18" charset="0"/>
              </a:rPr>
              <a:t>Peritubular capillaries</a:t>
            </a:r>
            <a:r>
              <a:rPr lang="en-US" altLang="en-US" sz="2000" dirty="0">
                <a:latin typeface="Times New Roman" panose="02020603050405020304" pitchFamily="18" charset="0"/>
                <a:cs typeface="Times New Roman" panose="02020603050405020304" pitchFamily="18" charset="0"/>
              </a:rPr>
              <a:t>, that surrounds the </a:t>
            </a:r>
            <a:r>
              <a:rPr lang="en-US" altLang="en-US" sz="2000" b="1" dirty="0">
                <a:latin typeface="Times New Roman" panose="02020603050405020304" pitchFamily="18" charset="0"/>
                <a:cs typeface="Times New Roman" panose="02020603050405020304" pitchFamily="18" charset="0"/>
              </a:rPr>
              <a:t>renal tubules</a:t>
            </a:r>
            <a:r>
              <a:rPr lang="en-US" altLang="en-US" sz="200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Ø"/>
            </a:pPr>
            <a:r>
              <a:rPr lang="en-US" altLang="en-US" sz="2000" dirty="0">
                <a:solidFill>
                  <a:srgbClr val="FF0000"/>
                </a:solidFill>
                <a:latin typeface="Times New Roman" panose="02020603050405020304" pitchFamily="18" charset="0"/>
                <a:cs typeface="Times New Roman" panose="02020603050405020304" pitchFamily="18" charset="0"/>
              </a:rPr>
              <a:t>High </a:t>
            </a:r>
            <a:r>
              <a:rPr lang="en-US" altLang="en-US" sz="2000" b="1" dirty="0">
                <a:latin typeface="Times New Roman" panose="02020603050405020304" pitchFamily="18" charset="0"/>
                <a:cs typeface="Times New Roman" panose="02020603050405020304" pitchFamily="18" charset="0"/>
              </a:rPr>
              <a:t>hydrostatic</a:t>
            </a:r>
            <a:r>
              <a:rPr lang="en-US" altLang="en-US" sz="2000" dirty="0">
                <a:latin typeface="Times New Roman" panose="02020603050405020304" pitchFamily="18" charset="0"/>
                <a:cs typeface="Times New Roman" panose="02020603050405020304" pitchFamily="18" charset="0"/>
              </a:rPr>
              <a:t> </a:t>
            </a:r>
            <a:r>
              <a:rPr lang="en-US" altLang="en-US" sz="2000" b="1" dirty="0">
                <a:latin typeface="Times New Roman" panose="02020603050405020304" pitchFamily="18" charset="0"/>
                <a:cs typeface="Times New Roman" panose="02020603050405020304" pitchFamily="18" charset="0"/>
              </a:rPr>
              <a:t>pressure</a:t>
            </a:r>
            <a:r>
              <a:rPr lang="en-US" altLang="en-US" sz="2000" dirty="0">
                <a:latin typeface="Times New Roman" panose="02020603050405020304" pitchFamily="18" charset="0"/>
                <a:cs typeface="Times New Roman" panose="02020603050405020304" pitchFamily="18" charset="0"/>
              </a:rPr>
              <a:t> in the </a:t>
            </a:r>
            <a:r>
              <a:rPr lang="en-US" altLang="en-US" sz="2000" b="1" dirty="0">
                <a:latin typeface="Times New Roman" panose="02020603050405020304" pitchFamily="18" charset="0"/>
                <a:cs typeface="Times New Roman" panose="02020603050405020304" pitchFamily="18" charset="0"/>
              </a:rPr>
              <a:t>glomerular capillaries </a:t>
            </a:r>
            <a:r>
              <a:rPr lang="en-US" altLang="en-US" sz="2000" dirty="0">
                <a:latin typeface="Times New Roman" panose="02020603050405020304" pitchFamily="18" charset="0"/>
                <a:cs typeface="Times New Roman" panose="02020603050405020304" pitchFamily="18" charset="0"/>
              </a:rPr>
              <a:t>(about </a:t>
            </a:r>
            <a:r>
              <a:rPr lang="en-US" altLang="en-US" sz="2000" b="1" dirty="0">
                <a:latin typeface="Times New Roman" panose="02020603050405020304" pitchFamily="18" charset="0"/>
                <a:cs typeface="Times New Roman" panose="02020603050405020304" pitchFamily="18" charset="0"/>
              </a:rPr>
              <a:t>60 mm Hg</a:t>
            </a:r>
            <a:r>
              <a:rPr lang="en-US" altLang="en-US" sz="2000" dirty="0">
                <a:latin typeface="Times New Roman" panose="02020603050405020304" pitchFamily="18" charset="0"/>
                <a:cs typeface="Times New Roman" panose="02020603050405020304" pitchFamily="18" charset="0"/>
              </a:rPr>
              <a:t>) causes </a:t>
            </a:r>
            <a:r>
              <a:rPr lang="en-US" altLang="en-US" sz="2000" b="1" dirty="0">
                <a:latin typeface="Times New Roman" panose="02020603050405020304" pitchFamily="18" charset="0"/>
                <a:cs typeface="Times New Roman" panose="02020603050405020304" pitchFamily="18" charset="0"/>
              </a:rPr>
              <a:t>rapid fluid filtration</a:t>
            </a:r>
            <a:r>
              <a:rPr lang="en-US" altLang="en-US" sz="2000" dirty="0">
                <a:latin typeface="Times New Roman" panose="02020603050405020304" pitchFamily="18" charset="0"/>
                <a:cs typeface="Times New Roman" panose="02020603050405020304" pitchFamily="18" charset="0"/>
              </a:rPr>
              <a:t>, whereas a much </a:t>
            </a:r>
            <a:r>
              <a:rPr lang="en-US" altLang="en-US" sz="2000" dirty="0">
                <a:solidFill>
                  <a:srgbClr val="FF0000"/>
                </a:solidFill>
                <a:latin typeface="Times New Roman" panose="02020603050405020304" pitchFamily="18" charset="0"/>
                <a:cs typeface="Times New Roman" panose="02020603050405020304" pitchFamily="18" charset="0"/>
              </a:rPr>
              <a:t>lower</a:t>
            </a:r>
            <a:r>
              <a:rPr lang="en-US" altLang="en-US" sz="2000" dirty="0">
                <a:latin typeface="Times New Roman" panose="02020603050405020304" pitchFamily="18" charset="0"/>
                <a:cs typeface="Times New Roman" panose="02020603050405020304" pitchFamily="18" charset="0"/>
              </a:rPr>
              <a:t> hydrostatic pressure in the </a:t>
            </a:r>
            <a:r>
              <a:rPr lang="en-US" altLang="en-US" sz="2000" b="1" dirty="0">
                <a:latin typeface="Times New Roman" panose="02020603050405020304" pitchFamily="18" charset="0"/>
                <a:cs typeface="Times New Roman" panose="02020603050405020304" pitchFamily="18" charset="0"/>
              </a:rPr>
              <a:t>Peritubular capillaries </a:t>
            </a:r>
            <a:r>
              <a:rPr lang="en-US" altLang="en-US" sz="2000" dirty="0">
                <a:latin typeface="Times New Roman" panose="02020603050405020304" pitchFamily="18" charset="0"/>
                <a:cs typeface="Times New Roman" panose="02020603050405020304" pitchFamily="18" charset="0"/>
              </a:rPr>
              <a:t>(about 13 mm Hg) permits </a:t>
            </a:r>
            <a:r>
              <a:rPr lang="en-US" altLang="en-US" sz="2000" b="1" dirty="0">
                <a:latin typeface="Times New Roman" panose="02020603050405020304" pitchFamily="18" charset="0"/>
                <a:cs typeface="Times New Roman" panose="02020603050405020304" pitchFamily="18" charset="0"/>
              </a:rPr>
              <a:t>rapid fluid reabsorption</a:t>
            </a:r>
            <a:r>
              <a:rPr lang="en-US" altLang="en-US" sz="2000" dirty="0">
                <a:latin typeface="Times New Roman" panose="02020603050405020304" pitchFamily="18" charset="0"/>
                <a:cs typeface="Times New Roman" panose="02020603050405020304" pitchFamily="18" charset="0"/>
              </a:rPr>
              <a:t>. </a:t>
            </a:r>
            <a:endParaRPr lang="ar-IQ" alt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altLang="en-US" sz="2000" dirty="0">
                <a:latin typeface="Times New Roman" panose="02020603050405020304" pitchFamily="18" charset="0"/>
                <a:cs typeface="Times New Roman" panose="02020603050405020304" pitchFamily="18" charset="0"/>
              </a:rPr>
              <a:t>The Peritubular capillaries empty into </a:t>
            </a:r>
            <a:r>
              <a:rPr lang="en-US" altLang="en-US" sz="2000" b="1" dirty="0">
                <a:latin typeface="Times New Roman" panose="02020603050405020304" pitchFamily="18" charset="0"/>
                <a:cs typeface="Times New Roman" panose="02020603050405020304" pitchFamily="18" charset="0"/>
              </a:rPr>
              <a:t>interlobular vein, arcuate vein, interlobar vein, and renal vein</a:t>
            </a:r>
            <a:r>
              <a:rPr lang="en-US" altLang="en-US" sz="2000" dirty="0">
                <a:latin typeface="Times New Roman" panose="02020603050405020304" pitchFamily="18" charset="0"/>
                <a:cs typeface="Times New Roman" panose="02020603050405020304" pitchFamily="18" charset="0"/>
              </a:rPr>
              <a:t>, which leaves the kidney beside the renal artery and ureter.</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92965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19F07-49B7-C4AC-9649-641CA664661A}"/>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55AF2DB1-36B2-B038-C13C-5870A1174D72}"/>
              </a:ext>
            </a:extLst>
          </p:cNvPr>
          <p:cNvSpPr txBox="1"/>
          <p:nvPr/>
        </p:nvSpPr>
        <p:spPr>
          <a:xfrm>
            <a:off x="455612" y="5334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alt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Renal Blood Supply</a:t>
            </a:r>
          </a:p>
        </p:txBody>
      </p:sp>
      <p:pic>
        <p:nvPicPr>
          <p:cNvPr id="4" name="Picture 3">
            <a:extLst>
              <a:ext uri="{FF2B5EF4-FFF2-40B4-BE49-F238E27FC236}">
                <a16:creationId xmlns:a16="http://schemas.microsoft.com/office/drawing/2014/main" id="{A5794A20-FB34-D3B5-F778-252C2864BEC3}"/>
              </a:ext>
            </a:extLst>
          </p:cNvPr>
          <p:cNvPicPr>
            <a:picLocks noChangeAspect="1"/>
          </p:cNvPicPr>
          <p:nvPr/>
        </p:nvPicPr>
        <p:blipFill>
          <a:blip r:embed="rId2"/>
          <a:stretch>
            <a:fillRect/>
          </a:stretch>
        </p:blipFill>
        <p:spPr>
          <a:xfrm>
            <a:off x="3159682" y="1143000"/>
            <a:ext cx="5869460" cy="5486400"/>
          </a:xfrm>
          <a:prstGeom prst="rect">
            <a:avLst/>
          </a:prstGeom>
        </p:spPr>
      </p:pic>
    </p:spTree>
    <p:extLst>
      <p:ext uri="{BB962C8B-B14F-4D97-AF65-F5344CB8AC3E}">
        <p14:creationId xmlns:p14="http://schemas.microsoft.com/office/powerpoint/2010/main" val="24752534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p:nvPr/>
        </p:nvSpPr>
        <p:spPr>
          <a:xfrm>
            <a:off x="763805" y="6096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alt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Urine Formation</a:t>
            </a: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p:cNvSpPr/>
          <p:nvPr/>
        </p:nvSpPr>
        <p:spPr>
          <a:xfrm>
            <a:off x="150812" y="1143000"/>
            <a:ext cx="7467600" cy="4401205"/>
          </a:xfrm>
          <a:prstGeom prst="rect">
            <a:avLst/>
          </a:prstGeom>
          <a:noFill/>
        </p:spPr>
        <p:txBody>
          <a:bodyPr wrap="square" rtlCol="0">
            <a:spAutoFit/>
          </a:bodyPr>
          <a:lstStyle/>
          <a:p>
            <a:pPr marL="342900" indent="-34290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rates at which different substances are excreted in the urine represent the sum of </a:t>
            </a:r>
            <a:r>
              <a:rPr lang="en-US" sz="2000" dirty="0">
                <a:solidFill>
                  <a:srgbClr val="FF0000"/>
                </a:solidFill>
                <a:latin typeface="Times New Roman" panose="02020603050405020304" pitchFamily="18" charset="0"/>
                <a:cs typeface="Times New Roman" panose="02020603050405020304" pitchFamily="18" charset="0"/>
              </a:rPr>
              <a:t>three renal processes</a:t>
            </a:r>
            <a:r>
              <a:rPr lang="en-US" sz="2000" dirty="0">
                <a:latin typeface="Times New Roman" panose="02020603050405020304" pitchFamily="18" charset="0"/>
                <a:cs typeface="Times New Roman" panose="02020603050405020304" pitchFamily="18" charset="0"/>
              </a:rPr>
              <a:t>, </a:t>
            </a:r>
            <a:endParaRPr lang="ar-IQ" sz="20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US" sz="2000" b="1" dirty="0">
                <a:latin typeface="Times New Roman" panose="02020603050405020304" pitchFamily="18" charset="0"/>
                <a:cs typeface="Times New Roman" panose="02020603050405020304" pitchFamily="18" charset="0"/>
              </a:rPr>
              <a:t>Glomerular filtration</a:t>
            </a:r>
            <a:r>
              <a:rPr lang="en-US" sz="2000" dirty="0">
                <a:latin typeface="Times New Roman" panose="02020603050405020304" pitchFamily="18" charset="0"/>
                <a:cs typeface="Times New Roman" panose="02020603050405020304" pitchFamily="18" charset="0"/>
              </a:rPr>
              <a:t>, and </a:t>
            </a:r>
            <a:endParaRPr lang="ar-IQ" sz="20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US" sz="2000" b="1" dirty="0">
                <a:latin typeface="Times New Roman" panose="02020603050405020304" pitchFamily="18" charset="0"/>
                <a:cs typeface="Times New Roman" panose="02020603050405020304" pitchFamily="18" charset="0"/>
              </a:rPr>
              <a:t>Reabsorption</a:t>
            </a:r>
            <a:r>
              <a:rPr lang="en-US" sz="2000" dirty="0">
                <a:latin typeface="Times New Roman" panose="02020603050405020304" pitchFamily="18" charset="0"/>
                <a:cs typeface="Times New Roman" panose="02020603050405020304" pitchFamily="18" charset="0"/>
              </a:rPr>
              <a:t> of substances from the renal tubules into the blood, and </a:t>
            </a:r>
            <a:endParaRPr lang="ar-IQ" sz="20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US" sz="2000" b="1" dirty="0">
                <a:latin typeface="Times New Roman" panose="02020603050405020304" pitchFamily="18" charset="0"/>
                <a:cs typeface="Times New Roman" panose="02020603050405020304" pitchFamily="18" charset="0"/>
              </a:rPr>
              <a:t>Secretion </a:t>
            </a:r>
            <a:r>
              <a:rPr lang="en-US" sz="2000" dirty="0">
                <a:latin typeface="Times New Roman" panose="02020603050405020304" pitchFamily="18" charset="0"/>
                <a:cs typeface="Times New Roman" panose="02020603050405020304" pitchFamily="18" charset="0"/>
              </a:rPr>
              <a:t>of substances from the blood into the renal tubules. </a:t>
            </a:r>
          </a:p>
          <a:p>
            <a:pPr algn="just"/>
            <a:r>
              <a:rPr lang="en-US" sz="2000" b="1" dirty="0">
                <a:solidFill>
                  <a:srgbClr val="FF0000"/>
                </a:solidFill>
                <a:latin typeface="Times New Roman" panose="02020603050405020304" pitchFamily="18" charset="0"/>
                <a:cs typeface="Times New Roman" panose="02020603050405020304" pitchFamily="18" charset="0"/>
              </a:rPr>
              <a:t>Urinary excretion rate = Filtration rate - Reabsorption rate + Secretion rate </a:t>
            </a:r>
          </a:p>
          <a:p>
            <a:pPr marL="342900" indent="-34290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Urine formation begins when a large amount of fluid that is virtually free of protein is filtered from the glomerular capillaries into Bowman’s capsule. As filtered fluid leaves Bowman’s capsule and passes through the tubules, it is</a:t>
            </a:r>
            <a:r>
              <a:rPr lang="ar-IQ"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modified by reabsorption of water and specific solutes back into the blood or by secretion of other substances from the Peritubular capillaries into the tubules.</a:t>
            </a:r>
            <a:endParaRPr lang="en-US" alt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CB18872-2338-E37A-ACA5-89A72DCED925}"/>
              </a:ext>
            </a:extLst>
          </p:cNvPr>
          <p:cNvPicPr>
            <a:picLocks noChangeAspect="1"/>
          </p:cNvPicPr>
          <p:nvPr/>
        </p:nvPicPr>
        <p:blipFill>
          <a:blip r:embed="rId2"/>
          <a:stretch>
            <a:fillRect/>
          </a:stretch>
        </p:blipFill>
        <p:spPr>
          <a:xfrm>
            <a:off x="7923212" y="1295400"/>
            <a:ext cx="3886201" cy="472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6B3EA-DF80-7705-32E2-B5D6E409FFA7}"/>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73F07A03-0513-B524-DA4E-3696AD010E8B}"/>
              </a:ext>
            </a:extLst>
          </p:cNvPr>
          <p:cNvSpPr txBox="1"/>
          <p:nvPr/>
        </p:nvSpPr>
        <p:spPr>
          <a:xfrm>
            <a:off x="763805" y="6096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alt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Urine Formation</a:t>
            </a: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20AF63E-F01F-F70B-2C65-398BD017D226}"/>
              </a:ext>
            </a:extLst>
          </p:cNvPr>
          <p:cNvPicPr>
            <a:picLocks noChangeAspect="1"/>
          </p:cNvPicPr>
          <p:nvPr/>
        </p:nvPicPr>
        <p:blipFill>
          <a:blip r:embed="rId2"/>
          <a:stretch>
            <a:fillRect/>
          </a:stretch>
        </p:blipFill>
        <p:spPr>
          <a:xfrm>
            <a:off x="2055812" y="1066800"/>
            <a:ext cx="7391400" cy="5257800"/>
          </a:xfrm>
          <a:prstGeom prst="rect">
            <a:avLst/>
          </a:prstGeom>
        </p:spPr>
      </p:pic>
    </p:spTree>
    <p:extLst>
      <p:ext uri="{BB962C8B-B14F-4D97-AF65-F5344CB8AC3E}">
        <p14:creationId xmlns:p14="http://schemas.microsoft.com/office/powerpoint/2010/main" val="5779466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p:nvPr/>
        </p:nvSpPr>
        <p:spPr>
          <a:xfrm>
            <a:off x="608012" y="4572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alt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Urine Formation</a:t>
            </a:r>
          </a:p>
        </p:txBody>
      </p:sp>
      <p:sp>
        <p:nvSpPr>
          <p:cNvPr id="3" name="Rechthoek 2"/>
          <p:cNvSpPr/>
          <p:nvPr/>
        </p:nvSpPr>
        <p:spPr>
          <a:xfrm>
            <a:off x="150812" y="1143000"/>
            <a:ext cx="11741586" cy="3785652"/>
          </a:xfrm>
          <a:prstGeom prst="rect">
            <a:avLst/>
          </a:prstGeom>
          <a:noFill/>
        </p:spPr>
        <p:txBody>
          <a:bodyPr wrap="square" rtlCol="0">
            <a:spAutoFit/>
          </a:bodyPr>
          <a:lstStyle/>
          <a:p>
            <a:pPr marL="285750" indent="-28575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If the substance shown in panel A is freely filtered by the glomerular capillaries but is neither reabsorbed nor secreted, therefore, its excretion rate is equal to the rate at which it was filtered, such as </a:t>
            </a:r>
            <a:r>
              <a:rPr lang="en-US" sz="2000" b="1" dirty="0">
                <a:latin typeface="Times New Roman" panose="02020603050405020304" pitchFamily="18" charset="0"/>
                <a:cs typeface="Times New Roman" panose="02020603050405020304" pitchFamily="18" charset="0"/>
              </a:rPr>
              <a:t>creatinine</a:t>
            </a:r>
            <a:r>
              <a:rPr lang="en-US" sz="2000" dirty="0">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 panel B, the substance is freely filtered but is also partly reabsorbed from the tubules back into the blood.</a:t>
            </a:r>
            <a:r>
              <a:rPr lang="ar-IQ"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Therefore, the excretion rate is calculated as the filtration rate minus the reabsorption rate. This is typical for many of the </a:t>
            </a:r>
            <a:r>
              <a:rPr lang="en-US" sz="2000" b="1" dirty="0">
                <a:latin typeface="Times New Roman" panose="02020603050405020304" pitchFamily="18" charset="0"/>
                <a:cs typeface="Times New Roman" panose="02020603050405020304" pitchFamily="18" charset="0"/>
              </a:rPr>
              <a:t>electrolytes</a:t>
            </a:r>
            <a:r>
              <a:rPr lang="en-US" sz="2000" dirty="0">
                <a:latin typeface="Times New Roman" panose="02020603050405020304" pitchFamily="18" charset="0"/>
                <a:cs typeface="Times New Roman" panose="02020603050405020304" pitchFamily="18" charset="0"/>
              </a:rPr>
              <a:t> of the body. </a:t>
            </a:r>
          </a:p>
          <a:p>
            <a:pPr marL="285750" indent="-28575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 panel C, the substance is freely filtered at the glomerular capillaries but is not excreted into the urine because all the filtered substance is reabsorbed from the tubules back into the blood. Therefore, its excretion rate is equal to zero, such as </a:t>
            </a:r>
            <a:r>
              <a:rPr lang="en-US" sz="2000" b="1" dirty="0">
                <a:latin typeface="Times New Roman" panose="02020603050405020304" pitchFamily="18" charset="0"/>
                <a:cs typeface="Times New Roman" panose="02020603050405020304" pitchFamily="18" charset="0"/>
              </a:rPr>
              <a:t>amino acids </a:t>
            </a:r>
            <a:r>
              <a:rPr lang="en-US" sz="2000" dirty="0">
                <a:latin typeface="Times New Roman" panose="02020603050405020304" pitchFamily="18" charset="0"/>
                <a:cs typeface="Times New Roman" panose="02020603050405020304" pitchFamily="18" charset="0"/>
              </a:rPr>
              <a:t>and </a:t>
            </a:r>
            <a:r>
              <a:rPr lang="en-US" sz="2000" b="1" dirty="0">
                <a:latin typeface="Times New Roman" panose="02020603050405020304" pitchFamily="18" charset="0"/>
                <a:cs typeface="Times New Roman" panose="02020603050405020304" pitchFamily="18" charset="0"/>
              </a:rPr>
              <a:t>glucose</a:t>
            </a:r>
            <a:r>
              <a:rPr lang="en-US" sz="2000" dirty="0">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 The substance in panel D is freely filtered at the glomerular capillaries and is not reabsorbed, but additional quantities of this substance are secreted from the peritubular capillary blood into the renal tubules. The excretion rate in this case is calculated as filtration rate plus tubular secretion rate which occurs for </a:t>
            </a:r>
            <a:r>
              <a:rPr lang="en-US" sz="2000" b="1" dirty="0">
                <a:latin typeface="Times New Roman" panose="02020603050405020304" pitchFamily="18" charset="0"/>
                <a:cs typeface="Times New Roman" panose="02020603050405020304" pitchFamily="18" charset="0"/>
              </a:rPr>
              <a:t>organic acids and bases</a:t>
            </a:r>
            <a:r>
              <a:rPr lang="en-US" sz="2000" dirty="0">
                <a:latin typeface="Times New Roman" panose="02020603050405020304" pitchFamily="18" charset="0"/>
                <a:cs typeface="Times New Roman" panose="02020603050405020304" pitchFamily="18" charset="0"/>
              </a:rPr>
              <a:t>.</a:t>
            </a:r>
            <a:endParaRPr lang="en-US" altLang="en-US" sz="2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8193</TotalTime>
  <Words>1831</Words>
  <Application>Microsoft Office PowerPoint</Application>
  <PresentationFormat>Custom</PresentationFormat>
  <Paragraphs>74</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Euphemia</vt:lpstr>
      <vt:lpstr>Franklin Gothic Medium</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BMID_I</dc:title>
  <dc:subject>Lecture 2</dc:subject>
  <dc:creator>MAHİR RAHMAN AL-HAJAJ</dc:creator>
  <cp:keywords>Al-Mustaqbal University College</cp:keywords>
  <cp:lastModifiedBy>zainab.sattar.jabbar@uomus.edu.iq</cp:lastModifiedBy>
  <cp:revision>301</cp:revision>
  <cp:lastPrinted>2022-10-07T10:41:00Z</cp:lastPrinted>
  <dcterms:created xsi:type="dcterms:W3CDTF">2022-10-06T20:58:00Z</dcterms:created>
  <dcterms:modified xsi:type="dcterms:W3CDTF">2025-03-10T23:06:40Z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y fmtid="{D5CDD505-2E9C-101B-9397-08002B2CF9AE}" pid="8" name="ICV">
    <vt:lpwstr>913990E07BD44E7DA43201A496198A3C_12</vt:lpwstr>
  </property>
  <property fmtid="{D5CDD505-2E9C-101B-9397-08002B2CF9AE}" pid="9" name="KSOProductBuildVer">
    <vt:lpwstr>1033-12.2.0.19805</vt:lpwstr>
  </property>
</Properties>
</file>