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0" r:id="rId4"/>
    <p:sldId id="258" r:id="rId5"/>
    <p:sldId id="261" r:id="rId6"/>
    <p:sldId id="262" r:id="rId7"/>
    <p:sldId id="263" r:id="rId8"/>
    <p:sldId id="267"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317798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91218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143187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90730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354124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E0DC217-514C-4B52-AE49-49813D313CAE}" type="datetimeFigureOut">
              <a:rPr lang="ar-IQ" smtClean="0"/>
              <a:t>25/11/1446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3696531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E0DC217-514C-4B52-AE49-49813D313CAE}" type="datetimeFigureOut">
              <a:rPr lang="ar-IQ" smtClean="0"/>
              <a:t>25/11/1446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389189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E0DC217-514C-4B52-AE49-49813D313CAE}" type="datetimeFigureOut">
              <a:rPr lang="ar-IQ" smtClean="0"/>
              <a:t>25/11/1446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79900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E0DC217-514C-4B52-AE49-49813D313CAE}" type="datetimeFigureOut">
              <a:rPr lang="ar-IQ" smtClean="0"/>
              <a:t>25/11/1446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1742592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0DC217-514C-4B52-AE49-49813D313CAE}" type="datetimeFigureOut">
              <a:rPr lang="ar-IQ" smtClean="0"/>
              <a:t>25/11/1446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157115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0DC217-514C-4B52-AE49-49813D313CAE}" type="datetimeFigureOut">
              <a:rPr lang="ar-IQ" smtClean="0"/>
              <a:t>25/11/1446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30D48F-C10C-471C-993D-43E3C3A890B6}" type="slidenum">
              <a:rPr lang="ar-IQ" smtClean="0"/>
              <a:t>‹#›</a:t>
            </a:fld>
            <a:endParaRPr lang="ar-IQ"/>
          </a:p>
        </p:txBody>
      </p:sp>
    </p:spTree>
    <p:extLst>
      <p:ext uri="{BB962C8B-B14F-4D97-AF65-F5344CB8AC3E}">
        <p14:creationId xmlns:p14="http://schemas.microsoft.com/office/powerpoint/2010/main" val="804304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E0DC217-514C-4B52-AE49-49813D313CAE}" type="datetimeFigureOut">
              <a:rPr lang="ar-IQ" smtClean="0"/>
              <a:t>25/11/1446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E30D48F-C10C-471C-993D-43E3C3A890B6}" type="slidenum">
              <a:rPr lang="ar-IQ" smtClean="0"/>
              <a:t>‹#›</a:t>
            </a:fld>
            <a:endParaRPr lang="ar-IQ"/>
          </a:p>
        </p:txBody>
      </p:sp>
    </p:spTree>
    <p:extLst>
      <p:ext uri="{BB962C8B-B14F-4D97-AF65-F5344CB8AC3E}">
        <p14:creationId xmlns:p14="http://schemas.microsoft.com/office/powerpoint/2010/main" val="4289612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ar-IQ" dirty="0" smtClean="0"/>
              <a:t>مهارة التحدث  والكتابة </a:t>
            </a:r>
            <a:endParaRPr lang="ar-IQ" dirty="0"/>
          </a:p>
        </p:txBody>
      </p:sp>
      <p:sp>
        <p:nvSpPr>
          <p:cNvPr id="3" name="عنوان فرعي 2"/>
          <p:cNvSpPr>
            <a:spLocks noGrp="1"/>
          </p:cNvSpPr>
          <p:nvPr>
            <p:ph type="subTitle" idx="1"/>
          </p:nvPr>
        </p:nvSpPr>
        <p:spPr/>
        <p:txBody>
          <a:bodyPr/>
          <a:lstStyle/>
          <a:p>
            <a:r>
              <a:rPr lang="ar-IQ" b="1" dirty="0" smtClean="0"/>
              <a:t>اعداد </a:t>
            </a:r>
          </a:p>
          <a:p>
            <a:r>
              <a:rPr lang="ar-IQ" b="1" dirty="0" smtClean="0"/>
              <a:t>م.م.فاطمة تركي صاحب </a:t>
            </a:r>
          </a:p>
        </p:txBody>
      </p:sp>
      <p:sp>
        <p:nvSpPr>
          <p:cNvPr id="4" name="مستطيل 3"/>
          <p:cNvSpPr/>
          <p:nvPr/>
        </p:nvSpPr>
        <p:spPr>
          <a:xfrm>
            <a:off x="9534525" y="81913"/>
            <a:ext cx="2286000" cy="1668149"/>
          </a:xfrm>
          <a:prstGeom prst="rect">
            <a:avLst/>
          </a:prstGeom>
        </p:spPr>
        <p:txBody>
          <a:bodyPr>
            <a:spAutoFit/>
          </a:bodyPr>
          <a:lstStyle/>
          <a:p>
            <a:pPr lvl="0" algn="ctr">
              <a:spcBef>
                <a:spcPct val="20000"/>
              </a:spcBef>
            </a:pPr>
            <a:r>
              <a:rPr lang="ar-IQ" sz="3200" dirty="0">
                <a:solidFill>
                  <a:prstClr val="black">
                    <a:tint val="75000"/>
                  </a:prstClr>
                </a:solidFill>
              </a:rPr>
              <a:t>اعداد </a:t>
            </a:r>
          </a:p>
          <a:p>
            <a:pPr lvl="0" algn="ctr">
              <a:spcBef>
                <a:spcPct val="20000"/>
              </a:spcBef>
            </a:pPr>
            <a:r>
              <a:rPr lang="ar-IQ" sz="3200" dirty="0">
                <a:solidFill>
                  <a:prstClr val="black">
                    <a:tint val="75000"/>
                  </a:prstClr>
                </a:solidFill>
              </a:rPr>
              <a:t>م.م.فاطمة تركي صاحب </a:t>
            </a:r>
          </a:p>
        </p:txBody>
      </p:sp>
    </p:spTree>
    <p:extLst>
      <p:ext uri="{BB962C8B-B14F-4D97-AF65-F5344CB8AC3E}">
        <p14:creationId xmlns:p14="http://schemas.microsoft.com/office/powerpoint/2010/main" val="82234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IQ" b="1" dirty="0" smtClean="0"/>
              <a:t>انواع الكتابة </a:t>
            </a:r>
            <a:endParaRPr lang="ar-IQ" b="1"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
            <a:r>
              <a:rPr lang="ar-IQ" b="1" dirty="0" smtClean="0">
                <a:solidFill>
                  <a:schemeClr val="tx1"/>
                </a:solidFill>
              </a:rPr>
              <a:t>1 - الكتابة الوظيفية:إغلاق شريط البحثلعل ما يميز هذه الكتابة أنها تخلو من الإيحاءات، وتتميز بأن ألفاظها ذات دلالات قاطعة لا تحتمل تأويل و تستلزم مهارة من نوع خاص، وتستخدم في مجالات متعددة من الحياة. وعلى سبيل المثال: تلخيص الموضوعات، وكتابة التقارير والرسائل، وكلمات الافتتاح، والخاتمة والمذكرات الشخصية، والبرقيات ومحاضر الاجتماعات ..... وغير ذلك)</a:t>
            </a:r>
          </a:p>
          <a:p>
            <a:pPr algn="just"/>
            <a:r>
              <a:rPr lang="ar-IQ" b="1" dirty="0" smtClean="0">
                <a:solidFill>
                  <a:schemeClr val="accent2">
                    <a:lumMod val="75000"/>
                  </a:schemeClr>
                </a:solidFill>
              </a:rPr>
              <a:t>2 - الكتابة الإبداعية:وهذا النوع من الكتابة يتصل بما يكشفه الإنسان من أحاسيس ومشاعر، وابتكار وهذه الكتابة تحتاج إلى ملكة، وموهبة؛ لأنها تعبر عن بعض الرؤى الشخصية، وتكشف التجارب الإنسانية، وهي تختلف من شخص إلى آخر. ولعل ما يميزها أنها تقوم على الابتكار، وتلتزم الأسلوب الأدبي، والصور الجمالية، والخيالية المعتمدة على إطلاع الإنسان على الثقافات المختلفة، وعلى تجاربه الشخصية، وخبرته الفنية الجمالية، وتشمل مجال النثر، وأنواع الشعر، والفنون النثرية، وكتابة المقالة، والقصة والمسرحية، والخطابة وغير ذلك</a:t>
            </a:r>
          </a:p>
          <a:p>
            <a:pPr algn="just"/>
            <a:endParaRPr lang="ar-IQ" b="1" dirty="0">
              <a:solidFill>
                <a:srgbClr val="FF0000"/>
              </a:solidFill>
            </a:endParaRPr>
          </a:p>
        </p:txBody>
      </p:sp>
    </p:spTree>
    <p:extLst>
      <p:ext uri="{BB962C8B-B14F-4D97-AF65-F5344CB8AC3E}">
        <p14:creationId xmlns:p14="http://schemas.microsoft.com/office/powerpoint/2010/main" val="123578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ar-IQ" b="1" dirty="0" smtClean="0"/>
              <a:t>مهارة التلخيص</a:t>
            </a:r>
            <a:endParaRPr lang="ar-IQ" b="1"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r>
              <a:rPr lang="ar-IQ" b="1" dirty="0" smtClean="0"/>
              <a:t>ويمكن تعريف مهارة التلخيص أيضاً على أنها القدرة على التعبير عن الأفكار الرئيسية للموضوع عن طريق كلمات قليلة دون المساس بالمعنى أو الإبهام في الصياغة.</a:t>
            </a:r>
          </a:p>
          <a:p>
            <a:pPr algn="just"/>
            <a:r>
              <a:rPr lang="ar-IQ" b="1" dirty="0" smtClean="0"/>
              <a:t>تكمن أهمية مهارة التلخيص في تزويد القاريء بالأفكار الأساسية والقدرة على الاستيعاب والتركيز والبحث عن العناصر الهامة للموضوع في عصر تعدد فيه مصادر المعرفة والحرص على استمرارية القارئ في القراءة والاستماع للعديد من الموضوعات واستخلاص الأفكار الرئيسية منها والتدريب العملي على الكتابة وكيفية صياغة المفاهيم والعبارات بأسلوب جديد دون المساس بالمعنى، وادخار الوقت والجهد</a:t>
            </a:r>
            <a:endParaRPr lang="ar-IQ" b="1" dirty="0"/>
          </a:p>
        </p:txBody>
      </p:sp>
    </p:spTree>
    <p:extLst>
      <p:ext uri="{BB962C8B-B14F-4D97-AF65-F5344CB8AC3E}">
        <p14:creationId xmlns:p14="http://schemas.microsoft.com/office/powerpoint/2010/main" val="73832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ar-IQ" sz="2400" b="1" dirty="0" smtClean="0">
                <a:cs typeface="+mn-cs"/>
              </a:rPr>
              <a:t>مهارة التحدث</a:t>
            </a:r>
            <a:r>
              <a:rPr lang="ar-IQ" sz="2400" b="1" dirty="0">
                <a:cs typeface="+mn-cs"/>
              </a:rPr>
              <a:t/>
            </a:r>
            <a:br>
              <a:rPr lang="ar-IQ" sz="2400" b="1" dirty="0">
                <a:cs typeface="+mn-cs"/>
              </a:rPr>
            </a:br>
            <a:r>
              <a:rPr lang="ar-IQ" sz="2400" b="1" dirty="0" smtClean="0">
                <a:cs typeface="+mn-cs"/>
              </a:rPr>
              <a:t>يعرف التحدث بأنه مهارة نقل الأفكار والمعاني من المتحدث إلى الآخرين في طلاقة والسياب مع صحة في التعبير وسلامة في الأداء .</a:t>
            </a:r>
            <a:endParaRPr lang="ar-IQ" sz="2400" b="1" dirty="0">
              <a:cs typeface="+mn-cs"/>
            </a:endParaRPr>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lnSpcReduction="10000"/>
          </a:bodyPr>
          <a:lstStyle/>
          <a:p>
            <a:r>
              <a:rPr lang="ar-IQ" dirty="0" smtClean="0"/>
              <a:t>تعد المحادثة الفن الثاني من فنون اللغة؛ فالتحدث نتيجة للاستماع وانعكاس0</a:t>
            </a:r>
          </a:p>
          <a:p>
            <a:r>
              <a:rPr lang="ar-IQ" dirty="0" smtClean="0"/>
              <a:t>ويظهر من هذا التعريف أن قوام عملية التحدث يعتمد على أمرين أحدهما : </a:t>
            </a:r>
          </a:p>
          <a:p>
            <a:r>
              <a:rPr lang="ar-IQ" dirty="0" smtClean="0"/>
              <a:t>التوصيل           والآخر : الصحة اللغوية والنطقية.</a:t>
            </a:r>
          </a:p>
          <a:p>
            <a:r>
              <a:rPr lang="ar-IQ" dirty="0" smtClean="0"/>
              <a:t>وعملية التحدث ليست بسيطة تحدث فجأة، وإنما هي عملية معقدة بالرغم من مظهرها الفجائي، إلا أنها تتم في عدة خطوات وهذه الخطوات هي:</a:t>
            </a:r>
          </a:p>
          <a:p>
            <a:r>
              <a:rPr lang="ar-IQ" dirty="0" smtClean="0"/>
              <a:t>استشارة.     تفكير     صياغة.       نطق</a:t>
            </a:r>
            <a:endParaRPr lang="ar-IQ" dirty="0"/>
          </a:p>
        </p:txBody>
      </p:sp>
    </p:spTree>
    <p:extLst>
      <p:ext uri="{BB962C8B-B14F-4D97-AF65-F5344CB8AC3E}">
        <p14:creationId xmlns:p14="http://schemas.microsoft.com/office/powerpoint/2010/main" val="49350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b="1" dirty="0" smtClean="0"/>
              <a:t>عناصر التحدث</a:t>
            </a:r>
            <a:endParaRPr lang="ar-IQ" b="1" dirty="0"/>
          </a:p>
        </p:txBody>
      </p:sp>
      <p:sp>
        <p:nvSpPr>
          <p:cNvPr id="3" name="عنصر نائب للمحتوى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ar-IQ" b="1" dirty="0" smtClean="0">
                <a:solidFill>
                  <a:schemeClr val="accent2">
                    <a:lumMod val="75000"/>
                  </a:schemeClr>
                </a:solidFill>
              </a:rPr>
              <a:t>وجود دافع للكلام مع تقدير أهمية هذا الدافع ، فإذا أسيء تقديره صار التحدث بلا قيمة.</a:t>
            </a:r>
          </a:p>
          <a:p>
            <a:r>
              <a:rPr lang="ar-IQ" b="1" dirty="0" smtClean="0"/>
              <a:t>التفكير، وينبغي أن يكون تلقائيا وسريعا وغير ملحوظ، وتكون مهمته الأساسية تقدير الموقف وربط المعاني واختبار مدى ملاءمتها للموقف.</a:t>
            </a:r>
          </a:p>
          <a:p>
            <a:r>
              <a:rPr lang="ar-IQ" b="1" dirty="0" smtClean="0">
                <a:solidFill>
                  <a:schemeClr val="accent2">
                    <a:lumMod val="75000"/>
                  </a:schemeClr>
                </a:solidFill>
              </a:rPr>
              <a:t>صياغة الجمل والعبارات التي من شأنها نقل الأفكار، وهي مرتبطة بالتفكير؛ إذ لا يمكن الفصل بين مرحلةالصياغة اللغوية والتفكير.</a:t>
            </a:r>
          </a:p>
          <a:p>
            <a:r>
              <a:rPr lang="ar-IQ" b="1" dirty="0" smtClean="0"/>
              <a:t>الأداء الصوتي، فلا بد أن يكون الجهاز الصوتي سليما، وأن تؤدي المخارج عملها .</a:t>
            </a:r>
            <a:endParaRPr lang="ar-IQ" b="1" dirty="0"/>
          </a:p>
        </p:txBody>
      </p:sp>
    </p:spTree>
    <p:extLst>
      <p:ext uri="{BB962C8B-B14F-4D97-AF65-F5344CB8AC3E}">
        <p14:creationId xmlns:p14="http://schemas.microsoft.com/office/powerpoint/2010/main" val="304657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chemeClr val="accent2">
                    <a:lumMod val="75000"/>
                  </a:schemeClr>
                </a:solidFill>
              </a:rPr>
              <a:t>طبيعة التحدث واهميته </a:t>
            </a:r>
            <a:endParaRPr lang="ar-IQ" b="1" dirty="0">
              <a:solidFill>
                <a:schemeClr val="accent2">
                  <a:lumMod val="75000"/>
                </a:schemeClr>
              </a:solidFill>
            </a:endParaRPr>
          </a:p>
        </p:txBody>
      </p:sp>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000" b="1" dirty="0" smtClean="0"/>
              <a:t>يأتي التحدث استجابة طبيعية لمواقف الحياة المختلفة ، وهو وسيلة للاتصال بالآخرين، ومظهر بارز للشخصية .وحصيلة مهارات متعددة، وهو من أكثر الأنشطة اللغوية انتشارا في الحياة العملية والعلمية والاجتماعية؛ إذ يرى معظم الباحثين اللغويين أنه يمثل حوالي (5%) من النشاط اللغوي، مضافا إلى ذلك أو قبل ذلك أنه يساعد على تحقيق أمرين في غاية الأهمية</a:t>
            </a:r>
          </a:p>
          <a:p>
            <a:pPr algn="just"/>
            <a:r>
              <a:rPr lang="ar-IQ" sz="2000" b="1" dirty="0" smtClean="0"/>
              <a:t>الوعي بالذات ، فالتحدث يشعر الإنسان بأن له كيانا، وأنه قادر على التأثير في الآخرين والتواصل معهم . الارتياح النفسي والطمانينة والانفراج الداخلي، وذلك أن التدفق في الحديث فيه تنفيس عن الذات وهمومها.</a:t>
            </a:r>
          </a:p>
          <a:p>
            <a:pPr algn="just"/>
            <a:endParaRPr lang="ar-IQ" sz="2000" b="1" dirty="0"/>
          </a:p>
          <a:p>
            <a:pPr algn="just"/>
            <a:endParaRPr lang="ar-IQ" sz="2000" b="1" dirty="0" smtClean="0"/>
          </a:p>
          <a:p>
            <a:pPr algn="just"/>
            <a:r>
              <a:rPr lang="ar-IQ" sz="2000" b="1" dirty="0" smtClean="0">
                <a:solidFill>
                  <a:schemeClr val="accent2">
                    <a:lumMod val="75000"/>
                  </a:schemeClr>
                </a:solidFill>
              </a:rPr>
              <a:t>إننا كثيراً ما نجد أن الكثير يجعلون تعلم اللغة العربية يهدف أولا إلى التمكن من التحدث والكلام بهذه اللغة، كما أننا حينما نقول فلان يعرف اللغة الإنجليزية، مثلا يتبادر إلى الأذهان أنه يتحدث بها،</a:t>
            </a:r>
            <a:endParaRPr lang="ar-IQ" sz="2000" b="1" dirty="0">
              <a:solidFill>
                <a:schemeClr val="accent2">
                  <a:lumMod val="75000"/>
                </a:schemeClr>
              </a:solidFill>
            </a:endParaRPr>
          </a:p>
        </p:txBody>
      </p:sp>
    </p:spTree>
    <p:extLst>
      <p:ext uri="{BB962C8B-B14F-4D97-AF65-F5344CB8AC3E}">
        <p14:creationId xmlns:p14="http://schemas.microsoft.com/office/powerpoint/2010/main" val="135077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ar-IQ" sz="2000" smtClean="0"/>
              <a:t>المهارات الاساسية</a:t>
            </a:r>
            <a:r>
              <a:rPr lang="ar-IQ" sz="2000" smtClean="0">
                <a:cs typeface="+mn-cs"/>
              </a:rPr>
              <a:t/>
            </a:r>
            <a:br>
              <a:rPr lang="ar-IQ" sz="2000" smtClean="0">
                <a:cs typeface="+mn-cs"/>
              </a:rPr>
            </a:br>
            <a:r>
              <a:rPr lang="ar-IQ" sz="2000" smtClean="0">
                <a:cs typeface="+mn-cs"/>
              </a:rPr>
              <a:t>مهارة </a:t>
            </a:r>
            <a:r>
              <a:rPr lang="ar-IQ" sz="2000" dirty="0" smtClean="0">
                <a:cs typeface="+mn-cs"/>
              </a:rPr>
              <a:t>المحادثة مهارة إنتاجية تهتم بإنتاج أصوات اللغة وكلماتها وجملها بطريقة صحيحة أثناء الكلام، ومن أهم مهارات المحادثة </a:t>
            </a:r>
            <a:r>
              <a:rPr lang="ar-IQ" sz="2000" smtClean="0">
                <a:cs typeface="+mn-cs"/>
              </a:rPr>
              <a:t>ما يأتي:</a:t>
            </a:r>
            <a:endParaRPr lang="ar-IQ" sz="2000" dirty="0">
              <a:cs typeface="+mn-cs"/>
            </a:endParaRPr>
          </a:p>
        </p:txBody>
      </p:sp>
      <p:sp>
        <p:nvSpPr>
          <p:cNvPr id="3" name="عنصر نائب للمحتوى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r>
              <a:rPr lang="ar-IQ" sz="2800" b="1" dirty="0" smtClean="0"/>
              <a:t>نطق الأصوات نطقا صحيحًا.</a:t>
            </a:r>
          </a:p>
          <a:p>
            <a:r>
              <a:rPr lang="ar-IQ" sz="2800" b="1" dirty="0" smtClean="0"/>
              <a:t>التمييز عند النطق بين الأصوات المتشابهة تمييزاً واضحا (ذاظ) (ذاز) (ت/ط).)د/ض) (س/ص</a:t>
            </a:r>
          </a:p>
          <a:p>
            <a:r>
              <a:rPr lang="ar-IQ" sz="2800" b="1" dirty="0" smtClean="0"/>
              <a:t>(التمييز عند النطق بين الحركات القصيرة والطويلة</a:t>
            </a:r>
          </a:p>
          <a:p>
            <a:r>
              <a:rPr lang="ar-IQ" sz="2800" b="1" dirty="0" smtClean="0"/>
              <a:t>نطق الأصوات المتجاورة نطقا صحيحًا، مثل: (ب ت ث</a:t>
            </a:r>
          </a:p>
          <a:p>
            <a:r>
              <a:rPr lang="ar-IQ" sz="2800" b="1" dirty="0" smtClean="0"/>
              <a:t>استخدام النظام الصحيح لتركيب الكلمة عند المحادثة.</a:t>
            </a:r>
          </a:p>
          <a:p>
            <a:r>
              <a:rPr lang="ar-IQ" sz="2800" b="1" dirty="0" smtClean="0"/>
              <a:t>استخدام النظام الصحيح لتركيب الجملة عند المحادثة.</a:t>
            </a:r>
          </a:p>
          <a:p>
            <a:r>
              <a:rPr lang="ar-IQ" sz="2800" b="1" dirty="0" smtClean="0"/>
              <a:t>ترتيب الأفكار ترتيبا منطقيا وفق قاعدتي الاختيار والتأليف</a:t>
            </a:r>
          </a:p>
          <a:p>
            <a:r>
              <a:rPr lang="ar-IQ" sz="2800" b="1" dirty="0" smtClean="0"/>
              <a:t>إلقاء خطبة أو كلمة، أو مداخلة بطريقة مناسبة</a:t>
            </a:r>
          </a:p>
          <a:p>
            <a:r>
              <a:rPr lang="ar-IQ" sz="2800" b="1" dirty="0" smtClean="0"/>
              <a:t>القدرة على حكاية الخبرات الشخصية بطريقة جذابة ومناسبة</a:t>
            </a:r>
          </a:p>
          <a:p>
            <a:r>
              <a:rPr lang="ar-IQ" sz="2800" b="1" dirty="0" smtClean="0"/>
              <a:t>الاختيار الدقيق للكلمات المعبرة عن نوع المشاعر والأفكار</a:t>
            </a:r>
          </a:p>
          <a:p>
            <a:r>
              <a:rPr lang="ar-IQ" sz="2800" b="1" dirty="0" smtClean="0"/>
              <a:t>النطق الصحيح للأصوات العربية منفصلة ومتصلة</a:t>
            </a:r>
          </a:p>
          <a:p>
            <a:r>
              <a:rPr lang="ar-IQ" sz="2800" b="1" dirty="0" smtClean="0"/>
              <a:t>اختيار التعبيرات المناسبة للمواقف المختلفة.</a:t>
            </a:r>
          </a:p>
          <a:p>
            <a:r>
              <a:rPr lang="ar-IQ" sz="2800" b="1" dirty="0" smtClean="0"/>
              <a:t>إدارة حوار مع أحد</a:t>
            </a:r>
          </a:p>
          <a:p>
            <a:endParaRPr lang="ar-IQ" sz="2800" dirty="0" smtClean="0"/>
          </a:p>
          <a:p>
            <a:endParaRPr lang="ar-IQ" sz="2800" dirty="0"/>
          </a:p>
        </p:txBody>
      </p:sp>
    </p:spTree>
    <p:extLst>
      <p:ext uri="{BB962C8B-B14F-4D97-AF65-F5344CB8AC3E}">
        <p14:creationId xmlns:p14="http://schemas.microsoft.com/office/powerpoint/2010/main" val="73264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circle(in)">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circle(in)">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circle(in)">
                                      <p:cBhvr>
                                        <p:cTn id="52" dur="2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circle(in)">
                                      <p:cBhvr>
                                        <p:cTn id="57" dur="20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circle(in)">
                                      <p:cBhvr>
                                        <p:cTn id="62" dur="2000"/>
                                        <p:tgtEl>
                                          <p:spTgt spid="3">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circle(in)">
                                      <p:cBhvr>
                                        <p:cTn id="67" dur="2000"/>
                                        <p:tgtEl>
                                          <p:spTgt spid="3">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circle(in)">
                                      <p:cBhvr>
                                        <p:cTn id="72" dur="2000"/>
                                        <p:tgtEl>
                                          <p:spTgt spid="3">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circle(in)">
                                      <p:cBhvr>
                                        <p:cTn id="7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IQ" dirty="0" smtClean="0"/>
              <a:t>مهارة الكتابة</a:t>
            </a:r>
            <a:br>
              <a:rPr lang="ar-IQ" dirty="0" smtClean="0"/>
            </a:br>
            <a:r>
              <a:rPr lang="ar-IQ" dirty="0" smtClean="0"/>
              <a:t>نوع من التعبير</a:t>
            </a:r>
            <a:endParaRPr lang="ar-IQ" dirty="0"/>
          </a:p>
        </p:txBody>
      </p:sp>
      <p:sp>
        <p:nvSpPr>
          <p:cNvPr id="3" name="عنصر نائب للمحتوى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algn="just"/>
            <a:r>
              <a:rPr lang="ar-IQ" dirty="0" smtClean="0"/>
              <a:t> الغرض منها إيصال ما يريد الكاتب أن يوصله إلى ذهن القارئ أو ما يريد أن يقدمه لهم معتمداً في ذلك على الوصف والشرحوالتوضيح والأمثلة والشواهد وذلك وفق تنظيم معين وخطة واضحة لا تحتوي اللبس والغموض.</a:t>
            </a:r>
          </a:p>
          <a:p>
            <a:pPr marL="0" indent="0" algn="just">
              <a:buNone/>
            </a:pPr>
            <a:endParaRPr lang="ar-IQ" dirty="0"/>
          </a:p>
          <a:p>
            <a:pPr marL="0" indent="0" algn="just">
              <a:buNone/>
            </a:pPr>
            <a:endParaRPr lang="ar-IQ" dirty="0" smtClean="0"/>
          </a:p>
          <a:p>
            <a:pPr algn="just"/>
            <a:r>
              <a:rPr lang="ar-IQ" dirty="0" smtClean="0"/>
              <a:t>والتعبير الجيد يكون مصاغاً بشكل جيد والغرض منه تثقيف القراء من خلال معالجة الموضوع من مختلف جوانبه مثل مقالات الصحف والموسوعات والأوراق العلمية والتقارير كذلك المعلومات أو الكتابات المعلوماتية</a:t>
            </a:r>
          </a:p>
          <a:p>
            <a:pPr marL="0" indent="0" algn="just">
              <a:buNone/>
            </a:pPr>
            <a:endParaRPr lang="ar-IQ" dirty="0"/>
          </a:p>
          <a:p>
            <a:pPr marL="0" indent="0" algn="just">
              <a:buNone/>
            </a:pPr>
            <a:endParaRPr lang="ar-IQ" dirty="0" smtClean="0"/>
          </a:p>
          <a:p>
            <a:pPr algn="just"/>
            <a:r>
              <a:rPr lang="ar-IQ" dirty="0" smtClean="0"/>
              <a:t>وهكذا فإن التعبير سواء أكان خطياً أم شفوياً يحيط بنا من كل جانب في حياتنا اليومية لذلك يجب على جميع الناس بمختلف مستوياتهم وأنواع انشغالاتهم أن يتعلموا أصول التعبير وكل بحسب عمله وواجبه. وتجب الإشارة إلى أن التعبير يختلف كما يختلف الناس من حيث الطباع والمواهب والمهارات</a:t>
            </a:r>
            <a:endParaRPr lang="ar-IQ" dirty="0"/>
          </a:p>
        </p:txBody>
      </p:sp>
    </p:spTree>
    <p:extLst>
      <p:ext uri="{BB962C8B-B14F-4D97-AF65-F5344CB8AC3E}">
        <p14:creationId xmlns:p14="http://schemas.microsoft.com/office/powerpoint/2010/main" val="419973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ircle(in)">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ar-IQ" dirty="0" smtClean="0"/>
              <a:t>تعريف الكتابة</a:t>
            </a:r>
            <a:endParaRPr lang="ar-IQ"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0000" lnSpcReduction="20000"/>
          </a:bodyPr>
          <a:lstStyle/>
          <a:p>
            <a:pPr algn="just"/>
            <a:r>
              <a:rPr lang="ar-IQ" dirty="0" smtClean="0"/>
              <a:t>تعرف الكتابة بأنها عملية رسم رموز الأصوات والمعاني وهي عملية معقدة في ذاتها كفاءة، أو قدرة على تصورها الأفكار، وتصويرها في حروف، وتراكيب صحيحة نحواً، وفي أساليب متنوعة المدى، والعمق والطلاقة مع عرض تلك الأفكار في وضوح ومعالجتها في تتابع وتدقيق، وثم تنقيح الأفكار، والتراكيب التي تعرضها بشكل يدعو إلى مزيد من الضبط وتعميق التفكير</a:t>
            </a:r>
          </a:p>
          <a:p>
            <a:pPr marL="0" indent="0" algn="just">
              <a:buNone/>
            </a:pPr>
            <a:endParaRPr lang="ar-IQ" dirty="0" smtClean="0"/>
          </a:p>
          <a:p>
            <a:pPr marL="0" indent="0" algn="just">
              <a:buNone/>
            </a:pPr>
            <a:r>
              <a:rPr lang="ar-IQ" dirty="0" smtClean="0"/>
              <a:t>وتعد الكتابة أعظم إنجاز للعقل البشري، فالكتابة أو التدوين ربطت الحاضر بالماضي ونقلت العلوم من الأجيال السالفة إلى الأجيال التي بعدها، كما أنها وسيلة للتعبير عما في النفس البشرية من خواطر وأفكار</a:t>
            </a:r>
          </a:p>
          <a:p>
            <a:pPr marL="0" indent="0" algn="just">
              <a:buNone/>
            </a:pPr>
            <a:endParaRPr lang="ar-IQ" dirty="0"/>
          </a:p>
          <a:p>
            <a:pPr marL="0" indent="0" algn="just">
              <a:buNone/>
            </a:pPr>
            <a:r>
              <a:rPr lang="ar-IQ" dirty="0" smtClean="0"/>
              <a:t>وتتجلى منزلتها أكثر لأنها حفظت وحي السماء إلى الأرض مسجلاً مكتوباً تقرؤه الأجيال.</a:t>
            </a:r>
          </a:p>
          <a:p>
            <a:pPr marL="0" indent="0" algn="just">
              <a:buNone/>
            </a:pPr>
            <a:r>
              <a:rPr lang="ar-IQ" dirty="0" smtClean="0"/>
              <a:t>ولأهمية الكتابة أقسم الله جل وعلا بأداة من أدواتها، قال تعالى: ((ن، والقلم ومايسطرون))</a:t>
            </a:r>
          </a:p>
          <a:p>
            <a:pPr marL="0" indent="0" algn="just">
              <a:buNone/>
            </a:pPr>
            <a:endParaRPr lang="ar-IQ" dirty="0"/>
          </a:p>
        </p:txBody>
      </p:sp>
    </p:spTree>
    <p:extLst>
      <p:ext uri="{BB962C8B-B14F-4D97-AF65-F5344CB8AC3E}">
        <p14:creationId xmlns:p14="http://schemas.microsoft.com/office/powerpoint/2010/main" val="388738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ar-IQ" dirty="0" smtClean="0"/>
              <a:t>تعريف الكتابة</a:t>
            </a:r>
            <a:endParaRPr lang="ar-IQ"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0000" lnSpcReduction="20000"/>
          </a:bodyPr>
          <a:lstStyle/>
          <a:p>
            <a:pPr algn="just"/>
            <a:r>
              <a:rPr lang="ar-IQ" dirty="0" smtClean="0"/>
              <a:t>تعرف الكتابة بأنها عملية رسم رموز الأصوات والمعاني وهي عملية معقدة في ذاتها كفاءة، أو قدرة على تصورها الأفكار، وتصويرها في حروف، وتراكيب صحيحة نحواً، وفي أساليب متنوعة المدى، والعمق والطلاقة مع عرض تلك الأفكار في وضوح ومعالجتها في تتابع وتدقيق، وثم تنقيح الأفكار، والتراكيب التي تعرضها بشكل يدعو إلى مزيد من الضبط وتعميق التفكير</a:t>
            </a:r>
          </a:p>
          <a:p>
            <a:pPr marL="0" indent="0" algn="just">
              <a:buNone/>
            </a:pPr>
            <a:endParaRPr lang="ar-IQ" dirty="0" smtClean="0"/>
          </a:p>
          <a:p>
            <a:pPr marL="0" indent="0" algn="just">
              <a:buNone/>
            </a:pPr>
            <a:r>
              <a:rPr lang="ar-IQ" dirty="0" smtClean="0"/>
              <a:t>وتعد الكتابة أعظم إنجاز للعقل البشري، فالكتابة أو التدوين ربطت الحاضر بالماضي ونقلت العلوم من الأجيال السالفة إلى الأجيال التي بعدها، كما أنها وسيلة للتعبير عما في النفس البشرية من خواطر وأفكار</a:t>
            </a:r>
          </a:p>
          <a:p>
            <a:pPr marL="0" indent="0" algn="just">
              <a:buNone/>
            </a:pPr>
            <a:endParaRPr lang="ar-IQ" dirty="0"/>
          </a:p>
          <a:p>
            <a:pPr marL="0" indent="0" algn="just">
              <a:buNone/>
            </a:pPr>
            <a:r>
              <a:rPr lang="ar-IQ" dirty="0" smtClean="0"/>
              <a:t>وتتجلى منزلتها أكثر لأنها حفظت وحي السماء إلى الأرض مسجلاً مكتوباً تقرؤه الأجيال.</a:t>
            </a:r>
          </a:p>
          <a:p>
            <a:pPr marL="0" indent="0" algn="just">
              <a:buNone/>
            </a:pPr>
            <a:r>
              <a:rPr lang="ar-IQ" dirty="0" smtClean="0"/>
              <a:t>ولأهمية الكتابة أقسم الله جل وعلا بأداة من أدواتها، قال تعالى: ((ن، والقلم ومايسطرون))</a:t>
            </a:r>
          </a:p>
          <a:p>
            <a:pPr marL="0" indent="0" algn="just">
              <a:buNone/>
            </a:pPr>
            <a:endParaRPr lang="ar-IQ" dirty="0"/>
          </a:p>
        </p:txBody>
      </p:sp>
    </p:spTree>
    <p:extLst>
      <p:ext uri="{BB962C8B-B14F-4D97-AF65-F5344CB8AC3E}">
        <p14:creationId xmlns:p14="http://schemas.microsoft.com/office/powerpoint/2010/main" val="19260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ar-IQ" dirty="0" smtClean="0"/>
              <a:t>اهمية القراءة </a:t>
            </a:r>
            <a:endParaRPr lang="ar-IQ" dirty="0"/>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a:bodyPr>
          <a:lstStyle/>
          <a:p>
            <a:r>
              <a:rPr lang="ar-IQ" dirty="0" smtClean="0"/>
              <a:t> شهادة تسجيل للوقائع والأحداث، والقضايا، تنطق بالحق، وتقول الصدق</a:t>
            </a:r>
          </a:p>
          <a:p>
            <a:r>
              <a:rPr lang="ar-IQ" dirty="0" smtClean="0"/>
              <a:t> وسيلة تنفيس الفرد عن نفسه، والتعبير عن ما يجول بخاطره.</a:t>
            </a:r>
          </a:p>
          <a:p>
            <a:r>
              <a:rPr lang="ar-IQ" dirty="0" smtClean="0"/>
              <a:t>أداة الإبداع ووسيلته، فهي التي بواسطتها ينقل إلينا الأدباء والشعراء ما تفيض به قرائحهم من عذب القول وجميل القصيد.- أداة من أدوات الإعلام والدعوة خصوصا في عصرنا الحاضر حيث انتشرت المطبوعات والجرائد. والمجلات، والكتب.</a:t>
            </a:r>
          </a:p>
          <a:p>
            <a:r>
              <a:rPr lang="ar-IQ" dirty="0" smtClean="0"/>
              <a:t> أداة من أدوات المعرفة والتثقيف والتعليم في المدارس والكليات، ومراكز البحث العلمي</a:t>
            </a:r>
            <a:endParaRPr lang="ar-IQ" dirty="0"/>
          </a:p>
        </p:txBody>
      </p:sp>
    </p:spTree>
    <p:extLst>
      <p:ext uri="{BB962C8B-B14F-4D97-AF65-F5344CB8AC3E}">
        <p14:creationId xmlns:p14="http://schemas.microsoft.com/office/powerpoint/2010/main" val="393400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1107</Words>
  <Application>Microsoft Office PowerPoint</Application>
  <PresentationFormat>عرض على الشاشة (3:4)‏</PresentationFormat>
  <Paragraphs>69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مهارة التحدث  والكتابة </vt:lpstr>
      <vt:lpstr>مهارة التحدث يعرف التحدث بأنه مهارة نقل الأفكار والمعاني من المتحدث إلى الآخرين في طلاقة والسياب مع صحة في التعبير وسلامة في الأداء .</vt:lpstr>
      <vt:lpstr>عناصر التحدث</vt:lpstr>
      <vt:lpstr>طبيعة التحدث واهميته </vt:lpstr>
      <vt:lpstr>المهارات الاساسية مهارة المحادثة مهارة إنتاجية تهتم بإنتاج أصوات اللغة وكلماتها وجملها بطريقة صحيحة أثناء الكلام، ومن أهم مهارات المحادثة ما يأتي:</vt:lpstr>
      <vt:lpstr>مهارة الكتابة نوع من التعبير</vt:lpstr>
      <vt:lpstr>تعريف الكتابة</vt:lpstr>
      <vt:lpstr>تعريف الكتابة</vt:lpstr>
      <vt:lpstr>اهمية القراءة </vt:lpstr>
      <vt:lpstr>انواع الكتابة </vt:lpstr>
      <vt:lpstr>مهارة التلخيص</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مهارة التحدث  والكتابة</dc:title>
  <dc:creator>lenovo</dc:creator>
  <cp:lastModifiedBy>lenovo</cp:lastModifiedBy>
  <cp:revision>14</cp:revision>
  <dcterms:created xsi:type="dcterms:W3CDTF">2025-04-05T15:18:32Z</dcterms:created>
  <dcterms:modified xsi:type="dcterms:W3CDTF">2025-05-22T21:49:09Z</dcterms:modified>
</cp:coreProperties>
</file>