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6"/>
  </p:notesMasterIdLst>
  <p:handoutMasterIdLst>
    <p:handoutMasterId r:id="rId17"/>
  </p:handoutMasterIdLst>
  <p:sldIdLst>
    <p:sldId id="256" r:id="rId2"/>
    <p:sldId id="392" r:id="rId3"/>
    <p:sldId id="431" r:id="rId4"/>
    <p:sldId id="445" r:id="rId5"/>
    <p:sldId id="432" r:id="rId6"/>
    <p:sldId id="454" r:id="rId7"/>
    <p:sldId id="421" r:id="rId8"/>
    <p:sldId id="407" r:id="rId9"/>
    <p:sldId id="455" r:id="rId10"/>
    <p:sldId id="456" r:id="rId11"/>
    <p:sldId id="446" r:id="rId12"/>
    <p:sldId id="457" r:id="rId13"/>
    <p:sldId id="447" r:id="rId14"/>
    <p:sldId id="290" r:id="rId15"/>
  </p:sldIdLst>
  <p:sldSz cx="12188825"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howGuides="1">
      <p:cViewPr varScale="1">
        <p:scale>
          <a:sx n="108" d="100"/>
          <a:sy n="108" d="100"/>
        </p:scale>
        <p:origin x="52" y="6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BDB7646E-8811-423A-9C42-2CBFADA00A96}" type="datetimeFigureOut">
              <a:rPr lang="en-US" smtClean="0"/>
              <a:t>3/18/2025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solidFill>
                  <a:schemeClr val="tx1"/>
                </a:solidFill>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solidFill>
                  <a:schemeClr val="tx1"/>
                </a:solidFill>
              </a:defRPr>
            </a:lvl1pPr>
          </a:lstStyle>
          <a:p>
            <a:fld id="{D677E230-58DD-43ED-96A1-552DDAB53532}" type="datetimeFigureOut">
              <a:rPr lang="en-US" smtClean="0"/>
              <a:pPr/>
              <a:t>3/18/2025</a:t>
            </a:fld>
            <a:endParaRPr lang="en-US"/>
          </a:p>
        </p:txBody>
      </p:sp>
      <p:sp>
        <p:nvSpPr>
          <p:cNvPr id="4" name="Slide Image Placeholder 3"/>
          <p:cNvSpPr>
            <a:spLocks noGrp="1" noRot="1" noChangeAspect="1"/>
          </p:cNvSpPr>
          <p:nvPr>
            <p:ph type="sldImg" idx="2"/>
          </p:nvPr>
        </p:nvSpPr>
        <p:spPr>
          <a:xfrm>
            <a:off x="458788" y="720725"/>
            <a:ext cx="639762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solidFill>
                  <a:schemeClr val="tx1"/>
                </a:solidFill>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A60EEC-589F-8627-7A70-FE668FEBC69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EAB409D9-CB05-C02D-27D4-B48EEFD1AFAF}"/>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9539E7B7-89AB-D701-8DB8-FF2AB33BA8E9}"/>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DA8FF8D8-4822-8FE3-A258-A5237BF0DE21}"/>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2B201BB6-CE50-76AD-F209-90A815548CEC}"/>
                </a:ext>
              </a:extLst>
            </p:cNvPr>
            <p:cNvSpPr/>
            <p:nvPr/>
          </p:nvSpPr>
          <p:spPr>
            <a:xfrm>
              <a:off x="0" y="0"/>
              <a:ext cx="1472184" cy="1024128"/>
            </a:xfrm>
            <a:prstGeom prst="rect">
              <a:avLst/>
            </a:prstGeom>
            <a:blipFill>
              <a:blip r:embed="rId2"/>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2" name="Rectangle 11">
            <a:extLst>
              <a:ext uri="{FF2B5EF4-FFF2-40B4-BE49-F238E27FC236}">
                <a16:creationId xmlns:a16="http://schemas.microsoft.com/office/drawing/2014/main" id="{DA9B77F2-2391-AD2C-6C9D-D3D120569D90}"/>
              </a:ext>
            </a:extLst>
          </p:cNvPr>
          <p:cNvSpPr/>
          <p:nvPr userDrawn="1"/>
        </p:nvSpPr>
        <p:spPr>
          <a:xfrm>
            <a:off x="111025" y="136668"/>
            <a:ext cx="11966775" cy="6584664"/>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18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AFF2F-A8BD-568A-1D5C-D27CFE99ADF3}"/>
              </a:ext>
            </a:extLst>
          </p:cNvPr>
          <p:cNvSpPr>
            <a:spLocks noGrp="1"/>
          </p:cNvSpPr>
          <p:nvPr>
            <p:ph type="dt" sz="half" idx="10"/>
          </p:nvPr>
        </p:nvSpPr>
        <p:spPr/>
        <p:txBody>
          <a:bodyPr/>
          <a:lstStyle/>
          <a:p>
            <a:fld id="{FB74EC88-80EF-45B4-82D2-C5DF37C50BAD}" type="datetime1">
              <a:rPr lang="en-US" smtClean="0"/>
              <a:t>3/18/2025</a:t>
            </a:fld>
            <a:endParaRPr lang="en-US"/>
          </a:p>
        </p:txBody>
      </p:sp>
      <p:sp>
        <p:nvSpPr>
          <p:cNvPr id="3" name="Footer Placeholder 2">
            <a:extLst>
              <a:ext uri="{FF2B5EF4-FFF2-40B4-BE49-F238E27FC236}">
                <a16:creationId xmlns:a16="http://schemas.microsoft.com/office/drawing/2014/main" id="{B837642E-3277-7ACA-BE65-80D07438F70A}"/>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BEDA56E4-3C1C-4196-23B7-DB2345B93814}"/>
              </a:ext>
            </a:extLst>
          </p:cNvPr>
          <p:cNvSpPr>
            <a:spLocks noGrp="1"/>
          </p:cNvSpPr>
          <p:nvPr>
            <p:ph type="sldNum" sz="quarter" idx="12"/>
          </p:nvPr>
        </p:nvSpPr>
        <p:spPr>
          <a:xfrm>
            <a:off x="9142412" y="304800"/>
            <a:ext cx="2742486" cy="365125"/>
          </a:xfrm>
        </p:spPr>
        <p:txBody>
          <a:bodyPr/>
          <a:lstStyle>
            <a:lvl1pPr>
              <a:defRPr sz="1400">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553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835B16D7-FA58-423B-9C45-A58A45F45239}"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96A82-6D65-4B71-B700-DFC6EB8823B3}" type="slidenum">
              <a:rPr lang="en-US" smtClean="0"/>
              <a:t>‹#›</a:t>
            </a:fld>
            <a:endParaRPr lang="en-US"/>
          </a:p>
        </p:txBody>
      </p:sp>
    </p:spTree>
    <p:extLst>
      <p:ext uri="{BB962C8B-B14F-4D97-AF65-F5344CB8AC3E}">
        <p14:creationId xmlns:p14="http://schemas.microsoft.com/office/powerpoint/2010/main" val="3997066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6E025-BC44-2E4A-046E-57D375D583D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C3520F-7348-7FBE-757F-F0F230320A72}"/>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0BDE8-E2B2-B204-9207-0C64FF39E0C9}"/>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74ABB-A2C5-4230-862B-81C5A29EA900}" type="datetime1">
              <a:rPr lang="en-US" smtClean="0"/>
              <a:t>3/18/2025</a:t>
            </a:fld>
            <a:endParaRPr lang="en-US" dirty="0"/>
          </a:p>
        </p:txBody>
      </p:sp>
      <p:sp>
        <p:nvSpPr>
          <p:cNvPr id="5" name="Footer Placeholder 4">
            <a:extLst>
              <a:ext uri="{FF2B5EF4-FFF2-40B4-BE49-F238E27FC236}">
                <a16:creationId xmlns:a16="http://schemas.microsoft.com/office/drawing/2014/main" id="{C7F2CF12-6D60-52BE-A35C-72B906B67244}"/>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77B9E6CB-41C5-737F-54BB-FC5D1AA91E64}"/>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grpSp>
        <p:nvGrpSpPr>
          <p:cNvPr id="7" name="Group 6">
            <a:extLst>
              <a:ext uri="{FF2B5EF4-FFF2-40B4-BE49-F238E27FC236}">
                <a16:creationId xmlns:a16="http://schemas.microsoft.com/office/drawing/2014/main" id="{37E62E8E-2DA7-4088-E27F-8DA6B360D31A}"/>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DDBEF75D-824A-3F4E-4B06-D69727D3D41B}"/>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00D79712-6196-F143-8273-02137656E096}"/>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7F00C420-B7FB-7EE5-E080-670618454FD7}"/>
                </a:ext>
              </a:extLst>
            </p:cNvPr>
            <p:cNvSpPr/>
            <p:nvPr/>
          </p:nvSpPr>
          <p:spPr>
            <a:xfrm>
              <a:off x="0" y="0"/>
              <a:ext cx="1472184" cy="1024128"/>
            </a:xfrm>
            <a:prstGeom prst="rect">
              <a:avLst/>
            </a:prstGeom>
            <a:blipFill>
              <a:blip r:embed="rId5"/>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1" name="Picture 10">
            <a:extLst>
              <a:ext uri="{FF2B5EF4-FFF2-40B4-BE49-F238E27FC236}">
                <a16:creationId xmlns:a16="http://schemas.microsoft.com/office/drawing/2014/main" id="{64A237CE-0774-F2D2-1A12-2C95E35618E3}"/>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227012" y="192896"/>
            <a:ext cx="685801" cy="785495"/>
          </a:xfrm>
          <a:prstGeom prst="rect">
            <a:avLst/>
          </a:prstGeom>
          <a:noFill/>
          <a:ln>
            <a:noFill/>
          </a:ln>
        </p:spPr>
      </p:pic>
      <p:sp>
        <p:nvSpPr>
          <p:cNvPr id="12" name="Rectangle 11">
            <a:extLst>
              <a:ext uri="{FF2B5EF4-FFF2-40B4-BE49-F238E27FC236}">
                <a16:creationId xmlns:a16="http://schemas.microsoft.com/office/drawing/2014/main" id="{24A27DD6-2417-9D09-E6CA-A2E010E831DC}"/>
              </a:ext>
            </a:extLst>
          </p:cNvPr>
          <p:cNvSpPr/>
          <p:nvPr userDrawn="1"/>
        </p:nvSpPr>
        <p:spPr>
          <a:xfrm>
            <a:off x="97911" y="121444"/>
            <a:ext cx="11979889" cy="6615112"/>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4027905"/>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BAE67A5E-824D-209C-84A3-3D6BA71E64D8}"/>
              </a:ext>
            </a:extLst>
          </p:cNvPr>
          <p:cNvSpPr txBox="1">
            <a:spLocks noChangeArrowheads="1"/>
          </p:cNvSpPr>
          <p:nvPr/>
        </p:nvSpPr>
        <p:spPr bwMode="auto">
          <a:xfrm>
            <a:off x="1291199" y="1478784"/>
            <a:ext cx="8792038" cy="301701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800"/>
              </a:spcAft>
            </a:pPr>
            <a:r>
              <a:rPr lang="en-US" sz="2400" dirty="0">
                <a:effectLst/>
                <a:latin typeface="Franklin Gothic Medium" panose="020B0603020102020204" pitchFamily="34" charset="0"/>
                <a:ea typeface="Calibri" panose="020F0502020204030204" pitchFamily="34" charset="0"/>
                <a:cs typeface="+mj-cs"/>
              </a:rPr>
              <a:t>Al-</a:t>
            </a:r>
            <a:r>
              <a:rPr lang="en-US" sz="2400" dirty="0" err="1">
                <a:effectLst/>
                <a:latin typeface="Franklin Gothic Medium" panose="020B0603020102020204" pitchFamily="34" charset="0"/>
                <a:ea typeface="Calibri" panose="020F0502020204030204" pitchFamily="34" charset="0"/>
                <a:cs typeface="+mj-cs"/>
              </a:rPr>
              <a:t>Mustaqbal</a:t>
            </a:r>
            <a:r>
              <a:rPr lang="en-US" sz="2400" dirty="0">
                <a:effectLst/>
                <a:latin typeface="Franklin Gothic Medium" panose="020B0603020102020204" pitchFamily="34" charset="0"/>
                <a:ea typeface="Calibri" panose="020F0502020204030204" pitchFamily="34" charset="0"/>
                <a:cs typeface="+mj-cs"/>
              </a:rPr>
              <a:t> University</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Biomedical Engineering Department</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Class: </a:t>
            </a:r>
            <a:r>
              <a:rPr lang="en-US" sz="2400" dirty="0">
                <a:latin typeface="Franklin Gothic Medium" panose="020B0603020102020204" pitchFamily="34" charset="0"/>
                <a:ea typeface="Calibri" panose="020F0502020204030204" pitchFamily="34" charset="0"/>
                <a:cs typeface="+mj-cs"/>
              </a:rPr>
              <a:t>3</a:t>
            </a:r>
            <a:r>
              <a:rPr lang="en-US" sz="2400" baseline="30000" dirty="0">
                <a:latin typeface="Franklin Gothic Medium" panose="020B0603020102020204" pitchFamily="34" charset="0"/>
                <a:ea typeface="Calibri" panose="020F0502020204030204" pitchFamily="34" charset="0"/>
                <a:cs typeface="+mj-cs"/>
              </a:rPr>
              <a:t>th</a:t>
            </a: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Subject: </a:t>
            </a:r>
            <a:r>
              <a:rPr lang="en-US" sz="2400" dirty="0">
                <a:latin typeface="Franklin Gothic Medium" panose="020B0603020102020204" pitchFamily="34" charset="0"/>
                <a:ea typeface="Calibri" panose="020F0502020204030204" pitchFamily="34" charset="0"/>
                <a:cs typeface="+mj-cs"/>
              </a:rPr>
              <a:t>P</a:t>
            </a:r>
            <a:r>
              <a:rPr lang="en-US" sz="2400" dirty="0">
                <a:effectLst/>
                <a:latin typeface="Franklin Gothic Medium" panose="020B0603020102020204" pitchFamily="34" charset="0"/>
                <a:ea typeface="Calibri" panose="020F0502020204030204" pitchFamily="34" charset="0"/>
                <a:cs typeface="+mj-cs"/>
              </a:rPr>
              <a:t>hysiology</a:t>
            </a:r>
            <a:r>
              <a:rPr lang="ar-IQ" sz="2400" dirty="0">
                <a:effectLst/>
                <a:latin typeface="Franklin Gothic Medium" panose="020B0603020102020204" pitchFamily="34" charset="0"/>
                <a:ea typeface="Calibri" panose="020F0502020204030204" pitchFamily="34" charset="0"/>
                <a:cs typeface="+mj-cs"/>
              </a:rPr>
              <a:t> </a:t>
            </a:r>
            <a:r>
              <a:rPr lang="en-US" sz="2400" dirty="0">
                <a:latin typeface="Franklin Gothic Medium" panose="020B0603020102020204" pitchFamily="34" charset="0"/>
                <a:ea typeface="Calibri" panose="020F0502020204030204" pitchFamily="34" charset="0"/>
                <a:cs typeface="+mj-cs"/>
              </a:rPr>
              <a:t>II</a:t>
            </a:r>
            <a:endParaRPr lang="ar-IQ" sz="24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Lecturer: </a:t>
            </a:r>
            <a:r>
              <a:rPr lang="sv-SE" sz="2400" dirty="0">
                <a:effectLst/>
                <a:latin typeface="Franklin Gothic Medium" panose="020B0603020102020204" pitchFamily="34" charset="0"/>
                <a:ea typeface="Calibri" panose="020F0502020204030204" pitchFamily="34" charset="0"/>
                <a:cs typeface="+mj-cs"/>
              </a:rPr>
              <a:t>M.SC. ZAINAB  SATTAR JABBAR</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1</a:t>
            </a:r>
            <a:r>
              <a:rPr lang="en-US" sz="2400" baseline="30000" dirty="0">
                <a:effectLst/>
                <a:latin typeface="Franklin Gothic Medium" panose="020B0603020102020204" pitchFamily="34" charset="0"/>
                <a:ea typeface="Calibri" panose="020F0502020204030204" pitchFamily="34" charset="0"/>
                <a:cs typeface="+mj-cs"/>
              </a:rPr>
              <a:t>st</a:t>
            </a:r>
            <a:r>
              <a:rPr lang="en-US" sz="2400" dirty="0">
                <a:effectLst/>
                <a:latin typeface="Franklin Gothic Medium" panose="020B0603020102020204" pitchFamily="34" charset="0"/>
                <a:ea typeface="Calibri" panose="020F0502020204030204" pitchFamily="34" charset="0"/>
                <a:cs typeface="+mj-cs"/>
              </a:rPr>
              <a:t> term – Lect. 7: Immunity</a:t>
            </a:r>
          </a:p>
          <a:p>
            <a:pPr algn="ctr">
              <a:spcAft>
                <a:spcPts val="800"/>
              </a:spcAft>
            </a:pPr>
            <a:endParaRPr lang="en-US" sz="3200" dirty="0">
              <a:effectLst/>
              <a:latin typeface="Franklin Gothic Medium" panose="020B0603020102020204" pitchFamily="34" charset="0"/>
              <a:ea typeface="Calibri" panose="020F0502020204030204" pitchFamily="34" charset="0"/>
              <a:cs typeface="+mj-cs"/>
            </a:endParaRPr>
          </a:p>
        </p:txBody>
      </p:sp>
      <p:sp>
        <p:nvSpPr>
          <p:cNvPr id="22" name="TextBox 21">
            <a:extLst>
              <a:ext uri="{FF2B5EF4-FFF2-40B4-BE49-F238E27FC236}">
                <a16:creationId xmlns:a16="http://schemas.microsoft.com/office/drawing/2014/main" id="{D031B957-DFF5-3802-33C5-92A5576C8157}"/>
              </a:ext>
            </a:extLst>
          </p:cNvPr>
          <p:cNvSpPr txBox="1"/>
          <p:nvPr/>
        </p:nvSpPr>
        <p:spPr>
          <a:xfrm>
            <a:off x="455612" y="6172200"/>
            <a:ext cx="8632117" cy="369332"/>
          </a:xfrm>
          <a:prstGeom prst="rect">
            <a:avLst/>
          </a:prstGeom>
          <a:noFill/>
        </p:spPr>
        <p:txBody>
          <a:bodyPr wrap="square">
            <a:spAutoFit/>
          </a:bodyPr>
          <a:lstStyle/>
          <a:p>
            <a:r>
              <a:rPr lang="en-US" sz="1400" dirty="0">
                <a:effectLst/>
                <a:latin typeface="Calibri" panose="020F0502020204030204" pitchFamily="34" charset="0"/>
                <a:ea typeface="Calibri" panose="020F0502020204030204" pitchFamily="34" charset="0"/>
                <a:cs typeface="Arial" panose="020B0604020202020204" pitchFamily="34" charset="0"/>
              </a:rPr>
              <a:t> Email: </a:t>
            </a:r>
            <a:r>
              <a:rPr lang="en-US" sz="1800" dirty="0">
                <a:effectLst/>
                <a:latin typeface="Calibri" panose="020F0502020204030204" pitchFamily="34" charset="0"/>
                <a:ea typeface="Calibri" panose="020F0502020204030204" pitchFamily="34" charset="0"/>
                <a:cs typeface="Arial" panose="020B0604020202020204" pitchFamily="34" charset="0"/>
              </a:rPr>
              <a:t>zainab.sattar.jabbar@uomus.edu.iq</a:t>
            </a:r>
            <a:endParaRPr lang="en-US" dirty="0"/>
          </a:p>
        </p:txBody>
      </p:sp>
    </p:spTree>
    <p:extLst>
      <p:ext uri="{BB962C8B-B14F-4D97-AF65-F5344CB8AC3E}">
        <p14:creationId xmlns:p14="http://schemas.microsoft.com/office/powerpoint/2010/main" val="506761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C7FA7-E18B-C2BD-9CF2-2EAA93CA521B}"/>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D4C2F8F-F882-DF77-4BE1-DBE31F4F0696}"/>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Mechanisms of Action of Antibodies</a:t>
            </a:r>
          </a:p>
        </p:txBody>
      </p:sp>
      <p:pic>
        <p:nvPicPr>
          <p:cNvPr id="4" name="Picture 3">
            <a:extLst>
              <a:ext uri="{FF2B5EF4-FFF2-40B4-BE49-F238E27FC236}">
                <a16:creationId xmlns:a16="http://schemas.microsoft.com/office/drawing/2014/main" id="{F4B3A459-2C7A-A170-27BF-3FF83651B073}"/>
              </a:ext>
            </a:extLst>
          </p:cNvPr>
          <p:cNvPicPr>
            <a:picLocks noChangeAspect="1"/>
          </p:cNvPicPr>
          <p:nvPr/>
        </p:nvPicPr>
        <p:blipFill>
          <a:blip r:embed="rId2"/>
          <a:stretch>
            <a:fillRect/>
          </a:stretch>
        </p:blipFill>
        <p:spPr>
          <a:xfrm>
            <a:off x="1057120" y="990600"/>
            <a:ext cx="10074584" cy="5562600"/>
          </a:xfrm>
          <a:prstGeom prst="rect">
            <a:avLst/>
          </a:prstGeom>
        </p:spPr>
      </p:pic>
    </p:spTree>
    <p:extLst>
      <p:ext uri="{BB962C8B-B14F-4D97-AF65-F5344CB8AC3E}">
        <p14:creationId xmlns:p14="http://schemas.microsoft.com/office/powerpoint/2010/main" val="19658367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51A0F-FC70-E976-F4FD-470E61B1F1ED}"/>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DDBDD75D-FF9C-42E2-A098-2D60076BF836}"/>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Cell-mediated Immunity</a:t>
            </a:r>
          </a:p>
        </p:txBody>
      </p:sp>
      <p:sp>
        <p:nvSpPr>
          <p:cNvPr id="3" name="Rechthoek 2">
            <a:extLst>
              <a:ext uri="{FF2B5EF4-FFF2-40B4-BE49-F238E27FC236}">
                <a16:creationId xmlns:a16="http://schemas.microsoft.com/office/drawing/2014/main" id="{0765AAA6-00B4-D1F3-3D6B-DCD2C99B2028}"/>
              </a:ext>
            </a:extLst>
          </p:cNvPr>
          <p:cNvSpPr/>
          <p:nvPr/>
        </p:nvSpPr>
        <p:spPr>
          <a:xfrm>
            <a:off x="150812" y="1219200"/>
            <a:ext cx="11430000" cy="3784369"/>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T-cell responses are extremely antigen specific, like the antibody responses of B cells, and are at least as important as antibodies in defending against infection.</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Although B lymphocytes recognize intact antigens, T lymphocytes respond to antigens only when they are bound to specific molecules called </a:t>
            </a:r>
            <a:r>
              <a:rPr lang="en-US" sz="2399" b="1" dirty="0">
                <a:latin typeface="Times New Roman" panose="02020603050405020304" pitchFamily="18" charset="0"/>
                <a:cs typeface="Times New Roman" panose="02020603050405020304" pitchFamily="18" charset="0"/>
              </a:rPr>
              <a:t>MHC proteins </a:t>
            </a:r>
            <a:r>
              <a:rPr lang="en-US" sz="2399" dirty="0">
                <a:latin typeface="Times New Roman" panose="02020603050405020304" pitchFamily="18" charset="0"/>
                <a:cs typeface="Times New Roman" panose="02020603050405020304" pitchFamily="18" charset="0"/>
              </a:rPr>
              <a:t>on the surface of </a:t>
            </a:r>
            <a:r>
              <a:rPr lang="en-US" sz="2399" b="1" dirty="0">
                <a:latin typeface="Times New Roman" panose="02020603050405020304" pitchFamily="18" charset="0"/>
                <a:cs typeface="Times New Roman" panose="02020603050405020304" pitchFamily="18" charset="0"/>
              </a:rPr>
              <a:t>antigen-presenting cells </a:t>
            </a:r>
            <a:r>
              <a:rPr lang="en-US" sz="2399" dirty="0">
                <a:latin typeface="Times New Roman" panose="02020603050405020304" pitchFamily="18" charset="0"/>
                <a:cs typeface="Times New Roman" panose="02020603050405020304" pitchFamily="18" charset="0"/>
              </a:rPr>
              <a:t>in the lymphoid tissues.</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three major types of antigen-presenting cells are </a:t>
            </a:r>
            <a:r>
              <a:rPr lang="en-US" sz="2399" dirty="0">
                <a:solidFill>
                  <a:srgbClr val="FF0000"/>
                </a:solidFill>
                <a:latin typeface="Times New Roman" panose="02020603050405020304" pitchFamily="18" charset="0"/>
                <a:cs typeface="Times New Roman" panose="02020603050405020304" pitchFamily="18" charset="0"/>
              </a:rPr>
              <a:t>macrophages</a:t>
            </a:r>
            <a:r>
              <a:rPr lang="en-US" sz="2399" dirty="0">
                <a:latin typeface="Times New Roman" panose="02020603050405020304" pitchFamily="18" charset="0"/>
                <a:cs typeface="Times New Roman" panose="02020603050405020304" pitchFamily="18" charset="0"/>
              </a:rPr>
              <a:t>, </a:t>
            </a:r>
            <a:r>
              <a:rPr lang="en-US" sz="2399" dirty="0">
                <a:solidFill>
                  <a:srgbClr val="FF0000"/>
                </a:solidFill>
                <a:latin typeface="Times New Roman" panose="02020603050405020304" pitchFamily="18" charset="0"/>
                <a:cs typeface="Times New Roman" panose="02020603050405020304" pitchFamily="18" charset="0"/>
              </a:rPr>
              <a:t>B lymphocytes</a:t>
            </a:r>
            <a:r>
              <a:rPr lang="en-US" sz="2399" dirty="0">
                <a:latin typeface="Times New Roman" panose="02020603050405020304" pitchFamily="18" charset="0"/>
                <a:cs typeface="Times New Roman" panose="02020603050405020304" pitchFamily="18" charset="0"/>
              </a:rPr>
              <a:t>, and </a:t>
            </a:r>
            <a:r>
              <a:rPr lang="en-US" sz="2399" dirty="0">
                <a:solidFill>
                  <a:srgbClr val="FF0000"/>
                </a:solidFill>
                <a:latin typeface="Times New Roman" panose="02020603050405020304" pitchFamily="18" charset="0"/>
                <a:cs typeface="Times New Roman" panose="02020603050405020304" pitchFamily="18" charset="0"/>
              </a:rPr>
              <a:t>dendritic cells</a:t>
            </a:r>
            <a:r>
              <a:rPr lang="en-US" sz="2399" dirty="0">
                <a:latin typeface="Times New Roman" panose="02020603050405020304" pitchFamily="18" charset="0"/>
                <a:cs typeface="Times New Roman" panose="02020603050405020304" pitchFamily="18" charset="0"/>
              </a:rPr>
              <a:t>. </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There are two types of MHC proteins: </a:t>
            </a:r>
          </a:p>
          <a:p>
            <a:pPr algn="just"/>
            <a:r>
              <a:rPr lang="en-US" sz="2399" dirty="0">
                <a:latin typeface="Times New Roman" panose="02020603050405020304" pitchFamily="18" charset="0"/>
                <a:cs typeface="Times New Roman" panose="02020603050405020304" pitchFamily="18" charset="0"/>
              </a:rPr>
              <a:t>1) </a:t>
            </a:r>
            <a:r>
              <a:rPr lang="en-US" sz="2399" b="1" dirty="0">
                <a:latin typeface="Times New Roman" panose="02020603050405020304" pitchFamily="18" charset="0"/>
                <a:cs typeface="Times New Roman" panose="02020603050405020304" pitchFamily="18" charset="0"/>
              </a:rPr>
              <a:t>MHC I proteins</a:t>
            </a:r>
            <a:r>
              <a:rPr lang="en-US" sz="2399" dirty="0">
                <a:latin typeface="Times New Roman" panose="02020603050405020304" pitchFamily="18" charset="0"/>
                <a:cs typeface="Times New Roman" panose="02020603050405020304" pitchFamily="18" charset="0"/>
              </a:rPr>
              <a:t>, which present antigens to </a:t>
            </a:r>
            <a:r>
              <a:rPr lang="en-US" sz="2399" dirty="0">
                <a:solidFill>
                  <a:srgbClr val="FF0000"/>
                </a:solidFill>
                <a:latin typeface="Times New Roman" panose="02020603050405020304" pitchFamily="18" charset="0"/>
                <a:cs typeface="Times New Roman" panose="02020603050405020304" pitchFamily="18" charset="0"/>
              </a:rPr>
              <a:t>cytotoxic T cells</a:t>
            </a:r>
            <a:r>
              <a:rPr lang="en-US" sz="2399" dirty="0">
                <a:latin typeface="Times New Roman" panose="02020603050405020304" pitchFamily="18" charset="0"/>
                <a:cs typeface="Times New Roman" panose="02020603050405020304" pitchFamily="18" charset="0"/>
              </a:rPr>
              <a:t>.</a:t>
            </a:r>
          </a:p>
          <a:p>
            <a:pPr algn="just"/>
            <a:r>
              <a:rPr lang="en-US" sz="2399" dirty="0">
                <a:latin typeface="Times New Roman" panose="02020603050405020304" pitchFamily="18" charset="0"/>
                <a:cs typeface="Times New Roman" panose="02020603050405020304" pitchFamily="18" charset="0"/>
              </a:rPr>
              <a:t>2) </a:t>
            </a:r>
            <a:r>
              <a:rPr lang="en-US" sz="2399" b="1" dirty="0">
                <a:latin typeface="Times New Roman" panose="02020603050405020304" pitchFamily="18" charset="0"/>
                <a:cs typeface="Times New Roman" panose="02020603050405020304" pitchFamily="18" charset="0"/>
              </a:rPr>
              <a:t>MHC II proteins</a:t>
            </a:r>
            <a:r>
              <a:rPr lang="en-US" sz="2399" dirty="0">
                <a:latin typeface="Times New Roman" panose="02020603050405020304" pitchFamily="18" charset="0"/>
                <a:cs typeface="Times New Roman" panose="02020603050405020304" pitchFamily="18" charset="0"/>
              </a:rPr>
              <a:t>, which present antigens to </a:t>
            </a:r>
            <a:r>
              <a:rPr lang="en-US" sz="2399" dirty="0">
                <a:solidFill>
                  <a:srgbClr val="FF0000"/>
                </a:solidFill>
                <a:latin typeface="Times New Roman" panose="02020603050405020304" pitchFamily="18" charset="0"/>
                <a:cs typeface="Times New Roman" panose="02020603050405020304" pitchFamily="18" charset="0"/>
              </a:rPr>
              <a:t>T helper cells</a:t>
            </a:r>
          </a:p>
        </p:txBody>
      </p:sp>
    </p:spTree>
    <p:extLst>
      <p:ext uri="{BB962C8B-B14F-4D97-AF65-F5344CB8AC3E}">
        <p14:creationId xmlns:p14="http://schemas.microsoft.com/office/powerpoint/2010/main" val="379119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FB538-A534-4AB3-54C0-0168AA2962BF}"/>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39EF36B1-08DB-D065-0967-7E5DABD4E33E}"/>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Cell-mediated Immunity</a:t>
            </a:r>
          </a:p>
        </p:txBody>
      </p:sp>
      <p:sp>
        <p:nvSpPr>
          <p:cNvPr id="3" name="Rechthoek 2">
            <a:extLst>
              <a:ext uri="{FF2B5EF4-FFF2-40B4-BE49-F238E27FC236}">
                <a16:creationId xmlns:a16="http://schemas.microsoft.com/office/drawing/2014/main" id="{676E3E37-FA46-33CA-07B1-D0D1A5DB0946}"/>
              </a:ext>
            </a:extLst>
          </p:cNvPr>
          <p:cNvSpPr/>
          <p:nvPr/>
        </p:nvSpPr>
        <p:spPr>
          <a:xfrm>
            <a:off x="74612" y="1219200"/>
            <a:ext cx="11887200" cy="5016758"/>
          </a:xfrm>
          <a:prstGeom prst="rect">
            <a:avLst/>
          </a:prstGeom>
          <a:noFill/>
        </p:spPr>
        <p:txBody>
          <a:bodyPr wrap="square" rtlCol="0">
            <a:spAutoFit/>
          </a:bodyPr>
          <a:lstStyle/>
          <a:p>
            <a:pPr marL="342900" indent="-342900"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It has become clear that there are multiple types of T cells. They are classified into three major groups: </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helper T cells, cytotoxic T cells, and suppressor T cells.</a:t>
            </a:r>
            <a:endParaRPr lang="ar-IQ"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 </a:t>
            </a:r>
            <a:r>
              <a:rPr lang="en-US" sz="2000" dirty="0">
                <a:solidFill>
                  <a:srgbClr val="FF0000"/>
                </a:solidFill>
                <a:latin typeface="Times New Roman" panose="02020603050405020304" pitchFamily="18" charset="0"/>
                <a:cs typeface="Times New Roman" panose="02020603050405020304" pitchFamily="18" charset="0"/>
              </a:rPr>
              <a:t>Helper T Cells:</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helper T cells are the most numerous of the T cells, usually constituting more than three quarters of all of them. They serve as the major regulator of virtually all immune functions by forming a series of protein mediators, called </a:t>
            </a:r>
            <a:r>
              <a:rPr lang="en-US" sz="2000" dirty="0">
                <a:solidFill>
                  <a:srgbClr val="FF0000"/>
                </a:solidFill>
                <a:latin typeface="Times New Roman" panose="02020603050405020304" pitchFamily="18" charset="0"/>
                <a:cs typeface="Times New Roman" panose="02020603050405020304" pitchFamily="18" charset="0"/>
              </a:rPr>
              <a:t>lymphokines</a:t>
            </a:r>
            <a:r>
              <a:rPr lang="en-US" sz="2000" dirty="0">
                <a:latin typeface="Times New Roman" panose="02020603050405020304" pitchFamily="18" charset="0"/>
                <a:cs typeface="Times New Roman" panose="02020603050405020304" pitchFamily="18" charset="0"/>
              </a:rPr>
              <a:t>, that act on other cells of the immune system as well as on bone marrow cells. Some of the specific regulatory functions are the following:</a:t>
            </a:r>
          </a:p>
          <a:p>
            <a:pPr algn="just"/>
            <a:r>
              <a:rPr lang="en-US" sz="2000" dirty="0">
                <a:latin typeface="Times New Roman" panose="02020603050405020304" pitchFamily="18" charset="0"/>
                <a:cs typeface="Times New Roman" panose="02020603050405020304" pitchFamily="18" charset="0"/>
              </a:rPr>
              <a:t>1. Stimulation of growth and proliferation of cytotoxic T cells and suppressor T cells.</a:t>
            </a:r>
          </a:p>
          <a:p>
            <a:pPr algn="just"/>
            <a:r>
              <a:rPr lang="en-US" sz="2000" dirty="0">
                <a:latin typeface="Times New Roman" panose="02020603050405020304" pitchFamily="18" charset="0"/>
                <a:cs typeface="Times New Roman" panose="02020603050405020304" pitchFamily="18" charset="0"/>
              </a:rPr>
              <a:t>2. Stimulation of B-cell growth and differentiation to form plasma cells and antibodies.</a:t>
            </a:r>
          </a:p>
          <a:p>
            <a:pPr algn="just"/>
            <a:r>
              <a:rPr lang="en-US" sz="2000" dirty="0">
                <a:latin typeface="Times New Roman" panose="02020603050405020304" pitchFamily="18" charset="0"/>
                <a:cs typeface="Times New Roman" panose="02020603050405020304" pitchFamily="18" charset="0"/>
              </a:rPr>
              <a:t>3. Activation of the macrophage system.</a:t>
            </a:r>
          </a:p>
          <a:p>
            <a:pPr algn="just"/>
            <a:r>
              <a:rPr lang="en-US" sz="2000" dirty="0">
                <a:latin typeface="Times New Roman" panose="02020603050405020304" pitchFamily="18" charset="0"/>
                <a:cs typeface="Times New Roman" panose="02020603050405020304" pitchFamily="18" charset="0"/>
              </a:rPr>
              <a:t>4. Feedback stimulatory effect on the helper cells themselves.</a:t>
            </a:r>
          </a:p>
          <a:p>
            <a:pPr algn="just"/>
            <a:r>
              <a:rPr lang="en-US" sz="2000" dirty="0">
                <a:latin typeface="Times New Roman" panose="02020603050405020304" pitchFamily="18" charset="0"/>
                <a:cs typeface="Times New Roman" panose="02020603050405020304" pitchFamily="18" charset="0"/>
              </a:rPr>
              <a:t>II. </a:t>
            </a:r>
            <a:r>
              <a:rPr lang="en-US" sz="2000" dirty="0">
                <a:solidFill>
                  <a:srgbClr val="FF0000"/>
                </a:solidFill>
                <a:latin typeface="Times New Roman" panose="02020603050405020304" pitchFamily="18" charset="0"/>
                <a:cs typeface="Times New Roman" panose="02020603050405020304" pitchFamily="18" charset="0"/>
              </a:rPr>
              <a:t>Cytotoxic T Cells:</a:t>
            </a:r>
            <a:r>
              <a:rPr lang="ar-IQ" sz="2000" dirty="0">
                <a:solidFill>
                  <a:srgbClr val="FF0000"/>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cytotoxic T cell is a direct-attack cell that is capable of killing micro-organisms and, at times, even some of the body’s own cells. For this reason, these cells are called </a:t>
            </a:r>
            <a:r>
              <a:rPr lang="en-US" sz="2000" dirty="0">
                <a:solidFill>
                  <a:srgbClr val="FF0000"/>
                </a:solidFill>
                <a:latin typeface="Times New Roman" panose="02020603050405020304" pitchFamily="18" charset="0"/>
                <a:cs typeface="Times New Roman" panose="02020603050405020304" pitchFamily="18" charset="0"/>
              </a:rPr>
              <a:t>killer cells</a:t>
            </a:r>
            <a:r>
              <a:rPr lang="en-US" sz="2000" dirty="0">
                <a:latin typeface="Times New Roman" panose="02020603050405020304" pitchFamily="18" charset="0"/>
                <a:cs typeface="Times New Roman" panose="02020603050405020304" pitchFamily="18" charset="0"/>
              </a:rPr>
              <a:t>.</a:t>
            </a:r>
            <a:endParaRPr lang="ar-IQ"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The cytotoxic T cell secretes hole-forming proteins, called </a:t>
            </a:r>
            <a:r>
              <a:rPr lang="en-US" sz="2000" dirty="0">
                <a:solidFill>
                  <a:srgbClr val="FF0000"/>
                </a:solidFill>
                <a:latin typeface="Times New Roman" panose="02020603050405020304" pitchFamily="18" charset="0"/>
                <a:cs typeface="Times New Roman" panose="02020603050405020304" pitchFamily="18" charset="0"/>
              </a:rPr>
              <a:t>perforins</a:t>
            </a:r>
            <a:r>
              <a:rPr lang="en-US" sz="2000" dirty="0">
                <a:latin typeface="Times New Roman" panose="02020603050405020304" pitchFamily="18" charset="0"/>
                <a:cs typeface="Times New Roman" panose="02020603050405020304" pitchFamily="18" charset="0"/>
              </a:rPr>
              <a:t> that punch round holes in the membrane of the attacked cell. Some of the cytotoxic T cells are especially lethal to tissue cells that have been invaded by viruses.</a:t>
            </a:r>
          </a:p>
          <a:p>
            <a:pPr algn="just"/>
            <a:r>
              <a:rPr lang="en-US" sz="2000" dirty="0">
                <a:latin typeface="Times New Roman" panose="02020603050405020304" pitchFamily="18" charset="0"/>
                <a:cs typeface="Times New Roman" panose="02020603050405020304" pitchFamily="18" charset="0"/>
              </a:rPr>
              <a:t>The cytotoxic cells also play an important role in destroying cancer cells, heart transplant cells, or other types of cells that are foreign to the person’s own body.</a:t>
            </a:r>
          </a:p>
        </p:txBody>
      </p:sp>
    </p:spTree>
    <p:extLst>
      <p:ext uri="{BB962C8B-B14F-4D97-AF65-F5344CB8AC3E}">
        <p14:creationId xmlns:p14="http://schemas.microsoft.com/office/powerpoint/2010/main" val="7013090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D5443-0F69-1CC7-19EA-D0B435A71B1B}"/>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AF21C4F-4584-4AE1-4859-227A05236BE2}"/>
              </a:ext>
            </a:extLst>
          </p:cNvPr>
          <p:cNvSpPr txBox="1">
            <a:spLocks/>
          </p:cNvSpPr>
          <p:nvPr/>
        </p:nvSpPr>
        <p:spPr>
          <a:xfrm>
            <a:off x="379412" y="4572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Cell-mediated Immunity</a:t>
            </a:r>
          </a:p>
        </p:txBody>
      </p:sp>
      <p:sp>
        <p:nvSpPr>
          <p:cNvPr id="3" name="Rechthoek 2">
            <a:extLst>
              <a:ext uri="{FF2B5EF4-FFF2-40B4-BE49-F238E27FC236}">
                <a16:creationId xmlns:a16="http://schemas.microsoft.com/office/drawing/2014/main" id="{D3679B84-8031-64E3-F5A3-995529FA3B5A}"/>
              </a:ext>
            </a:extLst>
          </p:cNvPr>
          <p:cNvSpPr/>
          <p:nvPr/>
        </p:nvSpPr>
        <p:spPr>
          <a:xfrm>
            <a:off x="150813" y="1066800"/>
            <a:ext cx="11658600" cy="4708981"/>
          </a:xfrm>
          <a:prstGeom prst="rect">
            <a:avLst/>
          </a:prstGeom>
          <a:noFill/>
        </p:spPr>
        <p:txBody>
          <a:bodyPr wrap="square" rtlCol="0">
            <a:spAutoFit/>
          </a:bodyPr>
          <a:lstStyle/>
          <a:p>
            <a:pPr algn="just"/>
            <a:r>
              <a:rPr lang="en-US" sz="2000" dirty="0">
                <a:latin typeface="Times New Roman" panose="02020603050405020304" pitchFamily="18" charset="0"/>
                <a:cs typeface="Times New Roman" panose="02020603050405020304" pitchFamily="18" charset="0"/>
              </a:rPr>
              <a:t>III. </a:t>
            </a:r>
            <a:r>
              <a:rPr lang="en-US" sz="2000" dirty="0">
                <a:solidFill>
                  <a:srgbClr val="FF0000"/>
                </a:solidFill>
                <a:latin typeface="Times New Roman" panose="02020603050405020304" pitchFamily="18" charset="0"/>
                <a:cs typeface="Times New Roman" panose="02020603050405020304" pitchFamily="18" charset="0"/>
              </a:rPr>
              <a:t>Suppressor T Cells</a:t>
            </a:r>
            <a:r>
              <a:rPr lang="en-US" sz="2000" dirty="0">
                <a:latin typeface="Times New Roman" panose="02020603050405020304" pitchFamily="18" charset="0"/>
                <a:cs typeface="Times New Roman" panose="02020603050405020304" pitchFamily="18" charset="0"/>
              </a:rPr>
              <a:t>:</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Much less is known about the suppressor T cells, but they are capable of suppressing the functions of both cytotoxic and helper T cells. For this reason, the suppressor cells are classified,</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along with the helper T cells, as regulatory T cells. </a:t>
            </a:r>
          </a:p>
          <a:p>
            <a:pPr algn="just"/>
            <a:r>
              <a:rPr lang="en-US" sz="2000" dirty="0">
                <a:latin typeface="Times New Roman" panose="02020603050405020304" pitchFamily="18" charset="0"/>
                <a:cs typeface="Times New Roman" panose="02020603050405020304" pitchFamily="18" charset="0"/>
              </a:rPr>
              <a:t>The suppressor T-cell system plays an important role in limiting the ability of the immune system to attack a person’s own body tissues, which is called </a:t>
            </a:r>
            <a:r>
              <a:rPr lang="en-US" sz="2000" b="1" dirty="0">
                <a:solidFill>
                  <a:srgbClr val="FF0000"/>
                </a:solidFill>
                <a:latin typeface="Times New Roman" panose="02020603050405020304" pitchFamily="18" charset="0"/>
                <a:cs typeface="Times New Roman" panose="02020603050405020304" pitchFamily="18" charset="0"/>
              </a:rPr>
              <a:t>immune tolerance</a:t>
            </a:r>
            <a:r>
              <a:rPr lang="en-US" sz="2000" dirty="0">
                <a:latin typeface="Times New Roman" panose="02020603050405020304" pitchFamily="18" charset="0"/>
                <a:cs typeface="Times New Roman" panose="02020603050405020304" pitchFamily="18" charset="0"/>
              </a:rPr>
              <a:t>.</a:t>
            </a:r>
            <a:endParaRPr lang="ar-IQ"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Therefore, failure of the tolerance mechanism causes autoimmune diseases such as:</a:t>
            </a:r>
          </a:p>
          <a:p>
            <a:pPr algn="just"/>
            <a:r>
              <a:rPr lang="en-US" sz="2000" dirty="0">
                <a:latin typeface="Times New Roman" panose="02020603050405020304" pitchFamily="18" charset="0"/>
                <a:cs typeface="Times New Roman" panose="02020603050405020304" pitchFamily="18" charset="0"/>
              </a:rPr>
              <a:t>(1) </a:t>
            </a:r>
            <a:r>
              <a:rPr lang="en-US" sz="2000" b="1" dirty="0">
                <a:latin typeface="Times New Roman" panose="02020603050405020304" pitchFamily="18" charset="0"/>
                <a:cs typeface="Times New Roman" panose="02020603050405020304" pitchFamily="18" charset="0"/>
              </a:rPr>
              <a:t>Rheumatic fever </a:t>
            </a:r>
            <a:r>
              <a:rPr lang="en-US" sz="2000" dirty="0">
                <a:latin typeface="Times New Roman" panose="02020603050405020304" pitchFamily="18" charset="0"/>
                <a:cs typeface="Times New Roman" panose="02020603050405020304" pitchFamily="18" charset="0"/>
              </a:rPr>
              <a:t>in which the body becomes immunized against tissues in the joints and heart, especially the heart valves, after exposure to a specific type of streptococcal toxin that has an epitope in its molecular structure similar to the structure of some of the body’s own self-antigens.</a:t>
            </a:r>
          </a:p>
          <a:p>
            <a:pPr algn="just"/>
            <a:r>
              <a:rPr lang="en-US" sz="2000" dirty="0">
                <a:latin typeface="Times New Roman" panose="02020603050405020304" pitchFamily="18" charset="0"/>
                <a:cs typeface="Times New Roman" panose="02020603050405020304" pitchFamily="18" charset="0"/>
              </a:rPr>
              <a:t>(2) </a:t>
            </a:r>
            <a:r>
              <a:rPr lang="en-US" sz="2000" b="1" dirty="0">
                <a:latin typeface="Times New Roman" panose="02020603050405020304" pitchFamily="18" charset="0"/>
                <a:cs typeface="Times New Roman" panose="02020603050405020304" pitchFamily="18" charset="0"/>
              </a:rPr>
              <a:t>Glomerulo-nephritis</a:t>
            </a:r>
            <a:r>
              <a:rPr lang="en-US" sz="2000" dirty="0">
                <a:latin typeface="Times New Roman" panose="02020603050405020304" pitchFamily="18" charset="0"/>
                <a:cs typeface="Times New Roman" panose="02020603050405020304" pitchFamily="18" charset="0"/>
              </a:rPr>
              <a:t> in which the person becomes immunized against the basement membranes of glomeruli.</a:t>
            </a:r>
          </a:p>
          <a:p>
            <a:pPr algn="just"/>
            <a:r>
              <a:rPr lang="en-US" sz="2000" dirty="0">
                <a:latin typeface="Times New Roman" panose="02020603050405020304" pitchFamily="18" charset="0"/>
                <a:cs typeface="Times New Roman" panose="02020603050405020304" pitchFamily="18" charset="0"/>
              </a:rPr>
              <a:t>(3) </a:t>
            </a:r>
            <a:r>
              <a:rPr lang="en-US" sz="2000" b="1" dirty="0">
                <a:latin typeface="Times New Roman" panose="02020603050405020304" pitchFamily="18" charset="0"/>
                <a:cs typeface="Times New Roman" panose="02020603050405020304" pitchFamily="18" charset="0"/>
              </a:rPr>
              <a:t>Myasthenia gravis </a:t>
            </a:r>
            <a:r>
              <a:rPr lang="en-US" sz="2000" dirty="0">
                <a:latin typeface="Times New Roman" panose="02020603050405020304" pitchFamily="18" charset="0"/>
                <a:cs typeface="Times New Roman" panose="02020603050405020304" pitchFamily="18" charset="0"/>
              </a:rPr>
              <a:t>in which immunity develops against the acetylcholine receptor proteins of the neuromuscular junction, causing paralysis.</a:t>
            </a:r>
          </a:p>
          <a:p>
            <a:pPr algn="just"/>
            <a:r>
              <a:rPr lang="en-US" sz="2000" dirty="0">
                <a:latin typeface="Times New Roman" panose="02020603050405020304" pitchFamily="18" charset="0"/>
                <a:cs typeface="Times New Roman" panose="02020603050405020304" pitchFamily="18" charset="0"/>
              </a:rPr>
              <a:t>(4) </a:t>
            </a:r>
            <a:r>
              <a:rPr lang="en-US" sz="2000" b="1" dirty="0">
                <a:latin typeface="Times New Roman" panose="02020603050405020304" pitchFamily="18" charset="0"/>
                <a:cs typeface="Times New Roman" panose="02020603050405020304" pitchFamily="18" charset="0"/>
              </a:rPr>
              <a:t>Lupus erythematosus </a:t>
            </a:r>
            <a:r>
              <a:rPr lang="en-US" sz="2000" dirty="0">
                <a:latin typeface="Times New Roman" panose="02020603050405020304" pitchFamily="18" charset="0"/>
                <a:cs typeface="Times New Roman" panose="02020603050405020304" pitchFamily="18" charset="0"/>
              </a:rPr>
              <a:t>in which the person becomes immunized against many different body tissues at the same time that causes extensive damage and often rapid death.</a:t>
            </a:r>
          </a:p>
        </p:txBody>
      </p:sp>
    </p:spTree>
    <p:extLst>
      <p:ext uri="{BB962C8B-B14F-4D97-AF65-F5344CB8AC3E}">
        <p14:creationId xmlns:p14="http://schemas.microsoft.com/office/powerpoint/2010/main" val="3068656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srcRect b="80000"/>
          <a:stretch>
            <a:fillRect/>
          </a:stretch>
        </p:blipFill>
        <p:spPr>
          <a:xfrm>
            <a:off x="1379537" y="2743200"/>
            <a:ext cx="9429750" cy="13716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CD2D0-FD6A-9285-5CCB-75350B23F028}"/>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F15E44AB-3F88-4F4A-01DD-5F5CBE5CD42B}"/>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Immunity</a:t>
            </a:r>
          </a:p>
        </p:txBody>
      </p:sp>
      <p:sp>
        <p:nvSpPr>
          <p:cNvPr id="3" name="Rechthoek 2">
            <a:extLst>
              <a:ext uri="{FF2B5EF4-FFF2-40B4-BE49-F238E27FC236}">
                <a16:creationId xmlns:a16="http://schemas.microsoft.com/office/drawing/2014/main" id="{03E8A6FC-0487-911F-2D61-C1FA382B59AE}"/>
              </a:ext>
            </a:extLst>
          </p:cNvPr>
          <p:cNvSpPr/>
          <p:nvPr/>
        </p:nvSpPr>
        <p:spPr>
          <a:xfrm>
            <a:off x="74612" y="1371600"/>
            <a:ext cx="11734800" cy="2676758"/>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human body has the ability to resist almost all types of organisms or toxins that tend to damage the tissues and organs. This capability is called </a:t>
            </a:r>
            <a:r>
              <a:rPr lang="en-US" sz="2399" i="1" dirty="0">
                <a:solidFill>
                  <a:srgbClr val="FF0000"/>
                </a:solidFill>
                <a:latin typeface="Times New Roman" panose="02020603050405020304" pitchFamily="18" charset="0"/>
                <a:cs typeface="Times New Roman" panose="02020603050405020304" pitchFamily="18" charset="0"/>
              </a:rPr>
              <a:t>immunity</a:t>
            </a:r>
            <a:r>
              <a:rPr lang="en-US" sz="2399" dirty="0">
                <a:latin typeface="Times New Roman" panose="02020603050405020304" pitchFamily="18" charset="0"/>
                <a:cs typeface="Times New Roman" panose="02020603050405020304" pitchFamily="18" charset="0"/>
              </a:rPr>
              <a:t>. </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Much of immunity is </a:t>
            </a:r>
            <a:r>
              <a:rPr lang="en-US" sz="2399" i="1" dirty="0">
                <a:solidFill>
                  <a:srgbClr val="FF0000"/>
                </a:solidFill>
                <a:latin typeface="Times New Roman" panose="02020603050405020304" pitchFamily="18" charset="0"/>
                <a:cs typeface="Times New Roman" panose="02020603050405020304" pitchFamily="18" charset="0"/>
              </a:rPr>
              <a:t>acquired immunity </a:t>
            </a:r>
            <a:r>
              <a:rPr lang="en-US" sz="2399" dirty="0">
                <a:latin typeface="Times New Roman" panose="02020603050405020304" pitchFamily="18" charset="0"/>
                <a:cs typeface="Times New Roman" panose="02020603050405020304" pitchFamily="18" charset="0"/>
              </a:rPr>
              <a:t>that does not develop until after the body is first attacked by a bacterium, virus, or toxin, often requiring weeks or months to develop the immunity. </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An additional portion of immunity results from general processes, rather than from processes directed at specific disease organisms. This is called </a:t>
            </a:r>
            <a:r>
              <a:rPr lang="en-US" sz="2399" i="1" dirty="0">
                <a:solidFill>
                  <a:srgbClr val="FF0000"/>
                </a:solidFill>
                <a:latin typeface="Times New Roman" panose="02020603050405020304" pitchFamily="18" charset="0"/>
                <a:cs typeface="Times New Roman" panose="02020603050405020304" pitchFamily="18" charset="0"/>
              </a:rPr>
              <a:t>innate immunity</a:t>
            </a:r>
            <a:r>
              <a:rPr lang="en-US" sz="2399"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54201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B5B92-5DE8-7445-82A6-7BC2E30B862A}"/>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8BCA571F-9DC4-2058-7D7F-BB88BEC9CAD4}"/>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Innate Immunity</a:t>
            </a:r>
          </a:p>
        </p:txBody>
      </p:sp>
      <p:sp>
        <p:nvSpPr>
          <p:cNvPr id="3" name="Rechthoek 2">
            <a:extLst>
              <a:ext uri="{FF2B5EF4-FFF2-40B4-BE49-F238E27FC236}">
                <a16:creationId xmlns:a16="http://schemas.microsoft.com/office/drawing/2014/main" id="{3B3A0628-057E-D15E-32E6-91AB7DA59C9A}"/>
              </a:ext>
            </a:extLst>
          </p:cNvPr>
          <p:cNvSpPr/>
          <p:nvPr/>
        </p:nvSpPr>
        <p:spPr>
          <a:xfrm>
            <a:off x="28892" y="1143000"/>
            <a:ext cx="11887200" cy="4522777"/>
          </a:xfrm>
          <a:prstGeom prst="rect">
            <a:avLst/>
          </a:prstGeom>
          <a:noFill/>
        </p:spPr>
        <p:txBody>
          <a:bodyPr wrap="square" rtlCol="0">
            <a:spAutoFit/>
          </a:bodyPr>
          <a:lstStyle/>
          <a:p>
            <a:pPr algn="just"/>
            <a:r>
              <a:rPr lang="en-US" sz="2399" dirty="0">
                <a:latin typeface="Times New Roman" panose="02020603050405020304" pitchFamily="18" charset="0"/>
                <a:cs typeface="Times New Roman" panose="02020603050405020304" pitchFamily="18" charset="0"/>
              </a:rPr>
              <a:t>It includes the following:</a:t>
            </a:r>
          </a:p>
          <a:p>
            <a:pPr algn="just"/>
            <a:r>
              <a:rPr lang="en-US" sz="2399" b="1" dirty="0">
                <a:latin typeface="Times New Roman" panose="02020603050405020304" pitchFamily="18" charset="0"/>
                <a:cs typeface="Times New Roman" panose="02020603050405020304" pitchFamily="18" charset="0"/>
              </a:rPr>
              <a:t>1. </a:t>
            </a:r>
            <a:r>
              <a:rPr lang="en-US" sz="2399" dirty="0">
                <a:solidFill>
                  <a:srgbClr val="FF0000"/>
                </a:solidFill>
                <a:latin typeface="Times New Roman" panose="02020603050405020304" pitchFamily="18" charset="0"/>
                <a:cs typeface="Times New Roman" panose="02020603050405020304" pitchFamily="18" charset="0"/>
              </a:rPr>
              <a:t>Phagocytosis</a:t>
            </a:r>
            <a:r>
              <a:rPr lang="en-US" sz="2399" dirty="0">
                <a:latin typeface="Times New Roman" panose="02020603050405020304" pitchFamily="18" charset="0"/>
                <a:cs typeface="Times New Roman" panose="02020603050405020304" pitchFamily="18" charset="0"/>
              </a:rPr>
              <a:t> of bacteria and other invaders by white blood cells.</a:t>
            </a:r>
          </a:p>
          <a:p>
            <a:pPr algn="just"/>
            <a:r>
              <a:rPr lang="en-US" sz="2399" b="1" dirty="0">
                <a:latin typeface="Times New Roman" panose="02020603050405020304" pitchFamily="18" charset="0"/>
                <a:cs typeface="Times New Roman" panose="02020603050405020304" pitchFamily="18" charset="0"/>
              </a:rPr>
              <a:t>2. </a:t>
            </a:r>
            <a:r>
              <a:rPr lang="en-US" sz="2399" dirty="0">
                <a:latin typeface="Times New Roman" panose="02020603050405020304" pitchFamily="18" charset="0"/>
                <a:cs typeface="Times New Roman" panose="02020603050405020304" pitchFamily="18" charset="0"/>
              </a:rPr>
              <a:t>Destruction of swallowed organisms by the </a:t>
            </a:r>
            <a:r>
              <a:rPr lang="en-US" sz="2399" dirty="0">
                <a:solidFill>
                  <a:srgbClr val="FF0000"/>
                </a:solidFill>
                <a:latin typeface="Times New Roman" panose="02020603050405020304" pitchFamily="18" charset="0"/>
                <a:cs typeface="Times New Roman" panose="02020603050405020304" pitchFamily="18" charset="0"/>
              </a:rPr>
              <a:t>acid of the stomach </a:t>
            </a:r>
            <a:r>
              <a:rPr lang="en-US" sz="2399" dirty="0">
                <a:latin typeface="Times New Roman" panose="02020603050405020304" pitchFamily="18" charset="0"/>
                <a:cs typeface="Times New Roman" panose="02020603050405020304" pitchFamily="18" charset="0"/>
              </a:rPr>
              <a:t>and the digestive enzymes.</a:t>
            </a:r>
          </a:p>
          <a:p>
            <a:pPr algn="just"/>
            <a:r>
              <a:rPr lang="en-US" sz="2399" b="1" dirty="0">
                <a:latin typeface="Times New Roman" panose="02020603050405020304" pitchFamily="18" charset="0"/>
                <a:cs typeface="Times New Roman" panose="02020603050405020304" pitchFamily="18" charset="0"/>
              </a:rPr>
              <a:t>3. </a:t>
            </a:r>
            <a:r>
              <a:rPr lang="en-US" sz="2399" dirty="0">
                <a:solidFill>
                  <a:srgbClr val="FF0000"/>
                </a:solidFill>
                <a:latin typeface="Times New Roman" panose="02020603050405020304" pitchFamily="18" charset="0"/>
                <a:cs typeface="Times New Roman" panose="02020603050405020304" pitchFamily="18" charset="0"/>
              </a:rPr>
              <a:t>Resistance of the skin </a:t>
            </a:r>
            <a:r>
              <a:rPr lang="en-US" sz="2399" dirty="0">
                <a:latin typeface="Times New Roman" panose="02020603050405020304" pitchFamily="18" charset="0"/>
                <a:cs typeface="Times New Roman" panose="02020603050405020304" pitchFamily="18" charset="0"/>
              </a:rPr>
              <a:t>to invasion by organisms.</a:t>
            </a:r>
          </a:p>
          <a:p>
            <a:pPr algn="just"/>
            <a:r>
              <a:rPr lang="en-US" sz="2399" b="1" dirty="0">
                <a:latin typeface="Times New Roman" panose="02020603050405020304" pitchFamily="18" charset="0"/>
                <a:cs typeface="Times New Roman" panose="02020603050405020304" pitchFamily="18" charset="0"/>
              </a:rPr>
              <a:t>4. </a:t>
            </a:r>
            <a:r>
              <a:rPr lang="en-US" sz="2399" dirty="0">
                <a:latin typeface="Times New Roman" panose="02020603050405020304" pitchFamily="18" charset="0"/>
                <a:cs typeface="Times New Roman" panose="02020603050405020304" pitchFamily="18" charset="0"/>
              </a:rPr>
              <a:t>Presence in the blood of certain </a:t>
            </a:r>
            <a:r>
              <a:rPr lang="en-US" sz="2399" dirty="0">
                <a:solidFill>
                  <a:srgbClr val="FF0000"/>
                </a:solidFill>
                <a:latin typeface="Times New Roman" panose="02020603050405020304" pitchFamily="18" charset="0"/>
                <a:cs typeface="Times New Roman" panose="02020603050405020304" pitchFamily="18" charset="0"/>
              </a:rPr>
              <a:t>chemical compounds </a:t>
            </a:r>
            <a:r>
              <a:rPr lang="en-US" sz="2399" dirty="0">
                <a:latin typeface="Times New Roman" panose="02020603050405020304" pitchFamily="18" charset="0"/>
                <a:cs typeface="Times New Roman" panose="02020603050405020304" pitchFamily="18" charset="0"/>
              </a:rPr>
              <a:t>that attach to foreign organisms or toxins and destroy them. Some of these compounds are:</a:t>
            </a:r>
          </a:p>
          <a:p>
            <a:pPr algn="just"/>
            <a:r>
              <a:rPr lang="en-US" sz="2399" b="1" dirty="0">
                <a:latin typeface="Times New Roman" panose="02020603050405020304" pitchFamily="18" charset="0"/>
                <a:cs typeface="Times New Roman" panose="02020603050405020304" pitchFamily="18" charset="0"/>
              </a:rPr>
              <a:t>(1) </a:t>
            </a:r>
            <a:r>
              <a:rPr lang="en-US" sz="2399" dirty="0">
                <a:solidFill>
                  <a:srgbClr val="FF0000"/>
                </a:solidFill>
                <a:latin typeface="Times New Roman" panose="02020603050405020304" pitchFamily="18" charset="0"/>
                <a:cs typeface="Times New Roman" panose="02020603050405020304" pitchFamily="18" charset="0"/>
              </a:rPr>
              <a:t>Lysozyme</a:t>
            </a:r>
            <a:r>
              <a:rPr lang="en-US" sz="2399" dirty="0">
                <a:latin typeface="Times New Roman" panose="02020603050405020304" pitchFamily="18" charset="0"/>
                <a:cs typeface="Times New Roman" panose="02020603050405020304" pitchFamily="18" charset="0"/>
              </a:rPr>
              <a:t> attacks bacteria and causes them to dissolute.</a:t>
            </a:r>
          </a:p>
          <a:p>
            <a:pPr algn="just"/>
            <a:r>
              <a:rPr lang="en-US" sz="2399" b="1" dirty="0">
                <a:latin typeface="Times New Roman" panose="02020603050405020304" pitchFamily="18" charset="0"/>
                <a:cs typeface="Times New Roman" panose="02020603050405020304" pitchFamily="18" charset="0"/>
              </a:rPr>
              <a:t>(2) </a:t>
            </a:r>
            <a:r>
              <a:rPr lang="en-US" sz="2399" dirty="0">
                <a:solidFill>
                  <a:srgbClr val="FF0000"/>
                </a:solidFill>
                <a:latin typeface="Times New Roman" panose="02020603050405020304" pitchFamily="18" charset="0"/>
                <a:cs typeface="Times New Roman" panose="02020603050405020304" pitchFamily="18" charset="0"/>
              </a:rPr>
              <a:t>Basic polypeptides </a:t>
            </a:r>
            <a:r>
              <a:rPr lang="en-US" sz="2399" dirty="0">
                <a:latin typeface="Times New Roman" panose="02020603050405020304" pitchFamily="18" charset="0"/>
                <a:cs typeface="Times New Roman" panose="02020603050405020304" pitchFamily="18" charset="0"/>
              </a:rPr>
              <a:t>inactivate certain types of </a:t>
            </a:r>
            <a:r>
              <a:rPr lang="en-US" sz="2399" b="1" dirty="0">
                <a:latin typeface="Times New Roman" panose="02020603050405020304" pitchFamily="18" charset="0"/>
                <a:cs typeface="Times New Roman" panose="02020603050405020304" pitchFamily="18" charset="0"/>
              </a:rPr>
              <a:t>gram-positive bacteria</a:t>
            </a:r>
            <a:r>
              <a:rPr lang="en-US" sz="2399" dirty="0">
                <a:latin typeface="Times New Roman" panose="02020603050405020304" pitchFamily="18" charset="0"/>
                <a:cs typeface="Times New Roman" panose="02020603050405020304" pitchFamily="18" charset="0"/>
              </a:rPr>
              <a:t>.</a:t>
            </a:r>
          </a:p>
          <a:p>
            <a:pPr algn="just"/>
            <a:r>
              <a:rPr lang="en-US" sz="2399" b="1" dirty="0">
                <a:latin typeface="Times New Roman" panose="02020603050405020304" pitchFamily="18" charset="0"/>
                <a:cs typeface="Times New Roman" panose="02020603050405020304" pitchFamily="18" charset="0"/>
              </a:rPr>
              <a:t>(3) </a:t>
            </a:r>
            <a:r>
              <a:rPr lang="en-US" sz="2399" dirty="0">
                <a:solidFill>
                  <a:srgbClr val="FF0000"/>
                </a:solidFill>
                <a:latin typeface="Times New Roman" panose="02020603050405020304" pitchFamily="18" charset="0"/>
                <a:cs typeface="Times New Roman" panose="02020603050405020304" pitchFamily="18" charset="0"/>
              </a:rPr>
              <a:t>Complement complex </a:t>
            </a:r>
            <a:r>
              <a:rPr lang="en-US" sz="2399" dirty="0">
                <a:latin typeface="Times New Roman" panose="02020603050405020304" pitchFamily="18" charset="0"/>
                <a:cs typeface="Times New Roman" panose="02020603050405020304" pitchFamily="18" charset="0"/>
              </a:rPr>
              <a:t>a system of about </a:t>
            </a:r>
            <a:r>
              <a:rPr lang="en-US" sz="2399" dirty="0">
                <a:solidFill>
                  <a:srgbClr val="FF0000"/>
                </a:solidFill>
                <a:latin typeface="Times New Roman" panose="02020603050405020304" pitchFamily="18" charset="0"/>
                <a:cs typeface="Times New Roman" panose="02020603050405020304" pitchFamily="18" charset="0"/>
              </a:rPr>
              <a:t>20 proteins </a:t>
            </a:r>
            <a:r>
              <a:rPr lang="en-US" sz="2399" dirty="0">
                <a:latin typeface="Times New Roman" panose="02020603050405020304" pitchFamily="18" charset="0"/>
                <a:cs typeface="Times New Roman" panose="02020603050405020304" pitchFamily="18" charset="0"/>
              </a:rPr>
              <a:t>that can be activated in various ways to  destroy bacteria</a:t>
            </a:r>
          </a:p>
          <a:p>
            <a:pPr algn="just"/>
            <a:r>
              <a:rPr lang="en-US" sz="2399" b="1" dirty="0">
                <a:latin typeface="Times New Roman" panose="02020603050405020304" pitchFamily="18" charset="0"/>
                <a:cs typeface="Times New Roman" panose="02020603050405020304" pitchFamily="18" charset="0"/>
              </a:rPr>
              <a:t>(4) </a:t>
            </a:r>
            <a:r>
              <a:rPr lang="en-US" sz="2399" dirty="0">
                <a:solidFill>
                  <a:srgbClr val="FF0000"/>
                </a:solidFill>
                <a:latin typeface="Times New Roman" panose="02020603050405020304" pitchFamily="18" charset="0"/>
                <a:cs typeface="Times New Roman" panose="02020603050405020304" pitchFamily="18" charset="0"/>
              </a:rPr>
              <a:t>Natural killer lymphocytes </a:t>
            </a:r>
            <a:r>
              <a:rPr lang="en-US" sz="2399" dirty="0">
                <a:latin typeface="Times New Roman" panose="02020603050405020304" pitchFamily="18" charset="0"/>
                <a:cs typeface="Times New Roman" panose="02020603050405020304" pitchFamily="18" charset="0"/>
              </a:rPr>
              <a:t>that can recognize and destroy foreign cells, tumor cells, and even some infected cells.</a:t>
            </a:r>
          </a:p>
        </p:txBody>
      </p:sp>
    </p:spTree>
    <p:extLst>
      <p:ext uri="{BB962C8B-B14F-4D97-AF65-F5344CB8AC3E}">
        <p14:creationId xmlns:p14="http://schemas.microsoft.com/office/powerpoint/2010/main" val="3303816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49864-C3AA-0BAF-3511-86A79D21915E}"/>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A071CEA0-052A-91FD-5F73-4A0A6D8AFA01}"/>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Acquired (Adaptive) Immunity</a:t>
            </a:r>
          </a:p>
        </p:txBody>
      </p:sp>
      <p:sp>
        <p:nvSpPr>
          <p:cNvPr id="3" name="Rechthoek 2">
            <a:extLst>
              <a:ext uri="{FF2B5EF4-FFF2-40B4-BE49-F238E27FC236}">
                <a16:creationId xmlns:a16="http://schemas.microsoft.com/office/drawing/2014/main" id="{977A46F2-F380-B79F-A9DA-1BD64288C66B}"/>
              </a:ext>
            </a:extLst>
          </p:cNvPr>
          <p:cNvSpPr/>
          <p:nvPr/>
        </p:nvSpPr>
        <p:spPr>
          <a:xfrm>
            <a:off x="74612" y="1145399"/>
            <a:ext cx="11887200" cy="5261184"/>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It is extremely </a:t>
            </a:r>
            <a:r>
              <a:rPr lang="en-US" sz="2399" dirty="0">
                <a:solidFill>
                  <a:srgbClr val="FF0000"/>
                </a:solidFill>
                <a:latin typeface="Times New Roman" panose="02020603050405020304" pitchFamily="18" charset="0"/>
                <a:cs typeface="Times New Roman" panose="02020603050405020304" pitchFamily="18" charset="0"/>
              </a:rPr>
              <a:t>powerful specific immunity </a:t>
            </a:r>
            <a:r>
              <a:rPr lang="en-US" sz="2399" dirty="0">
                <a:latin typeface="Times New Roman" panose="02020603050405020304" pitchFamily="18" charset="0"/>
                <a:cs typeface="Times New Roman" panose="02020603050405020304" pitchFamily="18" charset="0"/>
              </a:rPr>
              <a:t>against individual invading agents such as lethal bacteria,</a:t>
            </a:r>
            <a:r>
              <a:rPr lang="ar-IQ" sz="2399" dirty="0">
                <a:latin typeface="Times New Roman" panose="02020603050405020304" pitchFamily="18" charset="0"/>
                <a:cs typeface="Times New Roman" panose="02020603050405020304" pitchFamily="18" charset="0"/>
              </a:rPr>
              <a:t> </a:t>
            </a:r>
            <a:r>
              <a:rPr lang="en-US" sz="2399" dirty="0">
                <a:latin typeface="Times New Roman" panose="02020603050405020304" pitchFamily="18" charset="0"/>
                <a:cs typeface="Times New Roman" panose="02020603050405020304" pitchFamily="18" charset="0"/>
              </a:rPr>
              <a:t>viruses, toxins, and even foreign tissues from other animals. Acquired immunity is caused by a special immune system that forms </a:t>
            </a:r>
            <a:r>
              <a:rPr lang="en-US" sz="2399" dirty="0">
                <a:solidFill>
                  <a:srgbClr val="FF0000"/>
                </a:solidFill>
                <a:latin typeface="Times New Roman" panose="02020603050405020304" pitchFamily="18" charset="0"/>
                <a:cs typeface="Times New Roman" panose="02020603050405020304" pitchFamily="18" charset="0"/>
              </a:rPr>
              <a:t>antibodies and/or activated lymphocytes </a:t>
            </a:r>
            <a:r>
              <a:rPr lang="en-US" sz="2399" dirty="0">
                <a:latin typeface="Times New Roman" panose="02020603050405020304" pitchFamily="18" charset="0"/>
                <a:cs typeface="Times New Roman" panose="02020603050405020304" pitchFamily="18" charset="0"/>
              </a:rPr>
              <a:t>that attack and </a:t>
            </a:r>
            <a:r>
              <a:rPr lang="en-US" sz="2399" dirty="0">
                <a:solidFill>
                  <a:srgbClr val="FF0000"/>
                </a:solidFill>
                <a:latin typeface="Times New Roman" panose="02020603050405020304" pitchFamily="18" charset="0"/>
                <a:cs typeface="Times New Roman" panose="02020603050405020304" pitchFamily="18" charset="0"/>
              </a:rPr>
              <a:t>destroy the specific invading organism or toxin</a:t>
            </a:r>
            <a:r>
              <a:rPr lang="en-US" sz="2399" dirty="0">
                <a:latin typeface="Times New Roman" panose="02020603050405020304" pitchFamily="18" charset="0"/>
                <a:cs typeface="Times New Roman" panose="02020603050405020304" pitchFamily="18" charset="0"/>
              </a:rPr>
              <a:t>. </a:t>
            </a:r>
          </a:p>
          <a:p>
            <a:pPr marL="342797" indent="-342797" algn="just">
              <a:buFont typeface="Wingdings" panose="05000000000000000000" pitchFamily="2" charset="2"/>
              <a:buChar char="Ø"/>
            </a:pPr>
            <a:r>
              <a:rPr lang="en-US" sz="2399" b="1" dirty="0">
                <a:latin typeface="Times New Roman" panose="02020603050405020304" pitchFamily="18" charset="0"/>
                <a:cs typeface="Times New Roman" panose="02020603050405020304" pitchFamily="18" charset="0"/>
              </a:rPr>
              <a:t>Two</a:t>
            </a:r>
            <a:r>
              <a:rPr lang="en-US" sz="2399" dirty="0">
                <a:latin typeface="Times New Roman" panose="02020603050405020304" pitchFamily="18" charset="0"/>
                <a:cs typeface="Times New Roman" panose="02020603050405020304" pitchFamily="18" charset="0"/>
              </a:rPr>
              <a:t> basic types of acquired immunity occur in the body. In one of these the body develops </a:t>
            </a:r>
            <a:r>
              <a:rPr lang="en-US" sz="2399" b="1" dirty="0">
                <a:latin typeface="Times New Roman" panose="02020603050405020304" pitchFamily="18" charset="0"/>
                <a:cs typeface="Times New Roman" panose="02020603050405020304" pitchFamily="18" charset="0"/>
              </a:rPr>
              <a:t>circulating </a:t>
            </a:r>
            <a:r>
              <a:rPr lang="en-US" sz="2399" b="1" dirty="0" err="1">
                <a:latin typeface="Times New Roman" panose="02020603050405020304" pitchFamily="18" charset="0"/>
                <a:cs typeface="Times New Roman" panose="02020603050405020304" pitchFamily="18" charset="0"/>
              </a:rPr>
              <a:t>antibodie</a:t>
            </a:r>
            <a:r>
              <a:rPr lang="en-US" sz="2399" b="1" dirty="0">
                <a:latin typeface="Times New Roman" panose="02020603050405020304" pitchFamily="18" charset="0"/>
                <a:cs typeface="Times New Roman" panose="02020603050405020304" pitchFamily="18" charset="0"/>
              </a:rPr>
              <a:t> </a:t>
            </a:r>
            <a:r>
              <a:rPr lang="en-US" sz="2399" dirty="0">
                <a:latin typeface="Times New Roman" panose="02020603050405020304" pitchFamily="18" charset="0"/>
                <a:cs typeface="Times New Roman" panose="02020603050405020304" pitchFamily="18" charset="0"/>
              </a:rPr>
              <a:t>that are capable of attacking the </a:t>
            </a:r>
            <a:r>
              <a:rPr lang="en-US" sz="2399" b="1" dirty="0">
                <a:latin typeface="Times New Roman" panose="02020603050405020304" pitchFamily="18" charset="0"/>
                <a:cs typeface="Times New Roman" panose="02020603050405020304" pitchFamily="18" charset="0"/>
              </a:rPr>
              <a:t>invading agent</a:t>
            </a:r>
            <a:r>
              <a:rPr lang="en-US" sz="2399" dirty="0">
                <a:latin typeface="Times New Roman" panose="02020603050405020304" pitchFamily="18" charset="0"/>
                <a:cs typeface="Times New Roman" panose="02020603050405020304" pitchFamily="18" charset="0"/>
              </a:rPr>
              <a:t>. This type of immunity is called </a:t>
            </a:r>
            <a:r>
              <a:rPr lang="en-US" sz="2399" dirty="0">
                <a:solidFill>
                  <a:srgbClr val="FF0000"/>
                </a:solidFill>
                <a:latin typeface="Times New Roman" panose="02020603050405020304" pitchFamily="18" charset="0"/>
                <a:cs typeface="Times New Roman" panose="02020603050405020304" pitchFamily="18" charset="0"/>
              </a:rPr>
              <a:t>humoral immunity </a:t>
            </a:r>
            <a:r>
              <a:rPr lang="en-US" sz="2399" dirty="0">
                <a:latin typeface="Times New Roman" panose="02020603050405020304" pitchFamily="18" charset="0"/>
                <a:cs typeface="Times New Roman" panose="02020603050405020304" pitchFamily="18" charset="0"/>
              </a:rPr>
              <a:t>or </a:t>
            </a:r>
            <a:r>
              <a:rPr lang="en-US" sz="2399" dirty="0">
                <a:solidFill>
                  <a:srgbClr val="FF0000"/>
                </a:solidFill>
                <a:latin typeface="Times New Roman" panose="02020603050405020304" pitchFamily="18" charset="0"/>
                <a:cs typeface="Times New Roman" panose="02020603050405020304" pitchFamily="18" charset="0"/>
              </a:rPr>
              <a:t>B-cell immunity</a:t>
            </a:r>
            <a:r>
              <a:rPr lang="en-US" sz="2399" dirty="0">
                <a:latin typeface="Times New Roman" panose="02020603050405020304" pitchFamily="18" charset="0"/>
                <a:cs typeface="Times New Roman" panose="02020603050405020304" pitchFamily="18" charset="0"/>
              </a:rPr>
              <a:t>. The second type of acquired immunity is achieved through the formation of large numbers of activated </a:t>
            </a:r>
            <a:r>
              <a:rPr lang="en-US" sz="2399" b="1" dirty="0">
                <a:latin typeface="Times New Roman" panose="02020603050405020304" pitchFamily="18" charset="0"/>
                <a:cs typeface="Times New Roman" panose="02020603050405020304" pitchFamily="18" charset="0"/>
              </a:rPr>
              <a:t>T lymphocytes </a:t>
            </a:r>
            <a:r>
              <a:rPr lang="en-US" sz="2399" dirty="0">
                <a:latin typeface="Times New Roman" panose="02020603050405020304" pitchFamily="18" charset="0"/>
                <a:cs typeface="Times New Roman" panose="02020603050405020304" pitchFamily="18" charset="0"/>
              </a:rPr>
              <a:t>that destroy the foreign agent. This type of immunity is called </a:t>
            </a:r>
            <a:r>
              <a:rPr lang="en-US" sz="2399" dirty="0">
                <a:solidFill>
                  <a:srgbClr val="FF0000"/>
                </a:solidFill>
                <a:latin typeface="Times New Roman" panose="02020603050405020304" pitchFamily="18" charset="0"/>
                <a:cs typeface="Times New Roman" panose="02020603050405020304" pitchFamily="18" charset="0"/>
              </a:rPr>
              <a:t>cell-mediated immunity </a:t>
            </a:r>
            <a:r>
              <a:rPr lang="en-US" sz="2399" dirty="0">
                <a:latin typeface="Times New Roman" panose="02020603050405020304" pitchFamily="18" charset="0"/>
                <a:cs typeface="Times New Roman" panose="02020603050405020304" pitchFamily="18" charset="0"/>
              </a:rPr>
              <a:t>or </a:t>
            </a:r>
            <a:r>
              <a:rPr lang="en-US" sz="2399" dirty="0">
                <a:solidFill>
                  <a:srgbClr val="FF0000"/>
                </a:solidFill>
                <a:latin typeface="Times New Roman" panose="02020603050405020304" pitchFamily="18" charset="0"/>
                <a:cs typeface="Times New Roman" panose="02020603050405020304" pitchFamily="18" charset="0"/>
              </a:rPr>
              <a:t>T-cell immunity</a:t>
            </a:r>
            <a:r>
              <a:rPr lang="en-US" sz="2399" dirty="0">
                <a:latin typeface="Times New Roman" panose="02020603050405020304" pitchFamily="18" charset="0"/>
                <a:cs typeface="Times New Roman" panose="02020603050405020304" pitchFamily="18" charset="0"/>
              </a:rPr>
              <a:t>.</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Both types of acquired immunity are initiated by antigens which must have a </a:t>
            </a:r>
            <a:r>
              <a:rPr lang="en-US" sz="2399" b="1" dirty="0">
                <a:latin typeface="Times New Roman" panose="02020603050405020304" pitchFamily="18" charset="0"/>
                <a:cs typeface="Times New Roman" panose="02020603050405020304" pitchFamily="18" charset="0"/>
              </a:rPr>
              <a:t>high molecular weight</a:t>
            </a:r>
            <a:r>
              <a:rPr lang="en-US" sz="2399" dirty="0">
                <a:latin typeface="Times New Roman" panose="02020603050405020304" pitchFamily="18" charset="0"/>
                <a:cs typeface="Times New Roman" panose="02020603050405020304" pitchFamily="18" charset="0"/>
              </a:rPr>
              <a:t>,</a:t>
            </a:r>
            <a:r>
              <a:rPr lang="en-US" sz="2399" b="1" dirty="0">
                <a:latin typeface="Times New Roman" panose="02020603050405020304" pitchFamily="18" charset="0"/>
                <a:cs typeface="Times New Roman" panose="02020603050405020304" pitchFamily="18" charset="0"/>
              </a:rPr>
              <a:t>8000 or greater and recurring molecular groups</a:t>
            </a:r>
            <a:r>
              <a:rPr lang="en-US" sz="2399" dirty="0">
                <a:latin typeface="Times New Roman" panose="02020603050405020304" pitchFamily="18" charset="0"/>
                <a:cs typeface="Times New Roman" panose="02020603050405020304" pitchFamily="18" charset="0"/>
              </a:rPr>
              <a:t>, called </a:t>
            </a:r>
            <a:r>
              <a:rPr lang="en-US" sz="2399" dirty="0">
                <a:solidFill>
                  <a:srgbClr val="FF0000"/>
                </a:solidFill>
                <a:latin typeface="Times New Roman" panose="02020603050405020304" pitchFamily="18" charset="0"/>
                <a:cs typeface="Times New Roman" panose="02020603050405020304" pitchFamily="18" charset="0"/>
              </a:rPr>
              <a:t>epitopes</a:t>
            </a:r>
            <a:r>
              <a:rPr lang="en-US" sz="2399" dirty="0">
                <a:latin typeface="Times New Roman" panose="02020603050405020304" pitchFamily="18" charset="0"/>
                <a:cs typeface="Times New Roman" panose="02020603050405020304" pitchFamily="18" charset="0"/>
              </a:rPr>
              <a:t>, on the surface of the large molecule. Therefore, proteins and large polysaccharides are almost always antigenic.</a:t>
            </a:r>
          </a:p>
        </p:txBody>
      </p:sp>
    </p:spTree>
    <p:extLst>
      <p:ext uri="{BB962C8B-B14F-4D97-AF65-F5344CB8AC3E}">
        <p14:creationId xmlns:p14="http://schemas.microsoft.com/office/powerpoint/2010/main" val="71313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8D539-F86A-A57B-E9AD-82606CC704F2}"/>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8411155-C881-DF25-2525-B3E64452E462}"/>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Humoral Immunity</a:t>
            </a:r>
          </a:p>
        </p:txBody>
      </p:sp>
      <p:sp>
        <p:nvSpPr>
          <p:cNvPr id="3" name="Rechthoek 2">
            <a:extLst>
              <a:ext uri="{FF2B5EF4-FFF2-40B4-BE49-F238E27FC236}">
                <a16:creationId xmlns:a16="http://schemas.microsoft.com/office/drawing/2014/main" id="{005B048D-6CA8-34CF-D533-9FC62A87E398}"/>
              </a:ext>
            </a:extLst>
          </p:cNvPr>
          <p:cNvSpPr/>
          <p:nvPr/>
        </p:nvSpPr>
        <p:spPr>
          <a:xfrm>
            <a:off x="74612" y="1219200"/>
            <a:ext cx="11811000" cy="5016758"/>
          </a:xfrm>
          <a:prstGeom prst="rect">
            <a:avLst/>
          </a:prstGeom>
          <a:noFill/>
        </p:spPr>
        <p:txBody>
          <a:bodyPr wrap="square" rtlCol="0">
            <a:spAutoFit/>
          </a:bodyPr>
          <a:lstStyle/>
          <a:p>
            <a:pPr marL="342797" indent="-342797"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On entry of a </a:t>
            </a:r>
            <a:r>
              <a:rPr lang="en-US" sz="2000" dirty="0">
                <a:solidFill>
                  <a:srgbClr val="FF0000"/>
                </a:solidFill>
                <a:latin typeface="Times New Roman" panose="02020603050405020304" pitchFamily="18" charset="0"/>
                <a:cs typeface="Times New Roman" panose="02020603050405020304" pitchFamily="18" charset="0"/>
              </a:rPr>
              <a:t>foreign antigen</a:t>
            </a:r>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macrophages</a:t>
            </a:r>
            <a:r>
              <a:rPr lang="en-US" sz="2000" dirty="0">
                <a:latin typeface="Times New Roman" panose="02020603050405020304" pitchFamily="18" charset="0"/>
                <a:cs typeface="Times New Roman" panose="02020603050405020304" pitchFamily="18" charset="0"/>
              </a:rPr>
              <a:t> in the lymphoid tissue phagocytize the antigen and then </a:t>
            </a:r>
            <a:r>
              <a:rPr lang="en-US" sz="2000" dirty="0">
                <a:solidFill>
                  <a:srgbClr val="FF0000"/>
                </a:solidFill>
                <a:latin typeface="Times New Roman" panose="02020603050405020304" pitchFamily="18" charset="0"/>
                <a:cs typeface="Times New Roman" panose="02020603050405020304" pitchFamily="18" charset="0"/>
              </a:rPr>
              <a:t>present it </a:t>
            </a:r>
            <a:r>
              <a:rPr lang="en-US" sz="2000" dirty="0">
                <a:latin typeface="Times New Roman" panose="02020603050405020304" pitchFamily="18" charset="0"/>
                <a:cs typeface="Times New Roman" panose="02020603050405020304" pitchFamily="18" charset="0"/>
              </a:rPr>
              <a:t>to adjacent </a:t>
            </a:r>
            <a:r>
              <a:rPr lang="en-US" sz="2000" dirty="0">
                <a:solidFill>
                  <a:srgbClr val="FF0000"/>
                </a:solidFill>
                <a:latin typeface="Times New Roman" panose="02020603050405020304" pitchFamily="18" charset="0"/>
                <a:cs typeface="Times New Roman" panose="02020603050405020304" pitchFamily="18" charset="0"/>
              </a:rPr>
              <a:t>B lymphocytes</a:t>
            </a:r>
            <a:r>
              <a:rPr lang="en-US" sz="2000" dirty="0">
                <a:latin typeface="Times New Roman" panose="02020603050405020304" pitchFamily="18" charset="0"/>
                <a:cs typeface="Times New Roman" panose="02020603050405020304" pitchFamily="18" charset="0"/>
              </a:rPr>
              <a:t>. Those </a:t>
            </a:r>
            <a:r>
              <a:rPr lang="en-US" sz="2000" dirty="0">
                <a:solidFill>
                  <a:srgbClr val="FF0000"/>
                </a:solidFill>
                <a:latin typeface="Times New Roman" panose="02020603050405020304" pitchFamily="18" charset="0"/>
                <a:cs typeface="Times New Roman" panose="02020603050405020304" pitchFamily="18" charset="0"/>
              </a:rPr>
              <a:t>B lymphocytes become activated </a:t>
            </a:r>
            <a:r>
              <a:rPr lang="en-US" sz="2000" dirty="0">
                <a:latin typeface="Times New Roman" panose="02020603050405020304" pitchFamily="18" charset="0"/>
                <a:cs typeface="Times New Roman" panose="02020603050405020304" pitchFamily="18" charset="0"/>
              </a:rPr>
              <a:t>and differentiated into</a:t>
            </a:r>
            <a:r>
              <a:rPr lang="ar-IQ"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lymphoblasts</a:t>
            </a:r>
            <a:r>
              <a:rPr lang="en-US" sz="2000" dirty="0">
                <a:latin typeface="Times New Roman" panose="02020603050405020304" pitchFamily="18" charset="0"/>
                <a:cs typeface="Times New Roman" panose="02020603050405020304" pitchFamily="18" charset="0"/>
              </a:rPr>
              <a:t>:</a:t>
            </a:r>
            <a:endParaRPr lang="ar-IQ"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Some of the further differentiate to form </a:t>
            </a:r>
            <a:r>
              <a:rPr lang="en-US" sz="2000" dirty="0" err="1">
                <a:solidFill>
                  <a:srgbClr val="FF0000"/>
                </a:solidFill>
                <a:latin typeface="Times New Roman" panose="02020603050405020304" pitchFamily="18" charset="0"/>
                <a:cs typeface="Times New Roman" panose="02020603050405020304" pitchFamily="18" charset="0"/>
              </a:rPr>
              <a:t>plasmablasts</a:t>
            </a:r>
            <a:r>
              <a:rPr lang="en-US" sz="2000" dirty="0">
                <a:latin typeface="Times New Roman" panose="02020603050405020304" pitchFamily="18" charset="0"/>
                <a:cs typeface="Times New Roman" panose="02020603050405020304" pitchFamily="18" charset="0"/>
              </a:rPr>
              <a:t>, which begin to divide giving in 4 days a total population of about 500 cells for each original </a:t>
            </a:r>
            <a:r>
              <a:rPr lang="en-US" sz="2000" dirty="0" err="1">
                <a:latin typeface="Times New Roman" panose="02020603050405020304" pitchFamily="18" charset="0"/>
                <a:cs typeface="Times New Roman" panose="02020603050405020304" pitchFamily="18" charset="0"/>
              </a:rPr>
              <a:t>plasmablast</a:t>
            </a:r>
            <a:r>
              <a:rPr lang="en-US" sz="2000" dirty="0">
                <a:latin typeface="Times New Roman" panose="02020603050405020304" pitchFamily="18" charset="0"/>
                <a:cs typeface="Times New Roman" panose="02020603050405020304" pitchFamily="18" charset="0"/>
              </a:rPr>
              <a:t>. The </a:t>
            </a:r>
            <a:r>
              <a:rPr lang="en-US" sz="2000" dirty="0">
                <a:solidFill>
                  <a:srgbClr val="FF0000"/>
                </a:solidFill>
                <a:latin typeface="Times New Roman" panose="02020603050405020304" pitchFamily="18" charset="0"/>
                <a:cs typeface="Times New Roman" panose="02020603050405020304" pitchFamily="18" charset="0"/>
              </a:rPr>
              <a:t>mature</a:t>
            </a:r>
            <a:r>
              <a:rPr lang="en-US" sz="2000" dirty="0">
                <a:latin typeface="Times New Roman" panose="02020603050405020304" pitchFamily="18" charset="0"/>
                <a:cs typeface="Times New Roman" panose="02020603050405020304" pitchFamily="18" charset="0"/>
              </a:rPr>
              <a:t> plasma cell then produces </a:t>
            </a:r>
            <a:r>
              <a:rPr lang="en-US" sz="2000" dirty="0">
                <a:solidFill>
                  <a:srgbClr val="FF0000"/>
                </a:solidFill>
                <a:latin typeface="Times New Roman" panose="02020603050405020304" pitchFamily="18" charset="0"/>
                <a:cs typeface="Times New Roman" panose="02020603050405020304" pitchFamily="18" charset="0"/>
              </a:rPr>
              <a:t>gamma globulin antibodies </a:t>
            </a:r>
            <a:r>
              <a:rPr lang="en-US" sz="2000" dirty="0">
                <a:latin typeface="Times New Roman" panose="02020603050405020304" pitchFamily="18" charset="0"/>
                <a:cs typeface="Times New Roman" panose="02020603050405020304" pitchFamily="18" charset="0"/>
              </a:rPr>
              <a:t>at an extremely rapid rate—about 2000 molecules per second for each plasma cell. The antibodies are secreted into the lymph and carried to the circulating blood. This process continues for several days or weeks until finally exhaustion and death of the plasma cells occur.</a:t>
            </a:r>
            <a:endParaRPr lang="ar-IQ"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 few of the lymphoblasts form moderate numbers of new B lymphocytes similar to those of the original clone. They also circulate throughout the body to populate all the lymphoid tissue; they remain dormant until activated once again by a new quantity of the same antigen. These lymphocytes are called </a:t>
            </a:r>
            <a:r>
              <a:rPr lang="en-US" sz="2000" i="1" u="sng" dirty="0">
                <a:solidFill>
                  <a:srgbClr val="FF0000"/>
                </a:solidFill>
                <a:latin typeface="Times New Roman" panose="02020603050405020304" pitchFamily="18" charset="0"/>
                <a:cs typeface="Times New Roman" panose="02020603050405020304" pitchFamily="18" charset="0"/>
              </a:rPr>
              <a:t>memory cells</a:t>
            </a:r>
            <a:r>
              <a:rPr lang="en-US" sz="2000" dirty="0">
                <a:latin typeface="Times New Roman" panose="02020603050405020304" pitchFamily="18" charset="0"/>
                <a:cs typeface="Times New Roman" panose="02020603050405020304" pitchFamily="18" charset="0"/>
              </a:rPr>
              <a:t>. Subsequent exposure to the same antigen will cause a much</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more rapid and much more potent antibody </a:t>
            </a:r>
            <a:r>
              <a:rPr lang="en-US" sz="2000" dirty="0" err="1">
                <a:latin typeface="Times New Roman" panose="02020603050405020304" pitchFamily="18" charset="0"/>
                <a:cs typeface="Times New Roman" panose="02020603050405020304" pitchFamily="18" charset="0"/>
              </a:rPr>
              <a:t>respons</a:t>
            </a:r>
            <a:r>
              <a:rPr lang="en-US" sz="2000" dirty="0">
                <a:latin typeface="Times New Roman" panose="02020603050405020304" pitchFamily="18" charset="0"/>
                <a:cs typeface="Times New Roman" panose="02020603050405020304" pitchFamily="18" charset="0"/>
              </a:rPr>
              <a:t>.</a:t>
            </a:r>
            <a:endParaRPr lang="ar-IQ"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The formation of antibodies that occurs on </a:t>
            </a:r>
            <a:r>
              <a:rPr lang="en-US" sz="2000" b="1" dirty="0">
                <a:latin typeface="Times New Roman" panose="02020603050405020304" pitchFamily="18" charset="0"/>
                <a:cs typeface="Times New Roman" panose="02020603050405020304" pitchFamily="18" charset="0"/>
              </a:rPr>
              <a:t>first exposure </a:t>
            </a:r>
            <a:r>
              <a:rPr lang="en-US" sz="2000" dirty="0">
                <a:latin typeface="Times New Roman" panose="02020603050405020304" pitchFamily="18" charset="0"/>
                <a:cs typeface="Times New Roman" panose="02020603050405020304" pitchFamily="18" charset="0"/>
              </a:rPr>
              <a:t>to a specific antigen is called </a:t>
            </a:r>
            <a:r>
              <a:rPr lang="en-US" sz="2000" dirty="0">
                <a:solidFill>
                  <a:srgbClr val="FF0000"/>
                </a:solidFill>
                <a:latin typeface="Times New Roman" panose="02020603050405020304" pitchFamily="18" charset="0"/>
                <a:cs typeface="Times New Roman" panose="02020603050405020304" pitchFamily="18" charset="0"/>
              </a:rPr>
              <a:t>primary response </a:t>
            </a:r>
            <a:r>
              <a:rPr lang="en-US" sz="2000" dirty="0">
                <a:latin typeface="Times New Roman" panose="02020603050405020304" pitchFamily="18" charset="0"/>
                <a:cs typeface="Times New Roman" panose="02020603050405020304" pitchFamily="18" charset="0"/>
              </a:rPr>
              <a:t>which need more time to appear (about </a:t>
            </a:r>
            <a:r>
              <a:rPr lang="en-US" sz="2000" dirty="0">
                <a:solidFill>
                  <a:srgbClr val="FF0000"/>
                </a:solidFill>
                <a:latin typeface="Times New Roman" panose="02020603050405020304" pitchFamily="18" charset="0"/>
                <a:cs typeface="Times New Roman" panose="02020603050405020304" pitchFamily="18" charset="0"/>
              </a:rPr>
              <a:t>one week</a:t>
            </a:r>
            <a:r>
              <a:rPr lang="en-US" sz="2000" dirty="0">
                <a:latin typeface="Times New Roman" panose="02020603050405020304" pitchFamily="18" charset="0"/>
                <a:cs typeface="Times New Roman" panose="02020603050405020304" pitchFamily="18" charset="0"/>
              </a:rPr>
              <a:t>), with </a:t>
            </a:r>
            <a:r>
              <a:rPr lang="en-US" sz="2000" b="1" dirty="0">
                <a:latin typeface="Times New Roman" panose="02020603050405020304" pitchFamily="18" charset="0"/>
                <a:cs typeface="Times New Roman" panose="02020603050405020304" pitchFamily="18" charset="0"/>
              </a:rPr>
              <a:t>weak potency</a:t>
            </a:r>
            <a:r>
              <a:rPr lang="en-US" sz="2000" dirty="0">
                <a:latin typeface="Times New Roman" panose="02020603050405020304" pitchFamily="18" charset="0"/>
                <a:cs typeface="Times New Roman" panose="02020603050405020304" pitchFamily="18" charset="0"/>
              </a:rPr>
              <a:t>, and has short life.</a:t>
            </a:r>
            <a:r>
              <a:rPr lang="ar-IQ"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While that occurs after </a:t>
            </a:r>
            <a:r>
              <a:rPr lang="en-US" sz="2000" b="1" dirty="0">
                <a:latin typeface="Times New Roman" panose="02020603050405020304" pitchFamily="18" charset="0"/>
                <a:cs typeface="Times New Roman" panose="02020603050405020304" pitchFamily="18" charset="0"/>
              </a:rPr>
              <a:t>second exposure </a:t>
            </a:r>
            <a:r>
              <a:rPr lang="en-US" sz="2000" dirty="0">
                <a:latin typeface="Times New Roman" panose="02020603050405020304" pitchFamily="18" charset="0"/>
                <a:cs typeface="Times New Roman" panose="02020603050405020304" pitchFamily="18" charset="0"/>
              </a:rPr>
              <a:t>to the same antigen is called </a:t>
            </a:r>
            <a:r>
              <a:rPr lang="en-US" sz="2000" dirty="0">
                <a:solidFill>
                  <a:srgbClr val="FF0000"/>
                </a:solidFill>
                <a:latin typeface="Times New Roman" panose="02020603050405020304" pitchFamily="18" charset="0"/>
                <a:cs typeface="Times New Roman" panose="02020603050405020304" pitchFamily="18" charset="0"/>
              </a:rPr>
              <a:t>secondary response </a:t>
            </a:r>
            <a:r>
              <a:rPr lang="en-US" sz="2000" dirty="0">
                <a:latin typeface="Times New Roman" panose="02020603050405020304" pitchFamily="18" charset="0"/>
                <a:cs typeface="Times New Roman" panose="02020603050405020304" pitchFamily="18" charset="0"/>
              </a:rPr>
              <a:t>that characterized by </a:t>
            </a:r>
            <a:r>
              <a:rPr lang="en-US" sz="2000" b="1" dirty="0">
                <a:latin typeface="Times New Roman" panose="02020603050405020304" pitchFamily="18" charset="0"/>
                <a:cs typeface="Times New Roman" panose="02020603050405020304" pitchFamily="18" charset="0"/>
              </a:rPr>
              <a:t>rapid appearance, increased potency and duration</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14895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7AE25-CB28-1C61-855F-979D917271BD}"/>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5E40CBB6-9752-F604-E04C-5B5F7751CA74}"/>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Humoral Immunity</a:t>
            </a:r>
          </a:p>
        </p:txBody>
      </p:sp>
      <p:pic>
        <p:nvPicPr>
          <p:cNvPr id="4" name="Picture 3">
            <a:extLst>
              <a:ext uri="{FF2B5EF4-FFF2-40B4-BE49-F238E27FC236}">
                <a16:creationId xmlns:a16="http://schemas.microsoft.com/office/drawing/2014/main" id="{36045C79-9A00-4474-ECED-9171004AB33B}"/>
              </a:ext>
            </a:extLst>
          </p:cNvPr>
          <p:cNvPicPr>
            <a:picLocks noChangeAspect="1"/>
          </p:cNvPicPr>
          <p:nvPr/>
        </p:nvPicPr>
        <p:blipFill>
          <a:blip r:embed="rId2"/>
          <a:stretch>
            <a:fillRect/>
          </a:stretch>
        </p:blipFill>
        <p:spPr>
          <a:xfrm>
            <a:off x="2665412" y="1219200"/>
            <a:ext cx="6773220" cy="5134692"/>
          </a:xfrm>
          <a:prstGeom prst="rect">
            <a:avLst/>
          </a:prstGeom>
        </p:spPr>
      </p:pic>
    </p:spTree>
    <p:extLst>
      <p:ext uri="{BB962C8B-B14F-4D97-AF65-F5344CB8AC3E}">
        <p14:creationId xmlns:p14="http://schemas.microsoft.com/office/powerpoint/2010/main" val="36930728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4FC98-8ED1-2532-55EB-E7F2B726DE10}"/>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73C0F9B3-4E90-AD9F-CDF5-4E1D8AD40C6A}"/>
              </a:ext>
            </a:extLst>
          </p:cNvPr>
          <p:cNvSpPr txBox="1">
            <a:spLocks/>
          </p:cNvSpPr>
          <p:nvPr/>
        </p:nvSpPr>
        <p:spPr>
          <a:xfrm>
            <a:off x="531812"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Classes of Antibodies</a:t>
            </a:r>
          </a:p>
        </p:txBody>
      </p:sp>
      <p:sp>
        <p:nvSpPr>
          <p:cNvPr id="3" name="Rechthoek 2">
            <a:extLst>
              <a:ext uri="{FF2B5EF4-FFF2-40B4-BE49-F238E27FC236}">
                <a16:creationId xmlns:a16="http://schemas.microsoft.com/office/drawing/2014/main" id="{B7F26049-510A-401F-A395-B6E6A260844D}"/>
              </a:ext>
            </a:extLst>
          </p:cNvPr>
          <p:cNvSpPr/>
          <p:nvPr/>
        </p:nvSpPr>
        <p:spPr>
          <a:xfrm>
            <a:off x="147419" y="1143000"/>
            <a:ext cx="11430000" cy="3045962"/>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There are five general classes of antibodies, respectively named IgM, IgG, IgA, </a:t>
            </a:r>
            <a:r>
              <a:rPr lang="en-US" sz="2399" dirty="0" err="1">
                <a:latin typeface="Times New Roman" panose="02020603050405020304" pitchFamily="18" charset="0"/>
                <a:cs typeface="Times New Roman" panose="02020603050405020304" pitchFamily="18" charset="0"/>
              </a:rPr>
              <a:t>IgD</a:t>
            </a:r>
            <a:r>
              <a:rPr lang="en-US" sz="2399" dirty="0">
                <a:latin typeface="Times New Roman" panose="02020603050405020304" pitchFamily="18" charset="0"/>
                <a:cs typeface="Times New Roman" panose="02020603050405020304" pitchFamily="18" charset="0"/>
              </a:rPr>
              <a:t>, and </a:t>
            </a:r>
            <a:r>
              <a:rPr lang="en-US" sz="2399" dirty="0" err="1">
                <a:latin typeface="Times New Roman" panose="02020603050405020304" pitchFamily="18" charset="0"/>
                <a:cs typeface="Times New Roman" panose="02020603050405020304" pitchFamily="18" charset="0"/>
              </a:rPr>
              <a:t>IgE</a:t>
            </a:r>
            <a:r>
              <a:rPr lang="en-US" sz="2399" dirty="0">
                <a:latin typeface="Times New Roman" panose="02020603050405020304" pitchFamily="18" charset="0"/>
                <a:cs typeface="Times New Roman" panose="02020603050405020304" pitchFamily="18" charset="0"/>
              </a:rPr>
              <a:t>.</a:t>
            </a:r>
            <a:endParaRPr lang="ar-IQ" sz="2399" dirty="0">
              <a:latin typeface="Times New Roman" panose="02020603050405020304" pitchFamily="18" charset="0"/>
              <a:cs typeface="Times New Roman" panose="02020603050405020304" pitchFamily="18" charset="0"/>
            </a:endParaRP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a:t>
            </a:r>
            <a:r>
              <a:rPr lang="en-US" sz="2399" dirty="0">
                <a:solidFill>
                  <a:srgbClr val="FF0000"/>
                </a:solidFill>
                <a:latin typeface="Times New Roman" panose="02020603050405020304" pitchFamily="18" charset="0"/>
                <a:cs typeface="Times New Roman" panose="02020603050405020304" pitchFamily="18" charset="0"/>
              </a:rPr>
              <a:t>IgG</a:t>
            </a:r>
            <a:r>
              <a:rPr lang="en-US" sz="2399" dirty="0">
                <a:latin typeface="Times New Roman" panose="02020603050405020304" pitchFamily="18" charset="0"/>
                <a:cs typeface="Times New Roman" panose="02020603050405020304" pitchFamily="18" charset="0"/>
              </a:rPr>
              <a:t> is a bivalent antibody and constitutes about </a:t>
            </a:r>
            <a:r>
              <a:rPr lang="en-US" sz="2399" dirty="0">
                <a:solidFill>
                  <a:srgbClr val="FF0000"/>
                </a:solidFill>
                <a:latin typeface="Times New Roman" panose="02020603050405020304" pitchFamily="18" charset="0"/>
                <a:cs typeface="Times New Roman" panose="02020603050405020304" pitchFamily="18" charset="0"/>
              </a:rPr>
              <a:t>75 per cent </a:t>
            </a:r>
            <a:r>
              <a:rPr lang="en-US" sz="2399" dirty="0">
                <a:latin typeface="Times New Roman" panose="02020603050405020304" pitchFamily="18" charset="0"/>
                <a:cs typeface="Times New Roman" panose="02020603050405020304" pitchFamily="18" charset="0"/>
              </a:rPr>
              <a:t>of the antibodies of the normal person.</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a:t>
            </a:r>
            <a:r>
              <a:rPr lang="en-US" sz="2399" dirty="0" err="1">
                <a:latin typeface="Times New Roman" panose="02020603050405020304" pitchFamily="18" charset="0"/>
                <a:cs typeface="Times New Roman" panose="02020603050405020304" pitchFamily="18" charset="0"/>
              </a:rPr>
              <a:t>IgE</a:t>
            </a:r>
            <a:r>
              <a:rPr lang="en-US" sz="2399" dirty="0">
                <a:latin typeface="Times New Roman" panose="02020603050405020304" pitchFamily="18" charset="0"/>
                <a:cs typeface="Times New Roman" panose="02020603050405020304" pitchFamily="18" charset="0"/>
              </a:rPr>
              <a:t> constitutes only a small percentage of the antibodies but is especially involved in </a:t>
            </a:r>
            <a:r>
              <a:rPr lang="en-US" sz="2399" dirty="0">
                <a:solidFill>
                  <a:srgbClr val="FF0000"/>
                </a:solidFill>
                <a:latin typeface="Times New Roman" panose="02020603050405020304" pitchFamily="18" charset="0"/>
                <a:cs typeface="Times New Roman" panose="02020603050405020304" pitchFamily="18" charset="0"/>
              </a:rPr>
              <a:t>allergy</a:t>
            </a:r>
            <a:r>
              <a:rPr lang="en-US" sz="2399" dirty="0">
                <a:latin typeface="Times New Roman" panose="02020603050405020304" pitchFamily="18" charset="0"/>
                <a:cs typeface="Times New Roman" panose="02020603050405020304" pitchFamily="18" charset="0"/>
              </a:rPr>
              <a:t>.</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IgM antibodies have 10 binding sites that make them exceedingly effective in protecting the body against invaders during the primary response.</a:t>
            </a:r>
          </a:p>
        </p:txBody>
      </p:sp>
    </p:spTree>
    <p:extLst>
      <p:ext uri="{BB962C8B-B14F-4D97-AF65-F5344CB8AC3E}">
        <p14:creationId xmlns:p14="http://schemas.microsoft.com/office/powerpoint/2010/main" val="1414710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C2FEF-DBBC-8727-80F0-A12156E21A8E}"/>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50EAC0D2-3528-7D89-972F-3ADE79CCD180}"/>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Mechanisms of Action of Antibodies</a:t>
            </a:r>
          </a:p>
        </p:txBody>
      </p:sp>
      <p:sp>
        <p:nvSpPr>
          <p:cNvPr id="3" name="Rechthoek 2">
            <a:extLst>
              <a:ext uri="{FF2B5EF4-FFF2-40B4-BE49-F238E27FC236}">
                <a16:creationId xmlns:a16="http://schemas.microsoft.com/office/drawing/2014/main" id="{BE23FFFD-0107-C5EF-1A1D-4A733BF13DCA}"/>
              </a:ext>
            </a:extLst>
          </p:cNvPr>
          <p:cNvSpPr/>
          <p:nvPr/>
        </p:nvSpPr>
        <p:spPr>
          <a:xfrm>
            <a:off x="74612" y="825169"/>
            <a:ext cx="11963400" cy="5940088"/>
          </a:xfrm>
          <a:prstGeom prst="rect">
            <a:avLst/>
          </a:prstGeom>
          <a:noFill/>
        </p:spPr>
        <p:txBody>
          <a:bodyPr wrap="square" rtlCol="0">
            <a:spAutoFit/>
          </a:bodyPr>
          <a:lstStyle/>
          <a:p>
            <a:pPr marL="342797" indent="-342797"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 Antibodies act mainly in two ways to protect the body against invading agents:</a:t>
            </a:r>
            <a:endParaRPr lang="ar-IQ" sz="2000" dirty="0">
              <a:latin typeface="Times New Roman" panose="02020603050405020304" pitchFamily="18" charset="0"/>
              <a:cs typeface="Times New Roman" panose="02020603050405020304" pitchFamily="18" charset="0"/>
            </a:endParaRPr>
          </a:p>
          <a:p>
            <a:pPr marL="342797" indent="-342797" algn="just">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1) </a:t>
            </a:r>
            <a:r>
              <a:rPr lang="en-US" sz="2000" b="1" dirty="0">
                <a:latin typeface="Times New Roman" panose="02020603050405020304" pitchFamily="18" charset="0"/>
                <a:cs typeface="Times New Roman" panose="02020603050405020304" pitchFamily="18" charset="0"/>
              </a:rPr>
              <a:t>Direct Action of Antibodies on Invading Agents:</a:t>
            </a:r>
          </a:p>
          <a:p>
            <a:pPr algn="just"/>
            <a:r>
              <a:rPr lang="en-US" sz="2000" dirty="0">
                <a:latin typeface="Times New Roman" panose="02020603050405020304" pitchFamily="18" charset="0"/>
                <a:cs typeface="Times New Roman" panose="02020603050405020304" pitchFamily="18" charset="0"/>
              </a:rPr>
              <a:t>The antibodies can inactivate the invading agent in one of several ways, as follows: </a:t>
            </a:r>
          </a:p>
          <a:p>
            <a:pPr algn="just"/>
            <a:r>
              <a:rPr lang="en-US" sz="2000" dirty="0">
                <a:latin typeface="Times New Roman" panose="02020603050405020304" pitchFamily="18" charset="0"/>
                <a:cs typeface="Times New Roman" panose="02020603050405020304" pitchFamily="18" charset="0"/>
              </a:rPr>
              <a:t>1. </a:t>
            </a:r>
            <a:r>
              <a:rPr lang="en-US" sz="2000" dirty="0">
                <a:solidFill>
                  <a:srgbClr val="FF0000"/>
                </a:solidFill>
                <a:latin typeface="Times New Roman" panose="02020603050405020304" pitchFamily="18" charset="0"/>
                <a:cs typeface="Times New Roman" panose="02020603050405020304" pitchFamily="18" charset="0"/>
              </a:rPr>
              <a:t>Agglutination</a:t>
            </a:r>
            <a:r>
              <a:rPr lang="en-US" sz="2000" dirty="0">
                <a:latin typeface="Times New Roman" panose="02020603050405020304" pitchFamily="18" charset="0"/>
                <a:cs typeface="Times New Roman" panose="02020603050405020304" pitchFamily="18" charset="0"/>
              </a:rPr>
              <a:t>, in which multiple large particles with antigens on their surfaces, such as bacteria or red cells, are bound together into a clump.</a:t>
            </a:r>
          </a:p>
          <a:p>
            <a:pPr algn="just"/>
            <a:r>
              <a:rPr lang="en-US" sz="2000" dirty="0">
                <a:latin typeface="Times New Roman" panose="02020603050405020304" pitchFamily="18" charset="0"/>
                <a:cs typeface="Times New Roman" panose="02020603050405020304" pitchFamily="18" charset="0"/>
              </a:rPr>
              <a:t>2. </a:t>
            </a:r>
            <a:r>
              <a:rPr lang="en-US" sz="2000" dirty="0">
                <a:solidFill>
                  <a:srgbClr val="FF0000"/>
                </a:solidFill>
                <a:latin typeface="Times New Roman" panose="02020603050405020304" pitchFamily="18" charset="0"/>
                <a:cs typeface="Times New Roman" panose="02020603050405020304" pitchFamily="18" charset="0"/>
              </a:rPr>
              <a:t>Precipitation</a:t>
            </a:r>
            <a:r>
              <a:rPr lang="en-US" sz="2000" dirty="0">
                <a:latin typeface="Times New Roman" panose="02020603050405020304" pitchFamily="18" charset="0"/>
                <a:cs typeface="Times New Roman" panose="02020603050405020304" pitchFamily="18" charset="0"/>
              </a:rPr>
              <a:t>, in which the molecular complex of soluble antigen (such as tetanus toxin) and antibody becomes so large that it is rendered insoluble and precipitates.</a:t>
            </a:r>
          </a:p>
          <a:p>
            <a:pPr algn="just"/>
            <a:r>
              <a:rPr lang="en-US" sz="2000" dirty="0">
                <a:latin typeface="Times New Roman" panose="02020603050405020304" pitchFamily="18" charset="0"/>
                <a:cs typeface="Times New Roman" panose="02020603050405020304" pitchFamily="18" charset="0"/>
              </a:rPr>
              <a:t>3. </a:t>
            </a:r>
            <a:r>
              <a:rPr lang="en-US" sz="2000" dirty="0">
                <a:solidFill>
                  <a:srgbClr val="FF0000"/>
                </a:solidFill>
                <a:latin typeface="Times New Roman" panose="02020603050405020304" pitchFamily="18" charset="0"/>
                <a:cs typeface="Times New Roman" panose="02020603050405020304" pitchFamily="18" charset="0"/>
              </a:rPr>
              <a:t>Neutralization</a:t>
            </a:r>
            <a:r>
              <a:rPr lang="en-US" sz="2000" dirty="0">
                <a:latin typeface="Times New Roman" panose="02020603050405020304" pitchFamily="18" charset="0"/>
                <a:cs typeface="Times New Roman" panose="02020603050405020304" pitchFamily="18" charset="0"/>
              </a:rPr>
              <a:t>, in which the antibodies cover the toxic sites of the antigenic agent.</a:t>
            </a:r>
          </a:p>
          <a:p>
            <a:pPr algn="just"/>
            <a:r>
              <a:rPr lang="en-US" sz="2000" dirty="0">
                <a:latin typeface="Times New Roman" panose="02020603050405020304" pitchFamily="18" charset="0"/>
                <a:cs typeface="Times New Roman" panose="02020603050405020304" pitchFamily="18" charset="0"/>
              </a:rPr>
              <a:t>4. </a:t>
            </a:r>
            <a:r>
              <a:rPr lang="en-US" sz="2000" dirty="0">
                <a:solidFill>
                  <a:srgbClr val="FF0000"/>
                </a:solidFill>
                <a:latin typeface="Times New Roman" panose="02020603050405020304" pitchFamily="18" charset="0"/>
                <a:cs typeface="Times New Roman" panose="02020603050405020304" pitchFamily="18" charset="0"/>
              </a:rPr>
              <a:t>Lysis</a:t>
            </a:r>
            <a:r>
              <a:rPr lang="en-US" sz="2000" dirty="0">
                <a:latin typeface="Times New Roman" panose="02020603050405020304" pitchFamily="18" charset="0"/>
                <a:cs typeface="Times New Roman" panose="02020603050405020304" pitchFamily="18" charset="0"/>
              </a:rPr>
              <a:t>, in which some potent antibodies are occasionally capable of directly attacking membranes of cellular agents and thereby cause rupture of the agent.</a:t>
            </a:r>
            <a:endParaRPr lang="ar-IQ"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2) </a:t>
            </a:r>
            <a:r>
              <a:rPr lang="en-US" sz="2000" b="1" dirty="0">
                <a:latin typeface="Times New Roman" panose="02020603050405020304" pitchFamily="18" charset="0"/>
                <a:cs typeface="Times New Roman" panose="02020603050405020304" pitchFamily="18" charset="0"/>
              </a:rPr>
              <a:t>Activation of the complement system:</a:t>
            </a:r>
          </a:p>
          <a:p>
            <a:pPr algn="just"/>
            <a:r>
              <a:rPr lang="en-US" sz="2000" dirty="0">
                <a:latin typeface="Times New Roman" panose="02020603050405020304" pitchFamily="18" charset="0"/>
                <a:cs typeface="Times New Roman" panose="02020603050405020304" pitchFamily="18" charset="0"/>
              </a:rPr>
              <a:t>Complement is a collective term that describes a system of about </a:t>
            </a:r>
            <a:r>
              <a:rPr lang="en-US" sz="2000" dirty="0">
                <a:solidFill>
                  <a:srgbClr val="FF0000"/>
                </a:solidFill>
                <a:latin typeface="Times New Roman" panose="02020603050405020304" pitchFamily="18" charset="0"/>
                <a:cs typeface="Times New Roman" panose="02020603050405020304" pitchFamily="18" charset="0"/>
              </a:rPr>
              <a:t>20 proteins</a:t>
            </a:r>
            <a:r>
              <a:rPr lang="en-US" sz="2000" dirty="0">
                <a:latin typeface="Times New Roman" panose="02020603050405020304" pitchFamily="18" charset="0"/>
                <a:cs typeface="Times New Roman" panose="02020603050405020304" pitchFamily="18" charset="0"/>
              </a:rPr>
              <a:t>, many of which are enzyme precursors. The principal actors in this system are </a:t>
            </a:r>
            <a:r>
              <a:rPr lang="en-US" sz="2000" dirty="0">
                <a:solidFill>
                  <a:srgbClr val="FF0000"/>
                </a:solidFill>
                <a:latin typeface="Times New Roman" panose="02020603050405020304" pitchFamily="18" charset="0"/>
                <a:cs typeface="Times New Roman" panose="02020603050405020304" pitchFamily="18" charset="0"/>
              </a:rPr>
              <a:t>11 proteins </a:t>
            </a:r>
            <a:r>
              <a:rPr lang="en-US" sz="2000" dirty="0">
                <a:latin typeface="Times New Roman" panose="02020603050405020304" pitchFamily="18" charset="0"/>
                <a:cs typeface="Times New Roman" panose="02020603050405020304" pitchFamily="18" charset="0"/>
              </a:rPr>
              <a:t>designated </a:t>
            </a:r>
            <a:r>
              <a:rPr lang="en-US" sz="2000" dirty="0">
                <a:solidFill>
                  <a:srgbClr val="FF0000"/>
                </a:solidFill>
                <a:latin typeface="Times New Roman" panose="02020603050405020304" pitchFamily="18" charset="0"/>
                <a:cs typeface="Times New Roman" panose="02020603050405020304" pitchFamily="18" charset="0"/>
              </a:rPr>
              <a:t>C1 - C9</a:t>
            </a:r>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B</a:t>
            </a:r>
            <a:r>
              <a:rPr lang="en-US" sz="2000" dirty="0">
                <a:latin typeface="Times New Roman" panose="02020603050405020304" pitchFamily="18" charset="0"/>
                <a:cs typeface="Times New Roman" panose="02020603050405020304" pitchFamily="18" charset="0"/>
              </a:rPr>
              <a:t>, and </a:t>
            </a:r>
            <a:r>
              <a:rPr lang="en-US" sz="2000" dirty="0">
                <a:solidFill>
                  <a:srgbClr val="FF0000"/>
                </a:solidFill>
                <a:latin typeface="Times New Roman" panose="02020603050405020304" pitchFamily="18" charset="0"/>
                <a:cs typeface="Times New Roman" panose="02020603050405020304" pitchFamily="18" charset="0"/>
              </a:rPr>
              <a:t>D</a:t>
            </a:r>
            <a:r>
              <a:rPr lang="en-US" sz="2000" dirty="0">
                <a:latin typeface="Times New Roman" panose="02020603050405020304" pitchFamily="18" charset="0"/>
                <a:cs typeface="Times New Roman" panose="02020603050405020304" pitchFamily="18" charset="0"/>
              </a:rPr>
              <a:t>. All these are present normally among the plasma proteins in the blood as well as among the proteins that leak out of the capillaries into the tissue spaces. The enzyme precursors are normally inactive, but they can be activated mainly by the so-called </a:t>
            </a:r>
            <a:r>
              <a:rPr lang="en-US" sz="2000" b="1" dirty="0">
                <a:latin typeface="Times New Roman" panose="02020603050405020304" pitchFamily="18" charset="0"/>
                <a:cs typeface="Times New Roman" panose="02020603050405020304" pitchFamily="18" charset="0"/>
              </a:rPr>
              <a:t>classic pathway</a:t>
            </a:r>
            <a:r>
              <a:rPr lang="en-US" sz="2000" dirty="0">
                <a:latin typeface="Times New Roman" panose="02020603050405020304" pitchFamily="18" charset="0"/>
                <a:cs typeface="Times New Roman" panose="02020603050405020304" pitchFamily="18" charset="0"/>
              </a:rPr>
              <a:t>.</a:t>
            </a:r>
          </a:p>
          <a:p>
            <a:pPr marL="342797" indent="-342797" algn="just">
              <a:buFont typeface="Wingdings" panose="05000000000000000000" pitchFamily="2" charset="2"/>
              <a:buChar char="Ø"/>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49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B28C2E-B277-FA7E-C560-805A682C4A0A}"/>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3C69B216-E522-7331-E1BF-056EF832444C}"/>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Mechanisms of Action of Antibodies</a:t>
            </a:r>
          </a:p>
        </p:txBody>
      </p:sp>
      <p:sp>
        <p:nvSpPr>
          <p:cNvPr id="3" name="Rechthoek 2">
            <a:extLst>
              <a:ext uri="{FF2B5EF4-FFF2-40B4-BE49-F238E27FC236}">
                <a16:creationId xmlns:a16="http://schemas.microsoft.com/office/drawing/2014/main" id="{A650F7C3-4306-2301-6F09-5D47BE8B9BC6}"/>
              </a:ext>
            </a:extLst>
          </p:cNvPr>
          <p:cNvSpPr/>
          <p:nvPr/>
        </p:nvSpPr>
        <p:spPr>
          <a:xfrm>
            <a:off x="74612" y="825169"/>
            <a:ext cx="11963400" cy="5355312"/>
          </a:xfrm>
          <a:prstGeom prst="rect">
            <a:avLst/>
          </a:prstGeom>
          <a:noFill/>
        </p:spPr>
        <p:txBody>
          <a:bodyPr wrap="square" rtlCol="0">
            <a:spAutoFit/>
          </a:bodyPr>
          <a:lstStyle/>
          <a:p>
            <a:pPr marL="342797" indent="-342797"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classic pathway is initiated by an antigen-antibody reaction setting into motion a “cascade”</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sequential reactions. Multiple end products are formed and several of these cause important effects that help to prevent damage to the body’s tissues caused by the invading organism or toxin. Among the more important effects are the following:</a:t>
            </a:r>
          </a:p>
          <a:p>
            <a:pPr algn="just"/>
            <a:r>
              <a:rPr lang="en-US" dirty="0">
                <a:latin typeface="Times New Roman" panose="02020603050405020304" pitchFamily="18" charset="0"/>
                <a:cs typeface="Times New Roman" panose="02020603050405020304" pitchFamily="18" charset="0"/>
              </a:rPr>
              <a:t>1. </a:t>
            </a:r>
            <a:r>
              <a:rPr lang="en-US" dirty="0">
                <a:solidFill>
                  <a:srgbClr val="FF0000"/>
                </a:solidFill>
                <a:latin typeface="Times New Roman" panose="02020603050405020304" pitchFamily="18" charset="0"/>
                <a:cs typeface="Times New Roman" panose="02020603050405020304" pitchFamily="18" charset="0"/>
              </a:rPr>
              <a:t>Opsonization and phagocytosis</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One of the products of the complement cascade, </a:t>
            </a:r>
            <a:r>
              <a:rPr lang="en-US" b="1" dirty="0">
                <a:latin typeface="Times New Roman" panose="02020603050405020304" pitchFamily="18" charset="0"/>
                <a:cs typeface="Times New Roman" panose="02020603050405020304" pitchFamily="18" charset="0"/>
              </a:rPr>
              <a:t>C3b</a:t>
            </a:r>
            <a:r>
              <a:rPr lang="ar-IQ"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protein</a:t>
            </a:r>
            <a:r>
              <a:rPr lang="en-US" dirty="0">
                <a:latin typeface="Times New Roman" panose="02020603050405020304" pitchFamily="18" charset="0"/>
                <a:cs typeface="Times New Roman" panose="02020603050405020304" pitchFamily="18" charset="0"/>
              </a:rPr>
              <a:t>, strongly activates phagocytosis by both neutrophils and macrophages, causing these cells to engulf the bacteria to which the antigen</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antibody complexes are attached. This process is called </a:t>
            </a:r>
            <a:r>
              <a:rPr lang="en-US" b="1" dirty="0">
                <a:latin typeface="Times New Roman" panose="02020603050405020304" pitchFamily="18" charset="0"/>
                <a:cs typeface="Times New Roman" panose="02020603050405020304" pitchFamily="18" charset="0"/>
              </a:rPr>
              <a:t>opsonization</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2. </a:t>
            </a:r>
            <a:r>
              <a:rPr lang="en-US" dirty="0">
                <a:solidFill>
                  <a:srgbClr val="FF0000"/>
                </a:solidFill>
                <a:latin typeface="Times New Roman" panose="02020603050405020304" pitchFamily="18" charset="0"/>
                <a:cs typeface="Times New Roman" panose="02020603050405020304" pitchFamily="18" charset="0"/>
              </a:rPr>
              <a:t>Lysis</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One of the most important of all the products of the complement cascade is the </a:t>
            </a:r>
            <a:r>
              <a:rPr lang="en-US" b="1" dirty="0">
                <a:latin typeface="Times New Roman" panose="02020603050405020304" pitchFamily="18" charset="0"/>
                <a:cs typeface="Times New Roman" panose="02020603050405020304" pitchFamily="18" charset="0"/>
              </a:rPr>
              <a:t>lytic complex</a:t>
            </a:r>
            <a:r>
              <a:rPr lang="en-US" dirty="0">
                <a:latin typeface="Times New Roman" panose="02020603050405020304" pitchFamily="18" charset="0"/>
                <a:cs typeface="Times New Roman" panose="02020603050405020304" pitchFamily="18" charset="0"/>
              </a:rPr>
              <a:t>, which is a combination of multiple complement factors and designated </a:t>
            </a:r>
            <a:r>
              <a:rPr lang="en-US" b="1" dirty="0">
                <a:latin typeface="Times New Roman" panose="02020603050405020304" pitchFamily="18" charset="0"/>
                <a:cs typeface="Times New Roman" panose="02020603050405020304" pitchFamily="18" charset="0"/>
              </a:rPr>
              <a:t>C5b6789</a:t>
            </a:r>
            <a:r>
              <a:rPr lang="en-US" dirty="0">
                <a:latin typeface="Times New Roman" panose="02020603050405020304" pitchFamily="18" charset="0"/>
                <a:cs typeface="Times New Roman" panose="02020603050405020304" pitchFamily="18" charset="0"/>
              </a:rPr>
              <a:t>. This has a direct effect of rupturing the cell membranes of bacteria or other invading organisms.</a:t>
            </a:r>
          </a:p>
          <a:p>
            <a:pPr algn="just"/>
            <a:r>
              <a:rPr lang="en-US" dirty="0">
                <a:latin typeface="Times New Roman" panose="02020603050405020304" pitchFamily="18" charset="0"/>
                <a:cs typeface="Times New Roman" panose="02020603050405020304" pitchFamily="18" charset="0"/>
              </a:rPr>
              <a:t>3. </a:t>
            </a:r>
            <a:r>
              <a:rPr lang="en-US" dirty="0">
                <a:solidFill>
                  <a:srgbClr val="FF0000"/>
                </a:solidFill>
                <a:latin typeface="Times New Roman" panose="02020603050405020304" pitchFamily="18" charset="0"/>
                <a:cs typeface="Times New Roman" panose="02020603050405020304" pitchFamily="18" charset="0"/>
              </a:rPr>
              <a:t>Agglutination</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complement products also change the surfaces of the invading organisms, causing them to adhere to one another, thus promoting agglutination.</a:t>
            </a:r>
          </a:p>
          <a:p>
            <a:pPr algn="just"/>
            <a:r>
              <a:rPr lang="en-US" dirty="0">
                <a:latin typeface="Times New Roman" panose="02020603050405020304" pitchFamily="18" charset="0"/>
                <a:cs typeface="Times New Roman" panose="02020603050405020304" pitchFamily="18" charset="0"/>
              </a:rPr>
              <a:t>4. </a:t>
            </a:r>
            <a:r>
              <a:rPr lang="en-US" dirty="0">
                <a:solidFill>
                  <a:srgbClr val="FF0000"/>
                </a:solidFill>
                <a:latin typeface="Times New Roman" panose="02020603050405020304" pitchFamily="18" charset="0"/>
                <a:cs typeface="Times New Roman" panose="02020603050405020304" pitchFamily="18" charset="0"/>
              </a:rPr>
              <a:t>Neutralization of viruses</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complement enzymes and other complement products can attack the structures of some viruses and thereby render them non virulent.</a:t>
            </a:r>
          </a:p>
          <a:p>
            <a:pPr algn="just"/>
            <a:r>
              <a:rPr lang="en-US" dirty="0">
                <a:latin typeface="Times New Roman" panose="02020603050405020304" pitchFamily="18" charset="0"/>
                <a:cs typeface="Times New Roman" panose="02020603050405020304" pitchFamily="18" charset="0"/>
              </a:rPr>
              <a:t>5. </a:t>
            </a:r>
            <a:r>
              <a:rPr lang="en-US" dirty="0">
                <a:solidFill>
                  <a:srgbClr val="FF0000"/>
                </a:solidFill>
                <a:latin typeface="Times New Roman" panose="02020603050405020304" pitchFamily="18" charset="0"/>
                <a:cs typeface="Times New Roman" panose="02020603050405020304" pitchFamily="18" charset="0"/>
              </a:rPr>
              <a:t>Chemotaxis</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Fragment </a:t>
            </a:r>
            <a:r>
              <a:rPr lang="en-US" b="1" dirty="0">
                <a:latin typeface="Times New Roman" panose="02020603050405020304" pitchFamily="18" charset="0"/>
                <a:cs typeface="Times New Roman" panose="02020603050405020304" pitchFamily="18" charset="0"/>
              </a:rPr>
              <a:t>C5a</a:t>
            </a:r>
            <a:r>
              <a:rPr lang="en-US" dirty="0">
                <a:latin typeface="Times New Roman" panose="02020603050405020304" pitchFamily="18" charset="0"/>
                <a:cs typeface="Times New Roman" panose="02020603050405020304" pitchFamily="18" charset="0"/>
              </a:rPr>
              <a:t> initiates chemotaxis of neutrophils and macrophages, thus causing large numbers of these phagocytes to migrate into the tissue area adjacent to the antigenic agent.</a:t>
            </a:r>
          </a:p>
          <a:p>
            <a:pPr algn="just"/>
            <a:r>
              <a:rPr lang="en-US" dirty="0">
                <a:latin typeface="Times New Roman" panose="02020603050405020304" pitchFamily="18" charset="0"/>
                <a:cs typeface="Times New Roman" panose="02020603050405020304" pitchFamily="18" charset="0"/>
              </a:rPr>
              <a:t>6. </a:t>
            </a:r>
            <a:r>
              <a:rPr lang="en-US" dirty="0">
                <a:solidFill>
                  <a:srgbClr val="FF0000"/>
                </a:solidFill>
                <a:latin typeface="Times New Roman" panose="02020603050405020304" pitchFamily="18" charset="0"/>
                <a:cs typeface="Times New Roman" panose="02020603050405020304" pitchFamily="18" charset="0"/>
              </a:rPr>
              <a:t>Activation of mast cells and basophils</a:t>
            </a:r>
            <a:r>
              <a:rPr lang="en-US" dirty="0">
                <a:latin typeface="Times New Roman" panose="02020603050405020304" pitchFamily="18" charset="0"/>
                <a:cs typeface="Times New Roman" panose="02020603050405020304" pitchFamily="18" charset="0"/>
              </a:rPr>
              <a:t>:</a:t>
            </a:r>
            <a:r>
              <a:rPr lang="ar-IQ"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Fragments </a:t>
            </a:r>
            <a:r>
              <a:rPr lang="en-US" b="1" dirty="0">
                <a:latin typeface="Times New Roman" panose="02020603050405020304" pitchFamily="18" charset="0"/>
                <a:cs typeface="Times New Roman" panose="02020603050405020304" pitchFamily="18" charset="0"/>
              </a:rPr>
              <a:t>C3a, C4a, and C5a </a:t>
            </a:r>
            <a:r>
              <a:rPr lang="en-US" dirty="0">
                <a:latin typeface="Times New Roman" panose="02020603050405020304" pitchFamily="18" charset="0"/>
                <a:cs typeface="Times New Roman" panose="02020603050405020304" pitchFamily="18" charset="0"/>
              </a:rPr>
              <a:t>activate mast cells and basophils, causing them to release histamine, heparin, and several other substances into the local fluids. These substances in turn cause increased local blood flow, increased leakage of fluid and plasma protein into the tissue, and other local tissue reactions that help inactivate or immobilize the antigenic agent.</a:t>
            </a:r>
          </a:p>
        </p:txBody>
      </p:sp>
    </p:spTree>
    <p:extLst>
      <p:ext uri="{BB962C8B-B14F-4D97-AF65-F5344CB8AC3E}">
        <p14:creationId xmlns:p14="http://schemas.microsoft.com/office/powerpoint/2010/main" val="25738785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25577</TotalTime>
  <Words>2001</Words>
  <Application>Microsoft Office PowerPoint</Application>
  <PresentationFormat>Custom</PresentationFormat>
  <Paragraphs>82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Euphemia</vt:lpstr>
      <vt:lpstr>Franklin Gothic Medium</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BMID_I</dc:title>
  <dc:subject>Lecture 2</dc:subject>
  <dc:creator>MAHİR RAHMAN AL-HAJAJ</dc:creator>
  <cp:keywords>Al-Mustaqbal University College</cp:keywords>
  <cp:lastModifiedBy>zainab.sattar.jabbar@uomus.edu.iq</cp:lastModifiedBy>
  <cp:revision>323</cp:revision>
  <cp:lastPrinted>2022-10-07T10:41:38Z</cp:lastPrinted>
  <dcterms:created xsi:type="dcterms:W3CDTF">2022-10-06T20:58:31Z</dcterms:created>
  <dcterms:modified xsi:type="dcterms:W3CDTF">2025-03-23T06:43:02Z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