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68" r:id="rId4"/>
    <p:sldId id="261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nalbahr.com/%d8%a8%d8%ad%d8%ab-%d8%b9%d9%86-%d8%a7%d9%84%d8%a5%d8%b6%d8%a7%d9%81%d8%a9-%d9%81%d9%8a-%d8%a7%d9%84%d9%84%d8%ba%d8%a9-%d8%a7%d9%84%d8%b9%d8%b1%d8%a8%d9%8a%d8%a9-%d8%b4%d8%b1%d8%ad-%d9%82%d9%88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918648" cy="2160239"/>
          </a:xfrm>
        </p:spPr>
        <p:txBody>
          <a:bodyPr>
            <a:normAutofit/>
          </a:bodyPr>
          <a:lstStyle/>
          <a:p>
            <a:r>
              <a:rPr lang="ar-MA" sz="4800" b="1" dirty="0">
                <a:solidFill>
                  <a:srgbClr val="FF0000"/>
                </a:solidFill>
                <a:latin typeface="droid arabic kufi"/>
              </a:rPr>
              <a:t>أنواع الجمل في اللغة العربية ومكوناتها</a:t>
            </a:r>
            <a:endParaRPr lang="ar-M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728792" cy="2952328"/>
          </a:xfrm>
        </p:spPr>
        <p:txBody>
          <a:bodyPr>
            <a:normAutofit fontScale="92500"/>
          </a:bodyPr>
          <a:lstStyle/>
          <a:p>
            <a:pPr marL="6350" lvl="0" indent="-6350">
              <a:lnSpc>
                <a:spcPct val="118000"/>
              </a:lnSpc>
              <a:spcBef>
                <a:spcPts val="0"/>
              </a:spcBef>
              <a:spcAft>
                <a:spcPts val="10"/>
              </a:spcAft>
            </a:pPr>
            <a:r>
              <a:rPr lang="ar-SA" sz="5400" b="1" dirty="0">
                <a:solidFill>
                  <a:srgbClr val="FF0000"/>
                </a:solidFill>
                <a:latin typeface="Arial"/>
                <a:ea typeface="Arial"/>
              </a:rPr>
              <a:t>تقديم</a:t>
            </a:r>
            <a:endParaRPr lang="en-US" sz="5400" b="1" dirty="0">
              <a:solidFill>
                <a:srgbClr val="000000"/>
              </a:solidFill>
              <a:latin typeface="Arial"/>
              <a:ea typeface="Arial"/>
            </a:endParaRPr>
          </a:p>
          <a:p>
            <a:pPr marL="6350" lvl="0" indent="-6350">
              <a:lnSpc>
                <a:spcPct val="118000"/>
              </a:lnSpc>
              <a:spcBef>
                <a:spcPts val="0"/>
              </a:spcBef>
              <a:spcAft>
                <a:spcPts val="10"/>
              </a:spcAft>
            </a:pPr>
            <a:r>
              <a:rPr lang="ar-IQ" sz="5400" b="1" dirty="0" smtClean="0">
                <a:solidFill>
                  <a:schemeClr val="tx1"/>
                </a:solidFill>
              </a:rPr>
              <a:t>م.م فاطمة تركي صاحب</a:t>
            </a:r>
          </a:p>
          <a:p>
            <a:pPr marL="6350" lvl="0" indent="-6350">
              <a:lnSpc>
                <a:spcPct val="118000"/>
              </a:lnSpc>
              <a:spcBef>
                <a:spcPts val="0"/>
              </a:spcBef>
              <a:spcAft>
                <a:spcPts val="10"/>
              </a:spcAft>
            </a:pPr>
            <a:r>
              <a:rPr lang="ar-IQ" sz="5400" b="1" dirty="0" smtClean="0">
                <a:solidFill>
                  <a:srgbClr val="00B050"/>
                </a:solidFill>
              </a:rPr>
              <a:t>جامعة المستقبل / كلية الهندسة</a:t>
            </a:r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284440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/>
          <a:lstStyle/>
          <a:p>
            <a:r>
              <a:rPr lang="ar-MA" sz="4000" b="1" dirty="0">
                <a:solidFill>
                  <a:srgbClr val="FF0000"/>
                </a:solidFill>
                <a:latin typeface="noto naskh arabic ui"/>
              </a:rPr>
              <a:t>جملة الاسمية</a:t>
            </a:r>
            <a:endParaRPr lang="ar-M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805264"/>
          </a:xfrm>
        </p:spPr>
        <p:txBody>
          <a:bodyPr>
            <a:noAutofit/>
          </a:bodyPr>
          <a:lstStyle/>
          <a:p>
            <a:r>
              <a:rPr lang="ar-MA" sz="4000" b="1" dirty="0">
                <a:solidFill>
                  <a:srgbClr val="000000"/>
                </a:solidFill>
                <a:latin typeface="noto naskh arabic ui"/>
              </a:rPr>
              <a:t>تأتي على هيئة اسم مرفوع يُعرب </a:t>
            </a:r>
            <a:r>
              <a:rPr lang="ar-MA" sz="4000" b="1" dirty="0">
                <a:solidFill>
                  <a:srgbClr val="0000FF"/>
                </a:solidFill>
                <a:latin typeface="noto naskh arabic ui"/>
              </a:rPr>
              <a:t>مبتدأ بالمسند إليه </a:t>
            </a:r>
            <a:endParaRPr lang="ar-SA" sz="4000" b="1" dirty="0" smtClean="0">
              <a:solidFill>
                <a:srgbClr val="0000FF"/>
              </a:solidFill>
              <a:latin typeface="noto naskh arabic ui"/>
            </a:endParaRPr>
          </a:p>
          <a:p>
            <a:r>
              <a:rPr lang="ar-MA" sz="4000" b="1" dirty="0" smtClean="0">
                <a:solidFill>
                  <a:srgbClr val="000000"/>
                </a:solidFill>
                <a:latin typeface="noto naskh arabic ui"/>
              </a:rPr>
              <a:t>واسم </a:t>
            </a:r>
            <a:r>
              <a:rPr lang="ar-MA" sz="4000" b="1" dirty="0">
                <a:solidFill>
                  <a:srgbClr val="000000"/>
                </a:solidFill>
                <a:latin typeface="noto naskh arabic ui"/>
              </a:rPr>
              <a:t>مرفوع أيضًا متم لمعنى الجملة ويُعرب </a:t>
            </a:r>
            <a:r>
              <a:rPr lang="ar-MA" sz="4000" b="1" dirty="0">
                <a:solidFill>
                  <a:srgbClr val="FF0000"/>
                </a:solidFill>
                <a:latin typeface="noto naskh arabic ui"/>
              </a:rPr>
              <a:t>خبر</a:t>
            </a:r>
            <a:r>
              <a:rPr lang="ar-MA" sz="4000" dirty="0">
                <a:solidFill>
                  <a:srgbClr val="000000"/>
                </a:solidFill>
                <a:latin typeface="noto naskh arabic ui"/>
              </a:rPr>
              <a:t>، </a:t>
            </a:r>
            <a:r>
              <a:rPr lang="ar-MA" sz="4000" b="1" dirty="0" smtClean="0">
                <a:solidFill>
                  <a:srgbClr val="000000"/>
                </a:solidFill>
                <a:latin typeface="noto naskh arabic ui"/>
              </a:rPr>
              <a:t>يكون </a:t>
            </a:r>
            <a:r>
              <a:rPr lang="ar-MA" sz="4000" b="1" dirty="0">
                <a:solidFill>
                  <a:srgbClr val="000000"/>
                </a:solidFill>
                <a:latin typeface="noto naskh arabic ui"/>
              </a:rPr>
              <a:t>المبتدأ دائمًا </a:t>
            </a:r>
            <a:r>
              <a:rPr lang="ar-MA" sz="4000" b="1" dirty="0">
                <a:solidFill>
                  <a:srgbClr val="FF0000"/>
                </a:solidFill>
                <a:latin typeface="noto naskh arabic ui"/>
              </a:rPr>
              <a:t>مفرد</a:t>
            </a:r>
            <a:r>
              <a:rPr lang="ar-MA" sz="4000" dirty="0">
                <a:solidFill>
                  <a:srgbClr val="000000"/>
                </a:solidFill>
                <a:latin typeface="noto naskh arabic ui"/>
              </a:rPr>
              <a:t>، </a:t>
            </a:r>
            <a:r>
              <a:rPr lang="ar-MA" sz="4000" b="1" dirty="0">
                <a:solidFill>
                  <a:srgbClr val="000000"/>
                </a:solidFill>
                <a:latin typeface="noto naskh arabic ui"/>
              </a:rPr>
              <a:t>أما </a:t>
            </a:r>
            <a:r>
              <a:rPr lang="ar-MA" sz="4000" b="1" dirty="0" smtClean="0">
                <a:solidFill>
                  <a:srgbClr val="0000FF"/>
                </a:solidFill>
                <a:latin typeface="noto naskh arabic ui"/>
              </a:rPr>
              <a:t>الخبر</a:t>
            </a:r>
            <a:r>
              <a:rPr lang="ar-SA" sz="4000" b="1" dirty="0" smtClean="0">
                <a:solidFill>
                  <a:srgbClr val="0000FF"/>
                </a:solidFill>
                <a:latin typeface="noto naskh arabic ui"/>
              </a:rPr>
              <a:t>هو</a:t>
            </a:r>
            <a:r>
              <a:rPr lang="ar-MA" sz="4000" dirty="0" smtClean="0">
                <a:solidFill>
                  <a:srgbClr val="0000FF"/>
                </a:solidFill>
                <a:latin typeface="noto naskh arabic ui"/>
              </a:rPr>
              <a:t> </a:t>
            </a:r>
            <a:r>
              <a:rPr lang="ar-MA" sz="4000" dirty="0">
                <a:solidFill>
                  <a:srgbClr val="0000FF"/>
                </a:solidFill>
                <a:latin typeface="noto naskh arabic ui"/>
              </a:rPr>
              <a:t>ا</a:t>
            </a:r>
            <a:r>
              <a:rPr lang="ar-MA" sz="4000" b="1" dirty="0">
                <a:solidFill>
                  <a:srgbClr val="0000FF"/>
                </a:solidFill>
                <a:latin typeface="noto naskh arabic ui"/>
              </a:rPr>
              <a:t>لمُسند</a:t>
            </a:r>
            <a:r>
              <a:rPr lang="ar-MA" sz="4000" b="1" dirty="0" smtClean="0">
                <a:solidFill>
                  <a:srgbClr val="0000FF"/>
                </a:solidFill>
                <a:latin typeface="noto naskh arabic ui"/>
              </a:rPr>
              <a:t> </a:t>
            </a:r>
            <a:r>
              <a:rPr lang="ar-MA" sz="4000" b="1" dirty="0">
                <a:solidFill>
                  <a:srgbClr val="000000"/>
                </a:solidFill>
                <a:latin typeface="noto naskh arabic ui"/>
              </a:rPr>
              <a:t>فيمكن أن يكون </a:t>
            </a:r>
            <a:r>
              <a:rPr lang="ar-SA" sz="4000" b="1" dirty="0" smtClean="0">
                <a:solidFill>
                  <a:srgbClr val="FF0000"/>
                </a:solidFill>
                <a:latin typeface="noto naskh arabic ui"/>
              </a:rPr>
              <a:t>1-</a:t>
            </a:r>
            <a:r>
              <a:rPr lang="ar-MA" sz="4000" b="1" dirty="0" smtClean="0">
                <a:solidFill>
                  <a:srgbClr val="FF0000"/>
                </a:solidFill>
                <a:latin typeface="noto naskh arabic ui"/>
              </a:rPr>
              <a:t>مفرد </a:t>
            </a:r>
            <a:r>
              <a:rPr lang="ar-SA" sz="4000" b="1" dirty="0" smtClean="0">
                <a:solidFill>
                  <a:srgbClr val="FF0000"/>
                </a:solidFill>
                <a:latin typeface="noto naskh arabic ui"/>
              </a:rPr>
              <a:t>2-</a:t>
            </a:r>
            <a:r>
              <a:rPr lang="ar-MA" sz="4000" b="1" dirty="0" smtClean="0">
                <a:solidFill>
                  <a:srgbClr val="FF0000"/>
                </a:solidFill>
                <a:latin typeface="noto naskh arabic ui"/>
              </a:rPr>
              <a:t> </a:t>
            </a:r>
            <a:r>
              <a:rPr lang="ar-MA" sz="4000" b="1" dirty="0">
                <a:solidFill>
                  <a:srgbClr val="FF0000"/>
                </a:solidFill>
                <a:latin typeface="noto naskh arabic ui"/>
              </a:rPr>
              <a:t>جملة </a:t>
            </a:r>
            <a:r>
              <a:rPr lang="ar-SA" sz="4000" b="1" dirty="0" smtClean="0">
                <a:solidFill>
                  <a:srgbClr val="FF0000"/>
                </a:solidFill>
                <a:latin typeface="noto naskh arabic ui"/>
              </a:rPr>
              <a:t>3-</a:t>
            </a:r>
            <a:r>
              <a:rPr lang="ar-MA" sz="4000" b="1" dirty="0" smtClean="0">
                <a:solidFill>
                  <a:srgbClr val="FF0000"/>
                </a:solidFill>
                <a:latin typeface="noto naskh arabic ui"/>
              </a:rPr>
              <a:t> </a:t>
            </a:r>
            <a:r>
              <a:rPr lang="ar-MA" sz="4000" b="1" dirty="0">
                <a:solidFill>
                  <a:srgbClr val="FF0000"/>
                </a:solidFill>
                <a:latin typeface="noto naskh arabic ui"/>
              </a:rPr>
              <a:t>شبه </a:t>
            </a:r>
            <a:r>
              <a:rPr lang="ar-MA" sz="4000" b="1" dirty="0" smtClean="0">
                <a:solidFill>
                  <a:srgbClr val="FF0000"/>
                </a:solidFill>
                <a:latin typeface="noto naskh arabic ui"/>
              </a:rPr>
              <a:t>جملة</a:t>
            </a:r>
            <a:endParaRPr lang="ar-SA" sz="4000" b="1" dirty="0" smtClean="0">
              <a:solidFill>
                <a:srgbClr val="FF0000"/>
              </a:solidFill>
              <a:latin typeface="noto naskh arabic ui"/>
            </a:endParaRPr>
          </a:p>
          <a:p>
            <a:r>
              <a:rPr lang="ar-SA" sz="4000" b="1" dirty="0" smtClean="0">
                <a:solidFill>
                  <a:srgbClr val="202124"/>
                </a:solidFill>
                <a:latin typeface="Helvetica Neue"/>
              </a:rPr>
              <a:t>مثل ،قوله تعالى</a:t>
            </a:r>
            <a:r>
              <a:rPr lang="ar-SA" sz="4000" dirty="0" smtClean="0">
                <a:solidFill>
                  <a:srgbClr val="202124"/>
                </a:solidFill>
                <a:latin typeface="Helvetica Neue"/>
              </a:rPr>
              <a:t>: </a:t>
            </a:r>
            <a:r>
              <a:rPr lang="ar-SA" sz="4000" dirty="0" smtClean="0">
                <a:solidFill>
                  <a:srgbClr val="FF0000"/>
                </a:solidFill>
                <a:latin typeface="Helvetica Neue"/>
              </a:rPr>
              <a:t>(</a:t>
            </a:r>
            <a:r>
              <a:rPr lang="ar-MA" sz="4000" dirty="0" smtClean="0">
                <a:solidFill>
                  <a:srgbClr val="FF0000"/>
                </a:solidFill>
                <a:latin typeface="Helvetica Neue"/>
              </a:rPr>
              <a:t>إِنَّ </a:t>
            </a:r>
            <a:r>
              <a:rPr lang="ar-MA" sz="4000" dirty="0">
                <a:solidFill>
                  <a:srgbClr val="FF0000"/>
                </a:solidFill>
                <a:latin typeface="Helvetica Neue"/>
              </a:rPr>
              <a:t>اللَّهَ لا يُحِبُّ كُلَّ مُخْتالٍ فَخُورٍ) </a:t>
            </a:r>
            <a:r>
              <a:rPr lang="ar-MA" sz="4000" b="1" dirty="0">
                <a:solidFill>
                  <a:srgbClr val="202124"/>
                </a:solidFill>
                <a:latin typeface="Helvetica Neue"/>
              </a:rPr>
              <a:t>إن واسمها وجملة لا يحب خبرها وكل مفعول </a:t>
            </a:r>
            <a:r>
              <a:rPr lang="ar-SA" sz="4000" b="1" dirty="0" smtClean="0">
                <a:solidFill>
                  <a:srgbClr val="202124"/>
                </a:solidFill>
                <a:latin typeface="Helvetica Neue"/>
              </a:rPr>
              <a:t>به وهو مضاف </a:t>
            </a:r>
            <a:r>
              <a:rPr lang="ar-MA" sz="4000" b="1" dirty="0" smtClean="0">
                <a:solidFill>
                  <a:srgbClr val="202124"/>
                </a:solidFill>
                <a:latin typeface="Helvetica Neue"/>
              </a:rPr>
              <a:t>و</a:t>
            </a:r>
            <a:r>
              <a:rPr lang="ar-MA" sz="4000" b="1" dirty="0">
                <a:solidFill>
                  <a:srgbClr val="202124"/>
                </a:solidFill>
                <a:latin typeface="Helvetica Neue"/>
              </a:rPr>
              <a:t> مختال </a:t>
            </a:r>
            <a:r>
              <a:rPr lang="ar-SA" sz="4000" b="1" dirty="0" smtClean="0">
                <a:solidFill>
                  <a:srgbClr val="202124"/>
                </a:solidFill>
                <a:latin typeface="Helvetica Neue"/>
              </a:rPr>
              <a:t> مضاف اليه والواو حرف عطف و</a:t>
            </a:r>
            <a:r>
              <a:rPr lang="ar-MA" sz="4000" b="1" dirty="0" smtClean="0">
                <a:solidFill>
                  <a:srgbClr val="202124"/>
                </a:solidFill>
                <a:latin typeface="Helvetica Neue"/>
              </a:rPr>
              <a:t>فخور </a:t>
            </a:r>
            <a:r>
              <a:rPr lang="ar-SA" sz="4000" b="1" dirty="0" smtClean="0">
                <a:solidFill>
                  <a:srgbClr val="202124"/>
                </a:solidFill>
                <a:latin typeface="Helvetica Neue"/>
              </a:rPr>
              <a:t>معطوف</a:t>
            </a:r>
            <a:r>
              <a:rPr lang="ar-MA" sz="4000" b="1" dirty="0" smtClean="0">
                <a:solidFill>
                  <a:srgbClr val="202124"/>
                </a:solidFill>
                <a:latin typeface="Helvetica Neue"/>
              </a:rPr>
              <a:t> </a:t>
            </a:r>
            <a:r>
              <a:rPr lang="ar-MA" sz="4000" b="1" dirty="0">
                <a:solidFill>
                  <a:srgbClr val="202124"/>
                </a:solidFill>
                <a:latin typeface="Helvetica Neue"/>
              </a:rPr>
              <a:t>على </a:t>
            </a:r>
            <a:r>
              <a:rPr lang="ar-MA" sz="4000" b="1" dirty="0" smtClean="0">
                <a:solidFill>
                  <a:srgbClr val="202124"/>
                </a:solidFill>
                <a:latin typeface="Helvetica Neue"/>
              </a:rPr>
              <a:t>مختال</a:t>
            </a:r>
            <a:r>
              <a:rPr lang="ar-SA" sz="4000" b="1" dirty="0" smtClean="0">
                <a:solidFill>
                  <a:srgbClr val="202124"/>
                </a:solidFill>
                <a:latin typeface="Helvetica Neue"/>
              </a:rPr>
              <a:t> مجرور</a:t>
            </a:r>
            <a:r>
              <a:rPr lang="ar-MA" sz="4000" b="1" dirty="0" smtClean="0">
                <a:solidFill>
                  <a:srgbClr val="202124"/>
                </a:solidFill>
                <a:latin typeface="Helvetica Neue"/>
              </a:rPr>
              <a:t>.</a:t>
            </a:r>
            <a:endParaRPr lang="ar-MA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8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أنواع الخبر </a:t>
            </a:r>
            <a:endParaRPr lang="ar-M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661248"/>
          </a:xfrm>
        </p:spPr>
        <p:txBody>
          <a:bodyPr>
            <a:noAutofit/>
          </a:bodyPr>
          <a:lstStyle/>
          <a:p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1-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 </a:t>
            </a:r>
            <a:r>
              <a:rPr lang="ar-MA" sz="3600" b="1" dirty="0">
                <a:solidFill>
                  <a:srgbClr val="0000FF"/>
                </a:solidFill>
                <a:latin typeface="DroidArabicKufi-Regular"/>
              </a:rPr>
              <a:t>الخبر </a:t>
            </a:r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 المفرد هو 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الذي </a:t>
            </a:r>
            <a:r>
              <a:rPr lang="ar-MA" sz="3600" b="1" dirty="0">
                <a:solidFill>
                  <a:srgbClr val="0000FF"/>
                </a:solidFill>
                <a:latin typeface="DroidArabicKufi-Regular"/>
              </a:rPr>
              <a:t>يكون اسمًا ظاهرًا مفردًا أو مثنًّى أو 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جمعًا</a:t>
            </a:r>
            <a:endParaRPr lang="ar-SA" sz="3600" b="1" dirty="0" smtClean="0">
              <a:solidFill>
                <a:srgbClr val="0000FF"/>
              </a:solidFill>
              <a:latin typeface="DroidArabicKufi-Regular"/>
            </a:endParaRPr>
          </a:p>
          <a:p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مثل :</a:t>
            </a:r>
            <a:r>
              <a:rPr lang="ar-MA" sz="3600" b="1" dirty="0">
                <a:solidFill>
                  <a:srgbClr val="0000FF"/>
                </a:solidFill>
                <a:latin typeface="DroidArabicKufi-Regular"/>
              </a:rPr>
              <a:t>زيدٌ 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مجتهدٌ</a:t>
            </a:r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 و</a:t>
            </a:r>
            <a:r>
              <a:rPr lang="ar-MA" sz="3600" b="1" dirty="0">
                <a:solidFill>
                  <a:srgbClr val="0000FF"/>
                </a:solidFill>
                <a:latin typeface="Helvetica Neue"/>
              </a:rPr>
              <a:t>كان الحفل </a:t>
            </a:r>
            <a:r>
              <a:rPr lang="ar-MA" sz="3600" b="1" dirty="0" smtClean="0">
                <a:solidFill>
                  <a:srgbClr val="0000FF"/>
                </a:solidFill>
                <a:latin typeface="Helvetica Neue"/>
              </a:rPr>
              <a:t>جميلاً</a:t>
            </a:r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 ،أ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نّ </a:t>
            </a:r>
            <a:r>
              <a:rPr lang="ar-MA" sz="3600" b="1" dirty="0">
                <a:solidFill>
                  <a:srgbClr val="0000FF"/>
                </a:solidFill>
                <a:latin typeface="DroidArabicKufi-Regular"/>
              </a:rPr>
              <a:t>السماءَ 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صافيةٌ</a:t>
            </a:r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.</a:t>
            </a:r>
          </a:p>
          <a:p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2-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خبر </a:t>
            </a:r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ال</a:t>
            </a:r>
            <a:r>
              <a:rPr lang="ar-MA" sz="3600" b="1" dirty="0" smtClean="0">
                <a:solidFill>
                  <a:srgbClr val="0000FF"/>
                </a:solidFill>
                <a:latin typeface="DroidArabicKufi-Regular"/>
              </a:rPr>
              <a:t>جملة</a:t>
            </a:r>
            <a:r>
              <a:rPr lang="ar-SA" sz="3600" b="1" dirty="0" smtClean="0">
                <a:solidFill>
                  <a:srgbClr val="0000FF"/>
                </a:solidFill>
                <a:latin typeface="DroidArabicKufi-Regular"/>
              </a:rPr>
              <a:t>:قوله تعالى : </a:t>
            </a:r>
            <a:r>
              <a:rPr lang="ar-MA" b="1" dirty="0">
                <a:solidFill>
                  <a:srgbClr val="0000FF"/>
                </a:solidFill>
                <a:latin typeface="simplified arabic"/>
              </a:rPr>
              <a:t>(لَعَلَّهُمْ يَتَذَكَّرُونَ) فالفعل يتذكرون: فعل مضارع مرفوع بثبوت النون، لأنه من الأفعال الخمسة، والواو ضمير متصل في محل رفع فاعل</a:t>
            </a:r>
            <a:r>
              <a:rPr lang="ar-MA" dirty="0">
                <a:solidFill>
                  <a:srgbClr val="272727"/>
                </a:solidFill>
                <a:latin typeface="simplified arabic"/>
              </a:rPr>
              <a:t>. </a:t>
            </a:r>
            <a:r>
              <a:rPr lang="ar-SA" b="1" dirty="0" smtClean="0">
                <a:solidFill>
                  <a:srgbClr val="0000FF"/>
                </a:solidFill>
                <a:latin typeface="DroidArabicKufi-Regular"/>
              </a:rPr>
              <a:t>احمد </a:t>
            </a:r>
            <a:r>
              <a:rPr lang="ar-MA" b="1" dirty="0" smtClean="0">
                <a:solidFill>
                  <a:srgbClr val="0000FF"/>
                </a:solidFill>
                <a:latin typeface="DroidArabicKufi-Regular"/>
              </a:rPr>
              <a:t> أخوه دارسٌ</a:t>
            </a:r>
            <a:r>
              <a:rPr lang="ar-SA" b="1" dirty="0" smtClean="0">
                <a:solidFill>
                  <a:srgbClr val="0000FF"/>
                </a:solidFill>
                <a:latin typeface="DroidArabicKufi-Regular"/>
              </a:rPr>
              <a:t>، احمد يدرس </a:t>
            </a:r>
            <a:r>
              <a:rPr lang="ar-SA" b="1" smtClean="0">
                <a:solidFill>
                  <a:srgbClr val="0000FF"/>
                </a:solidFill>
                <a:latin typeface="DroidArabicKufi-Regular"/>
              </a:rPr>
              <a:t>الدرس ، </a:t>
            </a:r>
            <a:r>
              <a:rPr lang="ar-SA" b="1" dirty="0" smtClean="0">
                <a:solidFill>
                  <a:srgbClr val="0000FF"/>
                </a:solidFill>
                <a:latin typeface="DroidArabicKufi-Regular"/>
              </a:rPr>
              <a:t>اخو </a:t>
            </a:r>
            <a:r>
              <a:rPr lang="ar-SA" b="1" smtClean="0">
                <a:solidFill>
                  <a:srgbClr val="0000FF"/>
                </a:solidFill>
                <a:latin typeface="DroidArabicKufi-Regular"/>
              </a:rPr>
              <a:t>محمد درس الدرس.</a:t>
            </a:r>
            <a:endParaRPr lang="ar-SA" b="1" dirty="0" smtClean="0">
              <a:solidFill>
                <a:srgbClr val="0000FF"/>
              </a:solidFill>
              <a:latin typeface="DroidArabicKufi-Regular"/>
            </a:endParaRPr>
          </a:p>
          <a:p>
            <a:r>
              <a:rPr lang="ar-SA" b="1" dirty="0" smtClean="0">
                <a:solidFill>
                  <a:srgbClr val="0000FF"/>
                </a:solidFill>
                <a:latin typeface="DroidArabicKufi-Regular"/>
              </a:rPr>
              <a:t>3-  الخبر شبه الجملة : أ- ظرفية مثل :</a:t>
            </a:r>
            <a:r>
              <a:rPr lang="ar-MA" b="1" dirty="0" smtClean="0">
                <a:solidFill>
                  <a:srgbClr val="0000FF"/>
                </a:solidFill>
                <a:latin typeface="DroidArabicKufi-Regular"/>
              </a:rPr>
              <a:t>الاستجابة </a:t>
            </a:r>
            <a:r>
              <a:rPr lang="ar-MA" b="1" dirty="0">
                <a:solidFill>
                  <a:srgbClr val="0000FF"/>
                </a:solidFill>
                <a:latin typeface="DroidArabicKufi-Regular"/>
              </a:rPr>
              <a:t>عند </a:t>
            </a:r>
            <a:r>
              <a:rPr lang="ar-MA" b="1" dirty="0" smtClean="0">
                <a:solidFill>
                  <a:srgbClr val="0000FF"/>
                </a:solidFill>
                <a:latin typeface="DroidArabicKufi-Regular"/>
              </a:rPr>
              <a:t>الغروب</a:t>
            </a:r>
            <a:r>
              <a:rPr lang="ar-SA" b="1" dirty="0" smtClean="0">
                <a:solidFill>
                  <a:srgbClr val="0000FF"/>
                </a:solidFill>
                <a:latin typeface="DroidArabicKufi-Regular"/>
              </a:rPr>
              <a:t>، ب- جار ومجرور مثل محمد </a:t>
            </a:r>
            <a:r>
              <a:rPr lang="ar-MA" b="1" dirty="0" smtClean="0">
                <a:solidFill>
                  <a:srgbClr val="0000FF"/>
                </a:solidFill>
                <a:latin typeface="DroidArabicKufi-Regular"/>
              </a:rPr>
              <a:t> في </a:t>
            </a:r>
            <a:r>
              <a:rPr lang="ar-SA" b="1" dirty="0" smtClean="0">
                <a:solidFill>
                  <a:srgbClr val="0000FF"/>
                </a:solidFill>
                <a:latin typeface="DroidArabicKufi-Regular"/>
              </a:rPr>
              <a:t>الجامعة.</a:t>
            </a:r>
          </a:p>
        </p:txBody>
      </p:sp>
    </p:spTree>
    <p:extLst>
      <p:ext uri="{BB962C8B-B14F-4D97-AF65-F5344CB8AC3E}">
        <p14:creationId xmlns:p14="http://schemas.microsoft.com/office/powerpoint/2010/main" val="282239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ar-MA" b="1" dirty="0">
                <a:solidFill>
                  <a:srgbClr val="FF0000"/>
                </a:solidFill>
                <a:latin typeface="noto naskh arabic ui"/>
              </a:rPr>
              <a:t>الجملة الفعلية</a:t>
            </a:r>
            <a:endParaRPr lang="ar-M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r>
              <a:rPr lang="ar-MA" sz="2400" b="1" dirty="0">
                <a:solidFill>
                  <a:srgbClr val="0000FF"/>
                </a:solidFill>
                <a:latin typeface="noto naskh arabic ui"/>
              </a:rPr>
              <a:t>تبدأ ب</a:t>
            </a:r>
            <a:r>
              <a:rPr lang="ar-MA" sz="2400" b="1" dirty="0">
                <a:solidFill>
                  <a:srgbClr val="FF0000"/>
                </a:solidFill>
                <a:latin typeface="noto naskh arabic ui"/>
              </a:rPr>
              <a:t>فعل</a:t>
            </a:r>
            <a:r>
              <a:rPr lang="ar-MA" sz="2400" b="1" dirty="0">
                <a:solidFill>
                  <a:srgbClr val="0000FF"/>
                </a:solidFill>
                <a:latin typeface="noto naskh arabic ui"/>
              </a:rPr>
              <a:t> مضارع أو ماضي أو أمر </a:t>
            </a:r>
            <a:r>
              <a:rPr lang="ar-SA" sz="2400" b="1" dirty="0" smtClean="0">
                <a:solidFill>
                  <a:srgbClr val="0000FF"/>
                </a:solidFill>
                <a:latin typeface="noto naskh arabic ui"/>
              </a:rPr>
              <a:t>ومن </a:t>
            </a:r>
            <a:r>
              <a:rPr lang="ar-MA" sz="2400" b="1" dirty="0" smtClean="0">
                <a:solidFill>
                  <a:srgbClr val="FF0000"/>
                </a:solidFill>
                <a:latin typeface="noto naskh arabic ui"/>
              </a:rPr>
              <a:t>الفاعل</a:t>
            </a:r>
            <a:endParaRPr lang="ar-SA" sz="2400" b="1" dirty="0" smtClean="0">
              <a:solidFill>
                <a:srgbClr val="FF0000"/>
              </a:solidFill>
              <a:latin typeface="noto naskh arabic ui"/>
            </a:endParaRPr>
          </a:p>
          <a:p>
            <a:r>
              <a:rPr lang="ar-MA" sz="2400" b="1" dirty="0">
                <a:solidFill>
                  <a:srgbClr val="0000FF"/>
                </a:solidFill>
                <a:latin typeface="noto naskh arabic ui"/>
              </a:rPr>
              <a:t>وتتعدد صور الفاعل في الجملة الفعلية فقد يكون مُعربًا أو </a:t>
            </a:r>
            <a:r>
              <a:rPr lang="ar-MA" sz="2400" b="1" dirty="0" smtClean="0">
                <a:solidFill>
                  <a:srgbClr val="0000FF"/>
                </a:solidFill>
                <a:latin typeface="noto naskh arabic ui"/>
              </a:rPr>
              <a:t>مبني.</a:t>
            </a:r>
            <a:r>
              <a:rPr lang="ar-MA" sz="2400" b="1" dirty="0">
                <a:solidFill>
                  <a:srgbClr val="0000FF"/>
                </a:solidFill>
                <a:latin typeface="noto naskh arabic ui"/>
              </a:rPr>
              <a:t> </a:t>
            </a:r>
            <a:r>
              <a:rPr lang="ar-SA" sz="2400" b="1" dirty="0" smtClean="0">
                <a:solidFill>
                  <a:srgbClr val="0000FF"/>
                </a:solidFill>
                <a:latin typeface="noto naskh arabic ui"/>
              </a:rPr>
              <a:t>ويسمى </a:t>
            </a:r>
            <a:r>
              <a:rPr lang="ar-MA" sz="2400" b="1" dirty="0" smtClean="0">
                <a:solidFill>
                  <a:srgbClr val="0000FF"/>
                </a:solidFill>
                <a:latin typeface="noto naskh arabic ui"/>
              </a:rPr>
              <a:t>الفعل مسند </a:t>
            </a:r>
            <a:r>
              <a:rPr lang="ar-MA" sz="2400" b="1" dirty="0">
                <a:solidFill>
                  <a:srgbClr val="0000FF"/>
                </a:solidFill>
                <a:latin typeface="noto naskh arabic ui"/>
              </a:rPr>
              <a:t>والفاعل مسند </a:t>
            </a:r>
            <a:r>
              <a:rPr lang="ar-MA" sz="2400" b="1" dirty="0" smtClean="0">
                <a:solidFill>
                  <a:srgbClr val="0000FF"/>
                </a:solidFill>
                <a:latin typeface="noto naskh arabic ui"/>
              </a:rPr>
              <a:t>إليه</a:t>
            </a:r>
            <a:r>
              <a:rPr lang="ar-SA" sz="2400" b="1" dirty="0" smtClean="0">
                <a:solidFill>
                  <a:srgbClr val="0000FF"/>
                </a:solidFill>
                <a:latin typeface="noto naskh arabic ui"/>
              </a:rPr>
              <a:t>.</a:t>
            </a:r>
          </a:p>
          <a:p>
            <a:pPr algn="just"/>
            <a:r>
              <a:rPr lang="ar-MA" sz="2400" b="1" dirty="0">
                <a:solidFill>
                  <a:srgbClr val="0000FF"/>
                </a:solidFill>
                <a:latin typeface="DroidArabicKufi-Regular"/>
              </a:rPr>
              <a:t>قوله تعالى: {وَوَجَدَكَ </a:t>
            </a:r>
            <a:r>
              <a:rPr lang="ar-MA" sz="2400" b="1" dirty="0" smtClean="0">
                <a:solidFill>
                  <a:srgbClr val="0000FF"/>
                </a:solidFill>
                <a:latin typeface="DroidArabicKufi-Regular"/>
              </a:rPr>
              <a:t>ضَالًّا}</a:t>
            </a:r>
            <a:r>
              <a:rPr lang="ar-MA" sz="2400" b="1" dirty="0">
                <a:solidFill>
                  <a:srgbClr val="0000FF"/>
                </a:solidFill>
                <a:latin typeface="DroidArabicKufi-Regular"/>
              </a:rPr>
              <a:t> وجدَكَ: فعل ماضٍ مبنيّ على الفتح الظّاهر على آخره، والفاعل ضمير مستتر </a:t>
            </a:r>
            <a:r>
              <a:rPr lang="ar-MA" sz="2400" b="1" dirty="0" smtClean="0">
                <a:solidFill>
                  <a:srgbClr val="0000FF"/>
                </a:solidFill>
                <a:latin typeface="DroidArabicKufi-Regular"/>
              </a:rPr>
              <a:t>تقديره هو</a:t>
            </a:r>
            <a:r>
              <a:rPr lang="ar-SA" sz="2400" b="1" dirty="0" smtClean="0">
                <a:solidFill>
                  <a:srgbClr val="0000FF"/>
                </a:solidFill>
                <a:latin typeface="DroidArabicKufi-Regular"/>
              </a:rPr>
              <a:t> ،</a:t>
            </a:r>
            <a:r>
              <a:rPr lang="ar-MA" sz="2400" b="1" dirty="0" smtClean="0">
                <a:solidFill>
                  <a:srgbClr val="0000FF"/>
                </a:solidFill>
                <a:latin typeface="DroidArabicKufi-Regular"/>
              </a:rPr>
              <a:t> </a:t>
            </a:r>
            <a:r>
              <a:rPr lang="ar-MA" sz="2400" b="1" dirty="0">
                <a:solidFill>
                  <a:srgbClr val="0000FF"/>
                </a:solidFill>
                <a:latin typeface="DroidArabicKufi-Regular"/>
              </a:rPr>
              <a:t>والكاف ضمير متّصل مبنيّ على الفتح في محلّ نصب مفعول به </a:t>
            </a:r>
            <a:r>
              <a:rPr lang="ar-MA" sz="2400" b="1" dirty="0" smtClean="0">
                <a:solidFill>
                  <a:srgbClr val="0000FF"/>
                </a:solidFill>
                <a:latin typeface="DroidArabicKufi-Regular"/>
              </a:rPr>
              <a:t>أوّل</a:t>
            </a:r>
            <a:r>
              <a:rPr lang="ar-SA" sz="2400" b="1" dirty="0" smtClean="0">
                <a:solidFill>
                  <a:srgbClr val="0000FF"/>
                </a:solidFill>
                <a:latin typeface="DroidArabicKufi-Regular"/>
              </a:rPr>
              <a:t> </a:t>
            </a:r>
            <a:r>
              <a:rPr lang="ar-MA" sz="2400" b="1" dirty="0" smtClean="0">
                <a:solidFill>
                  <a:srgbClr val="0000FF"/>
                </a:solidFill>
                <a:latin typeface="DroidArabicKufi-Regular"/>
              </a:rPr>
              <a:t>. </a:t>
            </a:r>
            <a:r>
              <a:rPr lang="ar-MA" sz="2400" b="1" dirty="0">
                <a:solidFill>
                  <a:srgbClr val="0000FF"/>
                </a:solidFill>
                <a:latin typeface="DroidArabicKufi-Regular"/>
              </a:rPr>
              <a:t>ضالًا: مفعول به ثانٍ منصوب، وعلامة نصبه الفتحة الظّاهرة على </a:t>
            </a:r>
            <a:r>
              <a:rPr lang="ar-MA" sz="2400" b="1" dirty="0" smtClean="0">
                <a:solidFill>
                  <a:srgbClr val="0000FF"/>
                </a:solidFill>
                <a:latin typeface="DroidArabicKufi-Regular"/>
              </a:rPr>
              <a:t>آخره</a:t>
            </a:r>
            <a:endParaRPr lang="ar-SA" sz="2400" b="1" dirty="0" smtClean="0">
              <a:solidFill>
                <a:srgbClr val="0000FF"/>
              </a:solidFill>
              <a:latin typeface="DroidArabicKufi-Regular"/>
            </a:endParaRPr>
          </a:p>
          <a:p>
            <a:pPr algn="just"/>
            <a:r>
              <a:rPr lang="ar-MA" sz="2400" b="1" dirty="0">
                <a:solidFill>
                  <a:srgbClr val="0000FF"/>
                </a:solidFill>
                <a:latin typeface="Tahoma"/>
              </a:rPr>
              <a:t>وَأَمَّا بِنِعْمَةِ رَبِّكَ فَحَدِّثْ </a:t>
            </a:r>
            <a:r>
              <a:rPr lang="ar-MA" sz="2400" b="1" dirty="0" smtClean="0">
                <a:solidFill>
                  <a:srgbClr val="0000FF"/>
                </a:solidFill>
                <a:latin typeface="Tahoma"/>
              </a:rPr>
              <a:t>: </a:t>
            </a:r>
            <a:r>
              <a:rPr lang="ar-MA" sz="2400" b="1" dirty="0">
                <a:solidFill>
                  <a:srgbClr val="0000FF"/>
                </a:solidFill>
                <a:latin typeface="Tahoma"/>
              </a:rPr>
              <a:t>الواو : حرف عطف ، أما : حرف شرط غير جازم .</a:t>
            </a:r>
          </a:p>
          <a:p>
            <a:pPr algn="just"/>
            <a:r>
              <a:rPr lang="ar-MA" sz="2400" b="1" dirty="0">
                <a:solidFill>
                  <a:srgbClr val="0000FF"/>
                </a:solidFill>
                <a:latin typeface="Tahoma"/>
              </a:rPr>
              <a:t>بنعمة : الباء : حرف جر ، نعمة : اسم مجرور بالباء وعلامة جره الكسرة الظاهرة في آخره ، وهو مضاف .</a:t>
            </a:r>
          </a:p>
          <a:p>
            <a:pPr algn="just"/>
            <a:r>
              <a:rPr lang="ar-MA" sz="2400" b="1" dirty="0">
                <a:solidFill>
                  <a:srgbClr val="0000FF"/>
                </a:solidFill>
                <a:latin typeface="Tahoma"/>
              </a:rPr>
              <a:t>ربك : </a:t>
            </a:r>
            <a:r>
              <a:rPr lang="ar-MA" sz="2400" b="1" dirty="0">
                <a:solidFill>
                  <a:srgbClr val="0000FF"/>
                </a:solidFill>
                <a:latin typeface="Tahoma"/>
                <a:hlinkClick r:id="rId2"/>
              </a:rPr>
              <a:t>مضاف إليه</a:t>
            </a:r>
            <a:r>
              <a:rPr lang="ar-MA" sz="2400" b="1" dirty="0">
                <a:solidFill>
                  <a:srgbClr val="0000FF"/>
                </a:solidFill>
                <a:latin typeface="Tahoma"/>
              </a:rPr>
              <a:t> مجرور بالكسرة الظاهرة في آخره ، وهو مضاف . الكاف : ضمير متصل مبني على الفتح في محل جر مضاف إليه .</a:t>
            </a:r>
          </a:p>
          <a:p>
            <a:pPr algn="just"/>
            <a:r>
              <a:rPr lang="ar-MA" sz="2400" b="1" dirty="0">
                <a:solidFill>
                  <a:srgbClr val="0000FF"/>
                </a:solidFill>
                <a:latin typeface="Tahoma"/>
              </a:rPr>
              <a:t>فحدث : الفاء واقعة في جواب ( أما ) . حدث : فعل أمر مبني على السكون والفاعل ضمير مستتر وجوبا تقديره أنت .</a:t>
            </a:r>
          </a:p>
          <a:p>
            <a:pPr algn="l"/>
            <a:r>
              <a:rPr lang="ar-MA" sz="2400" b="1" dirty="0">
                <a:solidFill>
                  <a:srgbClr val="0000FF"/>
                </a:solidFill>
                <a:latin typeface="Tahoma"/>
              </a:rPr>
              <a:t> </a:t>
            </a:r>
          </a:p>
          <a:p>
            <a:r>
              <a:rPr lang="ar-MA" sz="2000" b="1" dirty="0"/>
              <a:t/>
            </a:r>
            <a:br>
              <a:rPr lang="ar-MA" sz="2000" b="1" dirty="0"/>
            </a:br>
            <a:r>
              <a:rPr lang="ar-MA" sz="2000" dirty="0"/>
              <a:t/>
            </a:r>
            <a:br>
              <a:rPr lang="ar-MA" sz="2000" dirty="0"/>
            </a:br>
            <a:endParaRPr lang="ar-MA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0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droid arabic kufi"/>
              </a:rPr>
              <a:t>امثلة اعرابية 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733256"/>
          </a:xfrm>
        </p:spPr>
        <p:txBody>
          <a:bodyPr>
            <a:normAutofit lnSpcReduction="10000"/>
          </a:bodyPr>
          <a:lstStyle/>
          <a:p>
            <a:r>
              <a:rPr lang="ar-SA" sz="3600" b="1" dirty="0" smtClean="0">
                <a:solidFill>
                  <a:srgbClr val="0000FF"/>
                </a:solidFill>
                <a:latin typeface="Helvetica Neue"/>
              </a:rPr>
              <a:t>المؤمن </a:t>
            </a:r>
            <a:r>
              <a:rPr lang="ar-MA" sz="3600" b="1" dirty="0" smtClean="0">
                <a:solidFill>
                  <a:srgbClr val="0000FF"/>
                </a:solidFill>
                <a:latin typeface="Helvetica Neue"/>
              </a:rPr>
              <a:t> </a:t>
            </a:r>
            <a:r>
              <a:rPr lang="ar-MA" sz="3600" b="1" dirty="0">
                <a:solidFill>
                  <a:srgbClr val="0000FF"/>
                </a:solidFill>
                <a:latin typeface="Helvetica Neue"/>
              </a:rPr>
              <a:t>يصلي الصلواتِ الخمسَ . </a:t>
            </a:r>
            <a:endParaRPr lang="ar-SA" sz="3600" b="1" dirty="0" smtClean="0">
              <a:solidFill>
                <a:srgbClr val="0000FF"/>
              </a:solidFill>
              <a:latin typeface="Helvetica Neue"/>
            </a:endParaRPr>
          </a:p>
          <a:p>
            <a:pPr algn="just"/>
            <a:r>
              <a:rPr lang="ar-SA" sz="3600" b="1" dirty="0" smtClean="0">
                <a:latin typeface="Helvetica Neue"/>
              </a:rPr>
              <a:t>المؤمن</a:t>
            </a:r>
            <a:r>
              <a:rPr lang="ar-MA" sz="3600" b="1" dirty="0" smtClean="0">
                <a:latin typeface="Helvetica Neue"/>
              </a:rPr>
              <a:t> </a:t>
            </a:r>
            <a:r>
              <a:rPr lang="ar-MA" sz="3600" b="1" dirty="0">
                <a:latin typeface="Helvetica Neue"/>
              </a:rPr>
              <a:t>: مبتدأ مرفوع بالضمة الظاهرة في آخره . </a:t>
            </a:r>
            <a:endParaRPr lang="ar-SA" sz="3600" b="1" dirty="0" smtClean="0">
              <a:latin typeface="Helvetica Neue"/>
            </a:endParaRPr>
          </a:p>
          <a:p>
            <a:pPr algn="just"/>
            <a:r>
              <a:rPr lang="ar-MA" sz="3600" b="1" dirty="0" smtClean="0">
                <a:latin typeface="Helvetica Neue"/>
              </a:rPr>
              <a:t>يصلي </a:t>
            </a:r>
            <a:r>
              <a:rPr lang="ar-MA" sz="3600" b="1" dirty="0">
                <a:latin typeface="Helvetica Neue"/>
              </a:rPr>
              <a:t>: فعل مضارع مرفوع بالضمة المقدرة على </a:t>
            </a:r>
            <a:r>
              <a:rPr lang="ar-SA" sz="3600" b="1" dirty="0" smtClean="0">
                <a:latin typeface="Helvetica Neue"/>
              </a:rPr>
              <a:t>الياء منع من ظهورها الثقل </a:t>
            </a:r>
            <a:r>
              <a:rPr lang="ar-MA" sz="3600" b="1" dirty="0" smtClean="0">
                <a:latin typeface="Helvetica Neue"/>
              </a:rPr>
              <a:t>والفاعل </a:t>
            </a:r>
            <a:r>
              <a:rPr lang="ar-MA" sz="3600" b="1" dirty="0">
                <a:latin typeface="Helvetica Neue"/>
              </a:rPr>
              <a:t>ضمير مستتر </a:t>
            </a:r>
            <a:r>
              <a:rPr lang="ar-MA" sz="3600" b="1" dirty="0" smtClean="0">
                <a:latin typeface="Helvetica Neue"/>
              </a:rPr>
              <a:t> </a:t>
            </a:r>
            <a:r>
              <a:rPr lang="ar-MA" sz="3600" b="1" dirty="0">
                <a:latin typeface="Helvetica Neue"/>
              </a:rPr>
              <a:t>تقديره هو . </a:t>
            </a:r>
            <a:endParaRPr lang="ar-SA" sz="3600" b="1" dirty="0" smtClean="0">
              <a:latin typeface="Helvetica Neue"/>
            </a:endParaRPr>
          </a:p>
          <a:p>
            <a:pPr algn="just"/>
            <a:r>
              <a:rPr lang="ar-MA" sz="3600" b="1" dirty="0" smtClean="0">
                <a:latin typeface="Helvetica Neue"/>
              </a:rPr>
              <a:t>الصلوات </a:t>
            </a:r>
            <a:r>
              <a:rPr lang="ar-MA" sz="3600" b="1" dirty="0">
                <a:latin typeface="Helvetica Neue"/>
              </a:rPr>
              <a:t>: </a:t>
            </a:r>
            <a:r>
              <a:rPr lang="ar-MA" sz="3600" b="1" dirty="0">
                <a:latin typeface="Harmattan"/>
              </a:rPr>
              <a:t>مفعول به منصوب وعلامة نصبه الكسرة نيابة عن الفتحة لأنه جمع </a:t>
            </a:r>
            <a:r>
              <a:rPr lang="ar-MA" sz="3600" b="1" dirty="0" smtClean="0">
                <a:latin typeface="Harmattan"/>
              </a:rPr>
              <a:t>مؤنث سالما</a:t>
            </a:r>
            <a:r>
              <a:rPr lang="ar-SA" sz="3600" b="1" dirty="0" smtClean="0">
                <a:latin typeface="Harmattan"/>
              </a:rPr>
              <a:t>،</a:t>
            </a:r>
            <a:r>
              <a:rPr lang="ar-MA" sz="3600" b="1" dirty="0">
                <a:latin typeface="Helvetica Neue"/>
              </a:rPr>
              <a:t> </a:t>
            </a:r>
            <a:endParaRPr lang="ar-SA" sz="3600" b="1" dirty="0" smtClean="0">
              <a:latin typeface="Helvetica Neue"/>
            </a:endParaRPr>
          </a:p>
          <a:p>
            <a:pPr algn="just"/>
            <a:r>
              <a:rPr lang="ar-MA" sz="3600" b="1" dirty="0" smtClean="0">
                <a:latin typeface="Helvetica Neue"/>
              </a:rPr>
              <a:t>الخمس</a:t>
            </a:r>
            <a:r>
              <a:rPr lang="ar-SA" sz="3600" b="1" dirty="0" smtClean="0">
                <a:latin typeface="Helvetica Neue"/>
              </a:rPr>
              <a:t>:</a:t>
            </a:r>
            <a:r>
              <a:rPr lang="ar-SA" sz="3600" b="1" dirty="0" smtClean="0">
                <a:latin typeface="Harmattan"/>
              </a:rPr>
              <a:t>صفة</a:t>
            </a:r>
            <a:r>
              <a:rPr lang="ar-MA" sz="3600" b="1" dirty="0" smtClean="0">
                <a:latin typeface="Harmattan"/>
              </a:rPr>
              <a:t> منصوب</a:t>
            </a:r>
            <a:r>
              <a:rPr lang="ar-SA" sz="3600" b="1" dirty="0" smtClean="0">
                <a:latin typeface="Harmattan"/>
              </a:rPr>
              <a:t>ة</a:t>
            </a:r>
            <a:r>
              <a:rPr lang="ar-MA" sz="3600" b="1" dirty="0" smtClean="0">
                <a:latin typeface="Harmattan"/>
              </a:rPr>
              <a:t> </a:t>
            </a:r>
            <a:r>
              <a:rPr lang="ar-MA" sz="3600" b="1" dirty="0">
                <a:latin typeface="Harmattan"/>
              </a:rPr>
              <a:t>وعلامة </a:t>
            </a:r>
            <a:r>
              <a:rPr lang="ar-MA" sz="3600" b="1" dirty="0" smtClean="0">
                <a:latin typeface="Harmattan"/>
              </a:rPr>
              <a:t>نصبه</a:t>
            </a:r>
            <a:r>
              <a:rPr lang="ar-SA" sz="3600" b="1" dirty="0" smtClean="0">
                <a:latin typeface="Harmattan"/>
              </a:rPr>
              <a:t>ا</a:t>
            </a:r>
            <a:r>
              <a:rPr lang="ar-MA" sz="3600" b="1" dirty="0" smtClean="0">
                <a:latin typeface="Harmattan"/>
              </a:rPr>
              <a:t> </a:t>
            </a:r>
            <a:r>
              <a:rPr lang="ar-MA" sz="3600" b="1" dirty="0">
                <a:latin typeface="Harmattan"/>
              </a:rPr>
              <a:t>الفتحة الظاهرة</a:t>
            </a:r>
            <a:r>
              <a:rPr lang="ar-MA" sz="3600" b="1" dirty="0" smtClean="0">
                <a:latin typeface="Harmattan"/>
              </a:rPr>
              <a:t>.</a:t>
            </a:r>
            <a:r>
              <a:rPr lang="ar-MA" sz="3600" b="1" dirty="0">
                <a:latin typeface="Harmattan"/>
              </a:rPr>
              <a:t> والجملة الفعلية من الفعل والفاعل والمفعول به في محل رفع </a:t>
            </a:r>
            <a:r>
              <a:rPr lang="ar-MA" sz="3600" b="1" dirty="0" err="1" smtClean="0">
                <a:latin typeface="Harmattan"/>
              </a:rPr>
              <a:t>خبرالمبتدأ</a:t>
            </a:r>
            <a:r>
              <a:rPr lang="ar-MA" sz="3600" b="1" dirty="0">
                <a:latin typeface="Harmattan"/>
              </a:rPr>
              <a:t> </a:t>
            </a:r>
            <a:r>
              <a:rPr lang="ar-SA" sz="3600" b="1" dirty="0">
                <a:latin typeface="Helvetica Neue"/>
              </a:rPr>
              <a:t> المؤمن</a:t>
            </a:r>
            <a:endParaRPr lang="ar-MA" sz="3600" b="1" dirty="0"/>
          </a:p>
        </p:txBody>
      </p:sp>
    </p:spTree>
    <p:extLst>
      <p:ext uri="{BB962C8B-B14F-4D97-AF65-F5344CB8AC3E}">
        <p14:creationId xmlns:p14="http://schemas.microsoft.com/office/powerpoint/2010/main" val="331887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712968" cy="72008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Helvetica"/>
              </a:rPr>
              <a:t>امثلة اعرابية</a:t>
            </a:r>
            <a:r>
              <a:rPr lang="ar-MA" dirty="0">
                <a:solidFill>
                  <a:srgbClr val="FF0000"/>
                </a:solidFill>
                <a:latin typeface="Helvetica"/>
              </a:rPr>
              <a:t/>
            </a:r>
            <a:br>
              <a:rPr lang="ar-MA" dirty="0">
                <a:solidFill>
                  <a:srgbClr val="FF0000"/>
                </a:solidFill>
                <a:latin typeface="Helvetica"/>
              </a:rPr>
            </a:br>
            <a:r>
              <a:rPr lang="ar-MA" dirty="0">
                <a:solidFill>
                  <a:srgbClr val="333333"/>
                </a:solidFill>
                <a:latin typeface="Tahoma"/>
              </a:rPr>
              <a:t> </a:t>
            </a:r>
            <a:br>
              <a:rPr lang="ar-MA" dirty="0">
                <a:solidFill>
                  <a:srgbClr val="333333"/>
                </a:solidFill>
                <a:latin typeface="Tahoma"/>
              </a:rPr>
            </a:br>
            <a:endParaRPr lang="ar-M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5688632"/>
          </a:xfrm>
        </p:spPr>
        <p:txBody>
          <a:bodyPr>
            <a:noAutofit/>
          </a:bodyPr>
          <a:lstStyle/>
          <a:p>
            <a:pPr algn="just"/>
            <a:r>
              <a:rPr lang="ar-MA" sz="2800" b="1" dirty="0">
                <a:solidFill>
                  <a:srgbClr val="333333"/>
                </a:solidFill>
                <a:latin typeface="Tahoma"/>
              </a:rPr>
              <a:t>أكلت : فعل ماض مبني على السكون ، والتاء : ضمير متصل مبني على الضم في محل رفع فاعل .</a:t>
            </a:r>
          </a:p>
          <a:p>
            <a:pPr algn="just"/>
            <a:r>
              <a:rPr lang="ar-MA" sz="2800" b="1" dirty="0">
                <a:solidFill>
                  <a:srgbClr val="333333"/>
                </a:solidFill>
                <a:latin typeface="Tahoma"/>
              </a:rPr>
              <a:t>التفاحة : مفعول به منصوب بالفتحة الظاهرة في آخره .</a:t>
            </a:r>
          </a:p>
          <a:p>
            <a:pPr algn="just"/>
            <a:r>
              <a:rPr lang="ar-MA" sz="2800" b="1" dirty="0">
                <a:solidFill>
                  <a:srgbClr val="333333"/>
                </a:solidFill>
                <a:latin typeface="Tahoma"/>
              </a:rPr>
              <a:t>أكلا : مفعول مطلق منصوب بالفتحة الظاهرة في آخره .</a:t>
            </a:r>
          </a:p>
          <a:p>
            <a:r>
              <a:rPr lang="ar-SA" sz="2800" b="1" dirty="0" smtClean="0">
                <a:solidFill>
                  <a:srgbClr val="FF0000"/>
                </a:solidFill>
                <a:latin typeface="Verdana"/>
              </a:rPr>
              <a:t>ا</a:t>
            </a:r>
            <a:r>
              <a:rPr lang="ar-MA" sz="2800" b="1" dirty="0" smtClean="0">
                <a:solidFill>
                  <a:srgbClr val="FF0000"/>
                </a:solidFill>
                <a:latin typeface="Verdana"/>
              </a:rPr>
              <a:t>لحمد </a:t>
            </a:r>
            <a:r>
              <a:rPr lang="ar-MA" sz="2800" b="1" dirty="0">
                <a:solidFill>
                  <a:srgbClr val="FF0000"/>
                </a:solidFill>
                <a:latin typeface="Verdana"/>
              </a:rPr>
              <a:t>لله رب العالمين </a:t>
            </a:r>
            <a:r>
              <a:rPr lang="ar-SA" sz="2800" b="1" smtClean="0">
                <a:solidFill>
                  <a:srgbClr val="FF0000"/>
                </a:solidFill>
                <a:latin typeface="Verdana"/>
              </a:rPr>
              <a:t>.</a:t>
            </a:r>
            <a:endParaRPr lang="ar-SA" sz="2800" b="1" dirty="0" smtClean="0">
              <a:solidFill>
                <a:srgbClr val="FF0000"/>
              </a:solidFill>
              <a:latin typeface="Verdana"/>
            </a:endParaRPr>
          </a:p>
          <a:p>
            <a:r>
              <a:rPr lang="ar-MA" sz="2800" b="1" dirty="0">
                <a:solidFill>
                  <a:srgbClr val="330022"/>
                </a:solidFill>
                <a:latin typeface="Verdana"/>
              </a:rPr>
              <a:t>الحمد : مبتدأ مرفوع وعلامة رفعه الضمة .</a:t>
            </a:r>
            <a:endParaRPr lang="ar-MA" sz="2800" b="1" dirty="0">
              <a:latin typeface="Verdana"/>
            </a:endParaRPr>
          </a:p>
          <a:p>
            <a:r>
              <a:rPr lang="ar-MA" sz="2800" b="1" dirty="0">
                <a:solidFill>
                  <a:srgbClr val="330022"/>
                </a:solidFill>
                <a:latin typeface="Verdana"/>
              </a:rPr>
              <a:t>لله : اللام حرف جر ، الله لفظ الجلالة اسم مجرور باللام وعلامة جره الكسرة ، وشبه الجملة في محل رفع خبر المبتدأ</a:t>
            </a:r>
            <a:endParaRPr lang="ar-MA" sz="2800" b="1" dirty="0">
              <a:latin typeface="Verdana"/>
            </a:endParaRPr>
          </a:p>
          <a:p>
            <a:r>
              <a:rPr lang="ar-MA" sz="2800" b="1" dirty="0">
                <a:solidFill>
                  <a:srgbClr val="330022"/>
                </a:solidFill>
                <a:latin typeface="Verdana"/>
              </a:rPr>
              <a:t>رب : نعت مجرور وعلامة جره الكسرة وهو مضاف .</a:t>
            </a:r>
            <a:endParaRPr lang="ar-MA" sz="2800" b="1" dirty="0">
              <a:latin typeface="Verdana"/>
            </a:endParaRPr>
          </a:p>
          <a:p>
            <a:r>
              <a:rPr lang="ar-MA" sz="2800" b="1" dirty="0">
                <a:solidFill>
                  <a:srgbClr val="330022"/>
                </a:solidFill>
                <a:latin typeface="Verdana"/>
              </a:rPr>
              <a:t>العالمين : مضاف اليه مجرور وعلامة جره الياء لأنه ملحق بجمع المذكر السالم . </a:t>
            </a:r>
            <a:endParaRPr lang="ar-MA" sz="2800" b="1" dirty="0">
              <a:latin typeface="Verdana"/>
            </a:endParaRPr>
          </a:p>
          <a:p>
            <a:r>
              <a:rPr lang="ar-MA" sz="2800" b="1" dirty="0">
                <a:latin typeface="Verdana"/>
              </a:rPr>
              <a:t/>
            </a:r>
            <a:br>
              <a:rPr lang="ar-MA" sz="2800" b="1" dirty="0">
                <a:latin typeface="Verdana"/>
              </a:rPr>
            </a:br>
            <a:endParaRPr lang="ar-M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4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1008112"/>
          </a:xfrm>
        </p:spPr>
        <p:txBody>
          <a:bodyPr>
            <a:normAutofit fontScale="90000"/>
          </a:bodyPr>
          <a:lstStyle/>
          <a:p>
            <a:r>
              <a:rPr lang="ar-MA" b="1" dirty="0">
                <a:solidFill>
                  <a:srgbClr val="FF0000"/>
                </a:solidFill>
                <a:latin typeface="Traditional Arabic"/>
              </a:rPr>
              <a:t>إعراب آيات من القرآن</a:t>
            </a:r>
            <a:br>
              <a:rPr lang="ar-MA" b="1" dirty="0">
                <a:solidFill>
                  <a:srgbClr val="FF0000"/>
                </a:solidFill>
                <a:latin typeface="Traditional Arabic"/>
              </a:rPr>
            </a:br>
            <a:endParaRPr lang="ar-M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Autofit/>
          </a:bodyPr>
          <a:lstStyle/>
          <a:p>
            <a:r>
              <a:rPr lang="ar-SA" sz="3600" b="1" dirty="0" smtClean="0">
                <a:solidFill>
                  <a:srgbClr val="000000"/>
                </a:solidFill>
                <a:latin typeface="Tahoma"/>
              </a:rPr>
              <a:t>ق</a:t>
            </a:r>
            <a:r>
              <a:rPr lang="ar-MA" sz="3600" b="1" dirty="0" smtClean="0">
                <a:solidFill>
                  <a:srgbClr val="000000"/>
                </a:solidFill>
                <a:latin typeface="Tahoma"/>
              </a:rPr>
              <a:t>ال</a:t>
            </a:r>
            <a:r>
              <a:rPr lang="ar-SA" sz="36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ar-MA" sz="3600" b="1" dirty="0" smtClean="0">
                <a:solidFill>
                  <a:srgbClr val="000000"/>
                </a:solidFill>
                <a:latin typeface="Tahoma"/>
              </a:rPr>
              <a:t>تعالى:﴿</a:t>
            </a:r>
            <a:r>
              <a:rPr lang="ar-MA" sz="3600" b="1" dirty="0">
                <a:latin typeface="Tahoma"/>
              </a:rPr>
              <a:t> </a:t>
            </a:r>
            <a:r>
              <a:rPr lang="ar-MA" sz="3600" b="1" dirty="0" smtClean="0">
                <a:latin typeface="Tahoma"/>
              </a:rPr>
              <a:t>هَذَا </a:t>
            </a:r>
            <a:r>
              <a:rPr lang="ar-MA" sz="3600" b="1" dirty="0">
                <a:latin typeface="Tahoma"/>
              </a:rPr>
              <a:t>شَيْءٌ عَجِيبٌ  </a:t>
            </a:r>
            <a:r>
              <a:rPr lang="ar-MA" sz="3600" b="1" dirty="0" smtClean="0">
                <a:latin typeface="Tahoma"/>
              </a:rPr>
              <a:t>﴾</a:t>
            </a:r>
            <a:r>
              <a:rPr lang="ar-SA" sz="3600" b="1" dirty="0" smtClean="0">
                <a:latin typeface="Tahoma"/>
              </a:rPr>
              <a:t> من سورة ق(</a:t>
            </a:r>
            <a:r>
              <a:rPr lang="ar-MA" sz="3600" b="1" dirty="0" smtClean="0">
                <a:latin typeface="Tahoma"/>
              </a:rPr>
              <a:t>3</a:t>
            </a:r>
            <a:r>
              <a:rPr lang="ar-SA" sz="3600" b="1" dirty="0" smtClean="0">
                <a:latin typeface="Tahoma"/>
              </a:rPr>
              <a:t>)</a:t>
            </a:r>
            <a:r>
              <a:rPr lang="ar-MA" sz="3600" b="1" dirty="0">
                <a:latin typeface="Tahoma"/>
              </a:rPr>
              <a:t/>
            </a:r>
            <a:br>
              <a:rPr lang="ar-MA" sz="3600" b="1" dirty="0">
                <a:latin typeface="Tahoma"/>
              </a:rPr>
            </a:br>
            <a:r>
              <a:rPr lang="ar-MA" sz="3600" b="1" dirty="0">
                <a:solidFill>
                  <a:srgbClr val="FF0000"/>
                </a:solidFill>
                <a:latin typeface="Traditional Arabic"/>
              </a:rPr>
              <a:t>الإعراب:</a:t>
            </a:r>
            <a:r>
              <a:rPr lang="ar-MA" sz="3600" b="1" dirty="0">
                <a:solidFill>
                  <a:srgbClr val="000000"/>
                </a:solidFill>
                <a:latin typeface="Tahoma"/>
              </a:rPr>
              <a:t/>
            </a:r>
            <a:br>
              <a:rPr lang="ar-MA" sz="3600" b="1" dirty="0">
                <a:solidFill>
                  <a:srgbClr val="000000"/>
                </a:solidFill>
                <a:latin typeface="Tahoma"/>
              </a:rPr>
            </a:br>
            <a:r>
              <a:rPr lang="ar-MA" sz="3600" dirty="0">
                <a:solidFill>
                  <a:srgbClr val="FF0000"/>
                </a:solidFill>
                <a:latin typeface="Tahoma"/>
              </a:rPr>
              <a:t>هذا:</a:t>
            </a:r>
            <a:r>
              <a:rPr lang="ar-MA" sz="3600" dirty="0">
                <a:solidFill>
                  <a:srgbClr val="000000"/>
                </a:solidFill>
                <a:latin typeface="Tahoma"/>
              </a:rPr>
              <a:t> الهاء للتنبيه مبنية على السكون.</a:t>
            </a:r>
          </a:p>
          <a:p>
            <a:pPr algn="just"/>
            <a:r>
              <a:rPr lang="ar-MA" sz="3600" dirty="0">
                <a:solidFill>
                  <a:srgbClr val="FF0000"/>
                </a:solidFill>
                <a:latin typeface="Tahoma"/>
              </a:rPr>
              <a:t>ذا</a:t>
            </a:r>
            <a:r>
              <a:rPr lang="ar-MA" sz="3600" dirty="0">
                <a:solidFill>
                  <a:srgbClr val="800000"/>
                </a:solidFill>
                <a:latin typeface="Tahoma"/>
              </a:rPr>
              <a:t>:</a:t>
            </a:r>
            <a:r>
              <a:rPr lang="ar-MA" sz="3600" dirty="0">
                <a:solidFill>
                  <a:srgbClr val="000000"/>
                </a:solidFill>
                <a:latin typeface="Tahoma"/>
              </a:rPr>
              <a:t> اسم إشارة </a:t>
            </a:r>
            <a:r>
              <a:rPr lang="ar-MA" sz="3600" dirty="0" smtClean="0">
                <a:solidFill>
                  <a:srgbClr val="000000"/>
                </a:solidFill>
                <a:latin typeface="Tahoma"/>
              </a:rPr>
              <a:t>مبني </a:t>
            </a:r>
            <a:r>
              <a:rPr lang="ar-MA" sz="3600" dirty="0">
                <a:solidFill>
                  <a:srgbClr val="000000"/>
                </a:solidFill>
                <a:latin typeface="Tahoma"/>
              </a:rPr>
              <a:t>على السكون في محل </a:t>
            </a:r>
            <a:r>
              <a:rPr lang="ar-MA" sz="3600" dirty="0" smtClean="0">
                <a:solidFill>
                  <a:srgbClr val="000000"/>
                </a:solidFill>
                <a:latin typeface="Tahoma"/>
              </a:rPr>
              <a:t>رفع مبتدأ</a:t>
            </a:r>
            <a:r>
              <a:rPr lang="ar-SA" sz="3600" dirty="0" smtClean="0">
                <a:solidFill>
                  <a:srgbClr val="000000"/>
                </a:solidFill>
                <a:latin typeface="Tahoma"/>
              </a:rPr>
              <a:t>.</a:t>
            </a:r>
            <a:endParaRPr lang="ar-MA" sz="3600" dirty="0">
              <a:solidFill>
                <a:srgbClr val="000000"/>
              </a:solidFill>
              <a:latin typeface="Tahoma"/>
            </a:endParaRPr>
          </a:p>
          <a:p>
            <a:pPr algn="just"/>
            <a:r>
              <a:rPr lang="ar-MA" sz="3600" dirty="0">
                <a:solidFill>
                  <a:srgbClr val="FF0000"/>
                </a:solidFill>
                <a:latin typeface="Tahoma"/>
              </a:rPr>
              <a:t>شيء</a:t>
            </a:r>
            <a:r>
              <a:rPr lang="ar-MA" sz="3600" dirty="0">
                <a:solidFill>
                  <a:srgbClr val="800000"/>
                </a:solidFill>
                <a:latin typeface="Tahoma"/>
              </a:rPr>
              <a:t>: </a:t>
            </a:r>
            <a:r>
              <a:rPr lang="ar-MA" sz="3600" dirty="0">
                <a:solidFill>
                  <a:srgbClr val="000000"/>
                </a:solidFill>
                <a:latin typeface="Tahoma"/>
              </a:rPr>
              <a:t>خبر مرفوع بالضمة.</a:t>
            </a:r>
          </a:p>
          <a:p>
            <a:pPr algn="just"/>
            <a:r>
              <a:rPr lang="ar-MA" sz="3600" dirty="0">
                <a:solidFill>
                  <a:srgbClr val="FF0000"/>
                </a:solidFill>
                <a:latin typeface="Tahoma"/>
              </a:rPr>
              <a:t>عجيب:</a:t>
            </a:r>
            <a:r>
              <a:rPr lang="ar-MA" sz="3600" dirty="0">
                <a:solidFill>
                  <a:srgbClr val="800000"/>
                </a:solidFill>
                <a:latin typeface="Tahoma"/>
              </a:rPr>
              <a:t> </a:t>
            </a:r>
            <a:r>
              <a:rPr lang="ar-MA" sz="3600" dirty="0">
                <a:solidFill>
                  <a:srgbClr val="000000"/>
                </a:solidFill>
                <a:latin typeface="Tahoma"/>
              </a:rPr>
              <a:t>صفة مرفوعة بالضمة.</a:t>
            </a:r>
          </a:p>
          <a:p>
            <a:pPr algn="just"/>
            <a:r>
              <a:rPr lang="ar-MA" sz="3600" dirty="0">
                <a:solidFill>
                  <a:srgbClr val="FF0000"/>
                </a:solidFill>
                <a:latin typeface="Tahoma"/>
              </a:rPr>
              <a:t>وجملة</a:t>
            </a:r>
            <a:r>
              <a:rPr lang="ar-MA" sz="3600" dirty="0">
                <a:solidFill>
                  <a:srgbClr val="800000"/>
                </a:solidFill>
                <a:latin typeface="Tahoma"/>
              </a:rPr>
              <a:t>:</a:t>
            </a:r>
            <a:r>
              <a:rPr lang="ar-MA" sz="3600" dirty="0">
                <a:solidFill>
                  <a:srgbClr val="000000"/>
                </a:solidFill>
                <a:latin typeface="Tahoma"/>
              </a:rPr>
              <a:t> "هذا شيء عجيب": جملة اسمية في محل نصب مقول القول</a:t>
            </a:r>
          </a:p>
          <a:p>
            <a:r>
              <a:rPr lang="ar-MA" sz="3600" dirty="0">
                <a:solidFill>
                  <a:srgbClr val="000000"/>
                </a:solidFill>
                <a:latin typeface="Tahoma"/>
              </a:rPr>
              <a:t/>
            </a:r>
            <a:br>
              <a:rPr lang="ar-MA" sz="3600" dirty="0">
                <a:solidFill>
                  <a:srgbClr val="000000"/>
                </a:solidFill>
                <a:latin typeface="Tahoma"/>
              </a:rPr>
            </a:br>
            <a:r>
              <a:rPr lang="ar-MA" sz="3600" dirty="0">
                <a:solidFill>
                  <a:srgbClr val="000000"/>
                </a:solidFill>
                <a:latin typeface="Tahoma"/>
              </a:rPr>
              <a:t/>
            </a:r>
            <a:br>
              <a:rPr lang="ar-MA" sz="3600" dirty="0">
                <a:solidFill>
                  <a:srgbClr val="000000"/>
                </a:solidFill>
                <a:latin typeface="Tahoma"/>
              </a:rPr>
            </a:br>
            <a:r>
              <a:rPr lang="ar-MA" sz="3600" dirty="0" smtClean="0">
                <a:solidFill>
                  <a:srgbClr val="000000"/>
                </a:solidFill>
                <a:latin typeface="Tahoma"/>
              </a:rPr>
              <a:t>رابط</a:t>
            </a:r>
            <a:endParaRPr lang="ar-MA" sz="3600" b="1" dirty="0"/>
          </a:p>
        </p:txBody>
      </p:sp>
    </p:spTree>
    <p:extLst>
      <p:ext uri="{BB962C8B-B14F-4D97-AF65-F5344CB8AC3E}">
        <p14:creationId xmlns:p14="http://schemas.microsoft.com/office/powerpoint/2010/main" val="129110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435280" cy="288032"/>
          </a:xfrm>
        </p:spPr>
        <p:txBody>
          <a:bodyPr>
            <a:normAutofit fontScale="90000"/>
          </a:bodyPr>
          <a:lstStyle/>
          <a:p>
            <a:r>
              <a:rPr lang="ar-MA" b="1" dirty="0">
                <a:solidFill>
                  <a:srgbClr val="FF0000"/>
                </a:solidFill>
                <a:latin typeface="Traditional Arabic"/>
              </a:rPr>
              <a:t>إعراب آيات من القرآن</a:t>
            </a:r>
            <a:br>
              <a:rPr lang="ar-MA" b="1" dirty="0">
                <a:solidFill>
                  <a:srgbClr val="FF0000"/>
                </a:solidFill>
                <a:latin typeface="Traditional Arabic"/>
              </a:rPr>
            </a:br>
            <a:endParaRPr lang="ar-M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38165"/>
          </a:xfrm>
        </p:spPr>
        <p:txBody>
          <a:bodyPr>
            <a:noAutofit/>
          </a:bodyPr>
          <a:lstStyle/>
          <a:p>
            <a:pPr algn="just"/>
            <a:r>
              <a:rPr lang="ar-MA" b="1" dirty="0">
                <a:solidFill>
                  <a:srgbClr val="FF0000"/>
                </a:solidFill>
                <a:latin typeface="Tahoma"/>
              </a:rPr>
              <a:t>وكُنَّا ترابًا:</a:t>
            </a:r>
          </a:p>
          <a:p>
            <a:pPr algn="just"/>
            <a:r>
              <a:rPr lang="ar-MA" b="1" dirty="0">
                <a:solidFill>
                  <a:srgbClr val="800000"/>
                </a:solidFill>
                <a:latin typeface="Tahoma"/>
              </a:rPr>
              <a:t>كان: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 فعل ماضٍ ناقص حذف وسطه (الألف) لاتصاله بـ(</a:t>
            </a:r>
            <a:r>
              <a:rPr lang="ar-MA" b="1" dirty="0" err="1">
                <a:solidFill>
                  <a:srgbClr val="000000"/>
                </a:solidFill>
                <a:latin typeface="Tahoma"/>
              </a:rPr>
              <a:t>نا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) الدالة على المتكلمين، وهو مبني على السكون.</a:t>
            </a:r>
          </a:p>
          <a:p>
            <a:pPr algn="just"/>
            <a:r>
              <a:rPr lang="ar-MA" b="1" dirty="0" err="1">
                <a:solidFill>
                  <a:srgbClr val="800000"/>
                </a:solidFill>
                <a:latin typeface="Tahoma"/>
              </a:rPr>
              <a:t>نا</a:t>
            </a:r>
            <a:r>
              <a:rPr lang="ar-MA" b="1" dirty="0">
                <a:solidFill>
                  <a:srgbClr val="800000"/>
                </a:solidFill>
                <a:latin typeface="Tahoma"/>
              </a:rPr>
              <a:t>: 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اسم كان مبني على السكون في محل رفع.</a:t>
            </a:r>
          </a:p>
          <a:p>
            <a:pPr algn="just"/>
            <a:r>
              <a:rPr lang="ar-MA" b="1" dirty="0">
                <a:solidFill>
                  <a:srgbClr val="800000"/>
                </a:solidFill>
                <a:latin typeface="Tahoma"/>
              </a:rPr>
              <a:t>تُرابًا: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 خبر كان منصوب بالفتحة الظاهرة.</a:t>
            </a:r>
          </a:p>
          <a:p>
            <a:r>
              <a:rPr lang="ar-MA" b="1" dirty="0">
                <a:solidFill>
                  <a:srgbClr val="FF0000"/>
                </a:solidFill>
                <a:latin typeface="Tahoma"/>
              </a:rPr>
              <a:t>قال تعالى في سورة التوبة: </a:t>
            </a:r>
            <a:r>
              <a:rPr lang="ar-MA" b="1" dirty="0" smtClean="0">
                <a:solidFill>
                  <a:srgbClr val="FF0000"/>
                </a:solidFill>
                <a:latin typeface="Tahoma"/>
              </a:rPr>
              <a:t>﴿</a:t>
            </a:r>
            <a:r>
              <a:rPr lang="ar-MA" b="1" dirty="0" smtClean="0">
                <a:solidFill>
                  <a:srgbClr val="FF0000"/>
                </a:solidFill>
                <a:latin typeface="Traditional Arabic"/>
              </a:rPr>
              <a:t>َهُوَ </a:t>
            </a:r>
            <a:r>
              <a:rPr lang="ar-MA" b="1" dirty="0">
                <a:solidFill>
                  <a:srgbClr val="FF0000"/>
                </a:solidFill>
                <a:latin typeface="Traditional Arabic"/>
              </a:rPr>
              <a:t>رَبُّ الْعَرْشِ الْعَظِيمِ </a:t>
            </a:r>
            <a:r>
              <a:rPr lang="ar-MA" b="1" dirty="0">
                <a:solidFill>
                  <a:srgbClr val="FF0000"/>
                </a:solidFill>
                <a:latin typeface="Tahoma"/>
              </a:rPr>
              <a:t> ﴾ </a:t>
            </a:r>
            <a:r>
              <a:rPr lang="ar-SA" b="1" dirty="0" smtClean="0">
                <a:solidFill>
                  <a:srgbClr val="FF0000"/>
                </a:solidFill>
                <a:latin typeface="Tahoma"/>
              </a:rPr>
              <a:t>(</a:t>
            </a:r>
            <a:r>
              <a:rPr lang="ar-MA" b="1" dirty="0" smtClean="0">
                <a:solidFill>
                  <a:srgbClr val="FF0000"/>
                </a:solidFill>
                <a:latin typeface="Tahoma"/>
              </a:rPr>
              <a:t>التوبة</a:t>
            </a:r>
            <a:r>
              <a:rPr lang="ar-MA" b="1" dirty="0">
                <a:solidFill>
                  <a:srgbClr val="FF0000"/>
                </a:solidFill>
                <a:latin typeface="Tahoma"/>
              </a:rPr>
              <a:t>: </a:t>
            </a:r>
            <a:r>
              <a:rPr lang="ar-MA" b="1" dirty="0" smtClean="0">
                <a:solidFill>
                  <a:srgbClr val="FF0000"/>
                </a:solidFill>
                <a:latin typeface="Tahoma"/>
              </a:rPr>
              <a:t>12</a:t>
            </a:r>
            <a:r>
              <a:rPr lang="ar-SA" b="1" dirty="0" smtClean="0">
                <a:solidFill>
                  <a:srgbClr val="FF0000"/>
                </a:solidFill>
                <a:latin typeface="Tahoma"/>
              </a:rPr>
              <a:t>9)</a:t>
            </a:r>
          </a:p>
          <a:p>
            <a:pPr algn="just"/>
            <a:r>
              <a:rPr lang="ar-MA" b="1" dirty="0" smtClean="0">
                <a:solidFill>
                  <a:srgbClr val="800000"/>
                </a:solidFill>
                <a:latin typeface="Tahoma"/>
              </a:rPr>
              <a:t>هو</a:t>
            </a:r>
            <a:r>
              <a:rPr lang="ar-MA" b="1" dirty="0">
                <a:solidFill>
                  <a:srgbClr val="800000"/>
                </a:solidFill>
                <a:latin typeface="Tahoma"/>
              </a:rPr>
              <a:t>: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 مبتدأ في محل رفع، ضمير مبني على الفتح.</a:t>
            </a:r>
          </a:p>
          <a:p>
            <a:pPr algn="just"/>
            <a:r>
              <a:rPr lang="ar-MA" b="1" dirty="0">
                <a:solidFill>
                  <a:srgbClr val="800000"/>
                </a:solidFill>
                <a:latin typeface="Tahoma"/>
              </a:rPr>
              <a:t>رب: 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خبر مرفوع بالضمة مضاف.</a:t>
            </a:r>
          </a:p>
          <a:p>
            <a:pPr algn="just"/>
            <a:r>
              <a:rPr lang="ar-MA" b="1" dirty="0">
                <a:solidFill>
                  <a:srgbClr val="800000"/>
                </a:solidFill>
                <a:latin typeface="Tahoma"/>
              </a:rPr>
              <a:t>العرش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: مضاف إليه مجرور بالكسرة.</a:t>
            </a:r>
          </a:p>
          <a:p>
            <a:pPr algn="just"/>
            <a:r>
              <a:rPr lang="ar-MA" b="1" dirty="0">
                <a:solidFill>
                  <a:srgbClr val="800000"/>
                </a:solidFill>
                <a:latin typeface="Tahoma"/>
              </a:rPr>
              <a:t>العظيم: </a:t>
            </a:r>
            <a:r>
              <a:rPr lang="ar-MA" b="1" dirty="0">
                <a:solidFill>
                  <a:srgbClr val="000000"/>
                </a:solidFill>
                <a:latin typeface="Tahoma"/>
              </a:rPr>
              <a:t>صفة مجرورة بالكسرة؛ لأن صفة المجرور مجرورة.</a:t>
            </a:r>
          </a:p>
          <a:p>
            <a:r>
              <a:rPr lang="ar-MA" b="1" dirty="0">
                <a:solidFill>
                  <a:srgbClr val="000000"/>
                </a:solidFill>
                <a:latin typeface="Tahoma"/>
              </a:rPr>
              <a:t/>
            </a:r>
            <a:br>
              <a:rPr lang="ar-MA" b="1" dirty="0">
                <a:solidFill>
                  <a:srgbClr val="000000"/>
                </a:solidFill>
                <a:latin typeface="Tahoma"/>
              </a:rPr>
            </a:br>
            <a:r>
              <a:rPr lang="ar-MA" dirty="0">
                <a:solidFill>
                  <a:srgbClr val="000000"/>
                </a:solidFill>
                <a:latin typeface="Tahoma"/>
              </a:rPr>
              <a:t/>
            </a:r>
            <a:br>
              <a:rPr lang="ar-MA" dirty="0">
                <a:solidFill>
                  <a:srgbClr val="000000"/>
                </a:solidFill>
                <a:latin typeface="Tahoma"/>
              </a:rPr>
            </a:br>
            <a:r>
              <a:rPr lang="ar-MA" b="1" dirty="0">
                <a:solidFill>
                  <a:srgbClr val="FF0000"/>
                </a:solidFill>
                <a:latin typeface="Tahoma"/>
              </a:rPr>
              <a:t/>
            </a:r>
            <a:br>
              <a:rPr lang="ar-MA" b="1" dirty="0">
                <a:solidFill>
                  <a:srgbClr val="FF0000"/>
                </a:solidFill>
                <a:latin typeface="Tahoma"/>
              </a:rPr>
            </a:br>
            <a:endParaRPr lang="ar-MA" b="1" dirty="0">
              <a:solidFill>
                <a:srgbClr val="FF0000"/>
              </a:solidFill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76672"/>
            <a:ext cx="8435280" cy="288032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25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MA" b="1" smtClean="0">
                <a:solidFill>
                  <a:srgbClr val="FF0000"/>
                </a:solidFill>
                <a:latin typeface="Traditional Arabic"/>
              </a:rPr>
              <a:t>إعراب آيات من القرآن</a:t>
            </a:r>
            <a:br>
              <a:rPr lang="ar-MA" b="1" smtClean="0">
                <a:solidFill>
                  <a:srgbClr val="FF0000"/>
                </a:solidFill>
                <a:latin typeface="Traditional Arabic"/>
              </a:rPr>
            </a:br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2215356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7566" y="0"/>
            <a:ext cx="8414874" cy="692696"/>
          </a:xfrm>
        </p:spPr>
        <p:txBody>
          <a:bodyPr>
            <a:normAutofit fontScale="90000"/>
          </a:bodyPr>
          <a:lstStyle/>
          <a:p>
            <a:r>
              <a:rPr lang="ar-MA" b="1" dirty="0">
                <a:solidFill>
                  <a:srgbClr val="FF0000"/>
                </a:solidFill>
                <a:latin typeface="Traditional Arabic"/>
              </a:rPr>
              <a:t/>
            </a:r>
            <a:br>
              <a:rPr lang="ar-MA" b="1" dirty="0">
                <a:solidFill>
                  <a:srgbClr val="FF0000"/>
                </a:solidFill>
                <a:latin typeface="Traditional Arabic"/>
              </a:rPr>
            </a:br>
            <a:endParaRPr lang="ar-M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ar-MA" sz="2800" b="1" dirty="0">
                <a:solidFill>
                  <a:srgbClr val="FF0000"/>
                </a:solidFill>
                <a:latin typeface="Verdana"/>
              </a:rPr>
              <a:t>أعوذ بالله من الشيطان الرجيم</a:t>
            </a:r>
          </a:p>
          <a:p>
            <a:r>
              <a:rPr lang="ar-MA" sz="2800" b="1" dirty="0">
                <a:latin typeface="Verdana"/>
              </a:rPr>
              <a:t>أعوذ </a:t>
            </a:r>
            <a:r>
              <a:rPr lang="ar-MA" sz="2800" b="1" dirty="0" smtClean="0">
                <a:latin typeface="Verdana"/>
              </a:rPr>
              <a:t>ذ </a:t>
            </a:r>
            <a:r>
              <a:rPr lang="ar-MA" sz="2800" b="1" dirty="0">
                <a:latin typeface="Verdana"/>
              </a:rPr>
              <a:t>: فعل مضارع مرفوع وعلامة رفعه الضمة الظاهرة على آخره</a:t>
            </a:r>
          </a:p>
          <a:p>
            <a:r>
              <a:rPr lang="ar-MA" sz="2800" b="1" dirty="0">
                <a:latin typeface="Verdana"/>
              </a:rPr>
              <a:t>والفاعل ضمير مستتر وجوبا تقديره أنا </a:t>
            </a:r>
          </a:p>
          <a:p>
            <a:r>
              <a:rPr lang="ar-MA" sz="2800" b="1" dirty="0" smtClean="0">
                <a:latin typeface="Verdana"/>
              </a:rPr>
              <a:t>بالله </a:t>
            </a:r>
            <a:r>
              <a:rPr lang="ar-MA" sz="2800" b="1" dirty="0">
                <a:latin typeface="Verdana"/>
              </a:rPr>
              <a:t>: الباء حرف جر مبني على الكسر ، الله لفظ الجلالة اسم مجرور بالباء وعلامة جره الكسرة </a:t>
            </a:r>
            <a:r>
              <a:rPr lang="ar-MA" sz="2800" b="1" dirty="0">
                <a:solidFill>
                  <a:srgbClr val="330022"/>
                </a:solidFill>
                <a:latin typeface="Verdana"/>
              </a:rPr>
              <a:t> </a:t>
            </a:r>
            <a:r>
              <a:rPr lang="ar-SA" sz="2800" b="1" dirty="0" smtClean="0">
                <a:solidFill>
                  <a:srgbClr val="330022"/>
                </a:solidFill>
                <a:latin typeface="Verdana"/>
              </a:rPr>
              <a:t>،</a:t>
            </a:r>
            <a:r>
              <a:rPr lang="ar-MA" sz="2800" b="1" dirty="0" smtClean="0">
                <a:latin typeface="Verdana"/>
              </a:rPr>
              <a:t>من </a:t>
            </a:r>
            <a:r>
              <a:rPr lang="ar-MA" sz="2800" b="1" dirty="0">
                <a:latin typeface="Verdana"/>
              </a:rPr>
              <a:t>: حرف جر مبنى على الفتح عوضا عن السكون لالتقاء </a:t>
            </a:r>
            <a:r>
              <a:rPr lang="ar-MA" sz="2800" b="1" dirty="0" smtClean="0">
                <a:latin typeface="Verdana"/>
              </a:rPr>
              <a:t>الساكنين</a:t>
            </a:r>
            <a:r>
              <a:rPr lang="ar-SA" sz="2800" b="1" dirty="0" smtClean="0">
                <a:latin typeface="Verdana"/>
              </a:rPr>
              <a:t>،ا</a:t>
            </a:r>
            <a:r>
              <a:rPr lang="ar-MA" sz="2800" b="1" dirty="0" smtClean="0">
                <a:latin typeface="Verdana"/>
              </a:rPr>
              <a:t>لشيطان</a:t>
            </a:r>
            <a:r>
              <a:rPr lang="ar-MA" sz="2800" b="1" dirty="0">
                <a:latin typeface="Verdana"/>
              </a:rPr>
              <a:t>: اسم مجرور بمن . وعلامة جره الكسرة. </a:t>
            </a:r>
          </a:p>
          <a:p>
            <a:r>
              <a:rPr lang="ar-MA" sz="2800" b="1" dirty="0" smtClean="0">
                <a:latin typeface="Verdana"/>
              </a:rPr>
              <a:t>الرجيم </a:t>
            </a:r>
            <a:r>
              <a:rPr lang="ar-MA" sz="2800" b="1" dirty="0">
                <a:latin typeface="Verdana"/>
              </a:rPr>
              <a:t>: نعت مجرور وعلامة جره الكسرة .</a:t>
            </a:r>
          </a:p>
          <a:p>
            <a:r>
              <a:rPr lang="ar-MA" sz="2800" b="1" dirty="0">
                <a:solidFill>
                  <a:srgbClr val="FF0000"/>
                </a:solidFill>
                <a:latin typeface="Verdana"/>
              </a:rPr>
              <a:t>: بسم الله الرحمن الرحيم</a:t>
            </a:r>
            <a:r>
              <a:rPr lang="ar-MA" sz="2800" b="1" dirty="0">
                <a:solidFill>
                  <a:srgbClr val="FF0000"/>
                </a:solidFill>
              </a:rPr>
              <a:t/>
            </a:r>
            <a:br>
              <a:rPr lang="ar-MA" sz="2800" b="1" dirty="0">
                <a:solidFill>
                  <a:srgbClr val="FF0000"/>
                </a:solidFill>
              </a:rPr>
            </a:br>
            <a:r>
              <a:rPr lang="ar-MA" sz="2800" b="1" dirty="0">
                <a:latin typeface="Verdana"/>
              </a:rPr>
              <a:t>بسم : الباء حرف جر مبني على الكسر </a:t>
            </a:r>
          </a:p>
          <a:p>
            <a:r>
              <a:rPr lang="ar-MA" sz="2800" b="1" dirty="0">
                <a:latin typeface="Verdana"/>
              </a:rPr>
              <a:t>اسم : اسم مجرور بالباء وعلامة جره </a:t>
            </a:r>
            <a:r>
              <a:rPr lang="ar-MA" sz="2800" b="1" dirty="0" err="1">
                <a:latin typeface="Verdana"/>
              </a:rPr>
              <a:t>الكسره</a:t>
            </a:r>
            <a:r>
              <a:rPr lang="ar-MA" sz="2800" b="1" dirty="0">
                <a:latin typeface="Verdana"/>
              </a:rPr>
              <a:t> .. وشبه الجملة من الجار والمجرور متعلق بمبتدأ محذوف تقديره ابتدائي أو بفعل محذوف تقديره أبدأ . وهو مضاف . </a:t>
            </a:r>
            <a:r>
              <a:rPr lang="ar-MA" sz="2800" b="1" dirty="0" smtClean="0">
                <a:latin typeface="Verdana"/>
              </a:rPr>
              <a:t>الله </a:t>
            </a:r>
            <a:r>
              <a:rPr lang="ar-MA" sz="2800" b="1" dirty="0">
                <a:latin typeface="Verdana"/>
              </a:rPr>
              <a:t>: لفظ الجلالة مضاف اليه مجرور وعلامة جره الكسرة . </a:t>
            </a:r>
            <a:r>
              <a:rPr lang="ar-MA" sz="2800" b="1" dirty="0" smtClean="0">
                <a:latin typeface="Verdana"/>
              </a:rPr>
              <a:t>الرحمن </a:t>
            </a:r>
            <a:r>
              <a:rPr lang="ar-MA" sz="2800" b="1" dirty="0">
                <a:latin typeface="Verdana"/>
              </a:rPr>
              <a:t>: نعت أول مجرور وعلامة جره الكسرة . </a:t>
            </a:r>
          </a:p>
          <a:p>
            <a:r>
              <a:rPr lang="ar-MA" sz="2800" b="1" dirty="0">
                <a:latin typeface="Verdana"/>
              </a:rPr>
              <a:t>الرحيم : نعت ثان مجرور وعلامة جره الكسرة . </a:t>
            </a:r>
          </a:p>
          <a:p>
            <a:r>
              <a:rPr lang="ar-MA" sz="2800" b="1" dirty="0"/>
              <a:t/>
            </a:r>
            <a:br>
              <a:rPr lang="ar-MA" sz="2800" b="1" dirty="0"/>
            </a:br>
            <a:endParaRPr lang="ar-MA" sz="2800" b="1" dirty="0"/>
          </a:p>
        </p:txBody>
      </p:sp>
    </p:spTree>
    <p:extLst>
      <p:ext uri="{BB962C8B-B14F-4D97-AF65-F5344CB8AC3E}">
        <p14:creationId xmlns:p14="http://schemas.microsoft.com/office/powerpoint/2010/main" val="49284251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335</Words>
  <Application>Microsoft Office PowerPoint</Application>
  <PresentationFormat>عرض على الشاشة (3:4)‏</PresentationFormat>
  <Paragraphs>68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أنواع الجمل في اللغة العربية ومكوناتها</vt:lpstr>
      <vt:lpstr>جملة الاسمية</vt:lpstr>
      <vt:lpstr>أنواع الخبر </vt:lpstr>
      <vt:lpstr>الجملة الفعلية</vt:lpstr>
      <vt:lpstr>امثلة اعرابية </vt:lpstr>
      <vt:lpstr>امثلة اعرابية   </vt:lpstr>
      <vt:lpstr>إعراب آيات من القرآن </vt:lpstr>
      <vt:lpstr>إعراب آيات من القرآن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الجمل في اللغة العربية ومكوناتها</dc:title>
  <dc:creator>Al_Reem</dc:creator>
  <cp:lastModifiedBy>lenovo</cp:lastModifiedBy>
  <cp:revision>146</cp:revision>
  <dcterms:created xsi:type="dcterms:W3CDTF">2022-02-11T16:11:58Z</dcterms:created>
  <dcterms:modified xsi:type="dcterms:W3CDTF">2025-05-07T06:51:47Z</dcterms:modified>
</cp:coreProperties>
</file>