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29"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E9FE72E-89D5-4C42-B7E1-173335A8A61D}" type="datetimeFigureOut">
              <a:rPr lang="en-US" smtClean="0"/>
              <a:t>10/10/2023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DA1EF-F74F-4159-AB1F-589B1C8147D8}" type="slidenum">
              <a:rPr lang="en-US" smtClean="0"/>
              <a:t>‹#›</a:t>
            </a:fld>
            <a:endParaRPr lang="en-US"/>
          </a:p>
        </p:txBody>
      </p:sp>
    </p:spTree>
    <p:extLst>
      <p:ext uri="{BB962C8B-B14F-4D97-AF65-F5344CB8AC3E}">
        <p14:creationId xmlns:p14="http://schemas.microsoft.com/office/powerpoint/2010/main" val="2266452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9FE72E-89D5-4C42-B7E1-173335A8A61D}" type="datetimeFigureOut">
              <a:rPr lang="en-US" smtClean="0"/>
              <a:t>10/10/2023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DA1EF-F74F-4159-AB1F-589B1C8147D8}" type="slidenum">
              <a:rPr lang="en-US" smtClean="0"/>
              <a:t>‹#›</a:t>
            </a:fld>
            <a:endParaRPr lang="en-US"/>
          </a:p>
        </p:txBody>
      </p:sp>
    </p:spTree>
    <p:extLst>
      <p:ext uri="{BB962C8B-B14F-4D97-AF65-F5344CB8AC3E}">
        <p14:creationId xmlns:p14="http://schemas.microsoft.com/office/powerpoint/2010/main" val="1647565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9FE72E-89D5-4C42-B7E1-173335A8A61D}" type="datetimeFigureOut">
              <a:rPr lang="en-US" smtClean="0"/>
              <a:t>10/10/2023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DA1EF-F74F-4159-AB1F-589B1C8147D8}"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5618639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9FE72E-89D5-4C42-B7E1-173335A8A61D}" type="datetimeFigureOut">
              <a:rPr lang="en-US" smtClean="0"/>
              <a:t>10/10/2023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DA1EF-F74F-4159-AB1F-589B1C8147D8}" type="slidenum">
              <a:rPr lang="en-US" smtClean="0"/>
              <a:t>‹#›</a:t>
            </a:fld>
            <a:endParaRPr lang="en-US"/>
          </a:p>
        </p:txBody>
      </p:sp>
    </p:spTree>
    <p:extLst>
      <p:ext uri="{BB962C8B-B14F-4D97-AF65-F5344CB8AC3E}">
        <p14:creationId xmlns:p14="http://schemas.microsoft.com/office/powerpoint/2010/main" val="32319623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9FE72E-89D5-4C42-B7E1-173335A8A61D}" type="datetimeFigureOut">
              <a:rPr lang="en-US" smtClean="0"/>
              <a:t>10/10/2023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DA1EF-F74F-4159-AB1F-589B1C8147D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237735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9FE72E-89D5-4C42-B7E1-173335A8A61D}" type="datetimeFigureOut">
              <a:rPr lang="en-US" smtClean="0"/>
              <a:t>10/10/2023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DA1EF-F74F-4159-AB1F-589B1C8147D8}" type="slidenum">
              <a:rPr lang="en-US" smtClean="0"/>
              <a:t>‹#›</a:t>
            </a:fld>
            <a:endParaRPr lang="en-US"/>
          </a:p>
        </p:txBody>
      </p:sp>
    </p:spTree>
    <p:extLst>
      <p:ext uri="{BB962C8B-B14F-4D97-AF65-F5344CB8AC3E}">
        <p14:creationId xmlns:p14="http://schemas.microsoft.com/office/powerpoint/2010/main" val="38530842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9FE72E-89D5-4C42-B7E1-173335A8A61D}" type="datetimeFigureOut">
              <a:rPr lang="en-US" smtClean="0"/>
              <a:t>10/10/2023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DA1EF-F74F-4159-AB1F-589B1C8147D8}" type="slidenum">
              <a:rPr lang="en-US" smtClean="0"/>
              <a:t>‹#›</a:t>
            </a:fld>
            <a:endParaRPr lang="en-US"/>
          </a:p>
        </p:txBody>
      </p:sp>
    </p:spTree>
    <p:extLst>
      <p:ext uri="{BB962C8B-B14F-4D97-AF65-F5344CB8AC3E}">
        <p14:creationId xmlns:p14="http://schemas.microsoft.com/office/powerpoint/2010/main" val="581879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9FE72E-89D5-4C42-B7E1-173335A8A61D}" type="datetimeFigureOut">
              <a:rPr lang="en-US" smtClean="0"/>
              <a:t>10/10/2023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DA1EF-F74F-4159-AB1F-589B1C8147D8}" type="slidenum">
              <a:rPr lang="en-US" smtClean="0"/>
              <a:t>‹#›</a:t>
            </a:fld>
            <a:endParaRPr lang="en-US"/>
          </a:p>
        </p:txBody>
      </p:sp>
    </p:spTree>
    <p:extLst>
      <p:ext uri="{BB962C8B-B14F-4D97-AF65-F5344CB8AC3E}">
        <p14:creationId xmlns:p14="http://schemas.microsoft.com/office/powerpoint/2010/main" val="4016775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9FE72E-89D5-4C42-B7E1-173335A8A61D}" type="datetimeFigureOut">
              <a:rPr lang="en-US" smtClean="0"/>
              <a:t>10/10/2023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DA1EF-F74F-4159-AB1F-589B1C8147D8}" type="slidenum">
              <a:rPr lang="en-US" smtClean="0"/>
              <a:t>‹#›</a:t>
            </a:fld>
            <a:endParaRPr lang="en-US"/>
          </a:p>
        </p:txBody>
      </p:sp>
    </p:spTree>
    <p:extLst>
      <p:ext uri="{BB962C8B-B14F-4D97-AF65-F5344CB8AC3E}">
        <p14:creationId xmlns:p14="http://schemas.microsoft.com/office/powerpoint/2010/main" val="3180484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9FE72E-89D5-4C42-B7E1-173335A8A61D}" type="datetimeFigureOut">
              <a:rPr lang="en-US" smtClean="0"/>
              <a:t>10/10/2023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DA1EF-F74F-4159-AB1F-589B1C8147D8}" type="slidenum">
              <a:rPr lang="en-US" smtClean="0"/>
              <a:t>‹#›</a:t>
            </a:fld>
            <a:endParaRPr lang="en-US"/>
          </a:p>
        </p:txBody>
      </p:sp>
    </p:spTree>
    <p:extLst>
      <p:ext uri="{BB962C8B-B14F-4D97-AF65-F5344CB8AC3E}">
        <p14:creationId xmlns:p14="http://schemas.microsoft.com/office/powerpoint/2010/main" val="807857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E9FE72E-89D5-4C42-B7E1-173335A8A61D}" type="datetimeFigureOut">
              <a:rPr lang="en-US" smtClean="0"/>
              <a:t>10/10/2023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7DA1EF-F74F-4159-AB1F-589B1C8147D8}" type="slidenum">
              <a:rPr lang="en-US" smtClean="0"/>
              <a:t>‹#›</a:t>
            </a:fld>
            <a:endParaRPr lang="en-US"/>
          </a:p>
        </p:txBody>
      </p:sp>
    </p:spTree>
    <p:extLst>
      <p:ext uri="{BB962C8B-B14F-4D97-AF65-F5344CB8AC3E}">
        <p14:creationId xmlns:p14="http://schemas.microsoft.com/office/powerpoint/2010/main" val="3921081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E9FE72E-89D5-4C42-B7E1-173335A8A61D}" type="datetimeFigureOut">
              <a:rPr lang="en-US" smtClean="0"/>
              <a:t>10/10/2023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7DA1EF-F74F-4159-AB1F-589B1C8147D8}" type="slidenum">
              <a:rPr lang="en-US" smtClean="0"/>
              <a:t>‹#›</a:t>
            </a:fld>
            <a:endParaRPr lang="en-US"/>
          </a:p>
        </p:txBody>
      </p:sp>
    </p:spTree>
    <p:extLst>
      <p:ext uri="{BB962C8B-B14F-4D97-AF65-F5344CB8AC3E}">
        <p14:creationId xmlns:p14="http://schemas.microsoft.com/office/powerpoint/2010/main" val="2188948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E9FE72E-89D5-4C42-B7E1-173335A8A61D}" type="datetimeFigureOut">
              <a:rPr lang="en-US" smtClean="0"/>
              <a:t>10/10/2023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7DA1EF-F74F-4159-AB1F-589B1C8147D8}" type="slidenum">
              <a:rPr lang="en-US" smtClean="0"/>
              <a:t>‹#›</a:t>
            </a:fld>
            <a:endParaRPr lang="en-US"/>
          </a:p>
        </p:txBody>
      </p:sp>
    </p:spTree>
    <p:extLst>
      <p:ext uri="{BB962C8B-B14F-4D97-AF65-F5344CB8AC3E}">
        <p14:creationId xmlns:p14="http://schemas.microsoft.com/office/powerpoint/2010/main" val="3315172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9FE72E-89D5-4C42-B7E1-173335A8A61D}" type="datetimeFigureOut">
              <a:rPr lang="en-US" smtClean="0"/>
              <a:t>10/10/2023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7DA1EF-F74F-4159-AB1F-589B1C8147D8}" type="slidenum">
              <a:rPr lang="en-US" smtClean="0"/>
              <a:t>‹#›</a:t>
            </a:fld>
            <a:endParaRPr lang="en-US"/>
          </a:p>
        </p:txBody>
      </p:sp>
    </p:spTree>
    <p:extLst>
      <p:ext uri="{BB962C8B-B14F-4D97-AF65-F5344CB8AC3E}">
        <p14:creationId xmlns:p14="http://schemas.microsoft.com/office/powerpoint/2010/main" val="670208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9FE72E-89D5-4C42-B7E1-173335A8A61D}" type="datetimeFigureOut">
              <a:rPr lang="en-US" smtClean="0"/>
              <a:t>10/10/2023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7DA1EF-F74F-4159-AB1F-589B1C8147D8}" type="slidenum">
              <a:rPr lang="en-US" smtClean="0"/>
              <a:t>‹#›</a:t>
            </a:fld>
            <a:endParaRPr lang="en-US"/>
          </a:p>
        </p:txBody>
      </p:sp>
    </p:spTree>
    <p:extLst>
      <p:ext uri="{BB962C8B-B14F-4D97-AF65-F5344CB8AC3E}">
        <p14:creationId xmlns:p14="http://schemas.microsoft.com/office/powerpoint/2010/main" val="1008142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9FE72E-89D5-4C42-B7E1-173335A8A61D}" type="datetimeFigureOut">
              <a:rPr lang="en-US" smtClean="0"/>
              <a:t>10/10/2023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7DA1EF-F74F-4159-AB1F-589B1C8147D8}" type="slidenum">
              <a:rPr lang="en-US" smtClean="0"/>
              <a:t>‹#›</a:t>
            </a:fld>
            <a:endParaRPr lang="en-US"/>
          </a:p>
        </p:txBody>
      </p:sp>
    </p:spTree>
    <p:extLst>
      <p:ext uri="{BB962C8B-B14F-4D97-AF65-F5344CB8AC3E}">
        <p14:creationId xmlns:p14="http://schemas.microsoft.com/office/powerpoint/2010/main" val="1733437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E9FE72E-89D5-4C42-B7E1-173335A8A61D}" type="datetimeFigureOut">
              <a:rPr lang="en-US" smtClean="0"/>
              <a:t>10/10/2023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37DA1EF-F74F-4159-AB1F-589B1C8147D8}" type="slidenum">
              <a:rPr lang="en-US" smtClean="0"/>
              <a:t>‹#›</a:t>
            </a:fld>
            <a:endParaRPr lang="en-US"/>
          </a:p>
        </p:txBody>
      </p:sp>
    </p:spTree>
    <p:extLst>
      <p:ext uri="{BB962C8B-B14F-4D97-AF65-F5344CB8AC3E}">
        <p14:creationId xmlns:p14="http://schemas.microsoft.com/office/powerpoint/2010/main" val="39817032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Metal and </a:t>
            </a:r>
            <a:r>
              <a:rPr lang="en-US" dirty="0" smtClean="0"/>
              <a:t>Metal alloy</a:t>
            </a:r>
            <a:endParaRPr lang="en-US" dirty="0"/>
          </a:p>
        </p:txBody>
      </p:sp>
      <p:sp>
        <p:nvSpPr>
          <p:cNvPr id="3" name="Content Placeholder 2"/>
          <p:cNvSpPr>
            <a:spLocks noGrp="1"/>
          </p:cNvSpPr>
          <p:nvPr>
            <p:ph idx="1"/>
          </p:nvPr>
        </p:nvSpPr>
        <p:spPr/>
        <p:txBody>
          <a:bodyPr/>
          <a:lstStyle/>
          <a:p>
            <a:r>
              <a:rPr lang="en-US" dirty="0"/>
              <a:t>Alloy : is a metal containing two or more elements at least one of which is a metal and all of which are mutually soluble in the molten state.</a:t>
            </a:r>
          </a:p>
        </p:txBody>
      </p:sp>
    </p:spTree>
    <p:extLst>
      <p:ext uri="{BB962C8B-B14F-4D97-AF65-F5344CB8AC3E}">
        <p14:creationId xmlns:p14="http://schemas.microsoft.com/office/powerpoint/2010/main" val="14149222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000" dirty="0">
                <a:latin typeface="Times New Roman" panose="02020603050405020304" pitchFamily="18" charset="0"/>
                <a:cs typeface="Times New Roman" panose="02020603050405020304" pitchFamily="18" charset="0"/>
              </a:rPr>
              <a:t>Alternatives to gold </a:t>
            </a:r>
            <a:r>
              <a:rPr lang="en-US" sz="2000" dirty="0" smtClean="0">
                <a:latin typeface="Times New Roman" panose="02020603050405020304" pitchFamily="18" charset="0"/>
                <a:cs typeface="Times New Roman" panose="02020603050405020304" pitchFamily="18" charset="0"/>
              </a:rPr>
              <a:t>alloys</a:t>
            </a:r>
          </a:p>
          <a:p>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1. Silver-palladium alloys They are cheaper than gold alloys .whiter in color and their properties are similar to type 111 and type 1v gold alloys but: lower density Lower ductility Lower corrosion resistance </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2</a:t>
            </a:r>
            <a:r>
              <a:rPr lang="en-US" sz="2000" dirty="0">
                <a:latin typeface="Times New Roman" panose="02020603050405020304" pitchFamily="18" charset="0"/>
                <a:cs typeface="Times New Roman" panose="02020603050405020304" pitchFamily="18" charset="0"/>
              </a:rPr>
              <a:t>. Titanium and titanium alloys Metal ceramic alloys They are alloys that are compatible with porcelain and capable of bonding to it. A layer of porcelain is fused to the alloy to give it natural tooth like appearance. Porcelain is brittle so these alloys reinforce the porcelain (ceramics) .they should have coefficient of expansion and contraction (CTE) matching that of porcelain.</a:t>
            </a:r>
          </a:p>
        </p:txBody>
      </p:sp>
    </p:spTree>
    <p:extLst>
      <p:ext uri="{BB962C8B-B14F-4D97-AF65-F5344CB8AC3E}">
        <p14:creationId xmlns:p14="http://schemas.microsoft.com/office/powerpoint/2010/main" val="16558893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86137" y="2160589"/>
            <a:ext cx="8787865" cy="4448555"/>
          </a:xfrm>
        </p:spPr>
        <p:txBody>
          <a:bodyPr>
            <a:normAutofit fontScale="92500" lnSpcReduction="10000"/>
          </a:bodyPr>
          <a:lstStyle/>
          <a:p>
            <a:r>
              <a:rPr lang="en-US" dirty="0"/>
              <a:t>Requirements of metal ceramic alloys </a:t>
            </a:r>
            <a:endParaRPr lang="en-US" dirty="0" smtClean="0"/>
          </a:p>
          <a:p>
            <a:r>
              <a:rPr lang="en-US" dirty="0" smtClean="0"/>
              <a:t>1</a:t>
            </a:r>
            <a:r>
              <a:rPr lang="en-US" dirty="0"/>
              <a:t>. The melting temperature of the alloy should be higher than the porcelain firing temp. </a:t>
            </a:r>
            <a:endParaRPr lang="en-US" dirty="0" smtClean="0"/>
          </a:p>
          <a:p>
            <a:r>
              <a:rPr lang="en-US" dirty="0" smtClean="0"/>
              <a:t>2</a:t>
            </a:r>
            <a:r>
              <a:rPr lang="en-US" dirty="0"/>
              <a:t>. CTE should be compatible with that of porcelain </a:t>
            </a:r>
            <a:endParaRPr lang="en-US" dirty="0" smtClean="0"/>
          </a:p>
          <a:p>
            <a:r>
              <a:rPr lang="en-US" dirty="0" smtClean="0"/>
              <a:t>3</a:t>
            </a:r>
            <a:r>
              <a:rPr lang="en-US" dirty="0"/>
              <a:t>. It should resist </a:t>
            </a:r>
            <a:r>
              <a:rPr lang="en-US" dirty="0" smtClean="0"/>
              <a:t>creep</a:t>
            </a:r>
          </a:p>
          <a:p>
            <a:r>
              <a:rPr lang="en-US" dirty="0" smtClean="0"/>
              <a:t> </a:t>
            </a:r>
            <a:r>
              <a:rPr lang="en-US" dirty="0"/>
              <a:t>4. It should be able to bond with </a:t>
            </a:r>
            <a:r>
              <a:rPr lang="en-US" dirty="0" smtClean="0"/>
              <a:t>porcelain</a:t>
            </a:r>
          </a:p>
          <a:p>
            <a:r>
              <a:rPr lang="en-US" dirty="0" smtClean="0"/>
              <a:t> </a:t>
            </a:r>
            <a:r>
              <a:rPr lang="en-US" dirty="0"/>
              <a:t>5. It should have high stiffness (high modulus of elasticity) </a:t>
            </a:r>
            <a:endParaRPr lang="en-US" dirty="0" smtClean="0"/>
          </a:p>
          <a:p>
            <a:r>
              <a:rPr lang="en-US" dirty="0" smtClean="0"/>
              <a:t>6</a:t>
            </a:r>
            <a:r>
              <a:rPr lang="en-US" dirty="0"/>
              <a:t>. It should not stain or discolor porcelain. </a:t>
            </a:r>
            <a:endParaRPr lang="en-US" dirty="0" smtClean="0"/>
          </a:p>
          <a:p>
            <a:r>
              <a:rPr lang="en-US" dirty="0" smtClean="0"/>
              <a:t>Types </a:t>
            </a:r>
            <a:r>
              <a:rPr lang="en-US" dirty="0"/>
              <a:t>of metal ceramic alloys </a:t>
            </a:r>
            <a:endParaRPr lang="en-US" dirty="0" smtClean="0"/>
          </a:p>
          <a:p>
            <a:r>
              <a:rPr lang="en-US" dirty="0" smtClean="0"/>
              <a:t>1</a:t>
            </a:r>
            <a:r>
              <a:rPr lang="en-US" dirty="0"/>
              <a:t>. High Nobel (gold alloys) like: gold-palladium , gold –palladium -silver </a:t>
            </a:r>
            <a:endParaRPr lang="en-US" dirty="0" smtClean="0"/>
          </a:p>
          <a:p>
            <a:r>
              <a:rPr lang="en-US" dirty="0" smtClean="0"/>
              <a:t>2</a:t>
            </a:r>
            <a:r>
              <a:rPr lang="en-US" dirty="0"/>
              <a:t>. Nobel (palladium) like :palladium-silver, palladium gold, palladium -copper 3. Base metal alloys like: nickel-chromium, pure titanium, Titanium-aluminum-vanadium</a:t>
            </a:r>
          </a:p>
        </p:txBody>
      </p:sp>
    </p:spTree>
    <p:extLst>
      <p:ext uri="{BB962C8B-B14F-4D97-AF65-F5344CB8AC3E}">
        <p14:creationId xmlns:p14="http://schemas.microsoft.com/office/powerpoint/2010/main" val="11830120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Titanium </a:t>
            </a:r>
            <a:r>
              <a:rPr lang="en-US" dirty="0" err="1"/>
              <a:t>titanium</a:t>
            </a:r>
            <a:r>
              <a:rPr lang="en-US" dirty="0"/>
              <a:t> alloys</a:t>
            </a:r>
          </a:p>
        </p:txBody>
      </p:sp>
      <p:sp>
        <p:nvSpPr>
          <p:cNvPr id="3" name="Content Placeholder 2"/>
          <p:cNvSpPr>
            <a:spLocks noGrp="1"/>
          </p:cNvSpPr>
          <p:nvPr>
            <p:ph idx="1"/>
          </p:nvPr>
        </p:nvSpPr>
        <p:spPr/>
        <p:txBody>
          <a:bodyPr/>
          <a:lstStyle/>
          <a:p>
            <a:r>
              <a:rPr lang="en-US" dirty="0"/>
              <a:t>They have excellent biocompatibility, light weight, good strength and passivation effect</a:t>
            </a:r>
            <a:r>
              <a:rPr lang="en-US" dirty="0" smtClean="0"/>
              <a:t>.</a:t>
            </a:r>
          </a:p>
          <a:p>
            <a:r>
              <a:rPr lang="en-US" dirty="0" smtClean="0"/>
              <a:t> </a:t>
            </a:r>
            <a:r>
              <a:rPr lang="en-US" dirty="0"/>
              <a:t>Applications in dentistry </a:t>
            </a:r>
            <a:endParaRPr lang="en-US" dirty="0" smtClean="0"/>
          </a:p>
          <a:p>
            <a:r>
              <a:rPr lang="en-US" dirty="0" smtClean="0"/>
              <a:t>1</a:t>
            </a:r>
            <a:r>
              <a:rPr lang="en-US" dirty="0"/>
              <a:t>. Dental implant </a:t>
            </a:r>
            <a:endParaRPr lang="en-US" dirty="0" smtClean="0"/>
          </a:p>
          <a:p>
            <a:r>
              <a:rPr lang="en-US" dirty="0" smtClean="0"/>
              <a:t>2</a:t>
            </a:r>
            <a:r>
              <a:rPr lang="en-US" dirty="0"/>
              <a:t>. Root canal instruments</a:t>
            </a:r>
          </a:p>
        </p:txBody>
      </p:sp>
    </p:spTree>
    <p:extLst>
      <p:ext uri="{BB962C8B-B14F-4D97-AF65-F5344CB8AC3E}">
        <p14:creationId xmlns:p14="http://schemas.microsoft.com/office/powerpoint/2010/main" val="13679981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77334" y="1930401"/>
            <a:ext cx="8596668" cy="4110962"/>
          </a:xfrm>
        </p:spPr>
        <p:txBody>
          <a:bodyPr>
            <a:normAutofit fontScale="92500" lnSpcReduction="10000"/>
          </a:bodyPr>
          <a:lstStyle/>
          <a:p>
            <a:r>
              <a:rPr lang="en-US" dirty="0"/>
              <a:t>Properties of Titanium and Titanium alloys </a:t>
            </a:r>
            <a:endParaRPr lang="en-US" dirty="0" smtClean="0"/>
          </a:p>
          <a:p>
            <a:r>
              <a:rPr lang="en-US" dirty="0" smtClean="0"/>
              <a:t>3</a:t>
            </a:r>
            <a:r>
              <a:rPr lang="en-US" dirty="0"/>
              <a:t>. Color ------white gray color </a:t>
            </a:r>
            <a:endParaRPr lang="en-US" dirty="0" smtClean="0"/>
          </a:p>
          <a:p>
            <a:r>
              <a:rPr lang="en-US" dirty="0" smtClean="0"/>
              <a:t>4</a:t>
            </a:r>
            <a:r>
              <a:rPr lang="en-US" dirty="0"/>
              <a:t>. Density---- 1-4 </a:t>
            </a:r>
            <a:r>
              <a:rPr lang="en-US" dirty="0" err="1" smtClean="0"/>
              <a:t>gm</a:t>
            </a:r>
            <a:r>
              <a:rPr lang="en-US" dirty="0" smtClean="0"/>
              <a:t>/cm3</a:t>
            </a:r>
          </a:p>
          <a:p>
            <a:r>
              <a:rPr lang="en-US" dirty="0" smtClean="0"/>
              <a:t> </a:t>
            </a:r>
            <a:r>
              <a:rPr lang="en-US" dirty="0"/>
              <a:t>5. Modulus of elasticity----110 </a:t>
            </a:r>
            <a:r>
              <a:rPr lang="en-US" dirty="0" err="1"/>
              <a:t>GPa</a:t>
            </a:r>
            <a:r>
              <a:rPr lang="en-US" dirty="0"/>
              <a:t> , half rigid as base metal </a:t>
            </a:r>
            <a:r>
              <a:rPr lang="en-US" dirty="0" smtClean="0"/>
              <a:t>alloys</a:t>
            </a:r>
          </a:p>
          <a:p>
            <a:r>
              <a:rPr lang="en-US" dirty="0" smtClean="0"/>
              <a:t> </a:t>
            </a:r>
            <a:r>
              <a:rPr lang="en-US" dirty="0"/>
              <a:t>6. Melting temp. is high---1668 C, special equipment should be used </a:t>
            </a:r>
            <a:endParaRPr lang="en-US" dirty="0" smtClean="0"/>
          </a:p>
          <a:p>
            <a:r>
              <a:rPr lang="en-US" dirty="0" smtClean="0"/>
              <a:t>7</a:t>
            </a:r>
            <a:r>
              <a:rPr lang="en-US" dirty="0"/>
              <a:t>. Coefficient of thermal expansion CTE 8.3*10 -6 cm/cm C. it is low compared to porcelain 12.7—14.2 *10 -6 cm/cm C. special low fusing porcelain is used with it. </a:t>
            </a:r>
            <a:endParaRPr lang="en-US" dirty="0" smtClean="0"/>
          </a:p>
          <a:p>
            <a:r>
              <a:rPr lang="en-US" dirty="0" smtClean="0"/>
              <a:t>8</a:t>
            </a:r>
            <a:r>
              <a:rPr lang="en-US" dirty="0"/>
              <a:t>. Biocompatibility--- it is nontoxic and excellent biocompatibility with soft and hard tissue </a:t>
            </a:r>
            <a:endParaRPr lang="en-US" dirty="0" smtClean="0"/>
          </a:p>
          <a:p>
            <a:r>
              <a:rPr lang="en-US" dirty="0" smtClean="0"/>
              <a:t>9</a:t>
            </a:r>
            <a:r>
              <a:rPr lang="en-US" dirty="0"/>
              <a:t>. Tarnish and corrosion resistance---passivation by the formation of titanium oxide layer to protect the metal from further oxidation </a:t>
            </a:r>
            <a:endParaRPr lang="en-US" dirty="0" smtClean="0"/>
          </a:p>
          <a:p>
            <a:r>
              <a:rPr lang="en-US" dirty="0" smtClean="0"/>
              <a:t>10</a:t>
            </a:r>
            <a:r>
              <a:rPr lang="en-US" dirty="0"/>
              <a:t>. phosphate and ethyl silicate bonded investment is used for the casting</a:t>
            </a:r>
          </a:p>
        </p:txBody>
      </p:sp>
    </p:spTree>
    <p:extLst>
      <p:ext uri="{BB962C8B-B14F-4D97-AF65-F5344CB8AC3E}">
        <p14:creationId xmlns:p14="http://schemas.microsoft.com/office/powerpoint/2010/main" val="15219142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Nickel chromium alloys</a:t>
            </a:r>
          </a:p>
        </p:txBody>
      </p:sp>
      <p:sp>
        <p:nvSpPr>
          <p:cNvPr id="3" name="Content Placeholder 2"/>
          <p:cNvSpPr>
            <a:spLocks noGrp="1"/>
          </p:cNvSpPr>
          <p:nvPr>
            <p:ph idx="1"/>
          </p:nvPr>
        </p:nvSpPr>
        <p:spPr/>
        <p:txBody>
          <a:bodyPr>
            <a:normAutofit/>
          </a:bodyPr>
          <a:lstStyle/>
          <a:p>
            <a:r>
              <a:rPr lang="en-US" sz="2400" dirty="0" smtClean="0"/>
              <a:t>They </a:t>
            </a:r>
            <a:r>
              <a:rPr lang="en-US" sz="2400" dirty="0"/>
              <a:t>are used for metal ceramic crown and bridge </a:t>
            </a:r>
            <a:r>
              <a:rPr lang="en-US" sz="2400" dirty="0" smtClean="0"/>
              <a:t>Composition.</a:t>
            </a:r>
          </a:p>
          <a:p>
            <a:r>
              <a:rPr lang="en-US" sz="2400" dirty="0" smtClean="0"/>
              <a:t> </a:t>
            </a:r>
            <a:r>
              <a:rPr lang="en-US" sz="2400" dirty="0"/>
              <a:t>Nickel---------------61-81% </a:t>
            </a:r>
            <a:endParaRPr lang="en-US" sz="2400" dirty="0" smtClean="0"/>
          </a:p>
          <a:p>
            <a:r>
              <a:rPr lang="en-US" sz="2400" dirty="0" smtClean="0"/>
              <a:t>Chromium-</a:t>
            </a:r>
            <a:r>
              <a:rPr lang="en-US" sz="2400" dirty="0"/>
              <a:t>--------11-27% </a:t>
            </a:r>
            <a:endParaRPr lang="en-US" sz="2400" dirty="0" smtClean="0"/>
          </a:p>
          <a:p>
            <a:r>
              <a:rPr lang="en-US" sz="2400" dirty="0" smtClean="0"/>
              <a:t>Molybdenum-</a:t>
            </a:r>
            <a:r>
              <a:rPr lang="en-US" sz="2400" dirty="0"/>
              <a:t>----2 – 9% </a:t>
            </a:r>
            <a:endParaRPr lang="en-US" sz="2400" dirty="0" smtClean="0"/>
          </a:p>
          <a:p>
            <a:r>
              <a:rPr lang="en-US" sz="2400" dirty="0" smtClean="0"/>
              <a:t>Minor </a:t>
            </a:r>
            <a:r>
              <a:rPr lang="en-US" sz="2400" dirty="0"/>
              <a:t>elements like beryllium, aluminum, and silica</a:t>
            </a:r>
          </a:p>
        </p:txBody>
      </p:sp>
    </p:spTree>
    <p:extLst>
      <p:ext uri="{BB962C8B-B14F-4D97-AF65-F5344CB8AC3E}">
        <p14:creationId xmlns:p14="http://schemas.microsoft.com/office/powerpoint/2010/main" val="10295542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r>
              <a:rPr lang="en-US" sz="4800" dirty="0" smtClean="0"/>
              <a:t>Thank you</a:t>
            </a:r>
            <a:endParaRPr lang="en-US" sz="4800" dirty="0"/>
          </a:p>
        </p:txBody>
      </p:sp>
    </p:spTree>
    <p:extLst>
      <p:ext uri="{BB962C8B-B14F-4D97-AF65-F5344CB8AC3E}">
        <p14:creationId xmlns:p14="http://schemas.microsoft.com/office/powerpoint/2010/main" val="30761489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Requirements of casting alloys:</a:t>
            </a:r>
          </a:p>
        </p:txBody>
      </p:sp>
      <p:sp>
        <p:nvSpPr>
          <p:cNvPr id="3" name="Content Placeholder 2"/>
          <p:cNvSpPr>
            <a:spLocks noGrp="1"/>
          </p:cNvSpPr>
          <p:nvPr>
            <p:ph idx="1"/>
          </p:nvPr>
        </p:nvSpPr>
        <p:spPr>
          <a:xfrm>
            <a:off x="677334" y="1701479"/>
            <a:ext cx="8596668" cy="4339884"/>
          </a:xfrm>
        </p:spPr>
        <p:txBody>
          <a:bodyPr>
            <a:normAutofit/>
          </a:bodyPr>
          <a:lstStyle/>
          <a:p>
            <a:r>
              <a:rPr lang="en-US" sz="2000" dirty="0" smtClean="0">
                <a:latin typeface="Times New Roman" panose="02020603050405020304" pitchFamily="18" charset="0"/>
                <a:cs typeface="Times New Roman" panose="02020603050405020304" pitchFamily="18" charset="0"/>
              </a:rPr>
              <a:t>1</a:t>
            </a:r>
            <a:r>
              <a:rPr lang="en-US" sz="2000" dirty="0">
                <a:latin typeface="Times New Roman" panose="02020603050405020304" pitchFamily="18" charset="0"/>
                <a:cs typeface="Times New Roman" panose="02020603050405020304" pitchFamily="18" charset="0"/>
              </a:rPr>
              <a:t>. They must not tarnish or corrode in the mouth</a:t>
            </a:r>
            <a:r>
              <a:rPr lang="en-US" sz="2000" dirty="0" smtClean="0">
                <a:latin typeface="Times New Roman" panose="02020603050405020304" pitchFamily="18" charset="0"/>
                <a:cs typeface="Times New Roman" panose="02020603050405020304" pitchFamily="18" charset="0"/>
              </a:rPr>
              <a:t>;</a:t>
            </a:r>
          </a:p>
          <a:p>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2. They must be sufficiently strong for intended purpose</a:t>
            </a:r>
            <a:r>
              <a:rPr lang="en-US" sz="2000" dirty="0" smtClean="0">
                <a:latin typeface="Times New Roman" panose="02020603050405020304" pitchFamily="18" charset="0"/>
                <a:cs typeface="Times New Roman" panose="02020603050405020304" pitchFamily="18" charset="0"/>
              </a:rPr>
              <a:t>.</a:t>
            </a:r>
          </a:p>
          <a:p>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3. They must be compatible ( nontoxic ,not allergic</a:t>
            </a:r>
            <a:r>
              <a:rPr lang="en-US" sz="2000" dirty="0" smtClean="0">
                <a:latin typeface="Times New Roman" panose="02020603050405020304" pitchFamily="18" charset="0"/>
                <a:cs typeface="Times New Roman" panose="02020603050405020304" pitchFamily="18" charset="0"/>
              </a:rPr>
              <a:t>)</a:t>
            </a:r>
          </a:p>
          <a:p>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4. They must easy to melt, cast, cut, grind (easy to fabricate</a:t>
            </a:r>
            <a:r>
              <a:rPr lang="en-US" sz="2000" dirty="0" smtClean="0">
                <a:latin typeface="Times New Roman" panose="02020603050405020304" pitchFamily="18" charset="0"/>
                <a:cs typeface="Times New Roman" panose="02020603050405020304" pitchFamily="18" charset="0"/>
              </a:rPr>
              <a:t>)</a:t>
            </a:r>
          </a:p>
          <a:p>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5. They must flow well and duplicate fine details during </a:t>
            </a:r>
            <a:r>
              <a:rPr lang="en-US" sz="2000" dirty="0" smtClean="0">
                <a:latin typeface="Times New Roman" panose="02020603050405020304" pitchFamily="18" charset="0"/>
                <a:cs typeface="Times New Roman" panose="02020603050405020304" pitchFamily="18" charset="0"/>
              </a:rPr>
              <a:t>casting</a:t>
            </a:r>
          </a:p>
          <a:p>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6. They must have minimum shrinkage on cooling after casting </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7</a:t>
            </a:r>
            <a:r>
              <a:rPr lang="en-US" sz="2000" dirty="0">
                <a:latin typeface="Times New Roman" panose="02020603050405020304" pitchFamily="18" charset="0"/>
                <a:cs typeface="Times New Roman" panose="02020603050405020304" pitchFamily="18" charset="0"/>
              </a:rPr>
              <a:t>. They must easy to </a:t>
            </a:r>
            <a:r>
              <a:rPr lang="en-US" sz="2000" dirty="0" smtClean="0">
                <a:latin typeface="Times New Roman" panose="02020603050405020304" pitchFamily="18" charset="0"/>
                <a:cs typeface="Times New Roman" panose="02020603050405020304" pitchFamily="18" charset="0"/>
              </a:rPr>
              <a:t>solder.</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8920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Applications of metal alloys </a:t>
            </a:r>
            <a:endParaRPr lang="en-US" dirty="0" smtClean="0"/>
          </a:p>
          <a:p>
            <a:r>
              <a:rPr lang="en-US" dirty="0" smtClean="0"/>
              <a:t>1</a:t>
            </a:r>
            <a:r>
              <a:rPr lang="en-US" dirty="0"/>
              <a:t>. Construction of metallic frame work of removable partial denture </a:t>
            </a:r>
            <a:endParaRPr lang="en-US" dirty="0" smtClean="0"/>
          </a:p>
          <a:p>
            <a:r>
              <a:rPr lang="en-US" dirty="0" smtClean="0"/>
              <a:t>2</a:t>
            </a:r>
            <a:r>
              <a:rPr lang="en-US" dirty="0"/>
              <a:t>. Construction of metal core of crown and bridge </a:t>
            </a:r>
            <a:endParaRPr lang="en-US" dirty="0" smtClean="0"/>
          </a:p>
          <a:p>
            <a:r>
              <a:rPr lang="en-US" dirty="0" smtClean="0"/>
              <a:t>3</a:t>
            </a:r>
            <a:r>
              <a:rPr lang="en-US" dirty="0"/>
              <a:t>. Making orthodontic wires ,bands ,brackets ,</a:t>
            </a:r>
            <a:r>
              <a:rPr lang="en-US" dirty="0" err="1"/>
              <a:t>etc</a:t>
            </a:r>
            <a:r>
              <a:rPr lang="en-US" dirty="0"/>
              <a:t> </a:t>
            </a:r>
            <a:endParaRPr lang="en-US" dirty="0" smtClean="0"/>
          </a:p>
          <a:p>
            <a:r>
              <a:rPr lang="en-US" dirty="0" smtClean="0"/>
              <a:t>4</a:t>
            </a:r>
            <a:r>
              <a:rPr lang="en-US" dirty="0"/>
              <a:t>. Making endodontic instrument </a:t>
            </a:r>
            <a:endParaRPr lang="en-US" dirty="0" smtClean="0"/>
          </a:p>
          <a:p>
            <a:r>
              <a:rPr lang="en-US" dirty="0" smtClean="0"/>
              <a:t>5</a:t>
            </a:r>
            <a:r>
              <a:rPr lang="en-US" dirty="0"/>
              <a:t>. Construction of metal implants Classification of metals Nobel metals: like gold, platinum, rhodium, ruthenium ,iridium ,osmium ,silver. However, in the oral cavity silver is not considered Nobel because of tarnish. Non Nobel metals (base metals): like Chromium, cobalt, nickel , iron , copper , </a:t>
            </a:r>
            <a:r>
              <a:rPr lang="en-US" dirty="0" err="1"/>
              <a:t>etc</a:t>
            </a:r>
            <a:endParaRPr lang="en-US" dirty="0"/>
          </a:p>
        </p:txBody>
      </p:sp>
    </p:spTree>
    <p:extLst>
      <p:ext uri="{BB962C8B-B14F-4D97-AF65-F5344CB8AC3E}">
        <p14:creationId xmlns:p14="http://schemas.microsoft.com/office/powerpoint/2010/main" val="21120612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Classification of dental </a:t>
            </a:r>
            <a:r>
              <a:rPr lang="en-US" dirty="0" smtClean="0"/>
              <a:t>alloys</a:t>
            </a:r>
          </a:p>
          <a:p>
            <a:r>
              <a:rPr lang="en-US" dirty="0" smtClean="0"/>
              <a:t> </a:t>
            </a:r>
            <a:r>
              <a:rPr lang="en-US" dirty="0">
                <a:solidFill>
                  <a:srgbClr val="FF0000"/>
                </a:solidFill>
              </a:rPr>
              <a:t>A- According to number of elements: </a:t>
            </a:r>
            <a:endParaRPr lang="en-US" dirty="0" smtClean="0">
              <a:solidFill>
                <a:srgbClr val="FF0000"/>
              </a:solidFill>
            </a:endParaRPr>
          </a:p>
          <a:p>
            <a:r>
              <a:rPr lang="en-US" dirty="0" smtClean="0"/>
              <a:t>1</a:t>
            </a:r>
            <a:r>
              <a:rPr lang="en-US" dirty="0"/>
              <a:t>. Binary </a:t>
            </a:r>
            <a:r>
              <a:rPr lang="en-US" dirty="0" smtClean="0"/>
              <a:t>---2</a:t>
            </a:r>
            <a:r>
              <a:rPr lang="en-US" dirty="0"/>
              <a:t>. Ternary --- </a:t>
            </a:r>
            <a:r>
              <a:rPr lang="en-US" dirty="0" smtClean="0"/>
              <a:t>3</a:t>
            </a:r>
            <a:r>
              <a:rPr lang="en-US" dirty="0"/>
              <a:t>. Quaternary </a:t>
            </a:r>
            <a:endParaRPr lang="en-US" dirty="0" smtClean="0"/>
          </a:p>
          <a:p>
            <a:r>
              <a:rPr lang="en-US" dirty="0" smtClean="0">
                <a:solidFill>
                  <a:srgbClr val="FF0000"/>
                </a:solidFill>
              </a:rPr>
              <a:t>B-According </a:t>
            </a:r>
            <a:r>
              <a:rPr lang="en-US" dirty="0">
                <a:solidFill>
                  <a:srgbClr val="FF0000"/>
                </a:solidFill>
              </a:rPr>
              <a:t>to nobility </a:t>
            </a:r>
            <a:endParaRPr lang="en-US" dirty="0" smtClean="0">
              <a:solidFill>
                <a:srgbClr val="FF0000"/>
              </a:solidFill>
            </a:endParaRPr>
          </a:p>
          <a:p>
            <a:r>
              <a:rPr lang="en-US" dirty="0" smtClean="0"/>
              <a:t>1</a:t>
            </a:r>
            <a:r>
              <a:rPr lang="en-US" dirty="0"/>
              <a:t>. High Nobel alloys---contain 40% gold or more and 60% Nobel or more </a:t>
            </a:r>
            <a:endParaRPr lang="en-US" dirty="0" smtClean="0"/>
          </a:p>
          <a:p>
            <a:r>
              <a:rPr lang="en-US" dirty="0" smtClean="0"/>
              <a:t>2</a:t>
            </a:r>
            <a:r>
              <a:rPr lang="en-US" dirty="0"/>
              <a:t>. Nobel alloys ---contain 25% or more Nobel metals </a:t>
            </a:r>
            <a:endParaRPr lang="en-US" dirty="0" smtClean="0"/>
          </a:p>
          <a:p>
            <a:r>
              <a:rPr lang="en-US" dirty="0" smtClean="0"/>
              <a:t>3</a:t>
            </a:r>
            <a:r>
              <a:rPr lang="en-US" dirty="0"/>
              <a:t>. Base metal alloys ---contain less than 25% </a:t>
            </a:r>
            <a:r>
              <a:rPr lang="en-US" dirty="0" smtClean="0"/>
              <a:t>Nob.</a:t>
            </a:r>
            <a:endParaRPr lang="en-US" dirty="0"/>
          </a:p>
        </p:txBody>
      </p:sp>
    </p:spTree>
    <p:extLst>
      <p:ext uri="{BB962C8B-B14F-4D97-AF65-F5344CB8AC3E}">
        <p14:creationId xmlns:p14="http://schemas.microsoft.com/office/powerpoint/2010/main" val="38081870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solidFill>
                  <a:srgbClr val="FF0000"/>
                </a:solidFill>
              </a:rPr>
              <a:t>C-According to major elements </a:t>
            </a:r>
            <a:endParaRPr lang="en-US" dirty="0" smtClean="0">
              <a:solidFill>
                <a:srgbClr val="FF0000"/>
              </a:solidFill>
            </a:endParaRPr>
          </a:p>
          <a:p>
            <a:r>
              <a:rPr lang="en-US" dirty="0" smtClean="0"/>
              <a:t>1</a:t>
            </a:r>
            <a:r>
              <a:rPr lang="en-US" dirty="0"/>
              <a:t>. Gold alloys </a:t>
            </a:r>
            <a:endParaRPr lang="en-US" dirty="0" smtClean="0"/>
          </a:p>
          <a:p>
            <a:r>
              <a:rPr lang="en-US" dirty="0" smtClean="0"/>
              <a:t>2</a:t>
            </a:r>
            <a:r>
              <a:rPr lang="en-US" dirty="0"/>
              <a:t>. Silver alloys </a:t>
            </a:r>
            <a:endParaRPr lang="en-US" dirty="0" smtClean="0"/>
          </a:p>
          <a:p>
            <a:r>
              <a:rPr lang="en-US" dirty="0" smtClean="0"/>
              <a:t>3</a:t>
            </a:r>
            <a:r>
              <a:rPr lang="en-US" dirty="0"/>
              <a:t>. Palladium alloys </a:t>
            </a:r>
            <a:endParaRPr lang="en-US" dirty="0" smtClean="0"/>
          </a:p>
          <a:p>
            <a:r>
              <a:rPr lang="en-US" dirty="0" smtClean="0"/>
              <a:t>4</a:t>
            </a:r>
            <a:r>
              <a:rPr lang="en-US" dirty="0"/>
              <a:t>. Nickel alloys </a:t>
            </a:r>
            <a:endParaRPr lang="en-US" dirty="0" smtClean="0"/>
          </a:p>
          <a:p>
            <a:r>
              <a:rPr lang="en-US" dirty="0" smtClean="0"/>
              <a:t>5</a:t>
            </a:r>
            <a:r>
              <a:rPr lang="en-US" dirty="0"/>
              <a:t>. Cobalt alloys </a:t>
            </a:r>
            <a:endParaRPr lang="en-US" dirty="0" smtClean="0"/>
          </a:p>
          <a:p>
            <a:r>
              <a:rPr lang="en-US" dirty="0" smtClean="0"/>
              <a:t>6</a:t>
            </a:r>
            <a:r>
              <a:rPr lang="en-US" dirty="0"/>
              <a:t>. Titanium alloys </a:t>
            </a:r>
            <a:endParaRPr lang="en-US" dirty="0" smtClean="0"/>
          </a:p>
        </p:txBody>
      </p:sp>
    </p:spTree>
    <p:extLst>
      <p:ext uri="{BB962C8B-B14F-4D97-AF65-F5344CB8AC3E}">
        <p14:creationId xmlns:p14="http://schemas.microsoft.com/office/powerpoint/2010/main" val="30584777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Gold</a:t>
            </a:r>
            <a:endParaRPr lang="en-US" dirty="0"/>
          </a:p>
        </p:txBody>
      </p:sp>
      <p:sp>
        <p:nvSpPr>
          <p:cNvPr id="3" name="Content Placeholder 2"/>
          <p:cNvSpPr>
            <a:spLocks noGrp="1"/>
          </p:cNvSpPr>
          <p:nvPr>
            <p:ph idx="1"/>
          </p:nvPr>
        </p:nvSpPr>
        <p:spPr/>
        <p:txBody>
          <a:bodyPr/>
          <a:lstStyle/>
          <a:p>
            <a:r>
              <a:rPr lang="en-US" dirty="0" smtClean="0"/>
              <a:t>Gold </a:t>
            </a:r>
            <a:r>
              <a:rPr lang="en-US" dirty="0"/>
              <a:t>foil filling (pure gold) Pure gold is very malleable and ductile. Gold foil is in the form of very thin sheath or foil about 0.001 mm thickness. It is condensed into the cavity and each layer of foil become welded to the material already condensed. Advantages of gold foil filling Perfect corrosion resistance Adequate mechanical properties </a:t>
            </a:r>
            <a:r>
              <a:rPr lang="en-US" dirty="0" smtClean="0"/>
              <a:t>, </a:t>
            </a:r>
            <a:r>
              <a:rPr lang="en-US" dirty="0"/>
              <a:t>Very durable Disadvantages Highly expensive Not esthetic The technique is time consuming and depends on the skill of </a:t>
            </a:r>
            <a:r>
              <a:rPr lang="en-US" dirty="0" smtClean="0"/>
              <a:t>operator</a:t>
            </a:r>
            <a:endParaRPr lang="en-US" dirty="0"/>
          </a:p>
        </p:txBody>
      </p:sp>
    </p:spTree>
    <p:extLst>
      <p:ext uri="{BB962C8B-B14F-4D97-AF65-F5344CB8AC3E}">
        <p14:creationId xmlns:p14="http://schemas.microsoft.com/office/powerpoint/2010/main" val="16517869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GOLD ALLOY</a:t>
            </a:r>
          </a:p>
        </p:txBody>
      </p:sp>
      <p:sp>
        <p:nvSpPr>
          <p:cNvPr id="3" name="Content Placeholder 2"/>
          <p:cNvSpPr>
            <a:spLocks noGrp="1"/>
          </p:cNvSpPr>
          <p:nvPr>
            <p:ph idx="1"/>
          </p:nvPr>
        </p:nvSpPr>
        <p:spPr/>
        <p:txBody>
          <a:bodyPr/>
          <a:lstStyle/>
          <a:p>
            <a:r>
              <a:rPr lang="en-US" dirty="0"/>
              <a:t>They are classified according to yield strength and percentage of elongation Type 1 --- soft ---it is indicated for small inlay restoration not subjected to mastication stress like class 5 and class 3 </a:t>
            </a:r>
            <a:endParaRPr lang="en-US" dirty="0" smtClean="0"/>
          </a:p>
          <a:p>
            <a:r>
              <a:rPr lang="en-US" dirty="0" smtClean="0"/>
              <a:t>Type </a:t>
            </a:r>
            <a:r>
              <a:rPr lang="en-US" dirty="0"/>
              <a:t>11 –medium – it is indicated for large inlay restoration </a:t>
            </a:r>
            <a:endParaRPr lang="en-US" dirty="0" smtClean="0"/>
          </a:p>
          <a:p>
            <a:r>
              <a:rPr lang="en-US" dirty="0" smtClean="0"/>
              <a:t>Type </a:t>
            </a:r>
            <a:r>
              <a:rPr lang="en-US" dirty="0"/>
              <a:t>111 – hard --- it is indicated for crown and bridge </a:t>
            </a:r>
            <a:endParaRPr lang="en-US" dirty="0" smtClean="0"/>
          </a:p>
          <a:p>
            <a:r>
              <a:rPr lang="en-US" dirty="0" smtClean="0"/>
              <a:t>Type </a:t>
            </a:r>
            <a:r>
              <a:rPr lang="en-US" dirty="0"/>
              <a:t>1v –extra hard – it is indicated for crown and bridge and mainly for removable partial denture frames</a:t>
            </a:r>
          </a:p>
        </p:txBody>
      </p:sp>
    </p:spTree>
    <p:extLst>
      <p:ext uri="{BB962C8B-B14F-4D97-AF65-F5344CB8AC3E}">
        <p14:creationId xmlns:p14="http://schemas.microsoft.com/office/powerpoint/2010/main" val="30131395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Composition of gold alloys</a:t>
            </a:r>
          </a:p>
        </p:txBody>
      </p:sp>
      <p:sp>
        <p:nvSpPr>
          <p:cNvPr id="3" name="Content Placeholder 2"/>
          <p:cNvSpPr>
            <a:spLocks noGrp="1"/>
          </p:cNvSpPr>
          <p:nvPr>
            <p:ph idx="1"/>
          </p:nvPr>
        </p:nvSpPr>
        <p:spPr/>
        <p:txBody>
          <a:bodyPr/>
          <a:lstStyle/>
          <a:p>
            <a:r>
              <a:rPr lang="en-US" dirty="0" smtClean="0"/>
              <a:t>Gold</a:t>
            </a:r>
            <a:r>
              <a:rPr lang="en-US" dirty="0"/>
              <a:t>, copper, silver, palladium, and some platinum, zinc, tin , and iron . Copper –reduce melting point and density, increase hardness, gives red color to gold. If high % it reduce corrosion resistance and tarnish resistance</a:t>
            </a:r>
            <a:r>
              <a:rPr lang="en-US" dirty="0" smtClean="0"/>
              <a:t>.</a:t>
            </a:r>
          </a:p>
          <a:p>
            <a:r>
              <a:rPr lang="en-US" dirty="0" smtClean="0"/>
              <a:t> </a:t>
            </a:r>
            <a:r>
              <a:rPr lang="en-US" dirty="0"/>
              <a:t>Silver ----whiten the alloy .increase strength and hardness slightly. In large amount it reduce tarnish resistance</a:t>
            </a:r>
            <a:r>
              <a:rPr lang="en-US" dirty="0" smtClean="0"/>
              <a:t>.</a:t>
            </a:r>
          </a:p>
          <a:p>
            <a:r>
              <a:rPr lang="en-US" dirty="0" smtClean="0"/>
              <a:t> </a:t>
            </a:r>
            <a:r>
              <a:rPr lang="en-US" dirty="0"/>
              <a:t>Platinum -----increase strength corrosion resistance and melting point .has white color</a:t>
            </a:r>
            <a:r>
              <a:rPr lang="en-US" dirty="0" smtClean="0"/>
              <a:t>.</a:t>
            </a:r>
          </a:p>
          <a:p>
            <a:r>
              <a:rPr lang="en-US" dirty="0" smtClean="0"/>
              <a:t> </a:t>
            </a:r>
            <a:r>
              <a:rPr lang="en-US" dirty="0"/>
              <a:t>Palladium ----- it hardens and whitens the alloy, raise the fusing temperature increase tarnish resistance .it is less expensive than gold. </a:t>
            </a:r>
            <a:endParaRPr lang="en-US" dirty="0" smtClean="0"/>
          </a:p>
          <a:p>
            <a:r>
              <a:rPr lang="en-US" dirty="0" smtClean="0"/>
              <a:t>Zinc </a:t>
            </a:r>
            <a:r>
              <a:rPr lang="en-US" dirty="0"/>
              <a:t>-----acts as scavenger</a:t>
            </a:r>
          </a:p>
        </p:txBody>
      </p:sp>
    </p:spTree>
    <p:extLst>
      <p:ext uri="{BB962C8B-B14F-4D97-AF65-F5344CB8AC3E}">
        <p14:creationId xmlns:p14="http://schemas.microsoft.com/office/powerpoint/2010/main" val="23979363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Properties</a:t>
            </a:r>
          </a:p>
        </p:txBody>
      </p:sp>
      <p:sp>
        <p:nvSpPr>
          <p:cNvPr id="3" name="Content Placeholder 2"/>
          <p:cNvSpPr>
            <a:spLocks noGrp="1"/>
          </p:cNvSpPr>
          <p:nvPr>
            <p:ph idx="1"/>
          </p:nvPr>
        </p:nvSpPr>
        <p:spPr/>
        <p:txBody>
          <a:bodyPr>
            <a:normAutofit fontScale="92500" lnSpcReduction="10000"/>
          </a:bodyPr>
          <a:lstStyle/>
          <a:p>
            <a:r>
              <a:rPr lang="en-US" dirty="0" smtClean="0"/>
              <a:t>1</a:t>
            </a:r>
            <a:r>
              <a:rPr lang="en-US" dirty="0"/>
              <a:t>. Color –it is yellow and there is white gold depending on the whitening elements present (silver, platinum, palladium</a:t>
            </a:r>
            <a:r>
              <a:rPr lang="en-US" dirty="0" smtClean="0"/>
              <a:t>)</a:t>
            </a:r>
          </a:p>
          <a:p>
            <a:r>
              <a:rPr lang="en-US" dirty="0" smtClean="0"/>
              <a:t> </a:t>
            </a:r>
            <a:r>
              <a:rPr lang="en-US" dirty="0"/>
              <a:t>2. Melting range _-920-960 C </a:t>
            </a:r>
            <a:endParaRPr lang="en-US" dirty="0" smtClean="0"/>
          </a:p>
          <a:p>
            <a:r>
              <a:rPr lang="en-US" dirty="0" smtClean="0"/>
              <a:t>3</a:t>
            </a:r>
            <a:r>
              <a:rPr lang="en-US" dirty="0"/>
              <a:t>. Density–for pure gold is 19.3gm/cm3 .gold alloys have less density. </a:t>
            </a:r>
            <a:endParaRPr lang="en-US" dirty="0" smtClean="0"/>
          </a:p>
          <a:p>
            <a:r>
              <a:rPr lang="en-US" dirty="0" smtClean="0"/>
              <a:t>4</a:t>
            </a:r>
            <a:r>
              <a:rPr lang="en-US" dirty="0"/>
              <a:t>. Yield strength ---for type 111 -207 </a:t>
            </a:r>
            <a:r>
              <a:rPr lang="en-US" dirty="0" err="1"/>
              <a:t>MPa</a:t>
            </a:r>
            <a:r>
              <a:rPr lang="en-US" dirty="0"/>
              <a:t> .for type 1v –275 </a:t>
            </a:r>
            <a:r>
              <a:rPr lang="en-US" dirty="0" err="1" smtClean="0"/>
              <a:t>Mpa</a:t>
            </a:r>
            <a:endParaRPr lang="en-US" dirty="0" smtClean="0"/>
          </a:p>
          <a:p>
            <a:r>
              <a:rPr lang="en-US" dirty="0" smtClean="0"/>
              <a:t> </a:t>
            </a:r>
            <a:r>
              <a:rPr lang="en-US" dirty="0"/>
              <a:t>5. Hardness ---for type 111 –121 </a:t>
            </a:r>
            <a:r>
              <a:rPr lang="en-US" dirty="0" err="1"/>
              <a:t>MPa</a:t>
            </a:r>
            <a:r>
              <a:rPr lang="en-US" dirty="0"/>
              <a:t>. For type 1v -----149 </a:t>
            </a:r>
            <a:r>
              <a:rPr lang="en-US" dirty="0" err="1"/>
              <a:t>MPa</a:t>
            </a:r>
            <a:r>
              <a:rPr lang="en-US" dirty="0"/>
              <a:t> 10. </a:t>
            </a:r>
            <a:endParaRPr lang="en-US" dirty="0" smtClean="0"/>
          </a:p>
          <a:p>
            <a:r>
              <a:rPr lang="en-US" dirty="0" smtClean="0"/>
              <a:t>6</a:t>
            </a:r>
            <a:r>
              <a:rPr lang="en-US" dirty="0"/>
              <a:t>. Elongation ----type 111 –30%-40%. For type 1v -----30%-40</a:t>
            </a:r>
            <a:r>
              <a:rPr lang="en-US" dirty="0" smtClean="0"/>
              <a:t>%</a:t>
            </a:r>
          </a:p>
          <a:p>
            <a:r>
              <a:rPr lang="en-US" dirty="0" smtClean="0"/>
              <a:t> </a:t>
            </a:r>
            <a:r>
              <a:rPr lang="en-US" dirty="0"/>
              <a:t>7. Resistant to tarnish and corrosion because of high Nobel metal </a:t>
            </a:r>
            <a:r>
              <a:rPr lang="en-US" dirty="0" smtClean="0"/>
              <a:t>content</a:t>
            </a:r>
          </a:p>
          <a:p>
            <a:r>
              <a:rPr lang="en-US" dirty="0" smtClean="0"/>
              <a:t> </a:t>
            </a:r>
            <a:r>
              <a:rPr lang="en-US" dirty="0"/>
              <a:t>8. Casting shrinkage is less than 1.25—1.65% </a:t>
            </a:r>
            <a:endParaRPr lang="en-US" dirty="0" smtClean="0"/>
          </a:p>
          <a:p>
            <a:r>
              <a:rPr lang="en-US" dirty="0" smtClean="0"/>
              <a:t>9</a:t>
            </a:r>
            <a:r>
              <a:rPr lang="en-US" dirty="0"/>
              <a:t>. They are relatively biocompatible. </a:t>
            </a:r>
            <a:endParaRPr lang="en-US" dirty="0" smtClean="0"/>
          </a:p>
          <a:p>
            <a:r>
              <a:rPr lang="en-US" dirty="0" smtClean="0"/>
              <a:t>10</a:t>
            </a:r>
            <a:r>
              <a:rPr lang="en-US" dirty="0"/>
              <a:t>. Gypsum bonded investment is used when the melting temp. is below 700 </a:t>
            </a:r>
            <a:r>
              <a:rPr lang="en-US" dirty="0" smtClean="0"/>
              <a:t>C.</a:t>
            </a:r>
            <a:endParaRPr lang="en-US" dirty="0"/>
          </a:p>
        </p:txBody>
      </p:sp>
    </p:spTree>
    <p:extLst>
      <p:ext uri="{BB962C8B-B14F-4D97-AF65-F5344CB8AC3E}">
        <p14:creationId xmlns:p14="http://schemas.microsoft.com/office/powerpoint/2010/main" val="425342124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200</TotalTime>
  <Words>1203</Words>
  <Application>Microsoft Office PowerPoint</Application>
  <PresentationFormat>Widescreen</PresentationFormat>
  <Paragraphs>88</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Times New Roman</vt:lpstr>
      <vt:lpstr>Trebuchet MS</vt:lpstr>
      <vt:lpstr>Wingdings 3</vt:lpstr>
      <vt:lpstr>Facet</vt:lpstr>
      <vt:lpstr>Metal and Metal alloy</vt:lpstr>
      <vt:lpstr>Requirements of casting alloys:</vt:lpstr>
      <vt:lpstr>PowerPoint Presentation</vt:lpstr>
      <vt:lpstr>PowerPoint Presentation</vt:lpstr>
      <vt:lpstr>PowerPoint Presentation</vt:lpstr>
      <vt:lpstr>Gold</vt:lpstr>
      <vt:lpstr>GOLD ALLOY</vt:lpstr>
      <vt:lpstr>Composition of gold alloys</vt:lpstr>
      <vt:lpstr>Properties</vt:lpstr>
      <vt:lpstr>PowerPoint Presentation</vt:lpstr>
      <vt:lpstr>PowerPoint Presentation</vt:lpstr>
      <vt:lpstr>Titanium titanium alloys</vt:lpstr>
      <vt:lpstr>PowerPoint Presentation</vt:lpstr>
      <vt:lpstr>Nickel chromium alloys</vt:lpstr>
      <vt:lpstr>PowerPoint Presentation</vt:lpstr>
    </vt:vector>
  </TitlesOfParts>
  <Company>SACC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17</cp:revision>
  <dcterms:created xsi:type="dcterms:W3CDTF">2023-09-20T05:44:31Z</dcterms:created>
  <dcterms:modified xsi:type="dcterms:W3CDTF">2023-10-10T05:37:14Z</dcterms:modified>
</cp:coreProperties>
</file>