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9" r:id="rId4"/>
    <p:sldId id="258"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2334F242-3CDC-4EAF-A25D-A155EA76EC20}" type="datetimeFigureOut">
              <a:rPr lang="ar-IQ" smtClean="0"/>
              <a:t>13/04/1445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D1A9B6D-A818-4DFD-AACE-05CE55F63AD5}" type="slidenum">
              <a:rPr lang="ar-IQ" smtClean="0"/>
              <a:t>‹#›</a:t>
            </a:fld>
            <a:endParaRPr lang="ar-IQ"/>
          </a:p>
        </p:txBody>
      </p:sp>
    </p:spTree>
    <p:extLst>
      <p:ext uri="{BB962C8B-B14F-4D97-AF65-F5344CB8AC3E}">
        <p14:creationId xmlns:p14="http://schemas.microsoft.com/office/powerpoint/2010/main" val="1726902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334F242-3CDC-4EAF-A25D-A155EA76EC20}" type="datetimeFigureOut">
              <a:rPr lang="ar-IQ" smtClean="0"/>
              <a:t>13/04/1445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D1A9B6D-A818-4DFD-AACE-05CE55F63AD5}" type="slidenum">
              <a:rPr lang="ar-IQ" smtClean="0"/>
              <a:t>‹#›</a:t>
            </a:fld>
            <a:endParaRPr lang="ar-IQ"/>
          </a:p>
        </p:txBody>
      </p:sp>
    </p:spTree>
    <p:extLst>
      <p:ext uri="{BB962C8B-B14F-4D97-AF65-F5344CB8AC3E}">
        <p14:creationId xmlns:p14="http://schemas.microsoft.com/office/powerpoint/2010/main" val="3890705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334F242-3CDC-4EAF-A25D-A155EA76EC20}" type="datetimeFigureOut">
              <a:rPr lang="ar-IQ" smtClean="0"/>
              <a:t>13/04/1445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D1A9B6D-A818-4DFD-AACE-05CE55F63AD5}" type="slidenum">
              <a:rPr lang="ar-IQ" smtClean="0"/>
              <a:t>‹#›</a:t>
            </a:fld>
            <a:endParaRPr lang="ar-IQ"/>
          </a:p>
        </p:txBody>
      </p:sp>
    </p:spTree>
    <p:extLst>
      <p:ext uri="{BB962C8B-B14F-4D97-AF65-F5344CB8AC3E}">
        <p14:creationId xmlns:p14="http://schemas.microsoft.com/office/powerpoint/2010/main" val="1814645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334F242-3CDC-4EAF-A25D-A155EA76EC20}" type="datetimeFigureOut">
              <a:rPr lang="ar-IQ" smtClean="0"/>
              <a:t>13/04/1445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D1A9B6D-A818-4DFD-AACE-05CE55F63AD5}" type="slidenum">
              <a:rPr lang="ar-IQ" smtClean="0"/>
              <a:t>‹#›</a:t>
            </a:fld>
            <a:endParaRPr lang="ar-IQ"/>
          </a:p>
        </p:txBody>
      </p:sp>
    </p:spTree>
    <p:extLst>
      <p:ext uri="{BB962C8B-B14F-4D97-AF65-F5344CB8AC3E}">
        <p14:creationId xmlns:p14="http://schemas.microsoft.com/office/powerpoint/2010/main" val="1040109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334F242-3CDC-4EAF-A25D-A155EA76EC20}" type="datetimeFigureOut">
              <a:rPr lang="ar-IQ" smtClean="0"/>
              <a:t>13/04/1445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D1A9B6D-A818-4DFD-AACE-05CE55F63AD5}" type="slidenum">
              <a:rPr lang="ar-IQ" smtClean="0"/>
              <a:t>‹#›</a:t>
            </a:fld>
            <a:endParaRPr lang="ar-IQ"/>
          </a:p>
        </p:txBody>
      </p:sp>
    </p:spTree>
    <p:extLst>
      <p:ext uri="{BB962C8B-B14F-4D97-AF65-F5344CB8AC3E}">
        <p14:creationId xmlns:p14="http://schemas.microsoft.com/office/powerpoint/2010/main" val="2520274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2334F242-3CDC-4EAF-A25D-A155EA76EC20}" type="datetimeFigureOut">
              <a:rPr lang="ar-IQ" smtClean="0"/>
              <a:t>13/04/1445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D1A9B6D-A818-4DFD-AACE-05CE55F63AD5}" type="slidenum">
              <a:rPr lang="ar-IQ" smtClean="0"/>
              <a:t>‹#›</a:t>
            </a:fld>
            <a:endParaRPr lang="ar-IQ"/>
          </a:p>
        </p:txBody>
      </p:sp>
    </p:spTree>
    <p:extLst>
      <p:ext uri="{BB962C8B-B14F-4D97-AF65-F5344CB8AC3E}">
        <p14:creationId xmlns:p14="http://schemas.microsoft.com/office/powerpoint/2010/main" val="790122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2334F242-3CDC-4EAF-A25D-A155EA76EC20}" type="datetimeFigureOut">
              <a:rPr lang="ar-IQ" smtClean="0"/>
              <a:t>13/04/1445</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7D1A9B6D-A818-4DFD-AACE-05CE55F63AD5}" type="slidenum">
              <a:rPr lang="ar-IQ" smtClean="0"/>
              <a:t>‹#›</a:t>
            </a:fld>
            <a:endParaRPr lang="ar-IQ"/>
          </a:p>
        </p:txBody>
      </p:sp>
    </p:spTree>
    <p:extLst>
      <p:ext uri="{BB962C8B-B14F-4D97-AF65-F5344CB8AC3E}">
        <p14:creationId xmlns:p14="http://schemas.microsoft.com/office/powerpoint/2010/main" val="2434852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2334F242-3CDC-4EAF-A25D-A155EA76EC20}" type="datetimeFigureOut">
              <a:rPr lang="ar-IQ" smtClean="0"/>
              <a:t>13/04/1445</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7D1A9B6D-A818-4DFD-AACE-05CE55F63AD5}" type="slidenum">
              <a:rPr lang="ar-IQ" smtClean="0"/>
              <a:t>‹#›</a:t>
            </a:fld>
            <a:endParaRPr lang="ar-IQ"/>
          </a:p>
        </p:txBody>
      </p:sp>
    </p:spTree>
    <p:extLst>
      <p:ext uri="{BB962C8B-B14F-4D97-AF65-F5344CB8AC3E}">
        <p14:creationId xmlns:p14="http://schemas.microsoft.com/office/powerpoint/2010/main" val="2560381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334F242-3CDC-4EAF-A25D-A155EA76EC20}" type="datetimeFigureOut">
              <a:rPr lang="ar-IQ" smtClean="0"/>
              <a:t>13/04/1445</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7D1A9B6D-A818-4DFD-AACE-05CE55F63AD5}" type="slidenum">
              <a:rPr lang="ar-IQ" smtClean="0"/>
              <a:t>‹#›</a:t>
            </a:fld>
            <a:endParaRPr lang="ar-IQ"/>
          </a:p>
        </p:txBody>
      </p:sp>
    </p:spTree>
    <p:extLst>
      <p:ext uri="{BB962C8B-B14F-4D97-AF65-F5344CB8AC3E}">
        <p14:creationId xmlns:p14="http://schemas.microsoft.com/office/powerpoint/2010/main" val="2986135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334F242-3CDC-4EAF-A25D-A155EA76EC20}" type="datetimeFigureOut">
              <a:rPr lang="ar-IQ" smtClean="0"/>
              <a:t>13/04/1445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D1A9B6D-A818-4DFD-AACE-05CE55F63AD5}" type="slidenum">
              <a:rPr lang="ar-IQ" smtClean="0"/>
              <a:t>‹#›</a:t>
            </a:fld>
            <a:endParaRPr lang="ar-IQ"/>
          </a:p>
        </p:txBody>
      </p:sp>
    </p:spTree>
    <p:extLst>
      <p:ext uri="{BB962C8B-B14F-4D97-AF65-F5344CB8AC3E}">
        <p14:creationId xmlns:p14="http://schemas.microsoft.com/office/powerpoint/2010/main" val="2521917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334F242-3CDC-4EAF-A25D-A155EA76EC20}" type="datetimeFigureOut">
              <a:rPr lang="ar-IQ" smtClean="0"/>
              <a:t>13/04/1445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D1A9B6D-A818-4DFD-AACE-05CE55F63AD5}" type="slidenum">
              <a:rPr lang="ar-IQ" smtClean="0"/>
              <a:t>‹#›</a:t>
            </a:fld>
            <a:endParaRPr lang="ar-IQ"/>
          </a:p>
        </p:txBody>
      </p:sp>
    </p:spTree>
    <p:extLst>
      <p:ext uri="{BB962C8B-B14F-4D97-AF65-F5344CB8AC3E}">
        <p14:creationId xmlns:p14="http://schemas.microsoft.com/office/powerpoint/2010/main" val="796749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334F242-3CDC-4EAF-A25D-A155EA76EC20}" type="datetimeFigureOut">
              <a:rPr lang="ar-IQ" smtClean="0"/>
              <a:t>13/04/1445</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D1A9B6D-A818-4DFD-AACE-05CE55F63AD5}" type="slidenum">
              <a:rPr lang="ar-IQ" smtClean="0"/>
              <a:t>‹#›</a:t>
            </a:fld>
            <a:endParaRPr lang="ar-IQ"/>
          </a:p>
        </p:txBody>
      </p:sp>
    </p:spTree>
    <p:extLst>
      <p:ext uri="{BB962C8B-B14F-4D97-AF65-F5344CB8AC3E}">
        <p14:creationId xmlns:p14="http://schemas.microsoft.com/office/powerpoint/2010/main" val="368199888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188640"/>
            <a:ext cx="8136904" cy="1470025"/>
          </a:xfrm>
        </p:spPr>
        <p:txBody>
          <a:bodyPr/>
          <a:lstStyle/>
          <a:p>
            <a:r>
              <a:rPr lang="en-US" b="1" dirty="0" smtClean="0">
                <a:solidFill>
                  <a:srgbClr val="FF0000"/>
                </a:solidFill>
              </a:rPr>
              <a:t>Estimation of </a:t>
            </a:r>
            <a:r>
              <a:rPr lang="en-US" b="1" dirty="0" err="1" smtClean="0">
                <a:solidFill>
                  <a:srgbClr val="FF0000"/>
                </a:solidFill>
              </a:rPr>
              <a:t>Creatinine</a:t>
            </a:r>
            <a:r>
              <a:rPr lang="en-US" b="1" dirty="0" smtClean="0">
                <a:solidFill>
                  <a:srgbClr val="FF0000"/>
                </a:solidFill>
              </a:rPr>
              <a:t> in serum</a:t>
            </a:r>
            <a:endParaRPr lang="ar-IQ" b="1" dirty="0">
              <a:solidFill>
                <a:srgbClr val="FF0000"/>
              </a:solidFill>
            </a:endParaRPr>
          </a:p>
        </p:txBody>
      </p:sp>
      <p:sp>
        <p:nvSpPr>
          <p:cNvPr id="3" name="عنوان فرعي 2"/>
          <p:cNvSpPr>
            <a:spLocks noGrp="1"/>
          </p:cNvSpPr>
          <p:nvPr>
            <p:ph type="subTitle" idx="1"/>
          </p:nvPr>
        </p:nvSpPr>
        <p:spPr>
          <a:xfrm>
            <a:off x="323528" y="1268760"/>
            <a:ext cx="8568952" cy="5400600"/>
          </a:xfrm>
        </p:spPr>
        <p:txBody>
          <a:bodyPr>
            <a:normAutofit fontScale="62500" lnSpcReduction="20000"/>
          </a:bodyPr>
          <a:lstStyle/>
          <a:p>
            <a:pPr algn="just" rtl="0"/>
            <a:r>
              <a:rPr lang="en-US" sz="5100" dirty="0" err="1" smtClean="0">
                <a:solidFill>
                  <a:schemeClr val="tx1"/>
                </a:solidFill>
              </a:rPr>
              <a:t>Creatinine</a:t>
            </a:r>
            <a:r>
              <a:rPr lang="en-US" sz="5100" dirty="0" smtClean="0">
                <a:solidFill>
                  <a:schemeClr val="tx1"/>
                </a:solidFill>
              </a:rPr>
              <a:t> it is amino acid derived from </a:t>
            </a:r>
            <a:r>
              <a:rPr lang="en-US" sz="5100" dirty="0" err="1" smtClean="0">
                <a:solidFill>
                  <a:schemeClr val="tx1"/>
                </a:solidFill>
              </a:rPr>
              <a:t>creatine</a:t>
            </a:r>
            <a:r>
              <a:rPr lang="en-US" sz="5100" dirty="0" smtClean="0">
                <a:solidFill>
                  <a:schemeClr val="tx1"/>
                </a:solidFill>
              </a:rPr>
              <a:t> phosphate. </a:t>
            </a:r>
            <a:r>
              <a:rPr lang="en-US" sz="5100" dirty="0" err="1" smtClean="0">
                <a:solidFill>
                  <a:schemeClr val="tx1"/>
                </a:solidFill>
              </a:rPr>
              <a:t>Creatine</a:t>
            </a:r>
            <a:r>
              <a:rPr lang="en-US" sz="5100" dirty="0" smtClean="0">
                <a:solidFill>
                  <a:schemeClr val="tx1"/>
                </a:solidFill>
              </a:rPr>
              <a:t> is a chemical made by the body and is used to supply energy mainly to muscles . Healthy kidneys filter </a:t>
            </a:r>
            <a:r>
              <a:rPr lang="en-US" sz="5100" dirty="0" err="1" smtClean="0">
                <a:solidFill>
                  <a:schemeClr val="tx1"/>
                </a:solidFill>
              </a:rPr>
              <a:t>creatinine</a:t>
            </a:r>
            <a:r>
              <a:rPr lang="en-US" sz="5100" dirty="0" smtClean="0">
                <a:solidFill>
                  <a:schemeClr val="tx1"/>
                </a:solidFill>
              </a:rPr>
              <a:t> and other waste products from your blood. </a:t>
            </a:r>
            <a:r>
              <a:rPr lang="en-US" sz="5100" dirty="0" smtClean="0">
                <a:solidFill>
                  <a:schemeClr val="tx1"/>
                </a:solidFill>
              </a:rPr>
              <a:t>The </a:t>
            </a:r>
            <a:r>
              <a:rPr lang="en-US" sz="5100" dirty="0" smtClean="0">
                <a:solidFill>
                  <a:schemeClr val="tx1"/>
                </a:solidFill>
              </a:rPr>
              <a:t>filtered waste products leave your body in your urine. </a:t>
            </a:r>
            <a:endParaRPr lang="en-US" sz="5100" dirty="0" smtClean="0">
              <a:solidFill>
                <a:schemeClr val="tx1"/>
              </a:solidFill>
            </a:endParaRPr>
          </a:p>
          <a:p>
            <a:pPr algn="just" rtl="0"/>
            <a:r>
              <a:rPr lang="en-US" sz="5100" dirty="0" smtClean="0">
                <a:solidFill>
                  <a:schemeClr val="tx1"/>
                </a:solidFill>
              </a:rPr>
              <a:t>The </a:t>
            </a:r>
            <a:r>
              <a:rPr lang="en-US" sz="5100" dirty="0" err="1" smtClean="0">
                <a:solidFill>
                  <a:schemeClr val="tx1"/>
                </a:solidFill>
              </a:rPr>
              <a:t>creatinine</a:t>
            </a:r>
            <a:r>
              <a:rPr lang="en-US" sz="5100" dirty="0" smtClean="0">
                <a:solidFill>
                  <a:schemeClr val="tx1"/>
                </a:solidFill>
              </a:rPr>
              <a:t> blood test helps doctors to diagnose kidney disease. A poorly functioning kidney cannot filter </a:t>
            </a:r>
            <a:r>
              <a:rPr lang="en-US" sz="5100" dirty="0" err="1" smtClean="0">
                <a:solidFill>
                  <a:schemeClr val="tx1"/>
                </a:solidFill>
              </a:rPr>
              <a:t>creatinine</a:t>
            </a:r>
            <a:r>
              <a:rPr lang="en-US" sz="5100" dirty="0" smtClean="0">
                <a:solidFill>
                  <a:schemeClr val="tx1"/>
                </a:solidFill>
              </a:rPr>
              <a:t> as well as it usually does, which causes levels in the blood to rise. </a:t>
            </a:r>
          </a:p>
        </p:txBody>
      </p:sp>
    </p:spTree>
    <p:extLst>
      <p:ext uri="{BB962C8B-B14F-4D97-AF65-F5344CB8AC3E}">
        <p14:creationId xmlns:p14="http://schemas.microsoft.com/office/powerpoint/2010/main" val="4094156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332656"/>
            <a:ext cx="8229600" cy="2434282"/>
          </a:xfrm>
        </p:spPr>
        <p:txBody>
          <a:bodyPr>
            <a:noAutofit/>
          </a:bodyPr>
          <a:lstStyle/>
          <a:p>
            <a:pPr algn="just" rtl="0"/>
            <a:r>
              <a:rPr lang="en-US" sz="3200" dirty="0" smtClean="0"/>
              <a:t>The production of </a:t>
            </a:r>
            <a:r>
              <a:rPr lang="en-US" sz="3200" dirty="0" err="1" smtClean="0"/>
              <a:t>creatinine</a:t>
            </a:r>
            <a:r>
              <a:rPr lang="en-US" sz="3200" dirty="0" smtClean="0"/>
              <a:t> depends on muscle mass and the amount of </a:t>
            </a:r>
            <a:r>
              <a:rPr lang="en-US" sz="3200" dirty="0" err="1" smtClean="0"/>
              <a:t>creatinine</a:t>
            </a:r>
            <a:r>
              <a:rPr lang="en-US" sz="3200" dirty="0" smtClean="0"/>
              <a:t> </a:t>
            </a:r>
            <a:r>
              <a:rPr lang="en-US" sz="3200" dirty="0" smtClean="0"/>
              <a:t>and </a:t>
            </a:r>
            <a:r>
              <a:rPr lang="en-US" sz="3200" dirty="0" smtClean="0"/>
              <a:t>also depends on the extent of glomerular filtration in the kidney.</a:t>
            </a:r>
            <a:endParaRPr lang="ar-IQ" sz="3200" dirty="0"/>
          </a:p>
        </p:txBody>
      </p:sp>
      <p:sp>
        <p:nvSpPr>
          <p:cNvPr id="3" name="عنصر نائب للمحتوى 2"/>
          <p:cNvSpPr>
            <a:spLocks noGrp="1"/>
          </p:cNvSpPr>
          <p:nvPr>
            <p:ph idx="1"/>
          </p:nvPr>
        </p:nvSpPr>
        <p:spPr>
          <a:xfrm>
            <a:off x="323528" y="2708920"/>
            <a:ext cx="8579296" cy="3816424"/>
          </a:xfrm>
        </p:spPr>
        <p:txBody>
          <a:bodyPr>
            <a:normAutofit fontScale="92500" lnSpcReduction="20000"/>
          </a:bodyPr>
          <a:lstStyle/>
          <a:p>
            <a:pPr marL="0" indent="0" algn="just" rtl="0">
              <a:buNone/>
            </a:pPr>
            <a:r>
              <a:rPr lang="en-US" b="1" dirty="0" smtClean="0">
                <a:solidFill>
                  <a:srgbClr val="002060"/>
                </a:solidFill>
              </a:rPr>
              <a:t>Causes For High Levels Some of the causes of high </a:t>
            </a:r>
            <a:r>
              <a:rPr lang="en-US" b="1" dirty="0" err="1" smtClean="0">
                <a:solidFill>
                  <a:srgbClr val="002060"/>
                </a:solidFill>
              </a:rPr>
              <a:t>creatinine</a:t>
            </a:r>
            <a:r>
              <a:rPr lang="en-US" b="1" dirty="0" smtClean="0">
                <a:solidFill>
                  <a:srgbClr val="002060"/>
                </a:solidFill>
              </a:rPr>
              <a:t> levels are:</a:t>
            </a:r>
          </a:p>
          <a:p>
            <a:pPr marL="0" indent="0" algn="just" rtl="0">
              <a:buNone/>
            </a:pPr>
            <a:r>
              <a:rPr lang="en-US" b="1" dirty="0" smtClean="0">
                <a:solidFill>
                  <a:srgbClr val="C00000"/>
                </a:solidFill>
              </a:rPr>
              <a:t> 1. Chronic kidney disease</a:t>
            </a:r>
          </a:p>
          <a:p>
            <a:pPr marL="0" indent="0" algn="just" rtl="0">
              <a:buNone/>
            </a:pPr>
            <a:r>
              <a:rPr lang="en-US" dirty="0" smtClean="0"/>
              <a:t> When kidneys are damaged, they have trouble removing </a:t>
            </a:r>
            <a:r>
              <a:rPr lang="en-US" dirty="0" err="1" smtClean="0"/>
              <a:t>creatinine</a:t>
            </a:r>
            <a:r>
              <a:rPr lang="en-US" dirty="0" smtClean="0"/>
              <a:t> from the blood and levels rise.</a:t>
            </a:r>
          </a:p>
          <a:p>
            <a:pPr marL="0" indent="0" algn="just" rtl="0">
              <a:buNone/>
            </a:pPr>
            <a:r>
              <a:rPr lang="en-US" dirty="0" smtClean="0"/>
              <a:t> </a:t>
            </a:r>
            <a:r>
              <a:rPr lang="en-US" b="1" dirty="0" smtClean="0">
                <a:solidFill>
                  <a:srgbClr val="C00000"/>
                </a:solidFill>
              </a:rPr>
              <a:t>2. Kidney obstruction </a:t>
            </a:r>
          </a:p>
          <a:p>
            <a:pPr marL="0" indent="0" algn="just" rtl="0">
              <a:buNone/>
            </a:pPr>
            <a:r>
              <a:rPr lang="en-US" dirty="0" smtClean="0"/>
              <a:t>A blockage in the flow of urine, such as kidney stone, could cause kidney obstruction which might raise the level of </a:t>
            </a:r>
            <a:r>
              <a:rPr lang="en-US" dirty="0" err="1" smtClean="0"/>
              <a:t>creatinine</a:t>
            </a:r>
            <a:r>
              <a:rPr lang="en-US" dirty="0" smtClean="0"/>
              <a:t>. </a:t>
            </a:r>
            <a:endParaRPr lang="ar-IQ" dirty="0"/>
          </a:p>
        </p:txBody>
      </p:sp>
    </p:spTree>
    <p:extLst>
      <p:ext uri="{BB962C8B-B14F-4D97-AF65-F5344CB8AC3E}">
        <p14:creationId xmlns:p14="http://schemas.microsoft.com/office/powerpoint/2010/main" val="2474000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332656"/>
            <a:ext cx="8363272" cy="6034682"/>
          </a:xfrm>
        </p:spPr>
        <p:txBody>
          <a:bodyPr>
            <a:noAutofit/>
          </a:bodyPr>
          <a:lstStyle/>
          <a:p>
            <a:pPr algn="l" rtl="0"/>
            <a:r>
              <a:rPr lang="en-US" sz="2400" b="1" dirty="0" smtClean="0">
                <a:solidFill>
                  <a:srgbClr val="C00000"/>
                </a:solidFill>
              </a:rPr>
              <a:t>3. Dehydration</a:t>
            </a:r>
            <a:r>
              <a:rPr lang="en-US" sz="2400" b="1" dirty="0" smtClean="0"/>
              <a:t/>
            </a:r>
            <a:br>
              <a:rPr lang="en-US" sz="2400" b="1" dirty="0" smtClean="0"/>
            </a:br>
            <a:r>
              <a:rPr lang="en-US" sz="2400" dirty="0" smtClean="0"/>
              <a:t> Severe dehydration is a risk factor for kidney injury, which will affect </a:t>
            </a:r>
            <a:r>
              <a:rPr lang="en-US" sz="2400" dirty="0" err="1" smtClean="0"/>
              <a:t>creatinine</a:t>
            </a:r>
            <a:r>
              <a:rPr lang="en-US" sz="2400" dirty="0" smtClean="0"/>
              <a:t> levels.</a:t>
            </a:r>
            <a:br>
              <a:rPr lang="en-US" sz="2400" dirty="0" smtClean="0"/>
            </a:br>
            <a:r>
              <a:rPr lang="en-US" sz="2400" dirty="0" smtClean="0"/>
              <a:t> </a:t>
            </a:r>
            <a:r>
              <a:rPr lang="en-US" sz="2400" b="1" dirty="0" smtClean="0">
                <a:solidFill>
                  <a:srgbClr val="C00000"/>
                </a:solidFill>
              </a:rPr>
              <a:t>4. Increased consumption of protein </a:t>
            </a:r>
            <a:br>
              <a:rPr lang="en-US" sz="2400" b="1" dirty="0" smtClean="0">
                <a:solidFill>
                  <a:srgbClr val="C00000"/>
                </a:solidFill>
              </a:rPr>
            </a:br>
            <a:r>
              <a:rPr lang="en-US" sz="2400" dirty="0" smtClean="0"/>
              <a:t>What a person eats can have a significant impact on </a:t>
            </a:r>
            <a:r>
              <a:rPr lang="en-US" sz="2400" dirty="0" err="1" smtClean="0"/>
              <a:t>creatinine</a:t>
            </a:r>
            <a:r>
              <a:rPr lang="en-US" sz="2400" dirty="0" smtClean="0"/>
              <a:t> levels. For example, proteins and cooked meat contain </a:t>
            </a:r>
            <a:r>
              <a:rPr lang="en-US" sz="2400" dirty="0" err="1" smtClean="0"/>
              <a:t>creatinine</a:t>
            </a:r>
            <a:r>
              <a:rPr lang="en-US" sz="2400" dirty="0" smtClean="0"/>
              <a:t>, so  adding extra protein to the diet through supplements can cause high </a:t>
            </a:r>
            <a:r>
              <a:rPr lang="en-US" sz="2400" dirty="0" err="1" smtClean="0"/>
              <a:t>creatinine</a:t>
            </a:r>
            <a:r>
              <a:rPr lang="en-US" sz="2400" dirty="0" smtClean="0"/>
              <a:t> levels.</a:t>
            </a:r>
            <a:br>
              <a:rPr lang="en-US" sz="2400" dirty="0" smtClean="0"/>
            </a:br>
            <a:r>
              <a:rPr lang="en-US" sz="2400" b="1" dirty="0" smtClean="0">
                <a:solidFill>
                  <a:srgbClr val="C00000"/>
                </a:solidFill>
              </a:rPr>
              <a:t> 5. Intense exercise</a:t>
            </a:r>
            <a:br>
              <a:rPr lang="en-US" sz="2400" b="1" dirty="0" smtClean="0">
                <a:solidFill>
                  <a:srgbClr val="C00000"/>
                </a:solidFill>
              </a:rPr>
            </a:br>
            <a:r>
              <a:rPr lang="en-US" sz="2400" dirty="0" smtClean="0"/>
              <a:t> </a:t>
            </a:r>
            <a:r>
              <a:rPr lang="en-US" sz="2400" dirty="0" err="1" smtClean="0"/>
              <a:t>Creatine</a:t>
            </a:r>
            <a:r>
              <a:rPr lang="en-US" sz="2400" dirty="0" smtClean="0"/>
              <a:t> is present in the muscles and helps them produce energy. Rigorous exercise can increase </a:t>
            </a:r>
            <a:r>
              <a:rPr lang="en-US" sz="2400" dirty="0" err="1" smtClean="0"/>
              <a:t>creatinine</a:t>
            </a:r>
            <a:r>
              <a:rPr lang="en-US" sz="2400" dirty="0" smtClean="0"/>
              <a:t/>
            </a:r>
            <a:br>
              <a:rPr lang="en-US" sz="2400" dirty="0" smtClean="0"/>
            </a:br>
            <a:r>
              <a:rPr lang="en-US" sz="2400" dirty="0" smtClean="0"/>
              <a:t> </a:t>
            </a:r>
            <a:r>
              <a:rPr lang="en-US" sz="2400" b="1" dirty="0" smtClean="0">
                <a:solidFill>
                  <a:srgbClr val="C00000"/>
                </a:solidFill>
              </a:rPr>
              <a:t>6. Certain medications </a:t>
            </a:r>
            <a:br>
              <a:rPr lang="en-US" sz="2400" b="1" dirty="0" smtClean="0">
                <a:solidFill>
                  <a:srgbClr val="C00000"/>
                </a:solidFill>
              </a:rPr>
            </a:br>
            <a:r>
              <a:rPr lang="en-US" sz="2400" dirty="0" smtClean="0"/>
              <a:t>Antibiotics, such as trimethoprim, and cimetidine, can cause a temporary increase in measured serum </a:t>
            </a:r>
            <a:r>
              <a:rPr lang="en-US" sz="2400" dirty="0" err="1" smtClean="0"/>
              <a:t>creatinine</a:t>
            </a:r>
            <a:r>
              <a:rPr lang="en-US" sz="2400" dirty="0" smtClean="0"/>
              <a:t> levels.</a:t>
            </a:r>
            <a:endParaRPr lang="ar-IQ" sz="2400" dirty="0"/>
          </a:p>
        </p:txBody>
      </p:sp>
    </p:spTree>
    <p:extLst>
      <p:ext uri="{BB962C8B-B14F-4D97-AF65-F5344CB8AC3E}">
        <p14:creationId xmlns:p14="http://schemas.microsoft.com/office/powerpoint/2010/main" val="3417837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548680"/>
            <a:ext cx="8496944" cy="572149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0780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solidFill>
                  <a:srgbClr val="0070C0"/>
                </a:solidFill>
              </a:rPr>
              <a:t>Causes For Low Levels</a:t>
            </a:r>
            <a:endParaRPr lang="ar-IQ" b="1" dirty="0">
              <a:solidFill>
                <a:srgbClr val="0070C0"/>
              </a:solidFill>
            </a:endParaRPr>
          </a:p>
        </p:txBody>
      </p:sp>
      <p:sp>
        <p:nvSpPr>
          <p:cNvPr id="3" name="عنصر نائب للمحتوى 2"/>
          <p:cNvSpPr>
            <a:spLocks noGrp="1"/>
          </p:cNvSpPr>
          <p:nvPr>
            <p:ph idx="1"/>
          </p:nvPr>
        </p:nvSpPr>
        <p:spPr/>
        <p:txBody>
          <a:bodyPr>
            <a:normAutofit fontScale="92500"/>
          </a:bodyPr>
          <a:lstStyle/>
          <a:p>
            <a:pPr marL="514350" indent="-514350" algn="just" rtl="0">
              <a:buAutoNum type="arabicPeriod"/>
            </a:pPr>
            <a:r>
              <a:rPr lang="en-US" b="1" dirty="0" smtClean="0">
                <a:solidFill>
                  <a:srgbClr val="C00000"/>
                </a:solidFill>
              </a:rPr>
              <a:t>Low muscle mass </a:t>
            </a:r>
          </a:p>
          <a:p>
            <a:pPr marL="0" indent="0" algn="just" rtl="0">
              <a:buNone/>
            </a:pPr>
            <a:r>
              <a:rPr lang="en-US" sz="2400" smtClean="0"/>
              <a:t>low </a:t>
            </a:r>
            <a:r>
              <a:rPr lang="en-US" sz="2400" dirty="0" smtClean="0"/>
              <a:t>muscle mass can result in low levels of </a:t>
            </a:r>
            <a:r>
              <a:rPr lang="en-US" sz="2400" dirty="0" err="1" smtClean="0"/>
              <a:t>creatinine</a:t>
            </a:r>
            <a:r>
              <a:rPr lang="en-US" sz="2400" dirty="0" smtClean="0"/>
              <a:t>. Older people are more at risk as muscle mass declines with age. Malnutrition can also cause low muscle mass and low </a:t>
            </a:r>
            <a:r>
              <a:rPr lang="en-US" sz="2400" dirty="0" err="1" smtClean="0"/>
              <a:t>creatinine</a:t>
            </a:r>
            <a:r>
              <a:rPr lang="en-US" sz="2400" dirty="0" smtClean="0"/>
              <a:t> levels. </a:t>
            </a:r>
          </a:p>
          <a:p>
            <a:pPr marL="0" indent="0" algn="just" rtl="0">
              <a:buNone/>
            </a:pPr>
            <a:r>
              <a:rPr lang="en-US" sz="3000" b="1" dirty="0" smtClean="0">
                <a:solidFill>
                  <a:srgbClr val="C00000"/>
                </a:solidFill>
              </a:rPr>
              <a:t>2. Pregnancy </a:t>
            </a:r>
          </a:p>
          <a:p>
            <a:pPr marL="0" indent="0" algn="just" rtl="0">
              <a:buNone/>
            </a:pPr>
            <a:r>
              <a:rPr lang="en-US" sz="2400" dirty="0" smtClean="0"/>
              <a:t>Pregnancy causes an increase in blood flow to the kidney leading to increased urine production and faster elimination of </a:t>
            </a:r>
            <a:r>
              <a:rPr lang="en-US" sz="2400" dirty="0" err="1" smtClean="0"/>
              <a:t>creatinine</a:t>
            </a:r>
            <a:r>
              <a:rPr lang="en-US" sz="2400" dirty="0" smtClean="0"/>
              <a:t>, leading to lower levels. </a:t>
            </a:r>
          </a:p>
          <a:p>
            <a:pPr marL="0" indent="0" algn="just" rtl="0">
              <a:buNone/>
            </a:pPr>
            <a:r>
              <a:rPr lang="en-US" sz="3000" b="1" dirty="0" smtClean="0">
                <a:solidFill>
                  <a:srgbClr val="C00000"/>
                </a:solidFill>
              </a:rPr>
              <a:t>3. Extreme weight loss </a:t>
            </a:r>
          </a:p>
          <a:p>
            <a:pPr marL="0" indent="0" algn="just" rtl="0">
              <a:buNone/>
            </a:pPr>
            <a:r>
              <a:rPr lang="en-US" sz="2400" dirty="0" smtClean="0"/>
              <a:t>Weight loss can result in the reduction of muscle mass, leading to low levels of </a:t>
            </a:r>
            <a:r>
              <a:rPr lang="en-US" sz="2400" dirty="0" err="1" smtClean="0"/>
              <a:t>creatinine</a:t>
            </a:r>
            <a:r>
              <a:rPr lang="en-US" sz="2400" dirty="0" smtClean="0"/>
              <a:t>. </a:t>
            </a:r>
          </a:p>
          <a:p>
            <a:pPr marL="0" indent="0" algn="just" rtl="0">
              <a:buNone/>
            </a:pPr>
            <a:endParaRPr lang="en-US" sz="2400" dirty="0" smtClean="0"/>
          </a:p>
        </p:txBody>
      </p:sp>
    </p:spTree>
    <p:extLst>
      <p:ext uri="{BB962C8B-B14F-4D97-AF65-F5344CB8AC3E}">
        <p14:creationId xmlns:p14="http://schemas.microsoft.com/office/powerpoint/2010/main" val="3032246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just" rtl="0"/>
            <a:r>
              <a:rPr lang="en-US" b="1" u="sng" dirty="0" smtClean="0">
                <a:solidFill>
                  <a:srgbClr val="0070C0"/>
                </a:solidFill>
              </a:rPr>
              <a:t>Normal level:</a:t>
            </a:r>
            <a:r>
              <a:rPr lang="en-US" dirty="0" smtClean="0"/>
              <a:t> </a:t>
            </a:r>
            <a:endParaRPr lang="ar-IQ" dirty="0"/>
          </a:p>
        </p:txBody>
      </p:sp>
      <p:sp>
        <p:nvSpPr>
          <p:cNvPr id="3" name="عنصر نائب للمحتوى 2"/>
          <p:cNvSpPr>
            <a:spLocks noGrp="1"/>
          </p:cNvSpPr>
          <p:nvPr>
            <p:ph idx="1"/>
          </p:nvPr>
        </p:nvSpPr>
        <p:spPr>
          <a:xfrm>
            <a:off x="457200" y="1600200"/>
            <a:ext cx="8435280" cy="4853136"/>
          </a:xfrm>
        </p:spPr>
        <p:txBody>
          <a:bodyPr>
            <a:normAutofit lnSpcReduction="10000"/>
          </a:bodyPr>
          <a:lstStyle/>
          <a:p>
            <a:pPr marL="0" indent="0" algn="just" rtl="0">
              <a:buNone/>
            </a:pPr>
            <a:r>
              <a:rPr lang="en-US" sz="2400" b="1" dirty="0" smtClean="0">
                <a:solidFill>
                  <a:srgbClr val="FF0000"/>
                </a:solidFill>
              </a:rPr>
              <a:t>Men:</a:t>
            </a:r>
            <a:r>
              <a:rPr lang="en-US" sz="2400" dirty="0" smtClean="0"/>
              <a:t> The proportion of natural </a:t>
            </a:r>
            <a:r>
              <a:rPr lang="en-US" sz="2400" dirty="0" err="1" smtClean="0"/>
              <a:t>creatine</a:t>
            </a:r>
            <a:r>
              <a:rPr lang="en-US" sz="2400" dirty="0" smtClean="0"/>
              <a:t> have higher than in women, because they have a larger muscle mass and stronger, so the proportion of </a:t>
            </a:r>
            <a:r>
              <a:rPr lang="en-US" sz="2400" dirty="0" err="1" smtClean="0"/>
              <a:t>creatinine</a:t>
            </a:r>
            <a:r>
              <a:rPr lang="en-US" sz="2400" dirty="0" smtClean="0"/>
              <a:t> have a natural range of 0.6-1.2 mg\dl, in adult males.</a:t>
            </a:r>
          </a:p>
          <a:p>
            <a:pPr marL="0" indent="0" algn="just" rtl="0">
              <a:buNone/>
            </a:pPr>
            <a:r>
              <a:rPr lang="en-US" sz="2400" dirty="0" smtClean="0"/>
              <a:t> </a:t>
            </a:r>
            <a:r>
              <a:rPr lang="en-US" sz="2400" b="1" dirty="0" smtClean="0">
                <a:solidFill>
                  <a:srgbClr val="FF0000"/>
                </a:solidFill>
              </a:rPr>
              <a:t>For women:</a:t>
            </a:r>
            <a:r>
              <a:rPr lang="en-US" sz="2400" dirty="0" smtClean="0"/>
              <a:t> In adult women it ranges from 0.5-1.1 mg\dl</a:t>
            </a:r>
          </a:p>
          <a:p>
            <a:pPr marL="0" indent="0" algn="just" rtl="0">
              <a:buNone/>
            </a:pPr>
            <a:r>
              <a:rPr lang="en-US" sz="2400" b="1" dirty="0" smtClean="0">
                <a:solidFill>
                  <a:srgbClr val="FF0000"/>
                </a:solidFill>
              </a:rPr>
              <a:t>Vegetarians: </a:t>
            </a:r>
            <a:r>
              <a:rPr lang="en-US" sz="2400" dirty="0" smtClean="0"/>
              <a:t>They have a low </a:t>
            </a:r>
            <a:r>
              <a:rPr lang="en-US" sz="2400" dirty="0" err="1" smtClean="0"/>
              <a:t>creatinine</a:t>
            </a:r>
            <a:r>
              <a:rPr lang="en-US" sz="2400" dirty="0" smtClean="0"/>
              <a:t> ratio compared to people who eat meat.</a:t>
            </a:r>
          </a:p>
          <a:p>
            <a:pPr marL="0" indent="0" algn="just" rtl="0">
              <a:buNone/>
            </a:pPr>
            <a:r>
              <a:rPr lang="en-US" sz="2400" b="1" dirty="0" smtClean="0">
                <a:solidFill>
                  <a:srgbClr val="FF0000"/>
                </a:solidFill>
              </a:rPr>
              <a:t>Men with muscle:</a:t>
            </a:r>
            <a:r>
              <a:rPr lang="en-US" sz="2400" dirty="0" smtClean="0"/>
              <a:t> the ratio is generally higher. </a:t>
            </a:r>
          </a:p>
          <a:p>
            <a:pPr marL="0" indent="0" algn="just" rtl="0">
              <a:buNone/>
            </a:pPr>
            <a:r>
              <a:rPr lang="en-US" sz="2400" b="1" dirty="0" smtClean="0">
                <a:solidFill>
                  <a:srgbClr val="FF0000"/>
                </a:solidFill>
              </a:rPr>
              <a:t>Older people: </a:t>
            </a:r>
            <a:r>
              <a:rPr lang="en-US" sz="2400" smtClean="0"/>
              <a:t>The ratio </a:t>
            </a:r>
            <a:r>
              <a:rPr lang="en-US" sz="2400" dirty="0" smtClean="0"/>
              <a:t>is generally lower.</a:t>
            </a:r>
          </a:p>
          <a:p>
            <a:pPr marL="0" indent="0" algn="just" rtl="0">
              <a:buNone/>
            </a:pPr>
            <a:r>
              <a:rPr lang="en-US" sz="2400" b="1" dirty="0" smtClean="0">
                <a:solidFill>
                  <a:srgbClr val="FF0000"/>
                </a:solidFill>
              </a:rPr>
              <a:t>Infants: </a:t>
            </a:r>
            <a:r>
              <a:rPr lang="en-US" sz="2400" dirty="0" smtClean="0"/>
              <a:t>Their normal ratio starts at 0.2 mg\dl and starts to increase as their muscles develop.</a:t>
            </a:r>
          </a:p>
          <a:p>
            <a:pPr marL="0" indent="0" algn="just" rtl="0">
              <a:buNone/>
            </a:pPr>
            <a:r>
              <a:rPr lang="en-US" sz="2400" b="1" dirty="0" smtClean="0">
                <a:solidFill>
                  <a:srgbClr val="FF0000"/>
                </a:solidFill>
              </a:rPr>
              <a:t>People with one kidney:</a:t>
            </a:r>
            <a:r>
              <a:rPr lang="en-US" sz="2400" dirty="0" smtClean="0"/>
              <a:t> the normal ratio is 1.8 or 1.9 mg\dl</a:t>
            </a:r>
            <a:endParaRPr lang="ar-IQ" sz="2400" dirty="0"/>
          </a:p>
        </p:txBody>
      </p:sp>
    </p:spTree>
    <p:extLst>
      <p:ext uri="{BB962C8B-B14F-4D97-AF65-F5344CB8AC3E}">
        <p14:creationId xmlns:p14="http://schemas.microsoft.com/office/powerpoint/2010/main" val="96183547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TotalTime>
  <Words>402</Words>
  <Application>Microsoft Office PowerPoint</Application>
  <PresentationFormat>عرض على الشاشة (3:4)‏</PresentationFormat>
  <Paragraphs>25</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نسق Office</vt:lpstr>
      <vt:lpstr>Estimation of Creatinine in serum</vt:lpstr>
      <vt:lpstr>The production of creatinine depends on muscle mass and the amount of creatinine and also depends on the extent of glomerular filtration in the kidney.</vt:lpstr>
      <vt:lpstr>3. Dehydration  Severe dehydration is a risk factor for kidney injury, which will affect creatinine levels.  4. Increased consumption of protein  What a person eats can have a significant impact on creatinine levels. For example, proteins and cooked meat contain creatinine, so  adding extra protein to the diet through supplements can cause high creatinine levels.  5. Intense exercise  Creatine is present in the muscles and helps them produce energy. Rigorous exercise can increase creatinine  6. Certain medications  Antibiotics, such as trimethoprim, and cimetidine, can cause a temporary increase in measured serum creatinine levels.</vt:lpstr>
      <vt:lpstr>عرض تقديمي في PowerPoint</vt:lpstr>
      <vt:lpstr>Causes For Low Levels</vt:lpstr>
      <vt:lpstr>Normal level: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Estimation of Creatinine in serum</dc:title>
  <dc:creator>alswaedy</dc:creator>
  <cp:lastModifiedBy>alswaedy</cp:lastModifiedBy>
  <cp:revision>10</cp:revision>
  <dcterms:created xsi:type="dcterms:W3CDTF">2023-10-26T13:43:02Z</dcterms:created>
  <dcterms:modified xsi:type="dcterms:W3CDTF">2023-10-27T16:51:36Z</dcterms:modified>
</cp:coreProperties>
</file>