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29"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2571B4-C295-4158-A7DC-1F9D82BAB2EB}"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B70D6-0D3B-45C7-982C-7BDB6A929337}" type="slidenum">
              <a:rPr lang="en-US" smtClean="0"/>
              <a:t>‹#›</a:t>
            </a:fld>
            <a:endParaRPr lang="en-US"/>
          </a:p>
        </p:txBody>
      </p:sp>
    </p:spTree>
    <p:extLst>
      <p:ext uri="{BB962C8B-B14F-4D97-AF65-F5344CB8AC3E}">
        <p14:creationId xmlns:p14="http://schemas.microsoft.com/office/powerpoint/2010/main" val="256257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2571B4-C295-4158-A7DC-1F9D82BAB2EB}"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B70D6-0D3B-45C7-982C-7BDB6A929337}" type="slidenum">
              <a:rPr lang="en-US" smtClean="0"/>
              <a:t>‹#›</a:t>
            </a:fld>
            <a:endParaRPr lang="en-US"/>
          </a:p>
        </p:txBody>
      </p:sp>
    </p:spTree>
    <p:extLst>
      <p:ext uri="{BB962C8B-B14F-4D97-AF65-F5344CB8AC3E}">
        <p14:creationId xmlns:p14="http://schemas.microsoft.com/office/powerpoint/2010/main" val="319571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2571B4-C295-4158-A7DC-1F9D82BAB2EB}"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B70D6-0D3B-45C7-982C-7BDB6A92933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81907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2571B4-C295-4158-A7DC-1F9D82BAB2EB}"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B70D6-0D3B-45C7-982C-7BDB6A929337}" type="slidenum">
              <a:rPr lang="en-US" smtClean="0"/>
              <a:t>‹#›</a:t>
            </a:fld>
            <a:endParaRPr lang="en-US"/>
          </a:p>
        </p:txBody>
      </p:sp>
    </p:spTree>
    <p:extLst>
      <p:ext uri="{BB962C8B-B14F-4D97-AF65-F5344CB8AC3E}">
        <p14:creationId xmlns:p14="http://schemas.microsoft.com/office/powerpoint/2010/main" val="1860202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2571B4-C295-4158-A7DC-1F9D82BAB2EB}"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B70D6-0D3B-45C7-982C-7BDB6A92933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640231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2571B4-C295-4158-A7DC-1F9D82BAB2EB}"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B70D6-0D3B-45C7-982C-7BDB6A929337}" type="slidenum">
              <a:rPr lang="en-US" smtClean="0"/>
              <a:t>‹#›</a:t>
            </a:fld>
            <a:endParaRPr lang="en-US"/>
          </a:p>
        </p:txBody>
      </p:sp>
    </p:spTree>
    <p:extLst>
      <p:ext uri="{BB962C8B-B14F-4D97-AF65-F5344CB8AC3E}">
        <p14:creationId xmlns:p14="http://schemas.microsoft.com/office/powerpoint/2010/main" val="1539243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2571B4-C295-4158-A7DC-1F9D82BAB2EB}"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B70D6-0D3B-45C7-982C-7BDB6A929337}" type="slidenum">
              <a:rPr lang="en-US" smtClean="0"/>
              <a:t>‹#›</a:t>
            </a:fld>
            <a:endParaRPr lang="en-US"/>
          </a:p>
        </p:txBody>
      </p:sp>
    </p:spTree>
    <p:extLst>
      <p:ext uri="{BB962C8B-B14F-4D97-AF65-F5344CB8AC3E}">
        <p14:creationId xmlns:p14="http://schemas.microsoft.com/office/powerpoint/2010/main" val="2250579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2571B4-C295-4158-A7DC-1F9D82BAB2EB}"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B70D6-0D3B-45C7-982C-7BDB6A929337}" type="slidenum">
              <a:rPr lang="en-US" smtClean="0"/>
              <a:t>‹#›</a:t>
            </a:fld>
            <a:endParaRPr lang="en-US"/>
          </a:p>
        </p:txBody>
      </p:sp>
    </p:spTree>
    <p:extLst>
      <p:ext uri="{BB962C8B-B14F-4D97-AF65-F5344CB8AC3E}">
        <p14:creationId xmlns:p14="http://schemas.microsoft.com/office/powerpoint/2010/main" val="1402159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2571B4-C295-4158-A7DC-1F9D82BAB2EB}"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B70D6-0D3B-45C7-982C-7BDB6A929337}" type="slidenum">
              <a:rPr lang="en-US" smtClean="0"/>
              <a:t>‹#›</a:t>
            </a:fld>
            <a:endParaRPr lang="en-US"/>
          </a:p>
        </p:txBody>
      </p:sp>
    </p:spTree>
    <p:extLst>
      <p:ext uri="{BB962C8B-B14F-4D97-AF65-F5344CB8AC3E}">
        <p14:creationId xmlns:p14="http://schemas.microsoft.com/office/powerpoint/2010/main" val="2478775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2571B4-C295-4158-A7DC-1F9D82BAB2EB}"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B70D6-0D3B-45C7-982C-7BDB6A929337}" type="slidenum">
              <a:rPr lang="en-US" smtClean="0"/>
              <a:t>‹#›</a:t>
            </a:fld>
            <a:endParaRPr lang="en-US"/>
          </a:p>
        </p:txBody>
      </p:sp>
    </p:spTree>
    <p:extLst>
      <p:ext uri="{BB962C8B-B14F-4D97-AF65-F5344CB8AC3E}">
        <p14:creationId xmlns:p14="http://schemas.microsoft.com/office/powerpoint/2010/main" val="2321666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B2571B4-C295-4158-A7DC-1F9D82BAB2EB}"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BB70D6-0D3B-45C7-982C-7BDB6A929337}" type="slidenum">
              <a:rPr lang="en-US" smtClean="0"/>
              <a:t>‹#›</a:t>
            </a:fld>
            <a:endParaRPr lang="en-US"/>
          </a:p>
        </p:txBody>
      </p:sp>
    </p:spTree>
    <p:extLst>
      <p:ext uri="{BB962C8B-B14F-4D97-AF65-F5344CB8AC3E}">
        <p14:creationId xmlns:p14="http://schemas.microsoft.com/office/powerpoint/2010/main" val="647347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B2571B4-C295-4158-A7DC-1F9D82BAB2EB}" type="datetimeFigureOut">
              <a:rPr lang="en-US" smtClean="0"/>
              <a:t>10/24/2023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BB70D6-0D3B-45C7-982C-7BDB6A929337}" type="slidenum">
              <a:rPr lang="en-US" smtClean="0"/>
              <a:t>‹#›</a:t>
            </a:fld>
            <a:endParaRPr lang="en-US"/>
          </a:p>
        </p:txBody>
      </p:sp>
    </p:spTree>
    <p:extLst>
      <p:ext uri="{BB962C8B-B14F-4D97-AF65-F5344CB8AC3E}">
        <p14:creationId xmlns:p14="http://schemas.microsoft.com/office/powerpoint/2010/main" val="3859482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B2571B4-C295-4158-A7DC-1F9D82BAB2EB}" type="datetimeFigureOut">
              <a:rPr lang="en-US" smtClean="0"/>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BB70D6-0D3B-45C7-982C-7BDB6A929337}" type="slidenum">
              <a:rPr lang="en-US" smtClean="0"/>
              <a:t>‹#›</a:t>
            </a:fld>
            <a:endParaRPr lang="en-US"/>
          </a:p>
        </p:txBody>
      </p:sp>
    </p:spTree>
    <p:extLst>
      <p:ext uri="{BB962C8B-B14F-4D97-AF65-F5344CB8AC3E}">
        <p14:creationId xmlns:p14="http://schemas.microsoft.com/office/powerpoint/2010/main" val="2072987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2571B4-C295-4158-A7DC-1F9D82BAB2EB}" type="datetimeFigureOut">
              <a:rPr lang="en-US" smtClean="0"/>
              <a:t>10/24/2023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BB70D6-0D3B-45C7-982C-7BDB6A929337}" type="slidenum">
              <a:rPr lang="en-US" smtClean="0"/>
              <a:t>‹#›</a:t>
            </a:fld>
            <a:endParaRPr lang="en-US"/>
          </a:p>
        </p:txBody>
      </p:sp>
    </p:spTree>
    <p:extLst>
      <p:ext uri="{BB962C8B-B14F-4D97-AF65-F5344CB8AC3E}">
        <p14:creationId xmlns:p14="http://schemas.microsoft.com/office/powerpoint/2010/main" val="269349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571B4-C295-4158-A7DC-1F9D82BAB2EB}"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BB70D6-0D3B-45C7-982C-7BDB6A929337}" type="slidenum">
              <a:rPr lang="en-US" smtClean="0"/>
              <a:t>‹#›</a:t>
            </a:fld>
            <a:endParaRPr lang="en-US"/>
          </a:p>
        </p:txBody>
      </p:sp>
    </p:spTree>
    <p:extLst>
      <p:ext uri="{BB962C8B-B14F-4D97-AF65-F5344CB8AC3E}">
        <p14:creationId xmlns:p14="http://schemas.microsoft.com/office/powerpoint/2010/main" val="1424472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571B4-C295-4158-A7DC-1F9D82BAB2EB}"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BB70D6-0D3B-45C7-982C-7BDB6A929337}" type="slidenum">
              <a:rPr lang="en-US" smtClean="0"/>
              <a:t>‹#›</a:t>
            </a:fld>
            <a:endParaRPr lang="en-US"/>
          </a:p>
        </p:txBody>
      </p:sp>
    </p:spTree>
    <p:extLst>
      <p:ext uri="{BB962C8B-B14F-4D97-AF65-F5344CB8AC3E}">
        <p14:creationId xmlns:p14="http://schemas.microsoft.com/office/powerpoint/2010/main" val="1754226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B2571B4-C295-4158-A7DC-1F9D82BAB2EB}" type="datetimeFigureOut">
              <a:rPr lang="en-US" smtClean="0"/>
              <a:t>10/24/2023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CBB70D6-0D3B-45C7-982C-7BDB6A929337}" type="slidenum">
              <a:rPr lang="en-US" smtClean="0"/>
              <a:t>‹#›</a:t>
            </a:fld>
            <a:endParaRPr lang="en-US"/>
          </a:p>
        </p:txBody>
      </p:sp>
    </p:spTree>
    <p:extLst>
      <p:ext uri="{BB962C8B-B14F-4D97-AF65-F5344CB8AC3E}">
        <p14:creationId xmlns:p14="http://schemas.microsoft.com/office/powerpoint/2010/main" val="2264286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Dental amalgam:</a:t>
            </a:r>
          </a:p>
        </p:txBody>
      </p:sp>
      <p:sp>
        <p:nvSpPr>
          <p:cNvPr id="3" name="Content Placeholder 2"/>
          <p:cNvSpPr>
            <a:spLocks noGrp="1"/>
          </p:cNvSpPr>
          <p:nvPr>
            <p:ph idx="1"/>
          </p:nvPr>
        </p:nvSpPr>
        <p:spPr/>
        <p:txBody>
          <a:bodyPr/>
          <a:lstStyle/>
          <a:p>
            <a:r>
              <a:rPr lang="en-US" dirty="0"/>
              <a:t>is an alloy produced by mixing liquid mercury with solid particles of silver, tin, copper, and sometime zinc, palladium, indium and selenium. This combination of solid metals is known as the amalgam alloy. In dentistry, the amalgam has been successfully used for more than a century as a restoration material for </a:t>
            </a:r>
            <a:r>
              <a:rPr lang="en-US" dirty="0" smtClean="0"/>
              <a:t>tooth </a:t>
            </a:r>
            <a:r>
              <a:rPr lang="en-US" dirty="0"/>
              <a:t>decay</a:t>
            </a:r>
            <a:r>
              <a:rPr lang="en-US" dirty="0" smtClean="0"/>
              <a:t>.</a:t>
            </a:r>
          </a:p>
          <a:p>
            <a:r>
              <a:rPr lang="en-US" dirty="0"/>
              <a:t>Amalgam became the dental restorative material of choice due to its low cost, ease of application, strength, and durability. However, concern for aesthetics, environmental pollution and health, composite materials diminished its popularity (toxicity of mercury have made its use increasingly controversial). </a:t>
            </a:r>
          </a:p>
        </p:txBody>
      </p:sp>
    </p:spTree>
    <p:extLst>
      <p:ext uri="{BB962C8B-B14F-4D97-AF65-F5344CB8AC3E}">
        <p14:creationId xmlns:p14="http://schemas.microsoft.com/office/powerpoint/2010/main" val="15539988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Based on number of alloyed metals:</a:t>
            </a:r>
          </a:p>
        </p:txBody>
      </p:sp>
      <p:sp>
        <p:nvSpPr>
          <p:cNvPr id="3" name="Content Placeholder 2"/>
          <p:cNvSpPr>
            <a:spLocks noGrp="1"/>
          </p:cNvSpPr>
          <p:nvPr>
            <p:ph idx="1"/>
          </p:nvPr>
        </p:nvSpPr>
        <p:spPr/>
        <p:txBody>
          <a:bodyPr/>
          <a:lstStyle/>
          <a:p>
            <a:r>
              <a:rPr lang="en-US" dirty="0"/>
              <a:t>1) Binary alloys, e.g. silver-tin</a:t>
            </a:r>
            <a:r>
              <a:rPr lang="en-US" dirty="0" smtClean="0"/>
              <a:t>.</a:t>
            </a:r>
          </a:p>
          <a:p>
            <a:r>
              <a:rPr lang="en-US" dirty="0" smtClean="0"/>
              <a:t> </a:t>
            </a:r>
            <a:r>
              <a:rPr lang="en-US" dirty="0"/>
              <a:t>2) Ternary alloys, e.g. silver-tin-copper. </a:t>
            </a:r>
            <a:endParaRPr lang="en-US" dirty="0" smtClean="0"/>
          </a:p>
          <a:p>
            <a:r>
              <a:rPr lang="en-US" dirty="0" smtClean="0"/>
              <a:t>3</a:t>
            </a:r>
            <a:r>
              <a:rPr lang="en-US" dirty="0"/>
              <a:t>) Quaternary alloys, e.g. silver-tin-copper-indium</a:t>
            </a:r>
            <a:r>
              <a:rPr lang="en-US" dirty="0" smtClean="0"/>
              <a:t>.</a:t>
            </a:r>
            <a:endParaRPr lang="en-US" dirty="0"/>
          </a:p>
          <a:p>
            <a:endParaRPr lang="en-US" dirty="0"/>
          </a:p>
        </p:txBody>
      </p:sp>
      <p:pic>
        <p:nvPicPr>
          <p:cNvPr id="4" name="Picture 3"/>
          <p:cNvPicPr>
            <a:picLocks noChangeAspect="1"/>
          </p:cNvPicPr>
          <p:nvPr/>
        </p:nvPicPr>
        <p:blipFill>
          <a:blip r:embed="rId2"/>
          <a:stretch>
            <a:fillRect/>
          </a:stretch>
        </p:blipFill>
        <p:spPr>
          <a:xfrm>
            <a:off x="799051" y="3594272"/>
            <a:ext cx="6607113" cy="1882303"/>
          </a:xfrm>
          <a:prstGeom prst="rect">
            <a:avLst/>
          </a:prstGeom>
        </p:spPr>
      </p:pic>
    </p:spTree>
    <p:extLst>
      <p:ext uri="{BB962C8B-B14F-4D97-AF65-F5344CB8AC3E}">
        <p14:creationId xmlns:p14="http://schemas.microsoft.com/office/powerpoint/2010/main" val="33198653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Properties of set amalgam</a:t>
            </a:r>
          </a:p>
        </p:txBody>
      </p:sp>
      <p:sp>
        <p:nvSpPr>
          <p:cNvPr id="3" name="Content Placeholder 2"/>
          <p:cNvSpPr>
            <a:spLocks noGrp="1"/>
          </p:cNvSpPr>
          <p:nvPr>
            <p:ph idx="1"/>
          </p:nvPr>
        </p:nvSpPr>
        <p:spPr/>
        <p:txBody>
          <a:bodyPr/>
          <a:lstStyle/>
          <a:p>
            <a:r>
              <a:rPr lang="en-US" dirty="0" smtClean="0"/>
              <a:t> </a:t>
            </a:r>
            <a:r>
              <a:rPr lang="en-US" dirty="0"/>
              <a:t>• Dimensional change: freshly mixed Amalgam would neither expand nor contract as it sets after it is condensed into a cavity preparation. Expansion may result in post placement sensitivity or protrusion from the cavity. Whereas contraction would leave gaps between the restoration and the tooth prone to leakage and recurrent decay. In general most amalgams expand or contract only slightly during setting.</a:t>
            </a:r>
          </a:p>
        </p:txBody>
      </p:sp>
    </p:spTree>
    <p:extLst>
      <p:ext uri="{BB962C8B-B14F-4D97-AF65-F5344CB8AC3E}">
        <p14:creationId xmlns:p14="http://schemas.microsoft.com/office/powerpoint/2010/main" val="2934094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initial contraction after short time (the first 20 minutes after </a:t>
            </a:r>
            <a:r>
              <a:rPr lang="en-US" dirty="0" err="1"/>
              <a:t>tirturation</a:t>
            </a:r>
            <a:r>
              <a:rPr lang="en-US" dirty="0"/>
              <a:t>) is believed to be associated with the solution of mercury in the alloy particles. After this period an expansion occurs which is believed to be result of reaction of the mercury with silver and tin (although the total change remains negative). If there is sufficient mercury present to provide a plastic matrix, an expansion will occur while reducing mercury in the mix will favor contraction</a:t>
            </a:r>
          </a:p>
        </p:txBody>
      </p:sp>
    </p:spTree>
    <p:extLst>
      <p:ext uri="{BB962C8B-B14F-4D97-AF65-F5344CB8AC3E}">
        <p14:creationId xmlns:p14="http://schemas.microsoft.com/office/powerpoint/2010/main" val="1501552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favoring contraction</a:t>
            </a:r>
          </a:p>
        </p:txBody>
      </p:sp>
      <p:sp>
        <p:nvSpPr>
          <p:cNvPr id="3" name="Content Placeholder 2"/>
          <p:cNvSpPr>
            <a:spLocks noGrp="1"/>
          </p:cNvSpPr>
          <p:nvPr>
            <p:ph idx="1"/>
          </p:nvPr>
        </p:nvSpPr>
        <p:spPr/>
        <p:txBody>
          <a:bodyPr/>
          <a:lstStyle/>
          <a:p>
            <a:r>
              <a:rPr lang="en-US" dirty="0" smtClean="0"/>
              <a:t> </a:t>
            </a:r>
            <a:r>
              <a:rPr lang="en-US" dirty="0"/>
              <a:t>1. Low mercury/alloy ratio</a:t>
            </a:r>
            <a:r>
              <a:rPr lang="en-US" dirty="0" smtClean="0"/>
              <a:t>.</a:t>
            </a:r>
          </a:p>
          <a:p>
            <a:r>
              <a:rPr lang="en-US" dirty="0" smtClean="0"/>
              <a:t> </a:t>
            </a:r>
            <a:r>
              <a:rPr lang="en-US" dirty="0"/>
              <a:t>2. Higher condensation pressure (squeezes out mercury </a:t>
            </a:r>
            <a:endParaRPr lang="en-US" dirty="0" smtClean="0"/>
          </a:p>
          <a:p>
            <a:r>
              <a:rPr lang="en-US" dirty="0" smtClean="0"/>
              <a:t>. </a:t>
            </a:r>
            <a:r>
              <a:rPr lang="en-US" dirty="0"/>
              <a:t>3. Smaller particle size ( accelerate mercury consumption because of its larger surface area </a:t>
            </a:r>
            <a:endParaRPr lang="en-US" dirty="0" smtClean="0"/>
          </a:p>
          <a:p>
            <a:r>
              <a:rPr lang="en-US" dirty="0" smtClean="0"/>
              <a:t> </a:t>
            </a:r>
            <a:r>
              <a:rPr lang="en-US" dirty="0"/>
              <a:t>4. Longer triturating times (accelerates setting). Modern amalgams show a net contraction, whereas older amalgams always showed expansion. Two reasons for this difference are-: </a:t>
            </a:r>
            <a:endParaRPr lang="en-US" dirty="0" smtClean="0"/>
          </a:p>
          <a:p>
            <a:r>
              <a:rPr lang="en-US" dirty="0" smtClean="0"/>
              <a:t>• </a:t>
            </a:r>
            <a:r>
              <a:rPr lang="en-US" dirty="0"/>
              <a:t>Older amalgams contained larger alloy particles and were mixed at higher mercury: alloy ratios. </a:t>
            </a:r>
            <a:endParaRPr lang="en-US" dirty="0" smtClean="0"/>
          </a:p>
          <a:p>
            <a:r>
              <a:rPr lang="en-US" dirty="0" smtClean="0"/>
              <a:t>• </a:t>
            </a:r>
            <a:r>
              <a:rPr lang="en-US" dirty="0"/>
              <a:t>Hand triturating was used before ,Modern amalgams are mixed with high speed amalgamators (equivalent to increase in triturating </a:t>
            </a:r>
            <a:r>
              <a:rPr lang="en-US" dirty="0" smtClean="0"/>
              <a:t>time) </a:t>
            </a:r>
            <a:endParaRPr lang="en-US" dirty="0"/>
          </a:p>
        </p:txBody>
      </p:sp>
    </p:spTree>
    <p:extLst>
      <p:ext uri="{BB962C8B-B14F-4D97-AF65-F5344CB8AC3E}">
        <p14:creationId xmlns:p14="http://schemas.microsoft.com/office/powerpoint/2010/main" val="34662829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dimension become nearly constant after 6 to 8 hours, and thus the values after 24 hours are final values .The only exception to this statement is the excessive delay dimensional change resulting from contamination of </a:t>
            </a:r>
            <a:r>
              <a:rPr lang="en-US" dirty="0" smtClean="0"/>
              <a:t>zinc containing </a:t>
            </a:r>
            <a:r>
              <a:rPr lang="en-US" dirty="0"/>
              <a:t>alloy with water during triturating or condensation. It is usually starts after 3-5 days and may continue for months. This is known as delayed expansion or secondary expansion.</a:t>
            </a:r>
          </a:p>
        </p:txBody>
      </p:sp>
    </p:spTree>
    <p:extLst>
      <p:ext uri="{BB962C8B-B14F-4D97-AF65-F5344CB8AC3E}">
        <p14:creationId xmlns:p14="http://schemas.microsoft.com/office/powerpoint/2010/main" val="30063264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Strength: • -Hardened amalgam has good compressive strength. But cannot with stand high tensile or bending strength. Therefore the cavity design should be such that the restoration will receive compression forces and minimize tension or shear forces in service.</a:t>
            </a:r>
          </a:p>
        </p:txBody>
      </p:sp>
    </p:spTree>
    <p:extLst>
      <p:ext uri="{BB962C8B-B14F-4D97-AF65-F5344CB8AC3E}">
        <p14:creationId xmlns:p14="http://schemas.microsoft.com/office/powerpoint/2010/main" val="4199299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factors affecting strength of the amalgam are:</a:t>
            </a:r>
          </a:p>
        </p:txBody>
      </p:sp>
      <p:sp>
        <p:nvSpPr>
          <p:cNvPr id="3" name="Content Placeholder 2"/>
          <p:cNvSpPr>
            <a:spLocks noGrp="1"/>
          </p:cNvSpPr>
          <p:nvPr>
            <p:ph idx="1"/>
          </p:nvPr>
        </p:nvSpPr>
        <p:spPr/>
        <p:txBody>
          <a:bodyPr>
            <a:normAutofit lnSpcReduction="10000"/>
          </a:bodyPr>
          <a:lstStyle/>
          <a:p>
            <a:r>
              <a:rPr lang="en-US" dirty="0"/>
              <a:t>1) Effect of triturating. Either under-trituration or over-trituration will decrease the strength of both low copper and high copper amalgams. </a:t>
            </a:r>
            <a:endParaRPr lang="en-US" dirty="0" smtClean="0"/>
          </a:p>
          <a:p>
            <a:r>
              <a:rPr lang="en-US" dirty="0" smtClean="0"/>
              <a:t>2</a:t>
            </a:r>
            <a:r>
              <a:rPr lang="en-US" dirty="0"/>
              <a:t>) Effect of mercury content. Sufficient mercury should be mixed with the alloy to wet each particle of the alloy. Otherwise a dry, granular mix results which has rough and pitted surface that increase corrosion. Excess mercury in the mix can produce a marked reduction in strength because high mercury amalgam have more 2 content (which is weakest phase) </a:t>
            </a:r>
            <a:endParaRPr lang="en-US" dirty="0" smtClean="0"/>
          </a:p>
          <a:p>
            <a:r>
              <a:rPr lang="en-US" dirty="0" smtClean="0"/>
              <a:t>3</a:t>
            </a:r>
            <a:r>
              <a:rPr lang="en-US" dirty="0"/>
              <a:t>) Effect of condensation: in lathe cut alloy and admixed alloys the higher condensation pressure results in higher compressive strength (good condensation technique will minimize porosity and remove excess mercury from lathe cut amalgam). While the spherical amalgam condense with lighter pressures produce adequate strength (If heavy pressure is used the condenser will punch through).</a:t>
            </a:r>
          </a:p>
        </p:txBody>
      </p:sp>
    </p:spTree>
    <p:extLst>
      <p:ext uri="{BB962C8B-B14F-4D97-AF65-F5344CB8AC3E}">
        <p14:creationId xmlns:p14="http://schemas.microsoft.com/office/powerpoint/2010/main" val="1875302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4) Effect of rate of hardening Amalgam does not gain strength as rapidly as might be desired. Patient should be cautioned not to bite too hard for least 8 hours after placement. The time at which at least 70% of its strength is gained</a:t>
            </a:r>
            <a:r>
              <a:rPr lang="en-US" dirty="0" smtClean="0"/>
              <a:t>.</a:t>
            </a:r>
          </a:p>
          <a:p>
            <a:r>
              <a:rPr lang="en-US" dirty="0" smtClean="0"/>
              <a:t> </a:t>
            </a:r>
            <a:r>
              <a:rPr lang="en-US" dirty="0"/>
              <a:t>5) Effect of cavity design: The cavity should be designed to reduce tensile stresses. Amalgam has strength in bulk; therefore, the cavity should have adequate depth . </a:t>
            </a:r>
            <a:endParaRPr lang="en-US" dirty="0" smtClean="0"/>
          </a:p>
          <a:p>
            <a:r>
              <a:rPr lang="en-US" dirty="0" smtClean="0"/>
              <a:t>6</a:t>
            </a:r>
            <a:r>
              <a:rPr lang="en-US" dirty="0"/>
              <a:t>) Effect of porosity. Voids and porosity reduce strength. Causes of the</a:t>
            </a:r>
          </a:p>
        </p:txBody>
      </p:sp>
    </p:spTree>
    <p:extLst>
      <p:ext uri="{BB962C8B-B14F-4D97-AF65-F5344CB8AC3E}">
        <p14:creationId xmlns:p14="http://schemas.microsoft.com/office/powerpoint/2010/main" val="3412298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porosity are </a:t>
            </a:r>
            <a:endParaRPr lang="en-US" dirty="0" smtClean="0"/>
          </a:p>
          <a:p>
            <a:r>
              <a:rPr lang="en-US" dirty="0" smtClean="0"/>
              <a:t>:- </a:t>
            </a:r>
            <a:r>
              <a:rPr lang="en-US" dirty="0"/>
              <a:t>A) Decrease plasticity of the mix caused by: </a:t>
            </a:r>
            <a:endParaRPr lang="en-US" dirty="0" smtClean="0"/>
          </a:p>
          <a:p>
            <a:r>
              <a:rPr lang="en-US" dirty="0" smtClean="0"/>
              <a:t>1</a:t>
            </a:r>
            <a:r>
              <a:rPr lang="en-US" dirty="0"/>
              <a:t>. Too low Hg\alloy ratio</a:t>
            </a:r>
            <a:r>
              <a:rPr lang="en-US" dirty="0" smtClean="0"/>
              <a:t>.</a:t>
            </a:r>
          </a:p>
          <a:p>
            <a:r>
              <a:rPr lang="en-US" dirty="0" smtClean="0"/>
              <a:t> </a:t>
            </a:r>
            <a:r>
              <a:rPr lang="en-US" dirty="0"/>
              <a:t>2. Under trituration. </a:t>
            </a:r>
            <a:endParaRPr lang="en-US" dirty="0" smtClean="0"/>
          </a:p>
          <a:p>
            <a:r>
              <a:rPr lang="en-US" dirty="0" smtClean="0"/>
              <a:t>3</a:t>
            </a:r>
            <a:r>
              <a:rPr lang="en-US" dirty="0"/>
              <a:t>. Over trituration</a:t>
            </a:r>
            <a:r>
              <a:rPr lang="en-US" dirty="0" smtClean="0"/>
              <a:t>.</a:t>
            </a:r>
          </a:p>
          <a:p>
            <a:r>
              <a:rPr lang="en-US" dirty="0" smtClean="0"/>
              <a:t> </a:t>
            </a:r>
            <a:r>
              <a:rPr lang="en-US" dirty="0"/>
              <a:t>B) Inadequate condensation pressure. Increase condensation pressures improve adaptation at margins and decrease the number of voids</a:t>
            </a:r>
            <a:r>
              <a:rPr lang="en-US" dirty="0" smtClean="0"/>
              <a:t>.</a:t>
            </a:r>
          </a:p>
          <a:p>
            <a:r>
              <a:rPr lang="en-US" dirty="0" smtClean="0"/>
              <a:t> </a:t>
            </a:r>
            <a:r>
              <a:rPr lang="en-US" dirty="0"/>
              <a:t>C) Irregularly shaped particles of alloy powder. voids are not problem with spherical alloys </a:t>
            </a:r>
            <a:endParaRPr lang="en-US" dirty="0" smtClean="0"/>
          </a:p>
          <a:p>
            <a:r>
              <a:rPr lang="en-US" dirty="0" smtClean="0"/>
              <a:t>D</a:t>
            </a:r>
            <a:r>
              <a:rPr lang="en-US" dirty="0"/>
              <a:t>) Insertion of too large increments.</a:t>
            </a:r>
          </a:p>
        </p:txBody>
      </p:sp>
    </p:spTree>
    <p:extLst>
      <p:ext uri="{BB962C8B-B14F-4D97-AF65-F5344CB8AC3E}">
        <p14:creationId xmlns:p14="http://schemas.microsoft.com/office/powerpoint/2010/main" val="3979573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Creep: permanent deformation under static loads (a time dependent plastic deformation). Creep of dental amalgam is a slow progressive permanent deformation of set amalgam which occurs under constant stress (static creep) or intermittent stress (dynamic creep). </a:t>
            </a:r>
            <a:endParaRPr lang="en-US" dirty="0" smtClean="0"/>
          </a:p>
          <a:p>
            <a:r>
              <a:rPr lang="en-US" dirty="0" smtClean="0"/>
              <a:t>Creep </a:t>
            </a:r>
            <a:r>
              <a:rPr lang="en-US" dirty="0"/>
              <a:t>is related to marginal breakdown of low copper amalgams. The higher the creep, the greater is the degree of marginal deterioration (ditching(. Creep causes the amalgam to flow over time such that unsupported amalgam protrudes at the margin of the restoration</a:t>
            </a:r>
          </a:p>
        </p:txBody>
      </p:sp>
      <p:pic>
        <p:nvPicPr>
          <p:cNvPr id="4" name="Picture 3"/>
          <p:cNvPicPr>
            <a:picLocks noChangeAspect="1"/>
          </p:cNvPicPr>
          <p:nvPr/>
        </p:nvPicPr>
        <p:blipFill>
          <a:blip r:embed="rId2"/>
          <a:stretch>
            <a:fillRect/>
          </a:stretch>
        </p:blipFill>
        <p:spPr>
          <a:xfrm>
            <a:off x="4682336" y="4488869"/>
            <a:ext cx="3558848" cy="1684166"/>
          </a:xfrm>
          <a:prstGeom prst="rect">
            <a:avLst/>
          </a:prstGeom>
        </p:spPr>
      </p:pic>
    </p:spTree>
    <p:extLst>
      <p:ext uri="{BB962C8B-B14F-4D97-AF65-F5344CB8AC3E}">
        <p14:creationId xmlns:p14="http://schemas.microsoft.com/office/powerpoint/2010/main" val="3416032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Uses of the amalgam : Amalgam is used most commonly for direct permanent posterior restorations and for large foundation restorations. It may be used for cores with crowns.</a:t>
            </a:r>
          </a:p>
        </p:txBody>
      </p:sp>
    </p:spTree>
    <p:extLst>
      <p:ext uri="{BB962C8B-B14F-4D97-AF65-F5344CB8AC3E}">
        <p14:creationId xmlns:p14="http://schemas.microsoft.com/office/powerpoint/2010/main" val="30005479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highest value of creep was found for the low-copper lath cut alloy, and the lowest values were determined for the high-copper (The 2 phase is associated with higher creep rates). Increase in zinc content gives less creep. Effect of manipulative variables (for increase strength and low creep) </a:t>
            </a:r>
            <a:endParaRPr lang="en-US" dirty="0" smtClean="0"/>
          </a:p>
          <a:p>
            <a:r>
              <a:rPr lang="en-US" dirty="0" smtClean="0"/>
              <a:t>1</a:t>
            </a:r>
            <a:r>
              <a:rPr lang="en-US" dirty="0"/>
              <a:t>) Decrease the Hg\alloy ratio</a:t>
            </a:r>
            <a:r>
              <a:rPr lang="en-US" dirty="0" smtClean="0"/>
              <a:t>.</a:t>
            </a:r>
          </a:p>
          <a:p>
            <a:r>
              <a:rPr lang="en-US" smtClean="0"/>
              <a:t> </a:t>
            </a:r>
            <a:r>
              <a:rPr lang="en-US" dirty="0"/>
              <a:t>2) Maximum condensation pressure applies for lathe cut or admixed alloys</a:t>
            </a:r>
            <a:r>
              <a:rPr lang="en-US"/>
              <a:t>. </a:t>
            </a:r>
            <a:endParaRPr lang="en-US" smtClean="0"/>
          </a:p>
          <a:p>
            <a:r>
              <a:rPr lang="en-US" smtClean="0"/>
              <a:t>3</a:t>
            </a:r>
            <a:r>
              <a:rPr lang="en-US" dirty="0"/>
              <a:t>) Either under or over-trituration or delayed condensation tend to increase the creep rate.</a:t>
            </a:r>
          </a:p>
        </p:txBody>
      </p:sp>
    </p:spTree>
    <p:extLst>
      <p:ext uri="{BB962C8B-B14F-4D97-AF65-F5344CB8AC3E}">
        <p14:creationId xmlns:p14="http://schemas.microsoft.com/office/powerpoint/2010/main" val="2113333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r>
              <a:rPr lang="en-US" sz="3600" dirty="0" smtClean="0">
                <a:latin typeface="Times New Roman" panose="02020603050405020304" pitchFamily="18" charset="0"/>
                <a:cs typeface="Times New Roman" panose="02020603050405020304" pitchFamily="18" charset="0"/>
              </a:rPr>
              <a:t>Thank you</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470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dental </a:t>
            </a:r>
            <a:r>
              <a:rPr lang="en-US" dirty="0" smtClean="0"/>
              <a:t>Amalgam</a:t>
            </a:r>
            <a:endParaRPr lang="en-US" dirty="0"/>
          </a:p>
        </p:txBody>
      </p:sp>
      <p:sp>
        <p:nvSpPr>
          <p:cNvPr id="3" name="Content Placeholder 2"/>
          <p:cNvSpPr>
            <a:spLocks noGrp="1"/>
          </p:cNvSpPr>
          <p:nvPr>
            <p:ph idx="1"/>
          </p:nvPr>
        </p:nvSpPr>
        <p:spPr/>
        <p:txBody>
          <a:bodyPr/>
          <a:lstStyle/>
          <a:p>
            <a:r>
              <a:rPr lang="en-US" dirty="0" smtClean="0"/>
              <a:t>1</a:t>
            </a:r>
            <a:r>
              <a:rPr lang="en-US" dirty="0"/>
              <a:t>) Reasonably easy to insert. </a:t>
            </a:r>
            <a:endParaRPr lang="en-US" dirty="0" smtClean="0"/>
          </a:p>
          <a:p>
            <a:r>
              <a:rPr lang="en-US" dirty="0" smtClean="0"/>
              <a:t>2</a:t>
            </a:r>
            <a:r>
              <a:rPr lang="en-US" dirty="0"/>
              <a:t>) Not sensitive technique. </a:t>
            </a:r>
            <a:endParaRPr lang="en-US" dirty="0" smtClean="0"/>
          </a:p>
          <a:p>
            <a:r>
              <a:rPr lang="en-US" dirty="0" smtClean="0"/>
              <a:t>3</a:t>
            </a:r>
            <a:r>
              <a:rPr lang="en-US" dirty="0"/>
              <a:t>) Maintain anatomical form. </a:t>
            </a:r>
            <a:endParaRPr lang="en-US" dirty="0" smtClean="0"/>
          </a:p>
          <a:p>
            <a:r>
              <a:rPr lang="en-US" dirty="0" smtClean="0"/>
              <a:t>4</a:t>
            </a:r>
            <a:r>
              <a:rPr lang="en-US" dirty="0"/>
              <a:t>) Have reasonably adequate resistance to fracture (strength). </a:t>
            </a:r>
            <a:endParaRPr lang="en-US" dirty="0" smtClean="0"/>
          </a:p>
          <a:p>
            <a:r>
              <a:rPr lang="en-US" dirty="0" smtClean="0"/>
              <a:t>5</a:t>
            </a:r>
            <a:r>
              <a:rPr lang="en-US" dirty="0"/>
              <a:t>) Prevent marginal leakage after a period of time in the mouth</a:t>
            </a:r>
            <a:r>
              <a:rPr lang="en-US" dirty="0" smtClean="0"/>
              <a:t>.</a:t>
            </a:r>
          </a:p>
          <a:p>
            <a:r>
              <a:rPr lang="en-US" dirty="0" smtClean="0"/>
              <a:t> </a:t>
            </a:r>
            <a:r>
              <a:rPr lang="en-US" dirty="0"/>
              <a:t>6) Can be used in stress bearing areas. </a:t>
            </a:r>
            <a:endParaRPr lang="en-US" dirty="0" smtClean="0"/>
          </a:p>
          <a:p>
            <a:r>
              <a:rPr lang="en-US" dirty="0" smtClean="0"/>
              <a:t>7</a:t>
            </a:r>
            <a:r>
              <a:rPr lang="en-US" dirty="0"/>
              <a:t>) Have a relatively long service life (durability). </a:t>
            </a:r>
            <a:endParaRPr lang="en-US" dirty="0" smtClean="0"/>
          </a:p>
          <a:p>
            <a:r>
              <a:rPr lang="en-US" dirty="0" smtClean="0"/>
              <a:t>8</a:t>
            </a:r>
            <a:r>
              <a:rPr lang="en-US" dirty="0"/>
              <a:t>) Low cost. </a:t>
            </a:r>
          </a:p>
        </p:txBody>
      </p:sp>
    </p:spTree>
    <p:extLst>
      <p:ext uri="{BB962C8B-B14F-4D97-AF65-F5344CB8AC3E}">
        <p14:creationId xmlns:p14="http://schemas.microsoft.com/office/powerpoint/2010/main" val="950592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Disadvantages of dental amalgam</a:t>
            </a:r>
          </a:p>
        </p:txBody>
      </p:sp>
      <p:sp>
        <p:nvSpPr>
          <p:cNvPr id="3" name="Content Placeholder 2"/>
          <p:cNvSpPr>
            <a:spLocks noGrp="1"/>
          </p:cNvSpPr>
          <p:nvPr>
            <p:ph idx="1"/>
          </p:nvPr>
        </p:nvSpPr>
        <p:spPr/>
        <p:txBody>
          <a:bodyPr/>
          <a:lstStyle/>
          <a:p>
            <a:r>
              <a:rPr lang="en-US" dirty="0" smtClean="0"/>
              <a:t> </a:t>
            </a:r>
            <a:r>
              <a:rPr lang="en-US" dirty="0"/>
              <a:t>1) The silver color does not match tooth structure. </a:t>
            </a:r>
            <a:endParaRPr lang="en-US" dirty="0" smtClean="0"/>
          </a:p>
          <a:p>
            <a:r>
              <a:rPr lang="en-US" dirty="0" smtClean="0"/>
              <a:t>2</a:t>
            </a:r>
            <a:r>
              <a:rPr lang="en-US" dirty="0"/>
              <a:t>) They are somewhat brittle, subject to corrosion and galvanic action</a:t>
            </a:r>
            <a:r>
              <a:rPr lang="en-US" dirty="0" smtClean="0"/>
              <a:t>.</a:t>
            </a:r>
          </a:p>
          <a:p>
            <a:r>
              <a:rPr lang="en-US" dirty="0" smtClean="0"/>
              <a:t> </a:t>
            </a:r>
            <a:r>
              <a:rPr lang="en-US" dirty="0"/>
              <a:t>3) May demonstrate a degree of marginal breakdown. </a:t>
            </a:r>
            <a:endParaRPr lang="en-US" dirty="0" smtClean="0"/>
          </a:p>
          <a:p>
            <a:r>
              <a:rPr lang="en-US" dirty="0" smtClean="0"/>
              <a:t>4</a:t>
            </a:r>
            <a:r>
              <a:rPr lang="en-US" dirty="0"/>
              <a:t>) Do not help retain weakened tooth structure. </a:t>
            </a:r>
            <a:r>
              <a:rPr lang="en-US" dirty="0" smtClean="0"/>
              <a:t/>
            </a:r>
            <a:br>
              <a:rPr lang="en-US" dirty="0" smtClean="0"/>
            </a:br>
            <a:r>
              <a:rPr lang="en-US" dirty="0" smtClean="0"/>
              <a:t>5</a:t>
            </a:r>
            <a:r>
              <a:rPr lang="en-US" dirty="0"/>
              <a:t>) There are regulatory concerns about amalgam being disposed in the wastewater</a:t>
            </a:r>
          </a:p>
        </p:txBody>
      </p:sp>
    </p:spTree>
    <p:extLst>
      <p:ext uri="{BB962C8B-B14F-4D97-AF65-F5344CB8AC3E}">
        <p14:creationId xmlns:p14="http://schemas.microsoft.com/office/powerpoint/2010/main" val="4162831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Composition</a:t>
            </a:r>
            <a:endParaRPr lang="en-US" dirty="0"/>
          </a:p>
        </p:txBody>
      </p:sp>
      <p:sp>
        <p:nvSpPr>
          <p:cNvPr id="3" name="Content Placeholder 2"/>
          <p:cNvSpPr>
            <a:spLocks noGrp="1"/>
          </p:cNvSpPr>
          <p:nvPr>
            <p:ph idx="1"/>
          </p:nvPr>
        </p:nvSpPr>
        <p:spPr/>
        <p:txBody>
          <a:bodyPr/>
          <a:lstStyle/>
          <a:p>
            <a:r>
              <a:rPr lang="en-US" dirty="0" smtClean="0"/>
              <a:t>The </a:t>
            </a:r>
            <a:r>
              <a:rPr lang="en-US" dirty="0"/>
              <a:t>amalgam alloy consists essentially of silver and tin. In lesser amounts Copper, zinc, and a trace of gold, palladium, indium, selenium</a:t>
            </a:r>
            <a:r>
              <a:rPr lang="en-US" dirty="0" smtClean="0"/>
              <a:t>.</a:t>
            </a:r>
          </a:p>
          <a:p>
            <a:endParaRPr lang="en-US" dirty="0"/>
          </a:p>
        </p:txBody>
      </p:sp>
      <p:pic>
        <p:nvPicPr>
          <p:cNvPr id="4" name="Picture 3"/>
          <p:cNvPicPr>
            <a:picLocks noChangeAspect="1"/>
          </p:cNvPicPr>
          <p:nvPr/>
        </p:nvPicPr>
        <p:blipFill>
          <a:blip r:embed="rId2"/>
          <a:stretch>
            <a:fillRect/>
          </a:stretch>
        </p:blipFill>
        <p:spPr>
          <a:xfrm>
            <a:off x="1197577" y="3026664"/>
            <a:ext cx="6614733" cy="1393750"/>
          </a:xfrm>
          <a:prstGeom prst="rect">
            <a:avLst/>
          </a:prstGeom>
        </p:spPr>
      </p:pic>
    </p:spTree>
    <p:extLst>
      <p:ext uri="{BB962C8B-B14F-4D97-AF65-F5344CB8AC3E}">
        <p14:creationId xmlns:p14="http://schemas.microsoft.com/office/powerpoint/2010/main" val="231397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of each constituent :</a:t>
            </a:r>
          </a:p>
        </p:txBody>
      </p:sp>
      <p:sp>
        <p:nvSpPr>
          <p:cNvPr id="3" name="Content Placeholder 2"/>
          <p:cNvSpPr>
            <a:spLocks noGrp="1"/>
          </p:cNvSpPr>
          <p:nvPr>
            <p:ph idx="1"/>
          </p:nvPr>
        </p:nvSpPr>
        <p:spPr/>
        <p:txBody>
          <a:bodyPr>
            <a:normAutofit/>
          </a:bodyPr>
          <a:lstStyle/>
          <a:p>
            <a:r>
              <a:rPr lang="en-US" dirty="0"/>
              <a:t>Silver (Ag): </a:t>
            </a:r>
            <a:endParaRPr lang="en-US" dirty="0" smtClean="0"/>
          </a:p>
          <a:p>
            <a:r>
              <a:rPr lang="en-US" dirty="0" smtClean="0"/>
              <a:t>1</a:t>
            </a:r>
            <a:r>
              <a:rPr lang="en-US" dirty="0"/>
              <a:t>. Major element in the reaction and whitens the alloy </a:t>
            </a:r>
            <a:endParaRPr lang="en-US" dirty="0" smtClean="0"/>
          </a:p>
          <a:p>
            <a:r>
              <a:rPr lang="en-US" dirty="0" smtClean="0"/>
              <a:t>2</a:t>
            </a:r>
            <a:r>
              <a:rPr lang="en-US" dirty="0"/>
              <a:t>. Decreases the creep. </a:t>
            </a:r>
            <a:endParaRPr lang="en-US" dirty="0" smtClean="0"/>
          </a:p>
          <a:p>
            <a:r>
              <a:rPr lang="en-US" dirty="0" smtClean="0"/>
              <a:t>3</a:t>
            </a:r>
            <a:r>
              <a:rPr lang="en-US" dirty="0"/>
              <a:t>. Increases strength, setting expansion and tarnish resistance . </a:t>
            </a:r>
            <a:endParaRPr lang="en-US" dirty="0" smtClean="0"/>
          </a:p>
          <a:p>
            <a:r>
              <a:rPr lang="en-US" dirty="0" smtClean="0"/>
              <a:t>Tin </a:t>
            </a:r>
            <a:r>
              <a:rPr lang="en-US" dirty="0"/>
              <a:t>(</a:t>
            </a:r>
            <a:r>
              <a:rPr lang="en-US" dirty="0" err="1"/>
              <a:t>Sn</a:t>
            </a:r>
            <a:r>
              <a:rPr lang="en-US" dirty="0"/>
              <a:t>): </a:t>
            </a:r>
            <a:endParaRPr lang="en-US" dirty="0" smtClean="0"/>
          </a:p>
          <a:p>
            <a:r>
              <a:rPr lang="en-US" dirty="0" smtClean="0"/>
              <a:t>1</a:t>
            </a:r>
            <a:r>
              <a:rPr lang="en-US" dirty="0"/>
              <a:t>. Tin controls the reaction between silver and mercury, without Tin the reaction will be too fast and the setting expansion will be unacceptable. </a:t>
            </a:r>
            <a:endParaRPr lang="en-US" dirty="0" smtClean="0"/>
          </a:p>
          <a:p>
            <a:r>
              <a:rPr lang="en-US" dirty="0" smtClean="0"/>
              <a:t>2</a:t>
            </a:r>
            <a:r>
              <a:rPr lang="en-US" dirty="0"/>
              <a:t>. Reduces strength and hardness and resistance to tarnish and </a:t>
            </a:r>
            <a:r>
              <a:rPr lang="en-US" dirty="0" smtClean="0"/>
              <a:t>corrosion</a:t>
            </a:r>
          </a:p>
        </p:txBody>
      </p:sp>
    </p:spTree>
    <p:extLst>
      <p:ext uri="{BB962C8B-B14F-4D97-AF65-F5344CB8AC3E}">
        <p14:creationId xmlns:p14="http://schemas.microsoft.com/office/powerpoint/2010/main" val="700619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Copper (Cu): </a:t>
            </a:r>
          </a:p>
          <a:p>
            <a:r>
              <a:rPr lang="en-US" dirty="0"/>
              <a:t>1. Increases hardness and strength. </a:t>
            </a:r>
          </a:p>
          <a:p>
            <a:r>
              <a:rPr lang="en-US" dirty="0"/>
              <a:t>2. Increases setting expansion. </a:t>
            </a:r>
          </a:p>
          <a:p>
            <a:r>
              <a:rPr lang="en-US" dirty="0"/>
              <a:t>Zinc ) Zn): </a:t>
            </a:r>
          </a:p>
          <a:p>
            <a:r>
              <a:rPr lang="en-US" dirty="0"/>
              <a:t>1. Zinc acts as a scavenger or deoxidizer during manufacture (prevents the oxidation of the elements like silver, copper or tin). Alloy without Zinc are more brittle, and amalgam formed by them are less plastic.</a:t>
            </a:r>
          </a:p>
          <a:p>
            <a:r>
              <a:rPr lang="en-US" dirty="0"/>
              <a:t> 2. Zinc causes delayed expansion if the amalgam mix is contaminated with moisture during manipulation.</a:t>
            </a:r>
          </a:p>
          <a:p>
            <a:endParaRPr lang="en-US" dirty="0"/>
          </a:p>
        </p:txBody>
      </p:sp>
    </p:spTree>
    <p:extLst>
      <p:ext uri="{BB962C8B-B14F-4D97-AF65-F5344CB8AC3E}">
        <p14:creationId xmlns:p14="http://schemas.microsoft.com/office/powerpoint/2010/main" val="12737952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2633472" y="2258569"/>
            <a:ext cx="3592363" cy="2341156"/>
          </a:xfrm>
          <a:prstGeom prst="rect">
            <a:avLst/>
          </a:prstGeom>
        </p:spPr>
      </p:pic>
    </p:spTree>
    <p:extLst>
      <p:ext uri="{BB962C8B-B14F-4D97-AF65-F5344CB8AC3E}">
        <p14:creationId xmlns:p14="http://schemas.microsoft.com/office/powerpoint/2010/main" val="20767465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Amalgam alloys</a:t>
            </a:r>
          </a:p>
        </p:txBody>
      </p:sp>
      <p:sp>
        <p:nvSpPr>
          <p:cNvPr id="3" name="Content Placeholder 2"/>
          <p:cNvSpPr>
            <a:spLocks noGrp="1"/>
          </p:cNvSpPr>
          <p:nvPr>
            <p:ph idx="1"/>
          </p:nvPr>
        </p:nvSpPr>
        <p:spPr/>
        <p:txBody>
          <a:bodyPr/>
          <a:lstStyle/>
          <a:p>
            <a:r>
              <a:rPr lang="en-US" dirty="0" smtClean="0"/>
              <a:t>• </a:t>
            </a:r>
            <a:r>
              <a:rPr lang="en-US" dirty="0"/>
              <a:t>Based on copper content (most popular one) </a:t>
            </a:r>
            <a:endParaRPr lang="en-US" dirty="0" smtClean="0"/>
          </a:p>
          <a:p>
            <a:r>
              <a:rPr lang="en-US" dirty="0" smtClean="0"/>
              <a:t>1</a:t>
            </a:r>
            <a:r>
              <a:rPr lang="en-US" dirty="0"/>
              <a:t>) Low copper alloys: (5% or less copper) it is either irregular (lathe-cut) or spherical in shape. </a:t>
            </a:r>
            <a:endParaRPr lang="en-US" dirty="0" smtClean="0"/>
          </a:p>
          <a:p>
            <a:r>
              <a:rPr lang="en-US" dirty="0" smtClean="0"/>
              <a:t>2</a:t>
            </a:r>
            <a:r>
              <a:rPr lang="en-US" dirty="0"/>
              <a:t>) High copper alloys: (13% to 30% copper) either a. Admixed or dispersion or blended alloys b. Single compositional or </a:t>
            </a:r>
            <a:r>
              <a:rPr lang="en-US" dirty="0" err="1"/>
              <a:t>uni</a:t>
            </a:r>
            <a:r>
              <a:rPr lang="en-US" dirty="0"/>
              <a:t> composition alloys • Based on zinc content </a:t>
            </a:r>
            <a:endParaRPr lang="en-US" dirty="0" smtClean="0"/>
          </a:p>
          <a:p>
            <a:r>
              <a:rPr lang="en-US" dirty="0" smtClean="0"/>
              <a:t>1</a:t>
            </a:r>
            <a:r>
              <a:rPr lang="en-US" dirty="0"/>
              <a:t>) Zinc containing alloys: contain more than 0.01% Zinc. </a:t>
            </a:r>
            <a:endParaRPr lang="en-US" dirty="0" smtClean="0"/>
          </a:p>
          <a:p>
            <a:r>
              <a:rPr lang="en-US" dirty="0" smtClean="0"/>
              <a:t>2</a:t>
            </a:r>
            <a:r>
              <a:rPr lang="en-US" dirty="0"/>
              <a:t>) Zinc Free alloys: contain less than 0.01% Zinc . • Based on shape of the alloy particle: </a:t>
            </a:r>
            <a:endParaRPr lang="en-US" dirty="0" smtClean="0"/>
          </a:p>
          <a:p>
            <a:r>
              <a:rPr lang="en-US" dirty="0" smtClean="0"/>
              <a:t>1</a:t>
            </a:r>
            <a:r>
              <a:rPr lang="en-US" dirty="0"/>
              <a:t>) Lathe cut alloys or irregular shape. 2) Spherical alloys . 3) Mixture of lathe-cut and spherical particles </a:t>
            </a:r>
          </a:p>
        </p:txBody>
      </p:sp>
    </p:spTree>
    <p:extLst>
      <p:ext uri="{BB962C8B-B14F-4D97-AF65-F5344CB8AC3E}">
        <p14:creationId xmlns:p14="http://schemas.microsoft.com/office/powerpoint/2010/main" val="1095572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1556</TotalTime>
  <Words>1524</Words>
  <Application>Microsoft Office PowerPoint</Application>
  <PresentationFormat>Widescreen</PresentationFormat>
  <Paragraphs>79</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Times New Roman</vt:lpstr>
      <vt:lpstr>Trebuchet MS</vt:lpstr>
      <vt:lpstr>Wingdings 3</vt:lpstr>
      <vt:lpstr>Facet</vt:lpstr>
      <vt:lpstr>Dental amalgam:</vt:lpstr>
      <vt:lpstr>PowerPoint Presentation</vt:lpstr>
      <vt:lpstr>Advantages of dental Amalgam</vt:lpstr>
      <vt:lpstr>Disadvantages of dental amalgam</vt:lpstr>
      <vt:lpstr>Composition</vt:lpstr>
      <vt:lpstr>Function of each constituent :</vt:lpstr>
      <vt:lpstr>PowerPoint Presentation</vt:lpstr>
      <vt:lpstr>PowerPoint Presentation</vt:lpstr>
      <vt:lpstr>Classification of Amalgam alloys</vt:lpstr>
      <vt:lpstr>Based on number of alloyed metals:</vt:lpstr>
      <vt:lpstr>Properties of set amalgam</vt:lpstr>
      <vt:lpstr>PowerPoint Presentation</vt:lpstr>
      <vt:lpstr>Factors favoring contraction</vt:lpstr>
      <vt:lpstr>PowerPoint Presentation</vt:lpstr>
      <vt:lpstr>PowerPoint Presentation</vt:lpstr>
      <vt:lpstr>The factors affecting strength of the amalgam are:</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12</cp:revision>
  <dcterms:created xsi:type="dcterms:W3CDTF">2023-10-14T05:54:30Z</dcterms:created>
  <dcterms:modified xsi:type="dcterms:W3CDTF">2023-10-24T05:54:41Z</dcterms:modified>
</cp:coreProperties>
</file>