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9"/>
  </p:notesMasterIdLst>
  <p:handoutMasterIdLst>
    <p:handoutMasterId r:id="rId20"/>
  </p:handoutMasterIdLst>
  <p:sldIdLst>
    <p:sldId id="256" r:id="rId2"/>
    <p:sldId id="392" r:id="rId3"/>
    <p:sldId id="431" r:id="rId4"/>
    <p:sldId id="445" r:id="rId5"/>
    <p:sldId id="432" r:id="rId6"/>
    <p:sldId id="421" r:id="rId7"/>
    <p:sldId id="407" r:id="rId8"/>
    <p:sldId id="446" r:id="rId9"/>
    <p:sldId id="447" r:id="rId10"/>
    <p:sldId id="427" r:id="rId11"/>
    <p:sldId id="448" r:id="rId12"/>
    <p:sldId id="449" r:id="rId13"/>
    <p:sldId id="450" r:id="rId14"/>
    <p:sldId id="453" r:id="rId15"/>
    <p:sldId id="451" r:id="rId16"/>
    <p:sldId id="452" r:id="rId17"/>
    <p:sldId id="290" r:id="rId18"/>
  </p:sldIdLst>
  <p:sldSz cx="12188825"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5" pos="3839">
          <p15:clr>
            <a:srgbClr val="A4A3A4"/>
          </p15:clr>
        </p15:guide>
        <p15:guide id="6" pos="1007">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72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howGuides="1">
      <p:cViewPr varScale="1">
        <p:scale>
          <a:sx n="108" d="100"/>
          <a:sy n="108" d="100"/>
        </p:scale>
        <p:origin x="52" y="68"/>
      </p:cViewPr>
      <p:guideLst>
        <p:guide orient="horz" pos="2160"/>
        <p:guide pos="3839"/>
        <p:guide pos="1007"/>
      </p:guideLst>
    </p:cSldViewPr>
  </p:slideViewPr>
  <p:notesTextViewPr>
    <p:cViewPr>
      <p:scale>
        <a:sx n="1" d="1"/>
        <a:sy n="1" d="1"/>
      </p:scale>
      <p:origin x="0" y="0"/>
    </p:cViewPr>
  </p:notesTextViewPr>
  <p:notesViewPr>
    <p:cSldViewPr showGuides="1">
      <p:cViewPr varScale="1">
        <p:scale>
          <a:sx n="63" d="100"/>
          <a:sy n="63" d="100"/>
        </p:scale>
        <p:origin x="2838"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fld id="{BDB7646E-8811-423A-9C42-2CBFADA00A96}" type="datetimeFigureOut">
              <a:rPr lang="en-US" smtClean="0"/>
              <a:t>3/18/2025</a:t>
            </a:fld>
            <a:endParaRPr 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04360E59-1627-4404-ACC5-51C744AB0F27}" type="slidenum">
              <a:rPr lang="en-US" smtClean="0"/>
              <a:t>‹#›</a:t>
            </a:fld>
            <a:endParaRPr lang="en-US"/>
          </a:p>
        </p:txBody>
      </p:sp>
    </p:spTree>
    <p:extLst>
      <p:ext uri="{BB962C8B-B14F-4D97-AF65-F5344CB8AC3E}">
        <p14:creationId xmlns:p14="http://schemas.microsoft.com/office/powerpoint/2010/main" val="516225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solidFill>
                  <a:schemeClr val="tx1"/>
                </a:solidFill>
              </a:defRPr>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solidFill>
                  <a:schemeClr val="tx1"/>
                </a:solidFill>
              </a:defRPr>
            </a:lvl1pPr>
          </a:lstStyle>
          <a:p>
            <a:fld id="{D677E230-58DD-43ED-96A1-552DDAB53532}" type="datetimeFigureOut">
              <a:rPr lang="en-US" smtClean="0"/>
              <a:pPr/>
              <a:t>3/18/2025</a:t>
            </a:fld>
            <a:endParaRPr lang="en-US"/>
          </a:p>
        </p:txBody>
      </p:sp>
      <p:sp>
        <p:nvSpPr>
          <p:cNvPr id="4" name="Slide Image Placeholder 3"/>
          <p:cNvSpPr>
            <a:spLocks noGrp="1" noRot="1" noChangeAspect="1"/>
          </p:cNvSpPr>
          <p:nvPr>
            <p:ph type="sldImg" idx="2"/>
          </p:nvPr>
        </p:nvSpPr>
        <p:spPr>
          <a:xfrm>
            <a:off x="458788" y="720725"/>
            <a:ext cx="6397625"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solidFill>
                  <a:schemeClr val="tx1"/>
                </a:solidFill>
              </a:defRPr>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solidFill>
                  <a:schemeClr val="tx1"/>
                </a:solidFill>
              </a:defRPr>
            </a:lvl1pPr>
          </a:lstStyle>
          <a:p>
            <a:fld id="{841221E5-7225-48EB-A4EE-420E7BFCF705}" type="slidenum">
              <a:rPr lang="en-US" smtClean="0"/>
              <a:pPr/>
              <a:t>‹#›</a:t>
            </a:fld>
            <a:endParaRPr lang="en-US"/>
          </a:p>
        </p:txBody>
      </p:sp>
    </p:spTree>
    <p:extLst>
      <p:ext uri="{BB962C8B-B14F-4D97-AF65-F5344CB8AC3E}">
        <p14:creationId xmlns:p14="http://schemas.microsoft.com/office/powerpoint/2010/main" val="1556669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2"/>
        </a:solidFill>
        <a:latin typeface="+mn-lt"/>
        <a:ea typeface="+mn-ea"/>
        <a:cs typeface="+mn-cs"/>
      </a:defRPr>
    </a:lvl1pPr>
    <a:lvl2pPr marL="457200" algn="l" defTabSz="914400" rtl="0" eaLnBrk="1" latinLnBrk="0" hangingPunct="1">
      <a:defRPr sz="1200" kern="1200">
        <a:solidFill>
          <a:schemeClr val="tx2"/>
        </a:solidFill>
        <a:latin typeface="+mn-lt"/>
        <a:ea typeface="+mn-ea"/>
        <a:cs typeface="+mn-cs"/>
      </a:defRPr>
    </a:lvl2pPr>
    <a:lvl3pPr marL="914400" algn="l" defTabSz="914400" rtl="0" eaLnBrk="1" latinLnBrk="0" hangingPunct="1">
      <a:defRPr sz="1200" kern="1200">
        <a:solidFill>
          <a:schemeClr val="tx2"/>
        </a:solidFill>
        <a:latin typeface="+mn-lt"/>
        <a:ea typeface="+mn-ea"/>
        <a:cs typeface="+mn-cs"/>
      </a:defRPr>
    </a:lvl3pPr>
    <a:lvl4pPr marL="1371600" algn="l" defTabSz="914400" rtl="0" eaLnBrk="1" latinLnBrk="0" hangingPunct="1">
      <a:defRPr sz="1200" kern="1200">
        <a:solidFill>
          <a:schemeClr val="tx2"/>
        </a:solidFill>
        <a:latin typeface="+mn-lt"/>
        <a:ea typeface="+mn-ea"/>
        <a:cs typeface="+mn-cs"/>
      </a:defRPr>
    </a:lvl4pPr>
    <a:lvl5pPr marL="1828800" algn="l" defTabSz="914400" rtl="0" eaLnBrk="1" latinLnBrk="0" hangingPunct="1">
      <a:defRPr sz="1200" kern="1200">
        <a:solidFill>
          <a:schemeClr val="tx2"/>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A60EEC-589F-8627-7A70-FE668FEBC69C}"/>
              </a:ext>
            </a:extLst>
          </p:cNvPr>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en-US"/>
              <a:t>Click to edit Master subtitle style</a:t>
            </a:r>
          </a:p>
        </p:txBody>
      </p:sp>
      <p:grpSp>
        <p:nvGrpSpPr>
          <p:cNvPr id="7" name="Group 6">
            <a:extLst>
              <a:ext uri="{FF2B5EF4-FFF2-40B4-BE49-F238E27FC236}">
                <a16:creationId xmlns:a16="http://schemas.microsoft.com/office/drawing/2014/main" id="{EAB409D9-CB05-C02D-27D4-B48EEFD1AFAF}"/>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9539E7B7-89AB-D701-8DB8-FF2AB33BA8E9}"/>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DA8FF8D8-4822-8FE3-A258-A5237BF0DE21}"/>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2B201BB6-CE50-76AD-F209-90A815548CEC}"/>
                </a:ext>
              </a:extLst>
            </p:cNvPr>
            <p:cNvSpPr/>
            <p:nvPr/>
          </p:nvSpPr>
          <p:spPr>
            <a:xfrm>
              <a:off x="0" y="0"/>
              <a:ext cx="1472184" cy="1024128"/>
            </a:xfrm>
            <a:prstGeom prst="rect">
              <a:avLst/>
            </a:prstGeom>
            <a:blipFill>
              <a:blip r:embed="rId2"/>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sp>
        <p:nvSpPr>
          <p:cNvPr id="12" name="Rectangle 11">
            <a:extLst>
              <a:ext uri="{FF2B5EF4-FFF2-40B4-BE49-F238E27FC236}">
                <a16:creationId xmlns:a16="http://schemas.microsoft.com/office/drawing/2014/main" id="{DA9B77F2-2391-AD2C-6C9D-D3D120569D90}"/>
              </a:ext>
            </a:extLst>
          </p:cNvPr>
          <p:cNvSpPr/>
          <p:nvPr userDrawn="1"/>
        </p:nvSpPr>
        <p:spPr>
          <a:xfrm>
            <a:off x="111025" y="136668"/>
            <a:ext cx="11966775" cy="6584664"/>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80518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0AFF2F-A8BD-568A-1D5C-D27CFE99ADF3}"/>
              </a:ext>
            </a:extLst>
          </p:cNvPr>
          <p:cNvSpPr>
            <a:spLocks noGrp="1"/>
          </p:cNvSpPr>
          <p:nvPr>
            <p:ph type="dt" sz="half" idx="10"/>
          </p:nvPr>
        </p:nvSpPr>
        <p:spPr/>
        <p:txBody>
          <a:bodyPr/>
          <a:lstStyle/>
          <a:p>
            <a:fld id="{FB74EC88-80EF-45B4-82D2-C5DF37C50BAD}" type="datetime1">
              <a:rPr lang="en-US" smtClean="0"/>
              <a:t>3/18/2025</a:t>
            </a:fld>
            <a:endParaRPr lang="en-US"/>
          </a:p>
        </p:txBody>
      </p:sp>
      <p:sp>
        <p:nvSpPr>
          <p:cNvPr id="3" name="Footer Placeholder 2">
            <a:extLst>
              <a:ext uri="{FF2B5EF4-FFF2-40B4-BE49-F238E27FC236}">
                <a16:creationId xmlns:a16="http://schemas.microsoft.com/office/drawing/2014/main" id="{B837642E-3277-7ACA-BE65-80D07438F70A}"/>
              </a:ext>
            </a:extLst>
          </p:cNvPr>
          <p:cNvSpPr>
            <a:spLocks noGrp="1"/>
          </p:cNvSpPr>
          <p:nvPr>
            <p:ph type="ftr" sz="quarter" idx="11"/>
          </p:nvPr>
        </p:nvSpPr>
        <p:spPr/>
        <p:txBody>
          <a:bodyPr/>
          <a:lstStyle/>
          <a:p>
            <a:r>
              <a:rPr lang="en-US"/>
              <a:t>Add a footer</a:t>
            </a:r>
            <a:endParaRPr lang="en-US" dirty="0"/>
          </a:p>
        </p:txBody>
      </p:sp>
      <p:sp>
        <p:nvSpPr>
          <p:cNvPr id="4" name="Slide Number Placeholder 3">
            <a:extLst>
              <a:ext uri="{FF2B5EF4-FFF2-40B4-BE49-F238E27FC236}">
                <a16:creationId xmlns:a16="http://schemas.microsoft.com/office/drawing/2014/main" id="{BEDA56E4-3C1C-4196-23B7-DB2345B93814}"/>
              </a:ext>
            </a:extLst>
          </p:cNvPr>
          <p:cNvSpPr>
            <a:spLocks noGrp="1"/>
          </p:cNvSpPr>
          <p:nvPr>
            <p:ph type="sldNum" sz="quarter" idx="12"/>
          </p:nvPr>
        </p:nvSpPr>
        <p:spPr>
          <a:xfrm>
            <a:off x="9142412" y="304800"/>
            <a:ext cx="2742486" cy="365125"/>
          </a:xfrm>
        </p:spPr>
        <p:txBody>
          <a:bodyPr/>
          <a:lstStyle>
            <a:lvl1pPr>
              <a:defRPr sz="1400">
                <a:solidFill>
                  <a:schemeClr val="bg1"/>
                </a:solidFill>
              </a:defRPr>
            </a:lvl1pPr>
          </a:lstStyle>
          <a:p>
            <a:fld id="{7DC1BBB0-96F0-4077-A278-0F3FB5C104D3}" type="slidenum">
              <a:rPr lang="en-US" smtClean="0"/>
              <a:pPr/>
              <a:t>‹#›</a:t>
            </a:fld>
            <a:endParaRPr lang="en-US"/>
          </a:p>
        </p:txBody>
      </p:sp>
    </p:spTree>
    <p:extLst>
      <p:ext uri="{BB962C8B-B14F-4D97-AF65-F5344CB8AC3E}">
        <p14:creationId xmlns:p14="http://schemas.microsoft.com/office/powerpoint/2010/main" val="4055318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835B16D7-FA58-423B-9C45-A58A45F45239}"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496A82-6D65-4B71-B700-DFC6EB8823B3}" type="slidenum">
              <a:rPr lang="en-US" smtClean="0"/>
              <a:t>‹#›</a:t>
            </a:fld>
            <a:endParaRPr lang="en-US"/>
          </a:p>
        </p:txBody>
      </p:sp>
    </p:spTree>
    <p:extLst>
      <p:ext uri="{BB962C8B-B14F-4D97-AF65-F5344CB8AC3E}">
        <p14:creationId xmlns:p14="http://schemas.microsoft.com/office/powerpoint/2010/main" val="3997066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6E025-BC44-2E4A-046E-57D375D583DB}"/>
              </a:ext>
            </a:extLst>
          </p:cNvPr>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C3520F-7348-7FBE-757F-F0F230320A72}"/>
              </a:ext>
            </a:extLst>
          </p:cNvPr>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40BDE8-E2B2-B204-9207-0C64FF39E0C9}"/>
              </a:ext>
            </a:extLst>
          </p:cNvPr>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74ABB-A2C5-4230-862B-81C5A29EA900}" type="datetime1">
              <a:rPr lang="en-US" smtClean="0"/>
              <a:t>3/18/2025</a:t>
            </a:fld>
            <a:endParaRPr lang="en-US" dirty="0"/>
          </a:p>
        </p:txBody>
      </p:sp>
      <p:sp>
        <p:nvSpPr>
          <p:cNvPr id="5" name="Footer Placeholder 4">
            <a:extLst>
              <a:ext uri="{FF2B5EF4-FFF2-40B4-BE49-F238E27FC236}">
                <a16:creationId xmlns:a16="http://schemas.microsoft.com/office/drawing/2014/main" id="{C7F2CF12-6D60-52BE-A35C-72B906B67244}"/>
              </a:ext>
            </a:extLst>
          </p:cNvPr>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Add a footer</a:t>
            </a:r>
            <a:endParaRPr lang="en-US" dirty="0"/>
          </a:p>
        </p:txBody>
      </p:sp>
      <p:sp>
        <p:nvSpPr>
          <p:cNvPr id="6" name="Slide Number Placeholder 5">
            <a:extLst>
              <a:ext uri="{FF2B5EF4-FFF2-40B4-BE49-F238E27FC236}">
                <a16:creationId xmlns:a16="http://schemas.microsoft.com/office/drawing/2014/main" id="{77B9E6CB-41C5-737F-54BB-FC5D1AA91E64}"/>
              </a:ext>
            </a:extLst>
          </p:cNvPr>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1BBB0-96F0-4077-A278-0F3FB5C104D3}" type="slidenum">
              <a:rPr lang="en-US" smtClean="0"/>
              <a:pPr/>
              <a:t>‹#›</a:t>
            </a:fld>
            <a:endParaRPr lang="en-US"/>
          </a:p>
        </p:txBody>
      </p:sp>
      <p:grpSp>
        <p:nvGrpSpPr>
          <p:cNvPr id="7" name="Group 6">
            <a:extLst>
              <a:ext uri="{FF2B5EF4-FFF2-40B4-BE49-F238E27FC236}">
                <a16:creationId xmlns:a16="http://schemas.microsoft.com/office/drawing/2014/main" id="{37E62E8E-2DA7-4088-E27F-8DA6B360D31A}"/>
              </a:ext>
            </a:extLst>
          </p:cNvPr>
          <p:cNvGrpSpPr/>
          <p:nvPr userDrawn="1"/>
        </p:nvGrpSpPr>
        <p:grpSpPr>
          <a:xfrm>
            <a:off x="9979600" y="121444"/>
            <a:ext cx="2439158" cy="1371600"/>
            <a:chOff x="0" y="0"/>
            <a:chExt cx="1700784" cy="1024128"/>
          </a:xfrm>
        </p:grpSpPr>
        <p:sp>
          <p:nvSpPr>
            <p:cNvPr id="8" name="Rectangle 7">
              <a:extLst>
                <a:ext uri="{FF2B5EF4-FFF2-40B4-BE49-F238E27FC236}">
                  <a16:creationId xmlns:a16="http://schemas.microsoft.com/office/drawing/2014/main" id="{DDBEF75D-824A-3F4E-4B06-D69727D3D41B}"/>
                </a:ext>
              </a:extLst>
            </p:cNvPr>
            <p:cNvSpPr/>
            <p:nvPr/>
          </p:nvSpPr>
          <p:spPr>
            <a:xfrm>
              <a:off x="0" y="0"/>
              <a:ext cx="1700784" cy="1024128"/>
            </a:xfrm>
            <a:prstGeom prst="rect">
              <a:avLst/>
            </a:prstGeom>
            <a:solidFill>
              <a:schemeClr val="bg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Rectangle 12">
              <a:extLst>
                <a:ext uri="{FF2B5EF4-FFF2-40B4-BE49-F238E27FC236}">
                  <a16:creationId xmlns:a16="http://schemas.microsoft.com/office/drawing/2014/main" id="{00D79712-6196-F143-8273-02137656E096}"/>
                </a:ext>
              </a:extLst>
            </p:cNvPr>
            <p:cNvSpPr/>
            <p:nvPr/>
          </p:nvSpPr>
          <p:spPr>
            <a:xfrm>
              <a:off x="0" y="0"/>
              <a:ext cx="1463040" cy="1014984"/>
            </a:xfrm>
            <a:custGeom>
              <a:avLst/>
              <a:gdLst>
                <a:gd name="connsiteX0" fmla="*/ 0 w 1462822"/>
                <a:gd name="connsiteY0" fmla="*/ 0 h 1014481"/>
                <a:gd name="connsiteX1" fmla="*/ 1462822 w 1462822"/>
                <a:gd name="connsiteY1" fmla="*/ 0 h 1014481"/>
                <a:gd name="connsiteX2" fmla="*/ 1462822 w 1462822"/>
                <a:gd name="connsiteY2" fmla="*/ 1014481 h 1014481"/>
                <a:gd name="connsiteX3" fmla="*/ 0 w 1462822"/>
                <a:gd name="connsiteY3" fmla="*/ 1014481 h 1014481"/>
                <a:gd name="connsiteX4" fmla="*/ 0 w 1462822"/>
                <a:gd name="connsiteY4" fmla="*/ 0 h 1014481"/>
                <a:gd name="connsiteX0" fmla="*/ 0 w 1462822"/>
                <a:gd name="connsiteY0" fmla="*/ 0 h 1014481"/>
                <a:gd name="connsiteX1" fmla="*/ 1462822 w 1462822"/>
                <a:gd name="connsiteY1" fmla="*/ 0 h 1014481"/>
                <a:gd name="connsiteX2" fmla="*/ 1462822 w 1462822"/>
                <a:gd name="connsiteY2" fmla="*/ 1014481 h 1014481"/>
                <a:gd name="connsiteX3" fmla="*/ 638269 w 1462822"/>
                <a:gd name="connsiteY3" fmla="*/ 407899 h 1014481"/>
                <a:gd name="connsiteX4" fmla="*/ 0 w 1462822"/>
                <a:gd name="connsiteY4" fmla="*/ 0 h 10144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822" h="1014481">
                  <a:moveTo>
                    <a:pt x="0" y="0"/>
                  </a:moveTo>
                  <a:lnTo>
                    <a:pt x="1462822" y="0"/>
                  </a:lnTo>
                  <a:lnTo>
                    <a:pt x="1462822" y="1014481"/>
                  </a:lnTo>
                  <a:lnTo>
                    <a:pt x="638269" y="407899"/>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Rectangle 9">
              <a:extLst>
                <a:ext uri="{FF2B5EF4-FFF2-40B4-BE49-F238E27FC236}">
                  <a16:creationId xmlns:a16="http://schemas.microsoft.com/office/drawing/2014/main" id="{7F00C420-B7FB-7EE5-E080-670618454FD7}"/>
                </a:ext>
              </a:extLst>
            </p:cNvPr>
            <p:cNvSpPr/>
            <p:nvPr/>
          </p:nvSpPr>
          <p:spPr>
            <a:xfrm>
              <a:off x="0" y="0"/>
              <a:ext cx="1472184" cy="1024128"/>
            </a:xfrm>
            <a:prstGeom prst="rect">
              <a:avLst/>
            </a:prstGeom>
            <a:blipFill>
              <a:blip r:embed="rId5"/>
              <a:stretch>
                <a:fillRect/>
              </a:stretch>
            </a:bli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grpSp>
      <p:pic>
        <p:nvPicPr>
          <p:cNvPr id="11" name="Picture 10">
            <a:extLst>
              <a:ext uri="{FF2B5EF4-FFF2-40B4-BE49-F238E27FC236}">
                <a16:creationId xmlns:a16="http://schemas.microsoft.com/office/drawing/2014/main" id="{64A237CE-0774-F2D2-1A12-2C95E35618E3}"/>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227012" y="192896"/>
            <a:ext cx="685801" cy="785495"/>
          </a:xfrm>
          <a:prstGeom prst="rect">
            <a:avLst/>
          </a:prstGeom>
          <a:noFill/>
          <a:ln>
            <a:noFill/>
          </a:ln>
        </p:spPr>
      </p:pic>
      <p:sp>
        <p:nvSpPr>
          <p:cNvPr id="12" name="Rectangle 11">
            <a:extLst>
              <a:ext uri="{FF2B5EF4-FFF2-40B4-BE49-F238E27FC236}">
                <a16:creationId xmlns:a16="http://schemas.microsoft.com/office/drawing/2014/main" id="{24A27DD6-2417-9D09-E6CA-A2E010E831DC}"/>
              </a:ext>
            </a:extLst>
          </p:cNvPr>
          <p:cNvSpPr/>
          <p:nvPr userDrawn="1"/>
        </p:nvSpPr>
        <p:spPr>
          <a:xfrm>
            <a:off x="97911" y="121444"/>
            <a:ext cx="11979889" cy="6615112"/>
          </a:xfrm>
          <a:prstGeom prst="rect">
            <a:avLst/>
          </a:prstGeom>
          <a:noFill/>
          <a:ln>
            <a:solidFill>
              <a:srgbClr val="4472C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4027905"/>
      </p:ext>
    </p:extLst>
  </p:cSld>
  <p:clrMap bg1="lt1" tx1="dk1" bg2="lt2" tx2="dk2" accent1="accent1" accent2="accent2" accent3="accent3" accent4="accent4" accent5="accent5" accent6="accent6" hlink="hlink" folHlink="folHlink"/>
  <p:sldLayoutIdLst>
    <p:sldLayoutId id="2147483661" r:id="rId1"/>
    <p:sldLayoutId id="2147483667" r:id="rId2"/>
    <p:sldLayoutId id="2147483668"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BAE67A5E-824D-209C-84A3-3D6BA71E64D8}"/>
              </a:ext>
            </a:extLst>
          </p:cNvPr>
          <p:cNvSpPr txBox="1">
            <a:spLocks noChangeArrowheads="1"/>
          </p:cNvSpPr>
          <p:nvPr/>
        </p:nvSpPr>
        <p:spPr bwMode="auto">
          <a:xfrm>
            <a:off x="1291199" y="1478784"/>
            <a:ext cx="8792038" cy="3017016"/>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800"/>
              </a:spcAft>
            </a:pPr>
            <a:r>
              <a:rPr lang="en-US" sz="2400" dirty="0">
                <a:effectLst/>
                <a:latin typeface="Franklin Gothic Medium" panose="020B0603020102020204" pitchFamily="34" charset="0"/>
                <a:ea typeface="Calibri" panose="020F0502020204030204" pitchFamily="34" charset="0"/>
                <a:cs typeface="+mj-cs"/>
              </a:rPr>
              <a:t>Al-</a:t>
            </a:r>
            <a:r>
              <a:rPr lang="en-US" sz="2400" dirty="0" err="1">
                <a:effectLst/>
                <a:latin typeface="Franklin Gothic Medium" panose="020B0603020102020204" pitchFamily="34" charset="0"/>
                <a:ea typeface="Calibri" panose="020F0502020204030204" pitchFamily="34" charset="0"/>
                <a:cs typeface="+mj-cs"/>
              </a:rPr>
              <a:t>Mustaqbal</a:t>
            </a:r>
            <a:r>
              <a:rPr lang="en-US" sz="2400" dirty="0">
                <a:effectLst/>
                <a:latin typeface="Franklin Gothic Medium" panose="020B0603020102020204" pitchFamily="34" charset="0"/>
                <a:ea typeface="Calibri" panose="020F0502020204030204" pitchFamily="34" charset="0"/>
                <a:cs typeface="+mj-cs"/>
              </a:rPr>
              <a:t> University</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Biomedical Engineering Department</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Class: </a:t>
            </a:r>
            <a:r>
              <a:rPr lang="en-US" sz="2400" dirty="0">
                <a:latin typeface="Franklin Gothic Medium" panose="020B0603020102020204" pitchFamily="34" charset="0"/>
                <a:ea typeface="Calibri" panose="020F0502020204030204" pitchFamily="34" charset="0"/>
                <a:cs typeface="+mj-cs"/>
              </a:rPr>
              <a:t>3</a:t>
            </a:r>
            <a:r>
              <a:rPr lang="en-US" sz="2400" baseline="30000" dirty="0">
                <a:latin typeface="Franklin Gothic Medium" panose="020B0603020102020204" pitchFamily="34" charset="0"/>
                <a:ea typeface="Calibri" panose="020F0502020204030204" pitchFamily="34" charset="0"/>
                <a:cs typeface="+mj-cs"/>
              </a:rPr>
              <a:t>th</a:t>
            </a: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Subject: </a:t>
            </a:r>
            <a:r>
              <a:rPr lang="en-US" sz="2400" dirty="0">
                <a:latin typeface="Franklin Gothic Medium" panose="020B0603020102020204" pitchFamily="34" charset="0"/>
                <a:ea typeface="Calibri" panose="020F0502020204030204" pitchFamily="34" charset="0"/>
                <a:cs typeface="+mj-cs"/>
              </a:rPr>
              <a:t>P</a:t>
            </a:r>
            <a:r>
              <a:rPr lang="en-US" sz="2400" dirty="0">
                <a:effectLst/>
                <a:latin typeface="Franklin Gothic Medium" panose="020B0603020102020204" pitchFamily="34" charset="0"/>
                <a:ea typeface="Calibri" panose="020F0502020204030204" pitchFamily="34" charset="0"/>
                <a:cs typeface="+mj-cs"/>
              </a:rPr>
              <a:t>hysiology</a:t>
            </a:r>
            <a:r>
              <a:rPr lang="ar-IQ" sz="2400" dirty="0">
                <a:effectLst/>
                <a:latin typeface="Franklin Gothic Medium" panose="020B0603020102020204" pitchFamily="34" charset="0"/>
                <a:ea typeface="Calibri" panose="020F0502020204030204" pitchFamily="34" charset="0"/>
                <a:cs typeface="+mj-cs"/>
              </a:rPr>
              <a:t> </a:t>
            </a:r>
            <a:r>
              <a:rPr lang="en-US" sz="2400" dirty="0">
                <a:latin typeface="Franklin Gothic Medium" panose="020B0603020102020204" pitchFamily="34" charset="0"/>
                <a:ea typeface="Calibri" panose="020F0502020204030204" pitchFamily="34" charset="0"/>
                <a:cs typeface="+mj-cs"/>
              </a:rPr>
              <a:t>II</a:t>
            </a:r>
            <a:endParaRPr lang="ar-IQ" sz="24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Lecturer: </a:t>
            </a:r>
            <a:r>
              <a:rPr lang="sv-SE" sz="2400" dirty="0">
                <a:effectLst/>
                <a:latin typeface="Franklin Gothic Medium" panose="020B0603020102020204" pitchFamily="34" charset="0"/>
                <a:ea typeface="Calibri" panose="020F0502020204030204" pitchFamily="34" charset="0"/>
                <a:cs typeface="+mj-cs"/>
              </a:rPr>
              <a:t>M.SC. ZAINAB  SATTAR JABBAR</a:t>
            </a:r>
            <a:endParaRPr lang="en-US" sz="3200" dirty="0">
              <a:effectLst/>
              <a:latin typeface="Franklin Gothic Medium" panose="020B0603020102020204" pitchFamily="34" charset="0"/>
              <a:ea typeface="Calibri" panose="020F0502020204030204" pitchFamily="34" charset="0"/>
              <a:cs typeface="+mj-cs"/>
            </a:endParaRPr>
          </a:p>
          <a:p>
            <a:pPr algn="ctr">
              <a:spcAft>
                <a:spcPts val="800"/>
              </a:spcAft>
            </a:pPr>
            <a:r>
              <a:rPr lang="en-US" sz="2400" dirty="0">
                <a:effectLst/>
                <a:latin typeface="Franklin Gothic Medium" panose="020B0603020102020204" pitchFamily="34" charset="0"/>
                <a:ea typeface="Calibri" panose="020F0502020204030204" pitchFamily="34" charset="0"/>
                <a:cs typeface="+mj-cs"/>
              </a:rPr>
              <a:t>1</a:t>
            </a:r>
            <a:r>
              <a:rPr lang="en-US" sz="2400" baseline="30000" dirty="0">
                <a:effectLst/>
                <a:latin typeface="Franklin Gothic Medium" panose="020B0603020102020204" pitchFamily="34" charset="0"/>
                <a:ea typeface="Calibri" panose="020F0502020204030204" pitchFamily="34" charset="0"/>
                <a:cs typeface="+mj-cs"/>
              </a:rPr>
              <a:t>st</a:t>
            </a:r>
            <a:r>
              <a:rPr lang="en-US" sz="2400" dirty="0">
                <a:effectLst/>
                <a:latin typeface="Franklin Gothic Medium" panose="020B0603020102020204" pitchFamily="34" charset="0"/>
                <a:ea typeface="Calibri" panose="020F0502020204030204" pitchFamily="34" charset="0"/>
                <a:cs typeface="+mj-cs"/>
              </a:rPr>
              <a:t> term – Lect. </a:t>
            </a:r>
            <a:r>
              <a:rPr lang="en-US" sz="2400" dirty="0">
                <a:latin typeface="Franklin Gothic Medium" panose="020B0603020102020204" pitchFamily="34" charset="0"/>
                <a:ea typeface="Calibri" panose="020F0502020204030204" pitchFamily="34" charset="0"/>
                <a:cs typeface="+mj-cs"/>
              </a:rPr>
              <a:t>6</a:t>
            </a:r>
            <a:r>
              <a:rPr lang="en-US" sz="2400" dirty="0">
                <a:effectLst/>
                <a:latin typeface="Franklin Gothic Medium" panose="020B0603020102020204" pitchFamily="34" charset="0"/>
                <a:ea typeface="Calibri" panose="020F0502020204030204" pitchFamily="34" charset="0"/>
                <a:cs typeface="+mj-cs"/>
              </a:rPr>
              <a:t>: Blood Types</a:t>
            </a:r>
          </a:p>
          <a:p>
            <a:pPr algn="ctr">
              <a:spcAft>
                <a:spcPts val="800"/>
              </a:spcAft>
            </a:pPr>
            <a:endParaRPr lang="en-US" sz="3200" dirty="0">
              <a:effectLst/>
              <a:latin typeface="Franklin Gothic Medium" panose="020B0603020102020204" pitchFamily="34" charset="0"/>
              <a:ea typeface="Calibri" panose="020F0502020204030204" pitchFamily="34" charset="0"/>
              <a:cs typeface="+mj-cs"/>
            </a:endParaRPr>
          </a:p>
        </p:txBody>
      </p:sp>
      <p:sp>
        <p:nvSpPr>
          <p:cNvPr id="22" name="TextBox 21">
            <a:extLst>
              <a:ext uri="{FF2B5EF4-FFF2-40B4-BE49-F238E27FC236}">
                <a16:creationId xmlns:a16="http://schemas.microsoft.com/office/drawing/2014/main" id="{D031B957-DFF5-3802-33C5-92A5576C8157}"/>
              </a:ext>
            </a:extLst>
          </p:cNvPr>
          <p:cNvSpPr txBox="1"/>
          <p:nvPr/>
        </p:nvSpPr>
        <p:spPr>
          <a:xfrm>
            <a:off x="455612" y="6172200"/>
            <a:ext cx="8632117" cy="369332"/>
          </a:xfrm>
          <a:prstGeom prst="rect">
            <a:avLst/>
          </a:prstGeom>
          <a:noFill/>
        </p:spPr>
        <p:txBody>
          <a:bodyPr wrap="square">
            <a:spAutoFit/>
          </a:bodyPr>
          <a:lstStyle/>
          <a:p>
            <a:r>
              <a:rPr lang="en-US" sz="1400" dirty="0">
                <a:effectLst/>
                <a:latin typeface="Calibri" panose="020F0502020204030204" pitchFamily="34" charset="0"/>
                <a:ea typeface="Calibri" panose="020F0502020204030204" pitchFamily="34" charset="0"/>
                <a:cs typeface="Arial" panose="020B0604020202020204" pitchFamily="34" charset="0"/>
              </a:rPr>
              <a:t> Email: </a:t>
            </a:r>
            <a:r>
              <a:rPr lang="en-US" sz="1800" dirty="0">
                <a:effectLst/>
                <a:latin typeface="Calibri" panose="020F0502020204030204" pitchFamily="34" charset="0"/>
                <a:ea typeface="Calibri" panose="020F0502020204030204" pitchFamily="34" charset="0"/>
                <a:cs typeface="Arial" panose="020B0604020202020204" pitchFamily="34" charset="0"/>
              </a:rPr>
              <a:t>zainab.sattar.jabbar@uomus.edu.iq</a:t>
            </a:r>
            <a:endParaRPr lang="en-US" dirty="0"/>
          </a:p>
        </p:txBody>
      </p:sp>
    </p:spTree>
    <p:extLst>
      <p:ext uri="{BB962C8B-B14F-4D97-AF65-F5344CB8AC3E}">
        <p14:creationId xmlns:p14="http://schemas.microsoft.com/office/powerpoint/2010/main" val="50676145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4DA368-2ED6-BBC3-3436-B6E4B4768A54}"/>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95300608-6169-65AA-D414-5753EF13C00C}"/>
              </a:ext>
            </a:extLst>
          </p:cNvPr>
          <p:cNvSpPr txBox="1">
            <a:spLocks/>
          </p:cNvSpPr>
          <p:nvPr/>
        </p:nvSpPr>
        <p:spPr>
          <a:xfrm>
            <a:off x="684212" y="914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Transfusion Reactions Resulting from Mismatched Blood Types</a:t>
            </a:r>
          </a:p>
        </p:txBody>
      </p:sp>
      <p:sp>
        <p:nvSpPr>
          <p:cNvPr id="3" name="Rechthoek 2">
            <a:extLst>
              <a:ext uri="{FF2B5EF4-FFF2-40B4-BE49-F238E27FC236}">
                <a16:creationId xmlns:a16="http://schemas.microsoft.com/office/drawing/2014/main" id="{44A88D89-7D43-A68C-E78C-584ED1F45634}"/>
              </a:ext>
            </a:extLst>
          </p:cNvPr>
          <p:cNvSpPr/>
          <p:nvPr/>
        </p:nvSpPr>
        <p:spPr>
          <a:xfrm>
            <a:off x="74612" y="1536815"/>
            <a:ext cx="11784453" cy="3784369"/>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If donor blood of one blood type is transfused into a recipient who has another blood type, a transfusion reaction is likely to occur in which the red blood cells of the donor blood are agglutinated. It is rare that the transfused blood causes agglutination of the recipient’s cells, for the following reason:</a:t>
            </a:r>
          </a:p>
          <a:p>
            <a:pPr algn="just"/>
            <a:r>
              <a:rPr lang="en-US" sz="2399" dirty="0">
                <a:latin typeface="Times New Roman" panose="02020603050405020304" pitchFamily="18" charset="0"/>
                <a:cs typeface="Times New Roman" panose="02020603050405020304" pitchFamily="18" charset="0"/>
              </a:rPr>
              <a:t>1. The plasma portion of the donor blood immediately becomes diluted by all the plasma of  the recipient, thereby decreasing the titer of the infused agglutinins to a level usually too low to cause agglutination.</a:t>
            </a:r>
          </a:p>
          <a:p>
            <a:pPr algn="just"/>
            <a:r>
              <a:rPr lang="en-US" sz="2399" dirty="0">
                <a:latin typeface="Times New Roman" panose="02020603050405020304" pitchFamily="18" charset="0"/>
                <a:cs typeface="Times New Roman" panose="02020603050405020304" pitchFamily="18" charset="0"/>
              </a:rPr>
              <a:t>2. Conversely, the small amount of infused blood does not significantly dilute the agglutinins in the recipient’s plasma. Therefore, the recipient’s agglutinins can still agglutinate the mismatched donor cells.</a:t>
            </a:r>
          </a:p>
        </p:txBody>
      </p:sp>
    </p:spTree>
    <p:extLst>
      <p:ext uri="{BB962C8B-B14F-4D97-AF65-F5344CB8AC3E}">
        <p14:creationId xmlns:p14="http://schemas.microsoft.com/office/powerpoint/2010/main" val="27586080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1FE25-C142-F00D-2BC8-37D500330AE2}"/>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7DDF9AE-C158-0440-77C0-386A298A8625}"/>
              </a:ext>
            </a:extLst>
          </p:cNvPr>
          <p:cNvSpPr txBox="1">
            <a:spLocks/>
          </p:cNvSpPr>
          <p:nvPr/>
        </p:nvSpPr>
        <p:spPr>
          <a:xfrm>
            <a:off x="684212" y="914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Transfusion Reactions Resulting from Mismatched Blood Types</a:t>
            </a:r>
          </a:p>
        </p:txBody>
      </p:sp>
      <p:sp>
        <p:nvSpPr>
          <p:cNvPr id="3" name="Rechthoek 2">
            <a:extLst>
              <a:ext uri="{FF2B5EF4-FFF2-40B4-BE49-F238E27FC236}">
                <a16:creationId xmlns:a16="http://schemas.microsoft.com/office/drawing/2014/main" id="{59B60CCF-DD3B-CD6C-DDFF-C5600A0290E7}"/>
              </a:ext>
            </a:extLst>
          </p:cNvPr>
          <p:cNvSpPr/>
          <p:nvPr/>
        </p:nvSpPr>
        <p:spPr>
          <a:xfrm>
            <a:off x="74612" y="1536815"/>
            <a:ext cx="11784453" cy="4153573"/>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All transfusion reactions eventually cause hemolysis of agglutinated cells that lead to:</a:t>
            </a:r>
          </a:p>
          <a:p>
            <a:pPr algn="just"/>
            <a:r>
              <a:rPr lang="en-US" sz="2399" dirty="0">
                <a:solidFill>
                  <a:srgbClr val="FF0000"/>
                </a:solidFill>
                <a:latin typeface="Times New Roman" panose="02020603050405020304" pitchFamily="18" charset="0"/>
                <a:cs typeface="Times New Roman" panose="02020603050405020304" pitchFamily="18" charset="0"/>
              </a:rPr>
              <a:t>1) </a:t>
            </a:r>
            <a:r>
              <a:rPr lang="en-US" sz="2399" b="1" dirty="0">
                <a:latin typeface="Times New Roman" panose="02020603050405020304" pitchFamily="18" charset="0"/>
                <a:cs typeface="Times New Roman" panose="02020603050405020304" pitchFamily="18" charset="0"/>
              </a:rPr>
              <a:t>Jaundice</a:t>
            </a:r>
            <a:r>
              <a:rPr lang="en-US" sz="2399" dirty="0">
                <a:latin typeface="Times New Roman" panose="02020603050405020304" pitchFamily="18" charset="0"/>
                <a:cs typeface="Times New Roman" panose="02020603050405020304" pitchFamily="18" charset="0"/>
              </a:rPr>
              <a:t>:</a:t>
            </a:r>
          </a:p>
          <a:p>
            <a:pPr algn="just"/>
            <a:r>
              <a:rPr lang="en-US" sz="2399" dirty="0">
                <a:latin typeface="Times New Roman" panose="02020603050405020304" pitchFamily="18" charset="0"/>
                <a:cs typeface="Times New Roman" panose="02020603050405020304" pitchFamily="18" charset="0"/>
              </a:rPr>
              <a:t>The hemoglobin released from the red cells is then converted by the phagocytes into bilirubin and later excreted in the bile by the liver, the person’s internal tissues and skin become colored with yellow bile pigment. But if liver function is normal, the bile pigment will be excreted into the intestines by way of the liver bile, so that jaundice usually does not appear in an adult person unless more than 400 milliliters of blood is hemolyzed in less than a day.</a:t>
            </a:r>
          </a:p>
          <a:p>
            <a:pPr algn="just"/>
            <a:r>
              <a:rPr lang="en-US" sz="2399" dirty="0">
                <a:solidFill>
                  <a:srgbClr val="FF0000"/>
                </a:solidFill>
                <a:latin typeface="Times New Roman" panose="02020603050405020304" pitchFamily="18" charset="0"/>
                <a:cs typeface="Times New Roman" panose="02020603050405020304" pitchFamily="18" charset="0"/>
              </a:rPr>
              <a:t>2) </a:t>
            </a:r>
            <a:r>
              <a:rPr lang="en-US" sz="2399" b="1" dirty="0">
                <a:latin typeface="Times New Roman" panose="02020603050405020304" pitchFamily="18" charset="0"/>
                <a:cs typeface="Times New Roman" panose="02020603050405020304" pitchFamily="18" charset="0"/>
              </a:rPr>
              <a:t>Acute Kidney Shutdown </a:t>
            </a:r>
            <a:r>
              <a:rPr lang="en-US" sz="2399" dirty="0">
                <a:latin typeface="Times New Roman" panose="02020603050405020304" pitchFamily="18" charset="0"/>
                <a:cs typeface="Times New Roman" panose="02020603050405020304" pitchFamily="18" charset="0"/>
              </a:rPr>
              <a:t>:</a:t>
            </a:r>
          </a:p>
          <a:p>
            <a:pPr algn="just"/>
            <a:r>
              <a:rPr lang="en-US" sz="2399" dirty="0">
                <a:latin typeface="Times New Roman" panose="02020603050405020304" pitchFamily="18" charset="0"/>
                <a:cs typeface="Times New Roman" panose="02020603050405020304" pitchFamily="18" charset="0"/>
              </a:rPr>
              <a:t>One of the most lethal effects of transfusion reactions is kidney failure, which can begin within a few minutes to few hours and continue until the person dies of renal failure. The kidney shutdown seems to result from three causes:</a:t>
            </a:r>
          </a:p>
        </p:txBody>
      </p:sp>
    </p:spTree>
    <p:extLst>
      <p:ext uri="{BB962C8B-B14F-4D97-AF65-F5344CB8AC3E}">
        <p14:creationId xmlns:p14="http://schemas.microsoft.com/office/powerpoint/2010/main" val="4229196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3C07E-E6AD-F09F-4A64-0DDF763D8776}"/>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EC02077F-E6D7-F6C0-E49A-F16B21E87D34}"/>
              </a:ext>
            </a:extLst>
          </p:cNvPr>
          <p:cNvSpPr txBox="1">
            <a:spLocks/>
          </p:cNvSpPr>
          <p:nvPr/>
        </p:nvSpPr>
        <p:spPr>
          <a:xfrm>
            <a:off x="684212" y="914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Transfusion Reactions Resulting from Mismatched Blood Types</a:t>
            </a:r>
          </a:p>
        </p:txBody>
      </p:sp>
      <p:sp>
        <p:nvSpPr>
          <p:cNvPr id="3" name="Rechthoek 2">
            <a:extLst>
              <a:ext uri="{FF2B5EF4-FFF2-40B4-BE49-F238E27FC236}">
                <a16:creationId xmlns:a16="http://schemas.microsoft.com/office/drawing/2014/main" id="{EDCA731D-67BA-333C-8970-49527C244705}"/>
              </a:ext>
            </a:extLst>
          </p:cNvPr>
          <p:cNvSpPr/>
          <p:nvPr/>
        </p:nvSpPr>
        <p:spPr>
          <a:xfrm>
            <a:off x="122592" y="1371600"/>
            <a:ext cx="11784453" cy="4522777"/>
          </a:xfrm>
          <a:prstGeom prst="rect">
            <a:avLst/>
          </a:prstGeom>
          <a:noFill/>
        </p:spPr>
        <p:txBody>
          <a:bodyPr wrap="square" rtlCol="0">
            <a:spAutoFit/>
          </a:bodyPr>
          <a:lstStyle/>
          <a:p>
            <a:pPr algn="just"/>
            <a:r>
              <a:rPr lang="en-US" sz="2399" dirty="0">
                <a:latin typeface="Times New Roman" panose="02020603050405020304" pitchFamily="18" charset="0"/>
                <a:cs typeface="Times New Roman" panose="02020603050405020304" pitchFamily="18" charset="0"/>
              </a:rPr>
              <a:t>a) </a:t>
            </a:r>
            <a:r>
              <a:rPr lang="en-US" sz="2399" b="1" dirty="0">
                <a:latin typeface="Times New Roman" panose="02020603050405020304" pitchFamily="18" charset="0"/>
                <a:cs typeface="Times New Roman" panose="02020603050405020304" pitchFamily="18" charset="0"/>
              </a:rPr>
              <a:t>Powerful renal vasoconstriction </a:t>
            </a:r>
            <a:r>
              <a:rPr lang="en-US" sz="2399" dirty="0">
                <a:latin typeface="Times New Roman" panose="02020603050405020304" pitchFamily="18" charset="0"/>
                <a:cs typeface="Times New Roman" panose="02020603050405020304" pitchFamily="18" charset="0"/>
              </a:rPr>
              <a:t>due to releasing toxic substances from the hemolyzing blood.</a:t>
            </a:r>
          </a:p>
          <a:p>
            <a:pPr algn="just"/>
            <a:r>
              <a:rPr lang="en-US" sz="2399" dirty="0">
                <a:latin typeface="Times New Roman" panose="02020603050405020304" pitchFamily="18" charset="0"/>
                <a:cs typeface="Times New Roman" panose="02020603050405020304" pitchFamily="18" charset="0"/>
              </a:rPr>
              <a:t>b) </a:t>
            </a:r>
            <a:r>
              <a:rPr lang="en-US" sz="2399" b="1" dirty="0">
                <a:latin typeface="Times New Roman" panose="02020603050405020304" pitchFamily="18" charset="0"/>
                <a:cs typeface="Times New Roman" panose="02020603050405020304" pitchFamily="18" charset="0"/>
              </a:rPr>
              <a:t>Circulatory shock </a:t>
            </a:r>
            <a:r>
              <a:rPr lang="en-US" sz="2399" dirty="0">
                <a:latin typeface="Times New Roman" panose="02020603050405020304" pitchFamily="18" charset="0"/>
                <a:cs typeface="Times New Roman" panose="02020603050405020304" pitchFamily="18" charset="0"/>
              </a:rPr>
              <a:t>result from the loss of circulating red cells in the recipient that causes the arterial blood pressure falls very low, and renal blood flow and urine output decrease. </a:t>
            </a:r>
          </a:p>
          <a:p>
            <a:pPr algn="just"/>
            <a:r>
              <a:rPr lang="en-US" sz="2399" dirty="0">
                <a:latin typeface="Times New Roman" panose="02020603050405020304" pitchFamily="18" charset="0"/>
                <a:cs typeface="Times New Roman" panose="02020603050405020304" pitchFamily="18" charset="0"/>
              </a:rPr>
              <a:t>c) </a:t>
            </a:r>
            <a:r>
              <a:rPr lang="en-US" sz="2399" b="1" dirty="0">
                <a:latin typeface="Times New Roman" panose="02020603050405020304" pitchFamily="18" charset="0"/>
                <a:cs typeface="Times New Roman" panose="02020603050405020304" pitchFamily="18" charset="0"/>
              </a:rPr>
              <a:t>Renal tubular blockage</a:t>
            </a:r>
            <a:r>
              <a:rPr lang="en-US" sz="2399" dirty="0">
                <a:latin typeface="Times New Roman" panose="02020603050405020304" pitchFamily="18" charset="0"/>
                <a:cs typeface="Times New Roman" panose="02020603050405020304" pitchFamily="18" charset="0"/>
              </a:rPr>
              <a:t>, if the total amount of free hemoglobin released into the circulating blood is greater than the quantity that can bind with “haptoglobin” (a plasma protein that binds small amounts of hemoglobin), much of the excess leaks through the glomerular membranes into the kidney tubules, causing the tubular hemoglobin concentration to rise so high that the hemoglobin precipitates and blocks many of the kidney tubules.</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Thus, renal vasoconstriction, circulatory shock, and renal tubular blockage together cause acute renal shutdown. If the shutdown is complete and fails to resolve, the patient dies within a week to 12 days.</a:t>
            </a:r>
          </a:p>
        </p:txBody>
      </p:sp>
    </p:spTree>
    <p:extLst>
      <p:ext uri="{BB962C8B-B14F-4D97-AF65-F5344CB8AC3E}">
        <p14:creationId xmlns:p14="http://schemas.microsoft.com/office/powerpoint/2010/main" val="777225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F3178-8418-A48A-8402-8C4E36F3E968}"/>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47B119D-8A5F-1000-3313-89BD360A433A}"/>
              </a:ext>
            </a:extLst>
          </p:cNvPr>
          <p:cNvSpPr txBox="1">
            <a:spLocks/>
          </p:cNvSpPr>
          <p:nvPr/>
        </p:nvSpPr>
        <p:spPr>
          <a:xfrm>
            <a:off x="608012" y="533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Transplantation of Tissues and Organs</a:t>
            </a:r>
          </a:p>
        </p:txBody>
      </p:sp>
      <p:sp>
        <p:nvSpPr>
          <p:cNvPr id="3" name="Rechthoek 2">
            <a:extLst>
              <a:ext uri="{FF2B5EF4-FFF2-40B4-BE49-F238E27FC236}">
                <a16:creationId xmlns:a16="http://schemas.microsoft.com/office/drawing/2014/main" id="{F4FD7AFE-9C31-7A74-42A5-4A7885ACE080}"/>
              </a:ext>
            </a:extLst>
          </p:cNvPr>
          <p:cNvSpPr/>
          <p:nvPr/>
        </p:nvSpPr>
        <p:spPr>
          <a:xfrm>
            <a:off x="150812" y="1371600"/>
            <a:ext cx="11784453" cy="3784369"/>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Most of the different antigens of red blood cells that cause transfusion reactions are also widely present in other cells of the body, and each bodily tissue has its own additional of antigens. Consequently, foreign cells transplanted anywhere into the body of a recipient can produce immune reactions. </a:t>
            </a:r>
            <a:endParaRPr lang="ar-IQ" sz="2399" dirty="0">
              <a:latin typeface="Times New Roman" panose="02020603050405020304" pitchFamily="18" charset="0"/>
              <a:cs typeface="Times New Roman" panose="02020603050405020304" pitchFamily="18" charset="0"/>
            </a:endParaRPr>
          </a:p>
          <a:p>
            <a:pPr algn="just"/>
            <a:endParaRPr lang="ar-IQ" sz="2399"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 transplant of a tissue or whole organ from one part of the same animal to another part is called an </a:t>
            </a:r>
            <a:r>
              <a:rPr lang="en-US" sz="2399" b="1" dirty="0">
                <a:latin typeface="Times New Roman" panose="02020603050405020304" pitchFamily="18" charset="0"/>
                <a:cs typeface="Times New Roman" panose="02020603050405020304" pitchFamily="18" charset="0"/>
              </a:rPr>
              <a:t>autograft</a:t>
            </a:r>
            <a:r>
              <a:rPr lang="en-US" sz="2399" dirty="0">
                <a:latin typeface="Times New Roman" panose="02020603050405020304" pitchFamily="18" charset="0"/>
                <a:cs typeface="Times New Roman" panose="02020603050405020304" pitchFamily="18" charset="0"/>
              </a:rPr>
              <a:t>; from one identical twin to another, an </a:t>
            </a:r>
            <a:r>
              <a:rPr lang="en-US" sz="2399" b="1" dirty="0">
                <a:latin typeface="Times New Roman" panose="02020603050405020304" pitchFamily="18" charset="0"/>
                <a:cs typeface="Times New Roman" panose="02020603050405020304" pitchFamily="18" charset="0"/>
              </a:rPr>
              <a:t>isograft</a:t>
            </a:r>
            <a:r>
              <a:rPr lang="en-US" sz="2399" dirty="0">
                <a:latin typeface="Times New Roman" panose="02020603050405020304" pitchFamily="18" charset="0"/>
                <a:cs typeface="Times New Roman" panose="02020603050405020304" pitchFamily="18" charset="0"/>
              </a:rPr>
              <a:t>; from one human being to another or from any animal to another animal of the same species, an </a:t>
            </a:r>
            <a:r>
              <a:rPr lang="en-US" sz="2399" b="1" dirty="0">
                <a:latin typeface="Times New Roman" panose="02020603050405020304" pitchFamily="18" charset="0"/>
                <a:cs typeface="Times New Roman" panose="02020603050405020304" pitchFamily="18" charset="0"/>
              </a:rPr>
              <a:t>allograft</a:t>
            </a:r>
            <a:r>
              <a:rPr lang="en-US" sz="2399" dirty="0">
                <a:latin typeface="Times New Roman" panose="02020603050405020304" pitchFamily="18" charset="0"/>
                <a:cs typeface="Times New Roman" panose="02020603050405020304" pitchFamily="18" charset="0"/>
              </a:rPr>
              <a:t>; and from a lower animal to a human being or from an animal of one species to one of another species, a</a:t>
            </a:r>
            <a:r>
              <a:rPr lang="ar-IQ" sz="2399" dirty="0">
                <a:latin typeface="Times New Roman" panose="02020603050405020304" pitchFamily="18" charset="0"/>
                <a:cs typeface="Times New Roman" panose="02020603050405020304" pitchFamily="18" charset="0"/>
              </a:rPr>
              <a:t> </a:t>
            </a:r>
            <a:r>
              <a:rPr lang="en-US" sz="2399" b="1" dirty="0">
                <a:latin typeface="Times New Roman" panose="02020603050405020304" pitchFamily="18" charset="0"/>
                <a:cs typeface="Times New Roman" panose="02020603050405020304" pitchFamily="18" charset="0"/>
              </a:rPr>
              <a:t>xenograft</a:t>
            </a:r>
            <a:r>
              <a:rPr lang="en-US" sz="2399"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04654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DC137-69FB-82E8-FE26-B7FBB2492E2E}"/>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5A983229-65EF-11DA-CF7E-6E3F2AA8B3B0}"/>
              </a:ext>
            </a:extLst>
          </p:cNvPr>
          <p:cNvSpPr txBox="1">
            <a:spLocks/>
          </p:cNvSpPr>
          <p:nvPr/>
        </p:nvSpPr>
        <p:spPr>
          <a:xfrm>
            <a:off x="608012" y="533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Transplantation of Tissues and Organs</a:t>
            </a:r>
          </a:p>
        </p:txBody>
      </p:sp>
      <p:sp>
        <p:nvSpPr>
          <p:cNvPr id="3" name="Rechthoek 2">
            <a:extLst>
              <a:ext uri="{FF2B5EF4-FFF2-40B4-BE49-F238E27FC236}">
                <a16:creationId xmlns:a16="http://schemas.microsoft.com/office/drawing/2014/main" id="{BF599206-E247-A3AB-7AF0-C4E510FB5E96}"/>
              </a:ext>
            </a:extLst>
          </p:cNvPr>
          <p:cNvSpPr/>
          <p:nvPr/>
        </p:nvSpPr>
        <p:spPr>
          <a:xfrm>
            <a:off x="150812" y="1371600"/>
            <a:ext cx="11784453" cy="3784369"/>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the case of </a:t>
            </a:r>
            <a:r>
              <a:rPr lang="en-US" sz="2399" b="1" dirty="0">
                <a:latin typeface="Times New Roman" panose="02020603050405020304" pitchFamily="18" charset="0"/>
                <a:cs typeface="Times New Roman" panose="02020603050405020304" pitchFamily="18" charset="0"/>
              </a:rPr>
              <a:t>autografts and isografts</a:t>
            </a:r>
            <a:r>
              <a:rPr lang="en-US" sz="2399" dirty="0">
                <a:latin typeface="Times New Roman" panose="02020603050405020304" pitchFamily="18" charset="0"/>
                <a:cs typeface="Times New Roman" panose="02020603050405020304" pitchFamily="18" charset="0"/>
              </a:rPr>
              <a:t>, cells in the transplant contain virtually the same types of antigens as in the tissues of the recipient and will continue to live normally and indefinitely if an adequate blood supply is provided.</a:t>
            </a:r>
            <a:endParaRPr lang="ar-IQ" sz="2399"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the case of </a:t>
            </a:r>
            <a:r>
              <a:rPr lang="en-US" sz="2399" b="1" dirty="0">
                <a:latin typeface="Times New Roman" panose="02020603050405020304" pitchFamily="18" charset="0"/>
                <a:cs typeface="Times New Roman" panose="02020603050405020304" pitchFamily="18" charset="0"/>
              </a:rPr>
              <a:t>xenografts</a:t>
            </a:r>
            <a:r>
              <a:rPr lang="en-US" sz="2399" dirty="0">
                <a:latin typeface="Times New Roman" panose="02020603050405020304" pitchFamily="18" charset="0"/>
                <a:cs typeface="Times New Roman" panose="02020603050405020304" pitchFamily="18" charset="0"/>
              </a:rPr>
              <a:t>, immune reactions occur, causing death of the cells in the graft within 1 day to 5 weeks after transplantation unless some specific therapy is used to</a:t>
            </a:r>
            <a:r>
              <a:rPr lang="ar-IQ" sz="2399" dirty="0">
                <a:latin typeface="Times New Roman" panose="02020603050405020304" pitchFamily="18" charset="0"/>
                <a:cs typeface="Times New Roman" panose="02020603050405020304" pitchFamily="18" charset="0"/>
              </a:rPr>
              <a:t> </a:t>
            </a:r>
            <a:r>
              <a:rPr lang="en-US" sz="2399" dirty="0">
                <a:latin typeface="Times New Roman" panose="02020603050405020304" pitchFamily="18" charset="0"/>
                <a:cs typeface="Times New Roman" panose="02020603050405020304" pitchFamily="18" charset="0"/>
              </a:rPr>
              <a:t>prevent the immune reactions.</a:t>
            </a:r>
            <a:endParaRPr lang="ar-IQ" sz="2399"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Some of the different cellular tissues and organs that have been transplanted as </a:t>
            </a:r>
            <a:r>
              <a:rPr lang="en-US" sz="2399" b="1" dirty="0">
                <a:latin typeface="Times New Roman" panose="02020603050405020304" pitchFamily="18" charset="0"/>
                <a:cs typeface="Times New Roman" panose="02020603050405020304" pitchFamily="18" charset="0"/>
              </a:rPr>
              <a:t>allografts</a:t>
            </a:r>
            <a:r>
              <a:rPr lang="en-US" sz="2399" dirty="0">
                <a:latin typeface="Times New Roman" panose="02020603050405020304" pitchFamily="18" charset="0"/>
                <a:cs typeface="Times New Roman" panose="02020603050405020304" pitchFamily="18" charset="0"/>
              </a:rPr>
              <a:t>, are skin, kidney, heart, liver, glandular tissue, bone marrow, and lung.</a:t>
            </a:r>
            <a:r>
              <a:rPr lang="ar-IQ" sz="2399" dirty="0">
                <a:latin typeface="Times New Roman" panose="02020603050405020304" pitchFamily="18" charset="0"/>
                <a:cs typeface="Times New Roman" panose="02020603050405020304" pitchFamily="18" charset="0"/>
              </a:rPr>
              <a:t> </a:t>
            </a:r>
            <a:r>
              <a:rPr lang="en-US" sz="2399" dirty="0">
                <a:latin typeface="Times New Roman" panose="02020603050405020304" pitchFamily="18" charset="0"/>
                <a:cs typeface="Times New Roman" panose="02020603050405020304" pitchFamily="18" charset="0"/>
              </a:rPr>
              <a:t>With proper “matching” of tissues between persons, many </a:t>
            </a:r>
            <a:r>
              <a:rPr lang="en-US" sz="2399" b="1" dirty="0">
                <a:latin typeface="Times New Roman" panose="02020603050405020304" pitchFamily="18" charset="0"/>
                <a:cs typeface="Times New Roman" panose="02020603050405020304" pitchFamily="18" charset="0"/>
              </a:rPr>
              <a:t>kidney allografts </a:t>
            </a:r>
            <a:r>
              <a:rPr lang="en-US" sz="2399" dirty="0">
                <a:latin typeface="Times New Roman" panose="02020603050405020304" pitchFamily="18" charset="0"/>
                <a:cs typeface="Times New Roman" panose="02020603050405020304" pitchFamily="18" charset="0"/>
              </a:rPr>
              <a:t>have been successful for at least </a:t>
            </a:r>
            <a:r>
              <a:rPr lang="en-US" sz="2399" b="1" dirty="0">
                <a:latin typeface="Times New Roman" panose="02020603050405020304" pitchFamily="18" charset="0"/>
                <a:cs typeface="Times New Roman" panose="02020603050405020304" pitchFamily="18" charset="0"/>
              </a:rPr>
              <a:t>5 to 15 years</a:t>
            </a:r>
            <a:r>
              <a:rPr lang="en-US" sz="2399" dirty="0">
                <a:latin typeface="Times New Roman" panose="02020603050405020304" pitchFamily="18" charset="0"/>
                <a:cs typeface="Times New Roman" panose="02020603050405020304" pitchFamily="18" charset="0"/>
              </a:rPr>
              <a:t>, and </a:t>
            </a:r>
            <a:r>
              <a:rPr lang="en-US" sz="2399" b="1" dirty="0">
                <a:latin typeface="Times New Roman" panose="02020603050405020304" pitchFamily="18" charset="0"/>
                <a:cs typeface="Times New Roman" panose="02020603050405020304" pitchFamily="18" charset="0"/>
              </a:rPr>
              <a:t>allograft liver and heart </a:t>
            </a:r>
            <a:r>
              <a:rPr lang="en-US" sz="2399" dirty="0">
                <a:latin typeface="Times New Roman" panose="02020603050405020304" pitchFamily="18" charset="0"/>
                <a:cs typeface="Times New Roman" panose="02020603050405020304" pitchFamily="18" charset="0"/>
              </a:rPr>
              <a:t>transplants for </a:t>
            </a:r>
            <a:r>
              <a:rPr lang="en-US" sz="2399" b="1" dirty="0">
                <a:latin typeface="Times New Roman" panose="02020603050405020304" pitchFamily="18" charset="0"/>
                <a:cs typeface="Times New Roman" panose="02020603050405020304" pitchFamily="18" charset="0"/>
              </a:rPr>
              <a:t>1 to 15 years</a:t>
            </a:r>
            <a:r>
              <a:rPr lang="en-US" sz="2399"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10150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CE39D-9134-F47E-BDD8-2C9EFE26CC83}"/>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EEEB0074-D92B-B0AE-9F33-7114953B6F2B}"/>
              </a:ext>
            </a:extLst>
          </p:cNvPr>
          <p:cNvSpPr txBox="1">
            <a:spLocks/>
          </p:cNvSpPr>
          <p:nvPr/>
        </p:nvSpPr>
        <p:spPr>
          <a:xfrm>
            <a:off x="608012" y="533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Tissue Typing</a:t>
            </a:r>
          </a:p>
        </p:txBody>
      </p:sp>
      <p:sp>
        <p:nvSpPr>
          <p:cNvPr id="3" name="Rechthoek 2">
            <a:extLst>
              <a:ext uri="{FF2B5EF4-FFF2-40B4-BE49-F238E27FC236}">
                <a16:creationId xmlns:a16="http://schemas.microsoft.com/office/drawing/2014/main" id="{E97BD81D-AE06-76E3-DCC4-0C08183FDDBE}"/>
              </a:ext>
            </a:extLst>
          </p:cNvPr>
          <p:cNvSpPr/>
          <p:nvPr/>
        </p:nvSpPr>
        <p:spPr>
          <a:xfrm>
            <a:off x="74612" y="1143000"/>
            <a:ext cx="11784453" cy="4522777"/>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most important antigens for causing graft rejection are a complex called the (Human Leukocyte Antigen)</a:t>
            </a:r>
            <a:r>
              <a:rPr lang="ar-IQ" sz="2399" dirty="0">
                <a:latin typeface="Times New Roman" panose="02020603050405020304" pitchFamily="18" charset="0"/>
                <a:cs typeface="Times New Roman" panose="02020603050405020304" pitchFamily="18" charset="0"/>
              </a:rPr>
              <a:t> </a:t>
            </a:r>
            <a:r>
              <a:rPr lang="en-US" sz="2399" dirty="0">
                <a:solidFill>
                  <a:srgbClr val="FF0000"/>
                </a:solidFill>
                <a:latin typeface="Times New Roman" panose="02020603050405020304" pitchFamily="18" charset="0"/>
                <a:cs typeface="Times New Roman" panose="02020603050405020304" pitchFamily="18" charset="0"/>
              </a:rPr>
              <a:t>HLA antigens</a:t>
            </a:r>
            <a:r>
              <a:rPr lang="en-US" sz="2399" dirty="0">
                <a:latin typeface="Times New Roman" panose="02020603050405020304" pitchFamily="18" charset="0"/>
                <a:cs typeface="Times New Roman" panose="02020603050405020304" pitchFamily="18" charset="0"/>
              </a:rPr>
              <a:t>. </a:t>
            </a:r>
            <a:endParaRPr lang="ar-IQ" sz="2399"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ar-IQ" sz="2399" dirty="0">
                <a:latin typeface="Times New Roman" panose="02020603050405020304" pitchFamily="18" charset="0"/>
                <a:cs typeface="Times New Roman" panose="02020603050405020304" pitchFamily="18" charset="0"/>
              </a:rPr>
              <a:t> </a:t>
            </a:r>
            <a:r>
              <a:rPr lang="en-US" sz="2399" dirty="0">
                <a:solidFill>
                  <a:srgbClr val="FF0000"/>
                </a:solidFill>
                <a:latin typeface="Times New Roman" panose="02020603050405020304" pitchFamily="18" charset="0"/>
                <a:cs typeface="Times New Roman" panose="02020603050405020304" pitchFamily="18" charset="0"/>
              </a:rPr>
              <a:t>Six</a:t>
            </a:r>
            <a:r>
              <a:rPr lang="en-US" sz="2399" dirty="0">
                <a:latin typeface="Times New Roman" panose="02020603050405020304" pitchFamily="18" charset="0"/>
                <a:cs typeface="Times New Roman" panose="02020603050405020304" pitchFamily="18" charset="0"/>
              </a:rPr>
              <a:t> of these antigens are present on the </a:t>
            </a:r>
            <a:r>
              <a:rPr lang="en-US" sz="2399" dirty="0">
                <a:solidFill>
                  <a:srgbClr val="FF0000"/>
                </a:solidFill>
                <a:latin typeface="Times New Roman" panose="02020603050405020304" pitchFamily="18" charset="0"/>
                <a:cs typeface="Times New Roman" panose="02020603050405020304" pitchFamily="18" charset="0"/>
              </a:rPr>
              <a:t>tissue cell membranes</a:t>
            </a:r>
            <a:r>
              <a:rPr lang="en-US" sz="2399" dirty="0">
                <a:latin typeface="Times New Roman" panose="02020603050405020304" pitchFamily="18" charset="0"/>
                <a:cs typeface="Times New Roman" panose="02020603050405020304" pitchFamily="18" charset="0"/>
              </a:rPr>
              <a:t> of each person, but there are about </a:t>
            </a:r>
            <a:r>
              <a:rPr lang="en-US" sz="2399" dirty="0">
                <a:solidFill>
                  <a:srgbClr val="FF0000"/>
                </a:solidFill>
                <a:latin typeface="Times New Roman" panose="02020603050405020304" pitchFamily="18" charset="0"/>
                <a:cs typeface="Times New Roman" panose="02020603050405020304" pitchFamily="18" charset="0"/>
              </a:rPr>
              <a:t>150 different HLA antigens </a:t>
            </a:r>
            <a:r>
              <a:rPr lang="en-US" sz="2399" dirty="0">
                <a:latin typeface="Times New Roman" panose="02020603050405020304" pitchFamily="18" charset="0"/>
                <a:cs typeface="Times New Roman" panose="02020603050405020304" pitchFamily="18" charset="0"/>
              </a:rPr>
              <a:t>to choose from. Therefore, this represents more than a trillion possible combinations. Consequently, it is virtually impossible for two persons, except in the case of identical twins, to have the same six HLA antigens.</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HLA antigens occur on the white blood cells as well as on the tissue cells. Therefore, tissue typing for these antigens is done on the membranes of lymphocytes that have been separated from the person’s blood. </a:t>
            </a:r>
            <a:endParaRPr lang="ar-IQ" sz="2399"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best success has been with tissue-type matches between </a:t>
            </a:r>
            <a:r>
              <a:rPr lang="en-US" sz="2399" dirty="0">
                <a:solidFill>
                  <a:srgbClr val="FF0000"/>
                </a:solidFill>
                <a:latin typeface="Times New Roman" panose="02020603050405020304" pitchFamily="18" charset="0"/>
                <a:cs typeface="Times New Roman" panose="02020603050405020304" pitchFamily="18" charset="0"/>
              </a:rPr>
              <a:t>siblings and between parent and</a:t>
            </a:r>
            <a:r>
              <a:rPr lang="ar-IQ" sz="2399" dirty="0">
                <a:solidFill>
                  <a:srgbClr val="FF0000"/>
                </a:solidFill>
                <a:latin typeface="Times New Roman" panose="02020603050405020304" pitchFamily="18" charset="0"/>
                <a:cs typeface="Times New Roman" panose="02020603050405020304" pitchFamily="18" charset="0"/>
              </a:rPr>
              <a:t> </a:t>
            </a:r>
            <a:r>
              <a:rPr lang="en-US" sz="2399" dirty="0">
                <a:solidFill>
                  <a:srgbClr val="FF0000"/>
                </a:solidFill>
                <a:latin typeface="Times New Roman" panose="02020603050405020304" pitchFamily="18" charset="0"/>
                <a:cs typeface="Times New Roman" panose="02020603050405020304" pitchFamily="18" charset="0"/>
              </a:rPr>
              <a:t>child</a:t>
            </a:r>
            <a:r>
              <a:rPr lang="en-US" sz="2399" dirty="0">
                <a:latin typeface="Times New Roman" panose="02020603050405020304" pitchFamily="18" charset="0"/>
                <a:cs typeface="Times New Roman" panose="02020603050405020304" pitchFamily="18" charset="0"/>
              </a:rPr>
              <a:t>. The match in identical twins is exact, so that transplants between identical twins are almost never rejected because of immune reactions.</a:t>
            </a:r>
          </a:p>
        </p:txBody>
      </p:sp>
    </p:spTree>
    <p:extLst>
      <p:ext uri="{BB962C8B-B14F-4D97-AF65-F5344CB8AC3E}">
        <p14:creationId xmlns:p14="http://schemas.microsoft.com/office/powerpoint/2010/main" val="3940404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17E47-AD22-5BFC-8AFC-6B4B1C280157}"/>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5203FD79-A2BD-97E7-5FD7-371E015E3739}"/>
              </a:ext>
            </a:extLst>
          </p:cNvPr>
          <p:cNvSpPr txBox="1">
            <a:spLocks/>
          </p:cNvSpPr>
          <p:nvPr/>
        </p:nvSpPr>
        <p:spPr>
          <a:xfrm>
            <a:off x="608012" y="5334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Prevention of Graft Rejection</a:t>
            </a:r>
          </a:p>
        </p:txBody>
      </p:sp>
      <p:sp>
        <p:nvSpPr>
          <p:cNvPr id="3" name="Rechthoek 2">
            <a:extLst>
              <a:ext uri="{FF2B5EF4-FFF2-40B4-BE49-F238E27FC236}">
                <a16:creationId xmlns:a16="http://schemas.microsoft.com/office/drawing/2014/main" id="{A3EC8556-0986-2439-CDF0-3C78D92E6001}"/>
              </a:ext>
            </a:extLst>
          </p:cNvPr>
          <p:cNvSpPr/>
          <p:nvPr/>
        </p:nvSpPr>
        <p:spPr>
          <a:xfrm>
            <a:off x="74612" y="1143000"/>
            <a:ext cx="11784453" cy="5324535"/>
          </a:xfrm>
          <a:prstGeom prst="rect">
            <a:avLst/>
          </a:prstGeom>
          <a:noFill/>
        </p:spPr>
        <p:txBody>
          <a:bodyPr wrap="square" rtlCol="0">
            <a:spAutoFit/>
          </a:bodyPr>
          <a:lstStyle/>
          <a:p>
            <a:pPr marL="342900" indent="-342900"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If the immune system were completely suppressed, graft rejection would not occur. But in the normal person, even with the best possible tissue typing, allografts seldom resist rejection for more than a few days or weeks without use of specific therapy to suppress the immune system. Because the </a:t>
            </a:r>
            <a:r>
              <a:rPr lang="en-US" sz="2000" dirty="0">
                <a:solidFill>
                  <a:srgbClr val="FF0000"/>
                </a:solidFill>
                <a:latin typeface="Times New Roman" panose="02020603050405020304" pitchFamily="18" charset="0"/>
                <a:cs typeface="Times New Roman" panose="02020603050405020304" pitchFamily="18" charset="0"/>
              </a:rPr>
              <a:t>T cells </a:t>
            </a:r>
            <a:r>
              <a:rPr lang="en-US" sz="2000" dirty="0">
                <a:latin typeface="Times New Roman" panose="02020603050405020304" pitchFamily="18" charset="0"/>
                <a:cs typeface="Times New Roman" panose="02020603050405020304" pitchFamily="18" charset="0"/>
              </a:rPr>
              <a:t>are mainly the portion of the immune system important for </a:t>
            </a:r>
            <a:r>
              <a:rPr lang="en-US" sz="2000" dirty="0">
                <a:solidFill>
                  <a:srgbClr val="FF0000"/>
                </a:solidFill>
                <a:latin typeface="Times New Roman" panose="02020603050405020304" pitchFamily="18" charset="0"/>
                <a:cs typeface="Times New Roman" panose="02020603050405020304" pitchFamily="18" charset="0"/>
              </a:rPr>
              <a:t>killing grafted cells</a:t>
            </a:r>
            <a:r>
              <a:rPr lang="en-US" sz="2000" dirty="0">
                <a:latin typeface="Times New Roman" panose="02020603050405020304" pitchFamily="18" charset="0"/>
                <a:cs typeface="Times New Roman" panose="02020603050405020304" pitchFamily="18" charset="0"/>
              </a:rPr>
              <a:t>, their suppression is much more important than suppression of plasma antibodies. Some of the therapeutic agents that have been used for this purpose include the following:</a:t>
            </a:r>
            <a:endParaRPr lang="ar-IQ" sz="2000" dirty="0">
              <a:latin typeface="Times New Roman" panose="02020603050405020304" pitchFamily="18" charset="0"/>
              <a:cs typeface="Times New Roman" panose="02020603050405020304" pitchFamily="18" charset="0"/>
            </a:endParaRPr>
          </a:p>
          <a:p>
            <a:pPr algn="just"/>
            <a:endParaRPr lang="ar-IQ" sz="2000" dirty="0">
              <a:latin typeface="Times New Roman" panose="02020603050405020304" pitchFamily="18" charset="0"/>
              <a:cs typeface="Times New Roman" panose="02020603050405020304" pitchFamily="18" charset="0"/>
            </a:endParaRPr>
          </a:p>
          <a:p>
            <a:pPr algn="just"/>
            <a:r>
              <a:rPr lang="en-US" sz="2000" dirty="0">
                <a:solidFill>
                  <a:srgbClr val="FF0000"/>
                </a:solidFill>
                <a:latin typeface="Times New Roman" panose="02020603050405020304" pitchFamily="18" charset="0"/>
                <a:cs typeface="Times New Roman" panose="02020603050405020304" pitchFamily="18" charset="0"/>
              </a:rPr>
              <a:t>1)</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Glucocorticoid hormones </a:t>
            </a:r>
            <a:r>
              <a:rPr lang="en-US" sz="2000" dirty="0">
                <a:latin typeface="Times New Roman" panose="02020603050405020304" pitchFamily="18" charset="0"/>
                <a:cs typeface="Times New Roman" panose="02020603050405020304" pitchFamily="18" charset="0"/>
              </a:rPr>
              <a:t>isolated from adrenal cortex glands (or drugs with glucocorticoid-like activity), which suppress the growth of all lymphoid tissue and, therefore, decrease formation of antibodies and </a:t>
            </a:r>
            <a:r>
              <a:rPr lang="en-US" sz="2000" dirty="0">
                <a:solidFill>
                  <a:srgbClr val="FF0000"/>
                </a:solidFill>
                <a:latin typeface="Times New Roman" panose="02020603050405020304" pitchFamily="18" charset="0"/>
                <a:cs typeface="Times New Roman" panose="02020603050405020304" pitchFamily="18" charset="0"/>
              </a:rPr>
              <a:t>T cells</a:t>
            </a:r>
            <a:r>
              <a:rPr lang="en-US" sz="2000" dirty="0">
                <a:latin typeface="Times New Roman" panose="02020603050405020304" pitchFamily="18" charset="0"/>
                <a:cs typeface="Times New Roman" panose="02020603050405020304" pitchFamily="18" charset="0"/>
              </a:rPr>
              <a:t>.</a:t>
            </a:r>
          </a:p>
          <a:p>
            <a:pPr algn="just"/>
            <a:r>
              <a:rPr lang="en-US" sz="2000" dirty="0">
                <a:solidFill>
                  <a:srgbClr val="FF0000"/>
                </a:solidFill>
                <a:latin typeface="Times New Roman" panose="02020603050405020304" pitchFamily="18" charset="0"/>
                <a:cs typeface="Times New Roman" panose="02020603050405020304" pitchFamily="18" charset="0"/>
              </a:rPr>
              <a:t>2)</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Azathioprine drugs </a:t>
            </a:r>
            <a:r>
              <a:rPr lang="en-US" sz="2000" dirty="0">
                <a:latin typeface="Times New Roman" panose="02020603050405020304" pitchFamily="18" charset="0"/>
                <a:cs typeface="Times New Roman" panose="02020603050405020304" pitchFamily="18" charset="0"/>
              </a:rPr>
              <a:t>that have a toxic effect on the lymphoid system and, therefore, block formation of </a:t>
            </a:r>
            <a:r>
              <a:rPr lang="en-US" sz="2000" dirty="0">
                <a:solidFill>
                  <a:srgbClr val="FF0000"/>
                </a:solidFill>
                <a:latin typeface="Times New Roman" panose="02020603050405020304" pitchFamily="18" charset="0"/>
                <a:cs typeface="Times New Roman" panose="02020603050405020304" pitchFamily="18" charset="0"/>
              </a:rPr>
              <a:t>antibodies and T cells</a:t>
            </a:r>
            <a:r>
              <a:rPr lang="en-US" sz="2000" dirty="0">
                <a:latin typeface="Times New Roman" panose="02020603050405020304" pitchFamily="18" charset="0"/>
                <a:cs typeface="Times New Roman" panose="02020603050405020304" pitchFamily="18" charset="0"/>
              </a:rPr>
              <a:t>.</a:t>
            </a:r>
          </a:p>
          <a:p>
            <a:pPr algn="just"/>
            <a:r>
              <a:rPr lang="en-US" sz="2000" dirty="0">
                <a:solidFill>
                  <a:srgbClr val="FF0000"/>
                </a:solidFill>
                <a:latin typeface="Times New Roman" panose="02020603050405020304" pitchFamily="18" charset="0"/>
                <a:cs typeface="Times New Roman" panose="02020603050405020304" pitchFamily="18" charset="0"/>
              </a:rPr>
              <a:t>3)</a:t>
            </a:r>
            <a:r>
              <a:rPr lang="en-US" sz="2000" dirty="0">
                <a:latin typeface="Times New Roman" panose="02020603050405020304" pitchFamily="18" charset="0"/>
                <a:cs typeface="Times New Roman" panose="02020603050405020304" pitchFamily="18" charset="0"/>
              </a:rPr>
              <a:t> </a:t>
            </a:r>
            <a:r>
              <a:rPr lang="en-US" sz="2000" b="1" dirty="0">
                <a:latin typeface="Times New Roman" panose="02020603050405020304" pitchFamily="18" charset="0"/>
                <a:cs typeface="Times New Roman" panose="02020603050405020304" pitchFamily="18" charset="0"/>
              </a:rPr>
              <a:t>Cyclosporine</a:t>
            </a:r>
            <a:r>
              <a:rPr lang="en-US" sz="2000" dirty="0">
                <a:latin typeface="Times New Roman" panose="02020603050405020304" pitchFamily="18" charset="0"/>
                <a:cs typeface="Times New Roman" panose="02020603050405020304" pitchFamily="18" charset="0"/>
              </a:rPr>
              <a:t>, which has a specific inhibitory effect on the formation of </a:t>
            </a:r>
            <a:r>
              <a:rPr lang="en-US" sz="2000" dirty="0">
                <a:solidFill>
                  <a:srgbClr val="FF0000"/>
                </a:solidFill>
                <a:latin typeface="Times New Roman" panose="02020603050405020304" pitchFamily="18" charset="0"/>
                <a:cs typeface="Times New Roman" panose="02020603050405020304" pitchFamily="18" charset="0"/>
              </a:rPr>
              <a:t>helper T cells </a:t>
            </a:r>
            <a:r>
              <a:rPr lang="en-US" sz="2000" dirty="0">
                <a:latin typeface="Times New Roman" panose="02020603050405020304" pitchFamily="18" charset="0"/>
                <a:cs typeface="Times New Roman" panose="02020603050405020304" pitchFamily="18" charset="0"/>
              </a:rPr>
              <a:t>and, therefore, is especially efficacious in blocking the T-cell rejection reaction. This has proved to be one of the most valuable of all the drugs because it does not depress some other portions of the immune system.</a:t>
            </a:r>
            <a:br>
              <a:rPr lang="ar-IQ"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pPr marL="342900" indent="-342900" algn="just">
              <a:buFont typeface="Wingdings" panose="05000000000000000000" pitchFamily="2" charset="2"/>
              <a:buChar char="Ø"/>
            </a:pPr>
            <a:r>
              <a:rPr lang="en-US" sz="2000" dirty="0">
                <a:latin typeface="Times New Roman" panose="02020603050405020304" pitchFamily="18" charset="0"/>
                <a:cs typeface="Times New Roman" panose="02020603050405020304" pitchFamily="18" charset="0"/>
              </a:rPr>
              <a:t>Use of these agents often leaves the person unprotected from infectious diseases (bacterial, fungal and viral infections) and cancers.</a:t>
            </a:r>
          </a:p>
        </p:txBody>
      </p:sp>
    </p:spTree>
    <p:extLst>
      <p:ext uri="{BB962C8B-B14F-4D97-AF65-F5344CB8AC3E}">
        <p14:creationId xmlns:p14="http://schemas.microsoft.com/office/powerpoint/2010/main" val="13400565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
          <a:srcRect b="80000"/>
          <a:stretch>
            <a:fillRect/>
          </a:stretch>
        </p:blipFill>
        <p:spPr>
          <a:xfrm>
            <a:off x="1379537" y="2743200"/>
            <a:ext cx="9429750" cy="13716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CD2D0-FD6A-9285-5CCB-75350B23F028}"/>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F15E44AB-3F88-4F4A-01DD-5F5CBE5CD42B}"/>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Introduction</a:t>
            </a:r>
          </a:p>
        </p:txBody>
      </p:sp>
      <p:sp>
        <p:nvSpPr>
          <p:cNvPr id="3" name="Rechthoek 2">
            <a:extLst>
              <a:ext uri="{FF2B5EF4-FFF2-40B4-BE49-F238E27FC236}">
                <a16:creationId xmlns:a16="http://schemas.microsoft.com/office/drawing/2014/main" id="{03E8A6FC-0487-911F-2D61-C1FA382B59AE}"/>
              </a:ext>
            </a:extLst>
          </p:cNvPr>
          <p:cNvSpPr/>
          <p:nvPr/>
        </p:nvSpPr>
        <p:spPr>
          <a:xfrm>
            <a:off x="74612" y="1371600"/>
            <a:ext cx="11734800" cy="1938351"/>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At least 30 commonly occurring antigens and hundreds of other rare antigens have been found in human blood cells, especially on the surfaces of the cell membranes. Two particular types of antigens are much more likely than the others to cause blood transfusion reactions. They are the </a:t>
            </a:r>
            <a:r>
              <a:rPr lang="en-US" sz="2399" dirty="0">
                <a:solidFill>
                  <a:srgbClr val="FF0000"/>
                </a:solidFill>
                <a:latin typeface="Times New Roman" panose="02020603050405020304" pitchFamily="18" charset="0"/>
                <a:cs typeface="Times New Roman" panose="02020603050405020304" pitchFamily="18" charset="0"/>
              </a:rPr>
              <a:t>O-A-B system </a:t>
            </a:r>
            <a:r>
              <a:rPr lang="en-US" sz="2399" dirty="0">
                <a:latin typeface="Times New Roman" panose="02020603050405020304" pitchFamily="18" charset="0"/>
                <a:cs typeface="Times New Roman" panose="02020603050405020304" pitchFamily="18" charset="0"/>
              </a:rPr>
              <a:t>of antigens and the </a:t>
            </a:r>
            <a:r>
              <a:rPr lang="en-US" sz="2399" dirty="0">
                <a:solidFill>
                  <a:srgbClr val="FF0000"/>
                </a:solidFill>
                <a:latin typeface="Times New Roman" panose="02020603050405020304" pitchFamily="18" charset="0"/>
                <a:cs typeface="Times New Roman" panose="02020603050405020304" pitchFamily="18" charset="0"/>
              </a:rPr>
              <a:t>Rh system.</a:t>
            </a:r>
          </a:p>
          <a:p>
            <a:pPr marL="342797" indent="-342797" algn="just">
              <a:buFont typeface="Wingdings" panose="05000000000000000000" pitchFamily="2" charset="2"/>
              <a:buChar char="Ø"/>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4201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B5B92-5DE8-7445-82A6-7BC2E30B862A}"/>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8BCA571F-9DC4-2058-7D7F-BB88BEC9CAD4}"/>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O-A-B Blood Types</a:t>
            </a:r>
          </a:p>
        </p:txBody>
      </p:sp>
      <p:sp>
        <p:nvSpPr>
          <p:cNvPr id="3" name="Rechthoek 2">
            <a:extLst>
              <a:ext uri="{FF2B5EF4-FFF2-40B4-BE49-F238E27FC236}">
                <a16:creationId xmlns:a16="http://schemas.microsoft.com/office/drawing/2014/main" id="{3B3A0628-057E-D15E-32E6-91AB7DA59C9A}"/>
              </a:ext>
            </a:extLst>
          </p:cNvPr>
          <p:cNvSpPr/>
          <p:nvPr/>
        </p:nvSpPr>
        <p:spPr>
          <a:xfrm>
            <a:off x="28892" y="1143000"/>
            <a:ext cx="11887200" cy="3415166"/>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transfusing blood from one person to another, the bloods of </a:t>
            </a:r>
            <a:r>
              <a:rPr lang="en-US" sz="2399" dirty="0">
                <a:solidFill>
                  <a:srgbClr val="FF0000"/>
                </a:solidFill>
                <a:latin typeface="Times New Roman" panose="02020603050405020304" pitchFamily="18" charset="0"/>
                <a:cs typeface="Times New Roman" panose="02020603050405020304" pitchFamily="18" charset="0"/>
              </a:rPr>
              <a:t>donors</a:t>
            </a:r>
            <a:r>
              <a:rPr lang="en-US" sz="2399" dirty="0">
                <a:latin typeface="Times New Roman" panose="02020603050405020304" pitchFamily="18" charset="0"/>
                <a:cs typeface="Times New Roman" panose="02020603050405020304" pitchFamily="18" charset="0"/>
              </a:rPr>
              <a:t> and </a:t>
            </a:r>
            <a:r>
              <a:rPr lang="en-US" sz="2399" dirty="0">
                <a:solidFill>
                  <a:srgbClr val="FF0000"/>
                </a:solidFill>
                <a:latin typeface="Times New Roman" panose="02020603050405020304" pitchFamily="18" charset="0"/>
                <a:cs typeface="Times New Roman" panose="02020603050405020304" pitchFamily="18" charset="0"/>
              </a:rPr>
              <a:t>recipients</a:t>
            </a:r>
            <a:r>
              <a:rPr lang="en-US" sz="2399" dirty="0">
                <a:latin typeface="Times New Roman" panose="02020603050405020304" pitchFamily="18" charset="0"/>
                <a:cs typeface="Times New Roman" panose="02020603050405020304" pitchFamily="18" charset="0"/>
              </a:rPr>
              <a:t> are normally classified into four major O-A-B blood types depending on the presence or absence of the two agglutinogens, the A and B agglutinogens. </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When neither A nor B agglutinogen is present, the blood is type O. When only type A agglutinogen is present, the blood is type A. When only type B agglutinogen is present, the blood is type B. </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When both A and B agglutinogens are present, the blood is type AB. </a:t>
            </a:r>
            <a:r>
              <a:rPr lang="en-US" sz="2399" dirty="0">
                <a:solidFill>
                  <a:srgbClr val="FF0000"/>
                </a:solidFill>
                <a:latin typeface="Times New Roman" panose="02020603050405020304" pitchFamily="18" charset="0"/>
                <a:cs typeface="Times New Roman" panose="02020603050405020304" pitchFamily="18" charset="0"/>
              </a:rPr>
              <a:t>The type O gene is almost functionless</a:t>
            </a:r>
            <a:r>
              <a:rPr lang="en-US" sz="2399" dirty="0">
                <a:latin typeface="Times New Roman" panose="02020603050405020304" pitchFamily="18" charset="0"/>
                <a:cs typeface="Times New Roman" panose="02020603050405020304" pitchFamily="18" charset="0"/>
              </a:rPr>
              <a:t>, so that it causes no significant type O agglutinogen on the cells. Conversely, the type A and type B genes do cause strong agglutinogens on the cells.</a:t>
            </a:r>
          </a:p>
        </p:txBody>
      </p:sp>
    </p:spTree>
    <p:extLst>
      <p:ext uri="{BB962C8B-B14F-4D97-AF65-F5344CB8AC3E}">
        <p14:creationId xmlns:p14="http://schemas.microsoft.com/office/powerpoint/2010/main" val="3303816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49864-C3AA-0BAF-3511-86A79D21915E}"/>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A071CEA0-052A-91FD-5F73-4A0A6D8AFA01}"/>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O-A-B Blood Types</a:t>
            </a:r>
          </a:p>
        </p:txBody>
      </p:sp>
      <p:sp>
        <p:nvSpPr>
          <p:cNvPr id="3" name="Rechthoek 2">
            <a:extLst>
              <a:ext uri="{FF2B5EF4-FFF2-40B4-BE49-F238E27FC236}">
                <a16:creationId xmlns:a16="http://schemas.microsoft.com/office/drawing/2014/main" id="{977A46F2-F380-B79F-A9DA-1BD64288C66B}"/>
              </a:ext>
            </a:extLst>
          </p:cNvPr>
          <p:cNvSpPr/>
          <p:nvPr/>
        </p:nvSpPr>
        <p:spPr>
          <a:xfrm>
            <a:off x="74612" y="1145399"/>
            <a:ext cx="11887200" cy="1199944"/>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prevalence of the different blood types among one group of persons studied was approximately: (O) 47%, (A) 41%, (B) 9%, (AB) 3%. It is obvious from these percentages that the </a:t>
            </a:r>
            <a:r>
              <a:rPr lang="en-US" sz="2399" dirty="0">
                <a:solidFill>
                  <a:srgbClr val="FF0000"/>
                </a:solidFill>
                <a:latin typeface="Times New Roman" panose="02020603050405020304" pitchFamily="18" charset="0"/>
                <a:cs typeface="Times New Roman" panose="02020603050405020304" pitchFamily="18" charset="0"/>
              </a:rPr>
              <a:t>O and A genes occur frequently</a:t>
            </a:r>
            <a:r>
              <a:rPr lang="en-US" sz="2399" dirty="0">
                <a:latin typeface="Times New Roman" panose="02020603050405020304" pitchFamily="18" charset="0"/>
                <a:cs typeface="Times New Roman" panose="02020603050405020304" pitchFamily="18" charset="0"/>
              </a:rPr>
              <a:t>, whereas the </a:t>
            </a:r>
            <a:r>
              <a:rPr lang="en-US" sz="2399" dirty="0">
                <a:solidFill>
                  <a:srgbClr val="FF0000"/>
                </a:solidFill>
                <a:latin typeface="Times New Roman" panose="02020603050405020304" pitchFamily="18" charset="0"/>
                <a:cs typeface="Times New Roman" panose="02020603050405020304" pitchFamily="18" charset="0"/>
              </a:rPr>
              <a:t>B gene is infrequent</a:t>
            </a:r>
            <a:r>
              <a:rPr lang="en-US" sz="2399" dirty="0">
                <a:latin typeface="Times New Roman" panose="02020603050405020304" pitchFamily="18" charset="0"/>
                <a:cs typeface="Times New Roman" panose="02020603050405020304" pitchFamily="18" charset="0"/>
              </a:rPr>
              <a:t>.</a:t>
            </a:r>
          </a:p>
        </p:txBody>
      </p:sp>
      <p:pic>
        <p:nvPicPr>
          <p:cNvPr id="4" name="Picture 3">
            <a:extLst>
              <a:ext uri="{FF2B5EF4-FFF2-40B4-BE49-F238E27FC236}">
                <a16:creationId xmlns:a16="http://schemas.microsoft.com/office/drawing/2014/main" id="{E243D08A-A3A5-7A5C-4421-D1A3C7D36FF6}"/>
              </a:ext>
            </a:extLst>
          </p:cNvPr>
          <p:cNvPicPr>
            <a:picLocks noChangeAspect="1"/>
          </p:cNvPicPr>
          <p:nvPr/>
        </p:nvPicPr>
        <p:blipFill>
          <a:blip r:embed="rId2"/>
          <a:stretch>
            <a:fillRect/>
          </a:stretch>
        </p:blipFill>
        <p:spPr>
          <a:xfrm>
            <a:off x="659651" y="2743200"/>
            <a:ext cx="10717121" cy="3864795"/>
          </a:xfrm>
          <a:prstGeom prst="rect">
            <a:avLst/>
          </a:prstGeom>
        </p:spPr>
      </p:pic>
    </p:spTree>
    <p:extLst>
      <p:ext uri="{BB962C8B-B14F-4D97-AF65-F5344CB8AC3E}">
        <p14:creationId xmlns:p14="http://schemas.microsoft.com/office/powerpoint/2010/main" val="713136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38D539-F86A-A57B-E9AD-82606CC704F2}"/>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8411155-C881-DF25-2525-B3E64452E462}"/>
              </a:ext>
            </a:extLst>
          </p:cNvPr>
          <p:cNvSpPr txBox="1">
            <a:spLocks/>
          </p:cNvSpPr>
          <p:nvPr/>
        </p:nvSpPr>
        <p:spPr>
          <a:xfrm>
            <a:off x="763805"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Agglutinins</a:t>
            </a:r>
          </a:p>
        </p:txBody>
      </p:sp>
      <p:sp>
        <p:nvSpPr>
          <p:cNvPr id="3" name="Rechthoek 2">
            <a:extLst>
              <a:ext uri="{FF2B5EF4-FFF2-40B4-BE49-F238E27FC236}">
                <a16:creationId xmlns:a16="http://schemas.microsoft.com/office/drawing/2014/main" id="{005B048D-6CA8-34CF-D533-9FC62A87E398}"/>
              </a:ext>
            </a:extLst>
          </p:cNvPr>
          <p:cNvSpPr/>
          <p:nvPr/>
        </p:nvSpPr>
        <p:spPr>
          <a:xfrm>
            <a:off x="74612" y="1219200"/>
            <a:ext cx="11811000" cy="3784369"/>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b="1" dirty="0">
                <a:latin typeface="Times New Roman" panose="02020603050405020304" pitchFamily="18" charset="0"/>
                <a:cs typeface="Times New Roman" panose="02020603050405020304" pitchFamily="18" charset="0"/>
              </a:rPr>
              <a:t>Agglutinins:</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Immediately </a:t>
            </a:r>
            <a:r>
              <a:rPr lang="en-US" sz="2399" dirty="0">
                <a:solidFill>
                  <a:srgbClr val="FF0000"/>
                </a:solidFill>
                <a:latin typeface="Times New Roman" panose="02020603050405020304" pitchFamily="18" charset="0"/>
                <a:cs typeface="Times New Roman" panose="02020603050405020304" pitchFamily="18" charset="0"/>
              </a:rPr>
              <a:t>after birth</a:t>
            </a:r>
            <a:r>
              <a:rPr lang="en-US" sz="2399" dirty="0">
                <a:latin typeface="Times New Roman" panose="02020603050405020304" pitchFamily="18" charset="0"/>
                <a:cs typeface="Times New Roman" panose="02020603050405020304" pitchFamily="18" charset="0"/>
              </a:rPr>
              <a:t>, the quantity of agglutinins in the plasma is almost </a:t>
            </a:r>
            <a:r>
              <a:rPr lang="en-US" sz="2399" dirty="0">
                <a:solidFill>
                  <a:srgbClr val="FF0000"/>
                </a:solidFill>
                <a:latin typeface="Times New Roman" panose="02020603050405020304" pitchFamily="18" charset="0"/>
                <a:cs typeface="Times New Roman" panose="02020603050405020304" pitchFamily="18" charset="0"/>
              </a:rPr>
              <a:t>zero</a:t>
            </a:r>
            <a:r>
              <a:rPr lang="en-US" sz="2399" dirty="0">
                <a:latin typeface="Times New Roman" panose="02020603050405020304" pitchFamily="18" charset="0"/>
                <a:cs typeface="Times New Roman" panose="02020603050405020304" pitchFamily="18" charset="0"/>
              </a:rPr>
              <a:t>. Two to </a:t>
            </a:r>
            <a:r>
              <a:rPr lang="en-US" sz="2399" dirty="0">
                <a:solidFill>
                  <a:srgbClr val="FF0000"/>
                </a:solidFill>
                <a:latin typeface="Times New Roman" panose="02020603050405020304" pitchFamily="18" charset="0"/>
                <a:cs typeface="Times New Roman" panose="02020603050405020304" pitchFamily="18" charset="0"/>
              </a:rPr>
              <a:t>8 months</a:t>
            </a:r>
            <a:r>
              <a:rPr lang="en-US" sz="2399" dirty="0">
                <a:latin typeface="Times New Roman" panose="02020603050405020304" pitchFamily="18" charset="0"/>
                <a:cs typeface="Times New Roman" panose="02020603050405020304" pitchFamily="18" charset="0"/>
              </a:rPr>
              <a:t> after birth, an infant begins to produce agglutinins. A </a:t>
            </a:r>
            <a:r>
              <a:rPr lang="en-US" sz="2399" dirty="0">
                <a:solidFill>
                  <a:srgbClr val="FF0000"/>
                </a:solidFill>
                <a:latin typeface="Times New Roman" panose="02020603050405020304" pitchFamily="18" charset="0"/>
                <a:cs typeface="Times New Roman" panose="02020603050405020304" pitchFamily="18" charset="0"/>
              </a:rPr>
              <a:t>maximum titer </a:t>
            </a:r>
            <a:r>
              <a:rPr lang="en-US" sz="2399" dirty="0">
                <a:latin typeface="Times New Roman" panose="02020603050405020304" pitchFamily="18" charset="0"/>
                <a:cs typeface="Times New Roman" panose="02020603050405020304" pitchFamily="18" charset="0"/>
              </a:rPr>
              <a:t>is usually reached at </a:t>
            </a:r>
            <a:r>
              <a:rPr lang="en-US" sz="2399" dirty="0">
                <a:solidFill>
                  <a:srgbClr val="FF0000"/>
                </a:solidFill>
                <a:latin typeface="Times New Roman" panose="02020603050405020304" pitchFamily="18" charset="0"/>
                <a:cs typeface="Times New Roman" panose="02020603050405020304" pitchFamily="18" charset="0"/>
              </a:rPr>
              <a:t>8 to 10 years of age</a:t>
            </a:r>
            <a:r>
              <a:rPr lang="en-US" sz="2399" dirty="0">
                <a:latin typeface="Times New Roman" panose="02020603050405020304" pitchFamily="18" charset="0"/>
                <a:cs typeface="Times New Roman" panose="02020603050405020304" pitchFamily="18" charset="0"/>
              </a:rPr>
              <a:t>, and this gradually declines throughout the remaining years of life.</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agglutinins are </a:t>
            </a:r>
            <a:r>
              <a:rPr lang="en-US" sz="2399" dirty="0">
                <a:solidFill>
                  <a:srgbClr val="FF0000"/>
                </a:solidFill>
                <a:latin typeface="Times New Roman" panose="02020603050405020304" pitchFamily="18" charset="0"/>
                <a:cs typeface="Times New Roman" panose="02020603050405020304" pitchFamily="18" charset="0"/>
              </a:rPr>
              <a:t>gamma globulins </a:t>
            </a:r>
            <a:r>
              <a:rPr lang="en-US" sz="2399" dirty="0">
                <a:latin typeface="Times New Roman" panose="02020603050405020304" pitchFamily="18" charset="0"/>
                <a:cs typeface="Times New Roman" panose="02020603050405020304" pitchFamily="18" charset="0"/>
              </a:rPr>
              <a:t>(antibodies), most of them are </a:t>
            </a:r>
            <a:r>
              <a:rPr lang="en-US" sz="2399" dirty="0">
                <a:solidFill>
                  <a:srgbClr val="FF0000"/>
                </a:solidFill>
                <a:latin typeface="Times New Roman" panose="02020603050405020304" pitchFamily="18" charset="0"/>
                <a:cs typeface="Times New Roman" panose="02020603050405020304" pitchFamily="18" charset="0"/>
              </a:rPr>
              <a:t>IgM</a:t>
            </a:r>
            <a:r>
              <a:rPr lang="en-US" sz="2399" dirty="0">
                <a:latin typeface="Times New Roman" panose="02020603050405020304" pitchFamily="18" charset="0"/>
                <a:cs typeface="Times New Roman" panose="02020603050405020304" pitchFamily="18" charset="0"/>
              </a:rPr>
              <a:t> and </a:t>
            </a:r>
            <a:r>
              <a:rPr lang="en-US" sz="2399" dirty="0">
                <a:solidFill>
                  <a:srgbClr val="FF0000"/>
                </a:solidFill>
                <a:latin typeface="Times New Roman" panose="02020603050405020304" pitchFamily="18" charset="0"/>
                <a:cs typeface="Times New Roman" panose="02020603050405020304" pitchFamily="18" charset="0"/>
              </a:rPr>
              <a:t>IgG</a:t>
            </a:r>
            <a:r>
              <a:rPr lang="en-US" sz="2399" dirty="0">
                <a:latin typeface="Times New Roman" panose="02020603050405020304" pitchFamily="18" charset="0"/>
                <a:cs typeface="Times New Roman" panose="02020603050405020304" pitchFamily="18" charset="0"/>
              </a:rPr>
              <a:t> immunoglobulin molecules.</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These agglutinins produced in people when small amounts of type A and B antigens enter the body in food, in bacteria, and in other ways, and these substances initiate the development of the anti-A and anti-B agglutinins.</a:t>
            </a:r>
          </a:p>
        </p:txBody>
      </p:sp>
    </p:spTree>
    <p:extLst>
      <p:ext uri="{BB962C8B-B14F-4D97-AF65-F5344CB8AC3E}">
        <p14:creationId xmlns:p14="http://schemas.microsoft.com/office/powerpoint/2010/main" val="9148953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4FC98-8ED1-2532-55EB-E7F2B726DE10}"/>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73C0F9B3-4E90-AD9F-CDF5-4E1D8AD40C6A}"/>
              </a:ext>
            </a:extLst>
          </p:cNvPr>
          <p:cNvSpPr txBox="1">
            <a:spLocks/>
          </p:cNvSpPr>
          <p:nvPr/>
        </p:nvSpPr>
        <p:spPr>
          <a:xfrm>
            <a:off x="531812" y="457200"/>
            <a:ext cx="10661214" cy="38724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Rh Blood Types</a:t>
            </a:r>
          </a:p>
        </p:txBody>
      </p:sp>
      <p:sp>
        <p:nvSpPr>
          <p:cNvPr id="3" name="Rechthoek 2">
            <a:extLst>
              <a:ext uri="{FF2B5EF4-FFF2-40B4-BE49-F238E27FC236}">
                <a16:creationId xmlns:a16="http://schemas.microsoft.com/office/drawing/2014/main" id="{B7F26049-510A-401F-A395-B6E6A260844D}"/>
              </a:ext>
            </a:extLst>
          </p:cNvPr>
          <p:cNvSpPr/>
          <p:nvPr/>
        </p:nvSpPr>
        <p:spPr>
          <a:xfrm>
            <a:off x="150812" y="990600"/>
            <a:ext cx="11430000" cy="4891980"/>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There are </a:t>
            </a:r>
            <a:r>
              <a:rPr lang="en-US" sz="2399" dirty="0">
                <a:solidFill>
                  <a:srgbClr val="FF0000"/>
                </a:solidFill>
                <a:latin typeface="Times New Roman" panose="02020603050405020304" pitchFamily="18" charset="0"/>
                <a:cs typeface="Times New Roman" panose="02020603050405020304" pitchFamily="18" charset="0"/>
              </a:rPr>
              <a:t>six</a:t>
            </a:r>
            <a:r>
              <a:rPr lang="en-US" sz="2399" dirty="0">
                <a:latin typeface="Times New Roman" panose="02020603050405020304" pitchFamily="18" charset="0"/>
                <a:cs typeface="Times New Roman" panose="02020603050405020304" pitchFamily="18" charset="0"/>
              </a:rPr>
              <a:t> common types of Rh antigens, each of which is called an </a:t>
            </a:r>
            <a:r>
              <a:rPr lang="en-US" sz="2399" dirty="0">
                <a:solidFill>
                  <a:srgbClr val="FF0000"/>
                </a:solidFill>
                <a:latin typeface="Times New Roman" panose="02020603050405020304" pitchFamily="18" charset="0"/>
                <a:cs typeface="Times New Roman" panose="02020603050405020304" pitchFamily="18" charset="0"/>
              </a:rPr>
              <a:t>Rh factor</a:t>
            </a:r>
            <a:r>
              <a:rPr lang="en-US" sz="2399" dirty="0">
                <a:latin typeface="Times New Roman" panose="02020603050405020304" pitchFamily="18" charset="0"/>
                <a:cs typeface="Times New Roman" panose="02020603050405020304" pitchFamily="18" charset="0"/>
              </a:rPr>
              <a:t>. These types are designated </a:t>
            </a:r>
            <a:r>
              <a:rPr lang="en-US" sz="2399" dirty="0">
                <a:solidFill>
                  <a:srgbClr val="FF0000"/>
                </a:solidFill>
                <a:latin typeface="Times New Roman" panose="02020603050405020304" pitchFamily="18" charset="0"/>
                <a:cs typeface="Times New Roman" panose="02020603050405020304" pitchFamily="18" charset="0"/>
              </a:rPr>
              <a:t>C, D, E, c, d, and e</a:t>
            </a:r>
            <a:r>
              <a:rPr lang="en-US" sz="2399" dirty="0">
                <a:latin typeface="Times New Roman" panose="02020603050405020304" pitchFamily="18" charset="0"/>
                <a:cs typeface="Times New Roman" panose="02020603050405020304" pitchFamily="18" charset="0"/>
              </a:rPr>
              <a:t>. The type </a:t>
            </a:r>
            <a:r>
              <a:rPr lang="en-US" sz="2399" dirty="0">
                <a:solidFill>
                  <a:srgbClr val="FF0000"/>
                </a:solidFill>
                <a:latin typeface="Times New Roman" panose="02020603050405020304" pitchFamily="18" charset="0"/>
                <a:cs typeface="Times New Roman" panose="02020603050405020304" pitchFamily="18" charset="0"/>
              </a:rPr>
              <a:t>D antigen is widely prevalent </a:t>
            </a:r>
            <a:r>
              <a:rPr lang="en-US" sz="2399" dirty="0">
                <a:latin typeface="Times New Roman" panose="02020603050405020304" pitchFamily="18" charset="0"/>
                <a:cs typeface="Times New Roman" panose="02020603050405020304" pitchFamily="18" charset="0"/>
              </a:rPr>
              <a:t>in the population and considerably more antigenic than the other Rh antigens. Anyone who has this type of antigen is said to be </a:t>
            </a:r>
            <a:r>
              <a:rPr lang="en-US" sz="2399" dirty="0">
                <a:solidFill>
                  <a:srgbClr val="FF0000"/>
                </a:solidFill>
                <a:latin typeface="Times New Roman" panose="02020603050405020304" pitchFamily="18" charset="0"/>
                <a:cs typeface="Times New Roman" panose="02020603050405020304" pitchFamily="18" charset="0"/>
              </a:rPr>
              <a:t>Rh positive</a:t>
            </a:r>
            <a:r>
              <a:rPr lang="en-US" sz="2399" dirty="0">
                <a:latin typeface="Times New Roman" panose="02020603050405020304" pitchFamily="18" charset="0"/>
                <a:cs typeface="Times New Roman" panose="02020603050405020304" pitchFamily="18" charset="0"/>
              </a:rPr>
              <a:t>, whereas a person who does not have type D antigen is said to be </a:t>
            </a:r>
            <a:r>
              <a:rPr lang="en-US" sz="2399" dirty="0">
                <a:solidFill>
                  <a:srgbClr val="FF0000"/>
                </a:solidFill>
                <a:latin typeface="Times New Roman" panose="02020603050405020304" pitchFamily="18" charset="0"/>
                <a:cs typeface="Times New Roman" panose="02020603050405020304" pitchFamily="18" charset="0"/>
              </a:rPr>
              <a:t>Rh negative</a:t>
            </a:r>
            <a:r>
              <a:rPr lang="en-US" sz="2399" dirty="0">
                <a:latin typeface="Times New Roman" panose="02020603050405020304" pitchFamily="18" charset="0"/>
                <a:cs typeface="Times New Roman" panose="02020603050405020304" pitchFamily="18" charset="0"/>
              </a:rPr>
              <a:t>.</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About </a:t>
            </a:r>
            <a:r>
              <a:rPr lang="en-US" sz="2399" dirty="0">
                <a:solidFill>
                  <a:srgbClr val="FF0000"/>
                </a:solidFill>
                <a:latin typeface="Times New Roman" panose="02020603050405020304" pitchFamily="18" charset="0"/>
                <a:cs typeface="Times New Roman" panose="02020603050405020304" pitchFamily="18" charset="0"/>
              </a:rPr>
              <a:t>85 per cent </a:t>
            </a:r>
            <a:r>
              <a:rPr lang="en-US" sz="2399" dirty="0">
                <a:latin typeface="Times New Roman" panose="02020603050405020304" pitchFamily="18" charset="0"/>
                <a:cs typeface="Times New Roman" panose="02020603050405020304" pitchFamily="18" charset="0"/>
              </a:rPr>
              <a:t>of all white people are </a:t>
            </a:r>
            <a:r>
              <a:rPr lang="en-US" sz="2399" dirty="0">
                <a:solidFill>
                  <a:srgbClr val="FF0000"/>
                </a:solidFill>
                <a:latin typeface="Times New Roman" panose="02020603050405020304" pitchFamily="18" charset="0"/>
                <a:cs typeface="Times New Roman" panose="02020603050405020304" pitchFamily="18" charset="0"/>
              </a:rPr>
              <a:t>Rh positive </a:t>
            </a:r>
            <a:r>
              <a:rPr lang="en-US" sz="2399" dirty="0">
                <a:latin typeface="Times New Roman" panose="02020603050405020304" pitchFamily="18" charset="0"/>
                <a:cs typeface="Times New Roman" panose="02020603050405020304" pitchFamily="18" charset="0"/>
              </a:rPr>
              <a:t>and </a:t>
            </a:r>
            <a:r>
              <a:rPr lang="en-US" sz="2399" dirty="0">
                <a:solidFill>
                  <a:srgbClr val="FF0000"/>
                </a:solidFill>
                <a:latin typeface="Times New Roman" panose="02020603050405020304" pitchFamily="18" charset="0"/>
                <a:cs typeface="Times New Roman" panose="02020603050405020304" pitchFamily="18" charset="0"/>
              </a:rPr>
              <a:t>15 per cent</a:t>
            </a:r>
            <a:r>
              <a:rPr lang="en-US" sz="2399" dirty="0">
                <a:latin typeface="Times New Roman" panose="02020603050405020304" pitchFamily="18" charset="0"/>
                <a:cs typeface="Times New Roman" panose="02020603050405020304" pitchFamily="18" charset="0"/>
              </a:rPr>
              <a:t>, </a:t>
            </a:r>
            <a:r>
              <a:rPr lang="en-US" sz="2399" dirty="0">
                <a:solidFill>
                  <a:srgbClr val="FF0000"/>
                </a:solidFill>
                <a:latin typeface="Times New Roman" panose="02020603050405020304" pitchFamily="18" charset="0"/>
                <a:cs typeface="Times New Roman" panose="02020603050405020304" pitchFamily="18" charset="0"/>
              </a:rPr>
              <a:t>Rh negative</a:t>
            </a:r>
            <a:r>
              <a:rPr lang="en-US" sz="2399" dirty="0">
                <a:latin typeface="Times New Roman" panose="02020603050405020304" pitchFamily="18" charset="0"/>
                <a:cs typeface="Times New Roman" panose="02020603050405020304" pitchFamily="18" charset="0"/>
              </a:rPr>
              <a:t>. In American blacks, the percentage of Rh-positives is about 95, whereas in African blacks, it is 100 per cent.</a:t>
            </a:r>
          </a:p>
          <a:p>
            <a:pPr algn="just"/>
            <a:r>
              <a:rPr lang="en-US" sz="2399" b="1" dirty="0">
                <a:latin typeface="Times New Roman" panose="02020603050405020304" pitchFamily="18" charset="0"/>
                <a:cs typeface="Times New Roman" panose="02020603050405020304" pitchFamily="18" charset="0"/>
              </a:rPr>
              <a:t>Formation of Anti-Rh Agglutinins:</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the Rh system, spontaneous agglutinins almost never occur. Instead, the person must first </a:t>
            </a:r>
            <a:r>
              <a:rPr lang="en-US" sz="2399" dirty="0" err="1">
                <a:latin typeface="Times New Roman" panose="02020603050405020304" pitchFamily="18" charset="0"/>
                <a:cs typeface="Times New Roman" panose="02020603050405020304" pitchFamily="18" charset="0"/>
              </a:rPr>
              <a:t>bemassively</a:t>
            </a:r>
            <a:r>
              <a:rPr lang="en-US" sz="2399" dirty="0">
                <a:latin typeface="Times New Roman" panose="02020603050405020304" pitchFamily="18" charset="0"/>
                <a:cs typeface="Times New Roman" panose="02020603050405020304" pitchFamily="18" charset="0"/>
              </a:rPr>
              <a:t> exposed to an Rh antigen by transfusion of blood containing the Rh antigen; anti-Rh agglutinins develop slowly, </a:t>
            </a:r>
            <a:r>
              <a:rPr lang="en-US" sz="2399" dirty="0">
                <a:solidFill>
                  <a:srgbClr val="FF0000"/>
                </a:solidFill>
                <a:latin typeface="Times New Roman" panose="02020603050405020304" pitchFamily="18" charset="0"/>
                <a:cs typeface="Times New Roman" panose="02020603050405020304" pitchFamily="18" charset="0"/>
              </a:rPr>
              <a:t>reaching maximum concentration of agglutinins about 2 to 4 months later</a:t>
            </a:r>
            <a:r>
              <a:rPr lang="en-US" sz="2399"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14710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C2FEF-DBBC-8727-80F0-A12156E21A8E}"/>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50EAC0D2-3528-7D89-972F-3ADE79CCD180}"/>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Erythroblastosis Fetalis</a:t>
            </a:r>
          </a:p>
        </p:txBody>
      </p:sp>
      <p:sp>
        <p:nvSpPr>
          <p:cNvPr id="3" name="Rechthoek 2">
            <a:extLst>
              <a:ext uri="{FF2B5EF4-FFF2-40B4-BE49-F238E27FC236}">
                <a16:creationId xmlns:a16="http://schemas.microsoft.com/office/drawing/2014/main" id="{BE23FFFD-0107-C5EF-1A1D-4A733BF13DCA}"/>
              </a:ext>
            </a:extLst>
          </p:cNvPr>
          <p:cNvSpPr/>
          <p:nvPr/>
        </p:nvSpPr>
        <p:spPr>
          <a:xfrm>
            <a:off x="74612" y="825169"/>
            <a:ext cx="11430000" cy="4891980"/>
          </a:xfrm>
          <a:prstGeom prst="rect">
            <a:avLst/>
          </a:prstGeom>
          <a:noFill/>
        </p:spPr>
        <p:txBody>
          <a:bodyPr wrap="square" rtlCol="0">
            <a:spAutoFit/>
          </a:bodyPr>
          <a:lstStyle/>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 Erythroblastosis fetalis is a disease of the fetus and newborn child characterized by agglutination and phagocytosis of the fetus’s red blood cells. </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most instances of erythroblastosis fetalis, the mother is Rh negative and the father Rh positive. The baby has inherited the Rh-positive antigen from the father, and the mother develops anti-Rh agglutinins from exposure to the fetus’s Rh antigen. In turn, the mother’s agglutinins diffuse through the placenta into the fetus and cause red blood cell agglutination.</a:t>
            </a:r>
          </a:p>
          <a:p>
            <a:pPr marL="342797" indent="-342797"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 An Rh-negative mother having her first Rh-positive child usually does not develop sufficient anti-Rh agglutinins to cause any harm. However, about 3 per cent of second Rh-positive babies exhibit some signs of erythroblastosis fetalis; about 10 per cent of third babies exhibit the disease; and the incidence rises progressively with subsequent pregnancies.</a:t>
            </a:r>
          </a:p>
          <a:p>
            <a:pPr marL="342797" indent="-342797" algn="just">
              <a:buFont typeface="Wingdings" panose="05000000000000000000" pitchFamily="2" charset="2"/>
              <a:buChar char="Ø"/>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049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651A0F-FC70-E976-F4FD-470E61B1F1ED}"/>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DDBDD75D-FF9C-42E2-A098-2D60076BF836}"/>
              </a:ext>
            </a:extLst>
          </p:cNvPr>
          <p:cNvSpPr txBox="1">
            <a:spLocks/>
          </p:cNvSpPr>
          <p:nvPr/>
        </p:nvSpPr>
        <p:spPr>
          <a:xfrm>
            <a:off x="572503" y="3048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Erythroblastosis Fetalis</a:t>
            </a:r>
          </a:p>
        </p:txBody>
      </p:sp>
      <p:sp>
        <p:nvSpPr>
          <p:cNvPr id="3" name="Rechthoek 2">
            <a:extLst>
              <a:ext uri="{FF2B5EF4-FFF2-40B4-BE49-F238E27FC236}">
                <a16:creationId xmlns:a16="http://schemas.microsoft.com/office/drawing/2014/main" id="{0765AAA6-00B4-D1F3-3D6B-DCD2C99B2028}"/>
              </a:ext>
            </a:extLst>
          </p:cNvPr>
          <p:cNvSpPr/>
          <p:nvPr/>
        </p:nvSpPr>
        <p:spPr>
          <a:xfrm>
            <a:off x="150812" y="1219200"/>
            <a:ext cx="11430000" cy="4522777"/>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agglutinated red blood cells subsequently hemolyze, releasing hemoglobin into the </a:t>
            </a:r>
          </a:p>
          <a:p>
            <a:pPr algn="just"/>
            <a:r>
              <a:rPr lang="en-US" sz="2399" dirty="0">
                <a:latin typeface="Times New Roman" panose="02020603050405020304" pitchFamily="18" charset="0"/>
                <a:cs typeface="Times New Roman" panose="02020603050405020304" pitchFamily="18" charset="0"/>
              </a:rPr>
              <a:t>blood and lead to:</a:t>
            </a:r>
          </a:p>
          <a:p>
            <a:pPr algn="just"/>
            <a:r>
              <a:rPr lang="en-US" sz="2399" dirty="0">
                <a:latin typeface="Times New Roman" panose="02020603050405020304" pitchFamily="18" charset="0"/>
                <a:cs typeface="Times New Roman" panose="02020603050405020304" pitchFamily="18" charset="0"/>
              </a:rPr>
              <a:t>1. The fetus’s macrophages convert the hemoglobin into bilirubin, which causes the baby’s skin to become yellow (jaundiced).</a:t>
            </a:r>
          </a:p>
          <a:p>
            <a:pPr algn="just"/>
            <a:r>
              <a:rPr lang="en-US" sz="2399" dirty="0">
                <a:latin typeface="Times New Roman" panose="02020603050405020304" pitchFamily="18" charset="0"/>
                <a:cs typeface="Times New Roman" panose="02020603050405020304" pitchFamily="18" charset="0"/>
              </a:rPr>
              <a:t>2. The antibodies can also attack and damage other cells of the body.</a:t>
            </a:r>
          </a:p>
          <a:p>
            <a:pPr algn="just"/>
            <a:r>
              <a:rPr lang="en-US" sz="2399" dirty="0">
                <a:latin typeface="Times New Roman" panose="02020603050405020304" pitchFamily="18" charset="0"/>
                <a:cs typeface="Times New Roman" panose="02020603050405020304" pitchFamily="18" charset="0"/>
              </a:rPr>
              <a:t>3. The hematopoietic tissues of the infant attempt to replace the hemolyzed red blood cells, therefore, the liver and spleen become greatly enlarged and produce red blood cells including many nucleated </a:t>
            </a:r>
            <a:r>
              <a:rPr lang="en-US" sz="2399" dirty="0" err="1">
                <a:latin typeface="Times New Roman" panose="02020603050405020304" pitchFamily="18" charset="0"/>
                <a:cs typeface="Times New Roman" panose="02020603050405020304" pitchFamily="18" charset="0"/>
              </a:rPr>
              <a:t>blastic</a:t>
            </a:r>
            <a:r>
              <a:rPr lang="en-US" sz="2399" dirty="0">
                <a:latin typeface="Times New Roman" panose="02020603050405020304" pitchFamily="18" charset="0"/>
                <a:cs typeface="Times New Roman" panose="02020603050405020304" pitchFamily="18" charset="0"/>
              </a:rPr>
              <a:t> forms so that the disease is called erythroblastosis fetalis.</a:t>
            </a:r>
          </a:p>
          <a:p>
            <a:pPr algn="just"/>
            <a:r>
              <a:rPr lang="en-US" sz="2399" dirty="0">
                <a:latin typeface="Times New Roman" panose="02020603050405020304" pitchFamily="18" charset="0"/>
                <a:cs typeface="Times New Roman" panose="02020603050405020304" pitchFamily="18" charset="0"/>
              </a:rPr>
              <a:t>4. Although the severe anemia of erythroblastosis fetalis is usually the cause of death, many children who barely survive the anemia exhibit permanent mental impairment due to precipitation of bilirubin in the neuronal cells, a condition called kernicterus.</a:t>
            </a:r>
          </a:p>
          <a:p>
            <a:pPr marL="342900" indent="-342900" algn="just">
              <a:buFont typeface="Wingdings" panose="05000000000000000000" pitchFamily="2" charset="2"/>
              <a:buChar char="Ø"/>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1195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D5443-0F69-1CC7-19EA-D0B435A71B1B}"/>
            </a:ext>
          </a:extLst>
        </p:cNvPr>
        <p:cNvGrpSpPr/>
        <p:nvPr/>
      </p:nvGrpSpPr>
      <p:grpSpPr>
        <a:xfrm>
          <a:off x="0" y="0"/>
          <a:ext cx="0" cy="0"/>
          <a:chOff x="0" y="0"/>
          <a:chExt cx="0" cy="0"/>
        </a:xfrm>
      </p:grpSpPr>
      <p:sp>
        <p:nvSpPr>
          <p:cNvPr id="12" name="Titel 1">
            <a:extLst>
              <a:ext uri="{FF2B5EF4-FFF2-40B4-BE49-F238E27FC236}">
                <a16:creationId xmlns:a16="http://schemas.microsoft.com/office/drawing/2014/main" id="{2AF21C4F-4584-4AE1-4859-227A05236BE2}"/>
              </a:ext>
            </a:extLst>
          </p:cNvPr>
          <p:cNvSpPr txBox="1">
            <a:spLocks/>
          </p:cNvSpPr>
          <p:nvPr/>
        </p:nvSpPr>
        <p:spPr>
          <a:xfrm>
            <a:off x="379412" y="457200"/>
            <a:ext cx="10661214" cy="520369"/>
          </a:xfrm>
          <a:prstGeom prst="rect">
            <a:avLst/>
          </a:prstGeom>
        </p:spPr>
        <p:txBody>
          <a:bodyPr vert="horz" lIns="91416" tIns="45708" rIns="91416" bIns="45708" rtlCol="0" anchor="b">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lnSpc>
                <a:spcPct val="107000"/>
              </a:lnSpc>
            </a:pPr>
            <a:r>
              <a:rPr lang="en-US" sz="3999" b="1" dirty="0">
                <a:solidFill>
                  <a:srgbClr val="2E74B5"/>
                </a:solidFill>
                <a:latin typeface="Times New Roman" panose="02020603050405020304" pitchFamily="18" charset="0"/>
                <a:ea typeface="Times New Roman" panose="02020603050405020304" pitchFamily="18" charset="0"/>
                <a:cs typeface="Times New Roman" panose="02020603050405020304" pitchFamily="18" charset="0"/>
              </a:rPr>
              <a:t>Erythroblastosis Fetalis</a:t>
            </a:r>
          </a:p>
        </p:txBody>
      </p:sp>
      <p:sp>
        <p:nvSpPr>
          <p:cNvPr id="3" name="Rechthoek 2">
            <a:extLst>
              <a:ext uri="{FF2B5EF4-FFF2-40B4-BE49-F238E27FC236}">
                <a16:creationId xmlns:a16="http://schemas.microsoft.com/office/drawing/2014/main" id="{D3679B84-8031-64E3-F5A3-995529FA3B5A}"/>
              </a:ext>
            </a:extLst>
          </p:cNvPr>
          <p:cNvSpPr/>
          <p:nvPr/>
        </p:nvSpPr>
        <p:spPr>
          <a:xfrm>
            <a:off x="74612" y="1295400"/>
            <a:ext cx="11658600" cy="3415166"/>
          </a:xfrm>
          <a:prstGeom prst="rect">
            <a:avLst/>
          </a:prstGeom>
          <a:noFill/>
        </p:spPr>
        <p:txBody>
          <a:bodyPr wrap="square" rtlCol="0">
            <a:spAutoFit/>
          </a:bodyPr>
          <a:lstStyle/>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The treatment of erythroblastosis fetalis is to replace the neonate’s blood with Rh negative blood to keep the bilirubin level low and thereby prevent kernicterus.</a:t>
            </a:r>
          </a:p>
          <a:p>
            <a:pPr marL="342900" indent="-342900" algn="just">
              <a:buFont typeface="Wingdings" panose="05000000000000000000" pitchFamily="2" charset="2"/>
              <a:buChar char="Ø"/>
            </a:pPr>
            <a:r>
              <a:rPr lang="en-US" sz="2399" dirty="0">
                <a:latin typeface="Times New Roman" panose="02020603050405020304" pitchFamily="18" charset="0"/>
                <a:cs typeface="Times New Roman" panose="02020603050405020304" pitchFamily="18" charset="0"/>
              </a:rPr>
              <a:t>In the 1970’s, a dramatic reduction in the incidence of erythroblastosis fetalis was achieved with the development of an anti-D antibody that is administered to the expectant mother starting at 28 to 30 weeks of gestation. The anti-D antibody is also administered to Rh-negative women who deliver Rh-positive babies to prevent sensitization of the mothers to the D antigen. This greatly reduces the risk of developing large amounts of D antibodies during the second pregnancy.</a:t>
            </a:r>
          </a:p>
          <a:p>
            <a:pPr marL="342900" indent="-342900" algn="just">
              <a:buFont typeface="Wingdings" panose="05000000000000000000" pitchFamily="2" charset="2"/>
              <a:buChar char="Ø"/>
            </a:pPr>
            <a:endParaRPr lang="en-US" sz="2399"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8656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Math_16x9">
      <a:dk1>
        <a:srgbClr val="465562"/>
      </a:dk1>
      <a:lt1>
        <a:srgbClr val="FFFFFF"/>
      </a:lt1>
      <a:dk2>
        <a:srgbClr val="000000"/>
      </a:dk2>
      <a:lt2>
        <a:srgbClr val="F2ECE2"/>
      </a:lt2>
      <a:accent1>
        <a:srgbClr val="9BAAB7"/>
      </a:accent1>
      <a:accent2>
        <a:srgbClr val="B8D082"/>
      </a:accent2>
      <a:accent3>
        <a:srgbClr val="EFDB85"/>
      </a:accent3>
      <a:accent4>
        <a:srgbClr val="E8A565"/>
      </a:accent4>
      <a:accent5>
        <a:srgbClr val="BC9AAE"/>
      </a:accent5>
      <a:accent6>
        <a:srgbClr val="BABABA"/>
      </a:accent6>
      <a:hlink>
        <a:srgbClr val="8FC48C"/>
      </a:hlink>
      <a:folHlink>
        <a:srgbClr val="A97C96"/>
      </a:folHlink>
    </a:clrScheme>
    <a:fontScheme name="Euphemia">
      <a:majorFont>
        <a:latin typeface="Euphemia"/>
        <a:ea typeface=""/>
        <a:cs typeface=""/>
      </a:majorFont>
      <a:minorFont>
        <a:latin typeface="Euphem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18454</TotalTime>
  <Words>2170</Words>
  <Application>Microsoft Office PowerPoint</Application>
  <PresentationFormat>Custom</PresentationFormat>
  <Paragraphs>74</Paragraphs>
  <Slides>17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Arial</vt:lpstr>
      <vt:lpstr>Calibri</vt:lpstr>
      <vt:lpstr>Calibri Light</vt:lpstr>
      <vt:lpstr>Euphemia</vt:lpstr>
      <vt:lpstr>Franklin Gothic Medium</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BMID_I</dc:title>
  <dc:subject>Lecture 2</dc:subject>
  <dc:creator>MAHİR RAHMAN AL-HAJAJ</dc:creator>
  <cp:keywords>Al-Mustaqbal University College</cp:keywords>
  <cp:lastModifiedBy>zainab.sattar.jabbar@uomus.edu.iq</cp:lastModifiedBy>
  <cp:revision>277</cp:revision>
  <cp:lastPrinted>2022-10-07T10:41:38Z</cp:lastPrinted>
  <dcterms:created xsi:type="dcterms:W3CDTF">2022-10-06T20:58:31Z</dcterms:created>
  <dcterms:modified xsi:type="dcterms:W3CDTF">2025-03-17T22:22:59Z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0x010100AA3F7D94069FF64A86F7DFF56D60E3BE</vt:lpwstr>
  </property>
  <property fmtid="{D5CDD505-2E9C-101B-9397-08002B2CF9AE}" pid="4" name="FeatureTags">
    <vt:lpwstr/>
  </property>
  <property fmtid="{D5CDD505-2E9C-101B-9397-08002B2CF9AE}" pid="5" name="LocalizationTags">
    <vt:lpwstr/>
  </property>
  <property fmtid="{D5CDD505-2E9C-101B-9397-08002B2CF9AE}" pid="6" name="CampaignTags">
    <vt:lpwstr/>
  </property>
  <property fmtid="{D5CDD505-2E9C-101B-9397-08002B2CF9AE}" pid="7" name="ScenarioTags">
    <vt:lpwstr/>
  </property>
</Properties>
</file>