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59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529C83"/>
    <a:srgbClr val="00FFFF"/>
    <a:srgbClr val="FFCC00"/>
    <a:srgbClr val="99CCFF"/>
    <a:srgbClr val="1DA2D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8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14/10/1446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843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14/10/1446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1532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14/10/1446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882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14/10/1446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198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14/10/1446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661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14/10/1446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46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14/10/1446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242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14/10/1446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0011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14/10/1446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7036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14/10/1446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062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14/10/1446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388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EA99E-6903-4C00-A2FE-0FBE1787C00A}" type="datetimeFigureOut">
              <a:rPr lang="ar-IQ" smtClean="0"/>
              <a:t>14/10/1446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90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الاساليب اللغوية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ar-IQ" b="1" dirty="0" smtClean="0"/>
              <a:t>اعداد </a:t>
            </a:r>
            <a:br>
              <a:rPr lang="ar-IQ" b="1" dirty="0" smtClean="0"/>
            </a:br>
            <a:r>
              <a:rPr lang="ar-IQ" b="1" dirty="0" smtClean="0"/>
              <a:t>م.م.فاطمة تركي صاحب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0096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 smtClean="0"/>
              <a:t>اسلوب المدح والذم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ar-IQ" b="1" dirty="0" smtClean="0"/>
              <a:t>وهي أفعال </a:t>
            </a:r>
            <a:r>
              <a:rPr lang="ar-IQ" b="1" dirty="0" smtClean="0"/>
              <a:t>ترد </a:t>
            </a:r>
            <a:r>
              <a:rPr lang="ar-IQ" b="1" dirty="0" smtClean="0"/>
              <a:t>في الأسلوب وتفيد المدح أو الذم.</a:t>
            </a:r>
          </a:p>
          <a:p>
            <a:pPr algn="just"/>
            <a:r>
              <a:rPr lang="ar-IQ" b="1" dirty="0" smtClean="0">
                <a:solidFill>
                  <a:schemeClr val="accent6">
                    <a:lumMod val="75000"/>
                  </a:schemeClr>
                </a:solidFill>
              </a:rPr>
              <a:t>أركان أسلوب المدح والذم : </a:t>
            </a:r>
            <a:r>
              <a:rPr lang="ar-IQ" b="1" dirty="0" smtClean="0"/>
              <a:t>في هذا الأسلوب ثلاثة أركان.</a:t>
            </a:r>
          </a:p>
          <a:p>
            <a:pPr algn="just"/>
            <a:endParaRPr lang="ar-IQ" b="1" dirty="0"/>
          </a:p>
          <a:p>
            <a:pPr algn="just"/>
            <a:r>
              <a:rPr lang="ar-IQ" b="1" dirty="0" smtClean="0"/>
              <a:t>أ - فعل المدح أو الذم أفعال المدح (نعم، حبدًا). أفعال الذم (بئس، لا حبذا).</a:t>
            </a:r>
          </a:p>
          <a:p>
            <a:pPr algn="just"/>
            <a:r>
              <a:rPr lang="ar-IQ" b="1" dirty="0" smtClean="0"/>
              <a:t>ب - فاعل فعل المدح أو الذم</a:t>
            </a:r>
          </a:p>
          <a:p>
            <a:pPr algn="just"/>
            <a:r>
              <a:rPr lang="ar-IQ" b="1" dirty="0" smtClean="0"/>
              <a:t>المخصوص بالمدح أو الذم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17442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ar-IQ" b="1" dirty="0" smtClean="0"/>
              <a:t>تدريب : عين المخصوص بالمدح فيما يلي:</a:t>
            </a:r>
            <a:br>
              <a:rPr lang="ar-IQ" b="1" dirty="0" smtClean="0"/>
            </a:b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(إن تُبْدُوا الصَّدَقَاتِ فَنِعِما هي </a:t>
            </a:r>
            <a:r>
              <a:rPr lang="ar-IQ" sz="2400" dirty="0" smtClean="0"/>
              <a:t>) </a:t>
            </a:r>
            <a:r>
              <a:rPr lang="ar-IQ" sz="2400" b="1" dirty="0"/>
              <a:t>المخصوص بالمدح:</a:t>
            </a:r>
            <a:r>
              <a:rPr lang="ar-IQ" sz="2400" dirty="0"/>
              <a:t> </a:t>
            </a:r>
            <a:r>
              <a:rPr lang="ar-IQ" sz="2400" b="1" dirty="0"/>
              <a:t>الصدقات</a:t>
            </a:r>
            <a:endParaRPr lang="ar-IQ" sz="2400" dirty="0" smtClean="0"/>
          </a:p>
          <a:p>
            <a:r>
              <a:rPr lang="ar-IQ" dirty="0" smtClean="0"/>
              <a:t>.(وَلَنِعمَ دَارُ الْمُتَّقِينَ جَنَّتُ عَدْنٍ يَدْخُلُونها) </a:t>
            </a:r>
            <a:r>
              <a:rPr lang="ar-IQ" sz="2400" b="1" dirty="0"/>
              <a:t>المخصوص بالمدح:</a:t>
            </a:r>
            <a:r>
              <a:rPr lang="ar-IQ" sz="2400" dirty="0"/>
              <a:t> </a:t>
            </a:r>
            <a:r>
              <a:rPr lang="ar-IQ" sz="2400" b="1" dirty="0"/>
              <a:t>جنات </a:t>
            </a:r>
            <a:r>
              <a:rPr lang="ar-IQ" sz="2400" b="1" dirty="0" smtClean="0"/>
              <a:t>عدن</a:t>
            </a:r>
            <a:endParaRPr lang="ar-IQ" dirty="0" smtClean="0"/>
          </a:p>
          <a:p>
            <a:r>
              <a:rPr lang="ar-IQ" dirty="0" smtClean="0"/>
              <a:t>(وَقَالُوا حَسبُنَا اللهُ وَنِعْمَ الْوَكِيل ) / الوكيل</a:t>
            </a:r>
          </a:p>
          <a:p>
            <a:r>
              <a:rPr lang="ar-IQ" dirty="0" smtClean="0"/>
              <a:t>(عم المولى ونعم النصير ) / النصير </a:t>
            </a:r>
          </a:p>
          <a:p>
            <a:r>
              <a:rPr lang="ar-IQ" dirty="0" smtClean="0"/>
              <a:t>(وَالْأَرْضَ فَرَشْناها فَنِعْمَ الْمَاهدونَ ﴾ / الماهدون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5339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/>
              <a:t>أسلوب النفي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IQ" b="1" dirty="0" smtClean="0"/>
              <a:t>أسلوب </a:t>
            </a:r>
            <a:r>
              <a:rPr lang="ar-IQ" b="1" dirty="0"/>
              <a:t>يراد به نفي الفكرة أو نقضها، وهو ضد الإثبات والأسلوب </a:t>
            </a:r>
            <a:r>
              <a:rPr lang="ar-IQ" b="1" dirty="0" smtClean="0"/>
              <a:t>يكون بااحدى أداوات النفي الظاهرة</a:t>
            </a:r>
            <a:r>
              <a:rPr lang="ar-IQ" b="1" dirty="0"/>
              <a:t>، ويستخدم فيه المتكلم إحدى أدوات النفي الآتية </a:t>
            </a:r>
            <a:r>
              <a:rPr lang="ar-IQ" b="1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8689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b="1" dirty="0" smtClean="0"/>
              <a:t>ادوات النفي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93372"/>
            <a:ext cx="8229600" cy="47327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ليس : </a:t>
            </a:r>
            <a:r>
              <a:rPr lang="ar-IQ" b="1" dirty="0"/>
              <a:t>فعل ماض ناقص جامد يدخل على الجمل الاسمية دون شروط كقول الشاعر </a:t>
            </a:r>
            <a:r>
              <a:rPr lang="ar-IQ" b="1" dirty="0" smtClean="0"/>
              <a:t>:</a:t>
            </a:r>
          </a:p>
          <a:p>
            <a:r>
              <a:rPr lang="ar-IQ" dirty="0" smtClean="0"/>
              <a:t>لسنا </a:t>
            </a:r>
            <a:r>
              <a:rPr lang="ar-IQ" dirty="0"/>
              <a:t>وإن كرمت </a:t>
            </a:r>
            <a:r>
              <a:rPr lang="ar-IQ" dirty="0" smtClean="0"/>
              <a:t>أوائلنا            يوما </a:t>
            </a:r>
            <a:r>
              <a:rPr lang="ar-IQ" dirty="0"/>
              <a:t>على الأحساب </a:t>
            </a:r>
            <a:r>
              <a:rPr lang="ar-IQ" dirty="0" smtClean="0"/>
              <a:t>نتكل</a:t>
            </a:r>
            <a:endParaRPr lang="ar-IQ" dirty="0"/>
          </a:p>
          <a:p>
            <a:pPr marL="0" indent="0">
              <a:buNone/>
            </a:pPr>
            <a:endParaRPr lang="ar-IQ" dirty="0"/>
          </a:p>
          <a:p>
            <a:pPr algn="just"/>
            <a:r>
              <a:rPr lang="ar-IQ" b="1" dirty="0">
                <a:solidFill>
                  <a:srgbClr val="FF0000"/>
                </a:solidFill>
              </a:rPr>
              <a:t>لم : </a:t>
            </a:r>
            <a:r>
              <a:rPr lang="ar-IQ" b="1" dirty="0"/>
              <a:t>وتختص بنفي الفعل المضارع وجزمه</a:t>
            </a:r>
            <a:r>
              <a:rPr lang="ar-IQ" b="1" dirty="0" smtClean="0"/>
              <a:t>،، </a:t>
            </a:r>
            <a:r>
              <a:rPr lang="ar-IQ" b="1" dirty="0"/>
              <a:t>قال تعالى </a:t>
            </a:r>
            <a:r>
              <a:rPr lang="ar-IQ" b="1" dirty="0" smtClean="0"/>
              <a:t>: </a:t>
            </a:r>
            <a:r>
              <a:rPr lang="ar-IQ" b="1" dirty="0" smtClean="0"/>
              <a:t>(</a:t>
            </a:r>
            <a:r>
              <a:rPr lang="ar-IQ" dirty="0" smtClean="0"/>
              <a:t>لمْ </a:t>
            </a:r>
            <a:r>
              <a:rPr lang="ar-IQ" dirty="0"/>
              <a:t>يَلِدْ وَلَمْ يُولد</a:t>
            </a:r>
            <a:r>
              <a:rPr lang="ar-IQ" dirty="0" smtClean="0"/>
              <a:t>)،و( </a:t>
            </a:r>
            <a:r>
              <a:rPr lang="ar-IQ" dirty="0"/>
              <a:t>قُل لَّمْ تُؤْمِنُوا وَلَكِن قُولُوا أَسْلَمْنَا)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07978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765598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ar-IQ" sz="2400" b="1" dirty="0" smtClean="0">
                <a:solidFill>
                  <a:srgbClr val="FF0000"/>
                </a:solidFill>
              </a:rPr>
              <a:t>لن</a:t>
            </a:r>
            <a:r>
              <a:rPr lang="ar-IQ" sz="2400" b="1" dirty="0" smtClean="0"/>
              <a:t> </a:t>
            </a:r>
            <a:r>
              <a:rPr lang="ar-IQ" sz="2400" b="1" dirty="0"/>
              <a:t>حرف نفى ونصب واستقبال فهي تنفى الفعل في المستقبل، بشكل مؤكد، وتنصب </a:t>
            </a:r>
            <a:r>
              <a:rPr lang="ar-IQ" sz="2400" b="1" dirty="0" smtClean="0"/>
              <a:t>الفعل المضارع</a:t>
            </a:r>
            <a:r>
              <a:rPr lang="ar-IQ" sz="2400" b="1" dirty="0"/>
              <a:t>، كقوله تعالى: </a:t>
            </a:r>
            <a:r>
              <a:rPr lang="ar-IQ" sz="2400" b="1" dirty="0" smtClean="0"/>
              <a:t>( لن </a:t>
            </a:r>
            <a:r>
              <a:rPr lang="ar-IQ" sz="2400" b="1" dirty="0"/>
              <a:t>تنالوا البر حَتَّى تُنفِقُوا مِمَّا تُحِبُّونَ </a:t>
            </a:r>
            <a:r>
              <a:rPr lang="ar-IQ" sz="2400" b="1" dirty="0" smtClean="0"/>
              <a:t>)</a:t>
            </a:r>
          </a:p>
          <a:p>
            <a:endParaRPr lang="ar-IQ" sz="2400" dirty="0"/>
          </a:p>
          <a:p>
            <a:pPr algn="just"/>
            <a:r>
              <a:rPr lang="ar-IQ" sz="2400" b="1" dirty="0" smtClean="0">
                <a:solidFill>
                  <a:srgbClr val="FF0000"/>
                </a:solidFill>
              </a:rPr>
              <a:t>لام </a:t>
            </a:r>
            <a:r>
              <a:rPr lang="ar-IQ" sz="2400" b="1" dirty="0">
                <a:solidFill>
                  <a:srgbClr val="FF0000"/>
                </a:solidFill>
              </a:rPr>
              <a:t>الجحود : </a:t>
            </a:r>
            <a:r>
              <a:rPr lang="ar-IQ" sz="2400" b="1" dirty="0">
                <a:solidFill>
                  <a:schemeClr val="accent1">
                    <a:lumMod val="50000"/>
                  </a:schemeClr>
                </a:solidFill>
              </a:rPr>
              <a:t>وهي لام مكسورة تعرب حرف جر وتدخل على الفعل المضارع الذي ينصب بـ (أن) المضمرة بعدها، ويشترط فيها أن تسبق بجملة كون منفى مثل ما كنت لم أكن كقوله تعالى:وَمَا كَانَ اللَّهُ لِيُعَذِّبَهُمْ وَأَنتَ فِيهِمْ </a:t>
            </a:r>
            <a:r>
              <a:rPr lang="ar-IQ" sz="2400" b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endParaRPr lang="ar-IQ" sz="2400" dirty="0" smtClean="0"/>
          </a:p>
          <a:p>
            <a:pPr algn="just"/>
            <a:r>
              <a:rPr lang="ar-IQ" sz="2400" b="1" dirty="0" smtClean="0">
                <a:solidFill>
                  <a:srgbClr val="FF0000"/>
                </a:solidFill>
              </a:rPr>
              <a:t>غير </a:t>
            </a:r>
            <a:r>
              <a:rPr lang="ar-IQ" sz="2400" b="1" dirty="0">
                <a:solidFill>
                  <a:srgbClr val="FF0000"/>
                </a:solidFill>
              </a:rPr>
              <a:t>: وهي اسم يدل على نفي الاسم الذي بعده ويعرب حسب موقعه، كقوله تعالى : إنعَذَابَ رَبِّهِمْ غَيْرُ مَأْمُون </a:t>
            </a:r>
            <a:r>
              <a:rPr lang="ar-IQ" sz="2400" b="1" dirty="0" smtClean="0">
                <a:solidFill>
                  <a:srgbClr val="FF0000"/>
                </a:solidFill>
              </a:rPr>
              <a:t>)</a:t>
            </a:r>
          </a:p>
          <a:p>
            <a:endParaRPr lang="ar-IQ" sz="2400" dirty="0" smtClean="0"/>
          </a:p>
          <a:p>
            <a:pPr algn="just"/>
            <a:r>
              <a:rPr lang="ar-IQ" sz="2400" b="1" dirty="0" smtClean="0">
                <a:solidFill>
                  <a:srgbClr val="FF0000"/>
                </a:solidFill>
              </a:rPr>
              <a:t> </a:t>
            </a:r>
            <a:r>
              <a:rPr lang="ar-IQ" sz="2400" b="1" dirty="0">
                <a:solidFill>
                  <a:srgbClr val="FF0000"/>
                </a:solidFill>
              </a:rPr>
              <a:t>لا النافية </a:t>
            </a:r>
            <a:r>
              <a:rPr lang="ar-IQ" sz="2400" b="1" dirty="0">
                <a:solidFill>
                  <a:schemeClr val="bg2">
                    <a:lumMod val="25000"/>
                  </a:schemeClr>
                </a:solidFill>
              </a:rPr>
              <a:t>تدخل على الفعل المضارع وتجعل زمنه شاملا الحاضروالمستقبل، كقوله تعالى: </a:t>
            </a:r>
            <a:r>
              <a:rPr lang="ar-IQ" sz="2400" b="1" dirty="0" smtClean="0">
                <a:solidFill>
                  <a:schemeClr val="bg2">
                    <a:lumMod val="25000"/>
                  </a:schemeClr>
                </a:solidFill>
              </a:rPr>
              <a:t>(لا </a:t>
            </a:r>
            <a:r>
              <a:rPr lang="ar-IQ" sz="2400" b="1" dirty="0">
                <a:solidFill>
                  <a:schemeClr val="bg2">
                    <a:lumMod val="25000"/>
                  </a:schemeClr>
                </a:solidFill>
              </a:rPr>
              <a:t>يُحِبُّ الله الجهر بالسوء مِنَ الْقَولو ولا تستوي الحسنة ولا السيئة)</a:t>
            </a:r>
          </a:p>
        </p:txBody>
      </p:sp>
    </p:spTree>
    <p:extLst>
      <p:ext uri="{BB962C8B-B14F-4D97-AF65-F5344CB8AC3E}">
        <p14:creationId xmlns:p14="http://schemas.microsoft.com/office/powerpoint/2010/main" val="400564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2348880"/>
            <a:ext cx="8733656" cy="2448272"/>
          </a:xfrm>
          <a:solidFill>
            <a:schemeClr val="bg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ar-IQ" sz="11500" b="1" dirty="0" smtClean="0">
                <a:latin typeface="Aharoni" pitchFamily="2" charset="-79"/>
              </a:rPr>
              <a:t>شكراً لكم </a:t>
            </a:r>
            <a:endParaRPr lang="ar-IQ" sz="11500" b="1" dirty="0">
              <a:latin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851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23349"/>
            <a:ext cx="8229600" cy="63408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ar-IQ" sz="3600" dirty="0" smtClean="0"/>
              <a:t>1. أساليب القسم </a:t>
            </a:r>
            <a:r>
              <a:rPr lang="ar-IQ" sz="2000" dirty="0" smtClean="0"/>
              <a:t/>
            </a:r>
            <a:br>
              <a:rPr lang="ar-IQ" sz="2000" dirty="0" smtClean="0"/>
            </a:br>
            <a:endParaRPr lang="ar-IQ" sz="2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83264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ar-IQ" sz="3400" b="1" dirty="0" smtClean="0"/>
              <a:t>نستخدم القسم كثيراً في حياتنا العامة والخاصة ، فلا تكاد تخلو أحاديثنا من أساليبه ، فما هي أساليبه ؟ وكيف يتم استخدامها في الحياة اليومية ؟</a:t>
            </a:r>
          </a:p>
          <a:p>
            <a:pPr marL="0" indent="0" algn="just">
              <a:buNone/>
            </a:pPr>
            <a:endParaRPr lang="ar-IQ" sz="2200" b="1" dirty="0" smtClean="0"/>
          </a:p>
          <a:p>
            <a:pPr algn="just"/>
            <a:r>
              <a:rPr lang="ar-IQ" sz="3400" b="1" dirty="0"/>
              <a:t>ويستخدم فيها ألفاظ دالة على القسم أو اليمين، نحو:حلفت بالله، </a:t>
            </a:r>
            <a:r>
              <a:rPr lang="ar-IQ" sz="3400" b="1" dirty="0" smtClean="0"/>
              <a:t>أقسمت، </a:t>
            </a:r>
            <a:r>
              <a:rPr lang="ar-IQ" sz="3400" b="1" dirty="0"/>
              <a:t>لعمرك، أمانة الله، </a:t>
            </a:r>
            <a:r>
              <a:rPr lang="ar-IQ" sz="3400" b="1" dirty="0" smtClean="0"/>
              <a:t>عليّ </a:t>
            </a:r>
            <a:r>
              <a:rPr lang="ar-IQ" sz="3400" b="1" dirty="0"/>
              <a:t>عهد الله لأنتصرن </a:t>
            </a:r>
            <a:r>
              <a:rPr lang="ar-IQ" sz="3400" b="1" dirty="0" smtClean="0"/>
              <a:t>للمظلوم</a:t>
            </a:r>
          </a:p>
          <a:p>
            <a:pPr marL="0" indent="0" algn="ctr">
              <a:buNone/>
            </a:pPr>
            <a:endParaRPr lang="ar-IQ" sz="2200" b="1" dirty="0"/>
          </a:p>
          <a:p>
            <a:pPr marL="0" indent="0" algn="just">
              <a:buNone/>
            </a:pPr>
            <a:endParaRPr lang="ar-IQ" sz="2000" b="1" dirty="0" smtClean="0"/>
          </a:p>
          <a:p>
            <a:pPr marL="0" indent="0" algn="just">
              <a:buNone/>
            </a:pPr>
            <a:r>
              <a:rPr lang="ar-IQ" sz="2900" b="1" dirty="0" smtClean="0">
                <a:solidFill>
                  <a:srgbClr val="FF0000"/>
                </a:solidFill>
              </a:rPr>
              <a:t>عناصر </a:t>
            </a:r>
            <a:r>
              <a:rPr lang="ar-IQ" sz="2900" b="1" dirty="0">
                <a:solidFill>
                  <a:srgbClr val="FF0000"/>
                </a:solidFill>
              </a:rPr>
              <a:t>جملة </a:t>
            </a:r>
            <a:r>
              <a:rPr lang="ar-IQ" sz="2900" b="1" dirty="0" smtClean="0">
                <a:solidFill>
                  <a:srgbClr val="FF0000"/>
                </a:solidFill>
              </a:rPr>
              <a:t>القسم </a:t>
            </a:r>
            <a:r>
              <a:rPr lang="ar-IQ" sz="2900" b="1" dirty="0" smtClean="0">
                <a:solidFill>
                  <a:srgbClr val="FF0000"/>
                </a:solidFill>
              </a:rPr>
              <a:t>:  </a:t>
            </a:r>
            <a:endParaRPr lang="ar-IQ" sz="29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ar-IQ" sz="2900" b="1" dirty="0"/>
              <a:t>أداة </a:t>
            </a:r>
            <a:r>
              <a:rPr lang="ar-IQ" sz="2900" b="1" dirty="0" smtClean="0"/>
              <a:t>القسم (الباء  الواو  التاء)        (فعلا/  أقسم . احلف )      (اسما / يمين الله)</a:t>
            </a:r>
          </a:p>
          <a:p>
            <a:pPr marL="0" indent="0" algn="just">
              <a:buNone/>
            </a:pPr>
            <a:r>
              <a:rPr lang="ar-IQ" sz="2900" b="1" dirty="0" smtClean="0"/>
              <a:t>المقسم </a:t>
            </a:r>
            <a:r>
              <a:rPr lang="ar-IQ" sz="2900" b="1" dirty="0"/>
              <a:t>به </a:t>
            </a:r>
            <a:r>
              <a:rPr lang="ar-IQ" sz="2900" b="1" dirty="0" smtClean="0"/>
              <a:t>( كل شي عظيم بنظر المقسم (الله , الكعبة ..)</a:t>
            </a:r>
          </a:p>
          <a:p>
            <a:pPr marL="0" indent="0" algn="just">
              <a:buNone/>
            </a:pPr>
            <a:r>
              <a:rPr lang="ar-IQ" sz="3100" b="1" dirty="0" smtClean="0"/>
              <a:t>المقسم </a:t>
            </a:r>
            <a:r>
              <a:rPr lang="ar-IQ" sz="3100" b="1" dirty="0"/>
              <a:t>عليه (جواب القسم</a:t>
            </a:r>
            <a:r>
              <a:rPr lang="ar-IQ" sz="3100" b="1" dirty="0" smtClean="0"/>
              <a:t>). (يكون اما جملة اسمية او فعلية )</a:t>
            </a:r>
            <a:endParaRPr lang="ar-IQ" sz="3100" b="1" dirty="0" smtClean="0"/>
          </a:p>
          <a:p>
            <a:pPr marL="0" indent="0" algn="just">
              <a:buNone/>
            </a:pPr>
            <a:endParaRPr lang="ar-IQ" sz="2000" b="1" dirty="0" smtClean="0"/>
          </a:p>
          <a:p>
            <a:pPr marL="0" indent="0" algn="just">
              <a:buNone/>
            </a:pPr>
            <a:r>
              <a:rPr lang="ar-IQ" sz="2900" b="1" dirty="0" smtClean="0"/>
              <a:t>أسلوب </a:t>
            </a:r>
            <a:r>
              <a:rPr lang="ar-IQ" sz="2900" b="1" dirty="0"/>
              <a:t>القسم إذن يتضمن جملتين: أولاهما جملة القسم، وهي الجملة المؤكد بها،والأخرى جملة </a:t>
            </a:r>
            <a:r>
              <a:rPr lang="ar-IQ" sz="2900" b="1" dirty="0" smtClean="0"/>
              <a:t>جواب </a:t>
            </a:r>
            <a:r>
              <a:rPr lang="ar-IQ" sz="2900" b="1" dirty="0"/>
              <a:t>القسم، وهي المقسم عليها</a:t>
            </a:r>
            <a:r>
              <a:rPr lang="ar-IQ" sz="2900" b="1" dirty="0" smtClean="0"/>
              <a:t>.  </a:t>
            </a:r>
          </a:p>
          <a:p>
            <a:pPr marL="0" indent="0" algn="just">
              <a:buNone/>
            </a:pPr>
            <a:endParaRPr lang="ar-IQ" sz="2000" b="1" dirty="0" smtClean="0"/>
          </a:p>
          <a:p>
            <a:pPr marL="0" indent="0" algn="just">
              <a:buNone/>
            </a:pPr>
            <a:r>
              <a:rPr lang="ar-IQ" sz="2900" b="1" dirty="0"/>
              <a:t>في اللغة نقسم عادة بالله، وثمة من يقسم بالكعبة، بربي، بالأنبياء، بالحياة، بالحق، وبأسماء أخرى لها مكانتها وعظمتها</a:t>
            </a:r>
            <a:r>
              <a:rPr lang="ar-IQ" sz="2900" b="1" dirty="0" smtClean="0"/>
              <a:t>.</a:t>
            </a:r>
          </a:p>
          <a:p>
            <a:pPr marL="0" indent="0" algn="just">
              <a:buNone/>
            </a:pPr>
            <a:endParaRPr lang="ar-IQ" sz="2000" b="1" dirty="0" smtClean="0"/>
          </a:p>
          <a:p>
            <a:pPr marL="0" indent="0" algn="just">
              <a:buNone/>
            </a:pPr>
            <a:r>
              <a:rPr lang="ar-IQ" sz="2900" b="1" dirty="0"/>
              <a:t>قد نستخدم في القسم فعلاً (أحلف، أقسم ..)، وقد نستخدم اسما: لعمر أبيك، يمين الله، أيمن</a:t>
            </a:r>
          </a:p>
          <a:p>
            <a:pPr marL="0" indent="0" algn="just">
              <a:buNone/>
            </a:pPr>
            <a:endParaRPr lang="ar-IQ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19855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ar-IQ" sz="3600" dirty="0" smtClean="0"/>
              <a:t>1. أساليب القسم </a:t>
            </a:r>
            <a:r>
              <a:rPr lang="ar-IQ" sz="2000" dirty="0" smtClean="0"/>
              <a:t/>
            </a:r>
            <a:br>
              <a:rPr lang="ar-IQ" sz="2000" dirty="0" smtClean="0"/>
            </a:br>
            <a:endParaRPr lang="ar-IQ" sz="2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sz="2200" b="1" dirty="0" smtClean="0"/>
              <a:t>: وضعت العربية له ثلاثة</a:t>
            </a:r>
          </a:p>
          <a:p>
            <a:pPr algn="just"/>
            <a:endParaRPr lang="ar-IQ" sz="2200" b="1" dirty="0"/>
          </a:p>
          <a:p>
            <a:pPr algn="just"/>
            <a:r>
              <a:rPr lang="ar-IQ" sz="3300" b="1" dirty="0" smtClean="0"/>
              <a:t>حروف : الباء                التاء                والواو</a:t>
            </a:r>
          </a:p>
          <a:p>
            <a:pPr marL="0" indent="0" algn="just">
              <a:buNone/>
            </a:pPr>
            <a:endParaRPr lang="ar-IQ" sz="2000" b="1" dirty="0" smtClean="0"/>
          </a:p>
          <a:p>
            <a:pPr algn="just"/>
            <a:r>
              <a:rPr lang="ar-IQ" sz="2200" b="1" dirty="0" smtClean="0"/>
              <a:t>التاء فاختصت بلفظ الجلالة ، كقوله - تعالى - : ﴿وَتَاللهِ لَأَكِيدَنُ أَصْنامكُم ) .</a:t>
            </a:r>
          </a:p>
          <a:p>
            <a:pPr marL="0" indent="0" algn="just">
              <a:buNone/>
            </a:pPr>
            <a:endParaRPr lang="ar-IQ" sz="2000" b="1" dirty="0" smtClean="0"/>
          </a:p>
          <a:p>
            <a:pPr algn="just"/>
            <a:r>
              <a:rPr lang="ar-IQ" sz="2200" b="1" dirty="0" smtClean="0"/>
              <a:t>الواو فتدخل على كل محلوف به ؛ مثل : ( والله ) ، (والسَّمَاءِ وَالطَّارِق) ( والذي نفس محمد بيده)</a:t>
            </a:r>
          </a:p>
          <a:p>
            <a:pPr marL="0" indent="0" algn="just">
              <a:buNone/>
            </a:pPr>
            <a:endParaRPr lang="ar-IQ" sz="2000" b="1" dirty="0" smtClean="0"/>
          </a:p>
          <a:p>
            <a:pPr algn="just"/>
            <a:r>
              <a:rPr lang="ar-IQ" sz="2200" b="1" dirty="0" smtClean="0"/>
              <a:t>الباء فتجر الاسم الظاهر والمضمر ؛ مثل : (بالله ) ، و (به) ، ويجوز حذفها فينصب مابعدها ، مثل : (نشدتك الله ) : أي : (بالله) .</a:t>
            </a:r>
          </a:p>
          <a:p>
            <a:pPr marL="0" indent="0" algn="just">
              <a:buNone/>
            </a:pPr>
            <a:endParaRPr lang="ar-IQ" sz="2000" b="1" dirty="0"/>
          </a:p>
        </p:txBody>
      </p:sp>
    </p:spTree>
    <p:extLst>
      <p:ext uri="{BB962C8B-B14F-4D97-AF65-F5344CB8AC3E}">
        <p14:creationId xmlns:p14="http://schemas.microsoft.com/office/powerpoint/2010/main" val="234444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dirty="0" smtClean="0"/>
              <a:t>أما أساليب القسم التي وردت عن العرب ، فتتمثل فيما يأتي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الأسلوب الأول : تذكر فيه فعل القسم مع جوابه ، نقول : أقسم بالله لأذهبن إلى الجامعة ، أو أحلف بالله لأذهبن إلى الجامعة) .</a:t>
            </a:r>
          </a:p>
          <a:p>
            <a:pPr algn="just"/>
            <a:r>
              <a:rPr lang="ar-IQ" b="1" dirty="0" smtClean="0"/>
              <a:t>الأسلوب الثاني : تحذف فيه فعل القسم ونذكر جوابه ، نقول ( والله لأذهبن إلى الجامعة) : أي: أقسم بالله ، وحذفنا الفعل (أقسم) وعوضنا الواو عن الباء ، ومن ذلك : قول الله - تعالى: ﴿وَالْعَصْرِ إِنَّ الْإِنسَانَ لَفِي خُسْرٍ ) : أي : أقسم بالعصر .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12983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b="1" dirty="0" smtClean="0"/>
              <a:t>الأسلوب الثالث : أقسمت العرب بلفظة ( العمري) ، فقالوا : (لعمرك إني ذاهب إلى المسجد) ،والمراد: </a:t>
            </a:r>
            <a:r>
              <a:rPr lang="ar-IQ" b="1" dirty="0"/>
              <a:t>(</a:t>
            </a:r>
            <a:r>
              <a:rPr lang="ar-IQ" b="1" dirty="0" smtClean="0"/>
              <a:t>أقسم بعمرك) ، والتقدير : (هو وحياتك وبقائك)</a:t>
            </a:r>
          </a:p>
          <a:p>
            <a:pPr marL="0" indent="0">
              <a:buNone/>
            </a:pPr>
            <a:r>
              <a:rPr lang="ar-IQ" b="1" dirty="0" smtClean="0"/>
              <a:t>قال تعالى ( لعمرك إنهم لفي سكرتهم يعمهون).</a:t>
            </a:r>
          </a:p>
          <a:p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74865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 smtClean="0"/>
              <a:t>أساليب التحذير والإغراء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b="1" dirty="0" smtClean="0"/>
              <a:t>يكثر استعمالهما في مواضع النصح والتوجيه والإرشاد، وفي مواضع التهديد والتخويف .</a:t>
            </a:r>
          </a:p>
          <a:p>
            <a:pPr marL="0" indent="0">
              <a:buNone/>
            </a:pPr>
            <a:endParaRPr lang="ar-IQ" b="1" dirty="0"/>
          </a:p>
          <a:p>
            <a:pPr marL="0" indent="0">
              <a:buNone/>
            </a:pPr>
            <a:endParaRPr lang="ar-IQ" b="1" dirty="0" smtClean="0"/>
          </a:p>
          <a:p>
            <a:r>
              <a:rPr lang="ar-IQ" b="1" dirty="0" smtClean="0"/>
              <a:t>فالتحذير هو تنبيه المخاطب إلى أمر مذموم ليجتنبه </a:t>
            </a:r>
          </a:p>
          <a:p>
            <a:pPr marL="0" indent="0">
              <a:buNone/>
            </a:pPr>
            <a:endParaRPr lang="ar-IQ" b="1" dirty="0"/>
          </a:p>
          <a:p>
            <a:r>
              <a:rPr lang="ar-IQ" b="1" dirty="0" smtClean="0"/>
              <a:t>.والإغراء هو حث المخاطب على أمر محمود ليفعله .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88924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/>
          <a:lstStyle/>
          <a:p>
            <a:pPr algn="just"/>
            <a:r>
              <a:rPr lang="ar-IQ" b="1" dirty="0" smtClean="0"/>
              <a:t>وكلاهما هو اسم منصوب بفعل محذوف ، ويُقدر هذا الفعل بما يناسب المقام :</a:t>
            </a:r>
          </a:p>
          <a:p>
            <a:pPr algn="just"/>
            <a:endParaRPr lang="ar-IQ" b="1" dirty="0"/>
          </a:p>
          <a:p>
            <a:pPr algn="just"/>
            <a:r>
              <a:rPr lang="ar-IQ" b="1" dirty="0" smtClean="0"/>
              <a:t> ففي التحذيرنقدر مثل : (احذر) ، و (باعد) ، و (تجنب) ، و (ق) ، و (توق)، ونحوها .</a:t>
            </a:r>
          </a:p>
          <a:p>
            <a:pPr algn="just"/>
            <a:endParaRPr lang="ar-IQ" b="1" dirty="0"/>
          </a:p>
          <a:p>
            <a:pPr algn="just"/>
            <a:r>
              <a:rPr lang="ar-IQ" b="1" dirty="0" smtClean="0"/>
              <a:t>وفي الإغراء تقدر مثل : (الزم) ، و (افعل ) ، و (اطلب) ، - ونحوها .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97917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ar-IQ" dirty="0" smtClean="0"/>
              <a:t>وتبدو أساليب التحذير من الآتي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ar-IQ" dirty="0" smtClean="0"/>
              <a:t>أن نأتي بالمحذر منه منصوباً </a:t>
            </a:r>
            <a:r>
              <a:rPr lang="ar-IQ" b="1" dirty="0" smtClean="0">
                <a:solidFill>
                  <a:srgbClr val="FF0000"/>
                </a:solidFill>
              </a:rPr>
              <a:t>وحده </a:t>
            </a:r>
            <a:r>
              <a:rPr lang="ar-IQ" dirty="0" smtClean="0"/>
              <a:t>؛ فتقول : (النار) ، فهو مفعول به لفعل محذوف تقديره : (احذر النار) ، ولو ذكرت الفعل وقلت : (احذر النار) لكان - أيضاً مفعولاً به للفعل(احذر) .</a:t>
            </a:r>
          </a:p>
          <a:p>
            <a:r>
              <a:rPr lang="ar-IQ" dirty="0" smtClean="0"/>
              <a:t>أن نأتي بالمحذِّر منه منصوباً </a:t>
            </a:r>
            <a:r>
              <a:rPr lang="ar-IQ" b="1" dirty="0" smtClean="0">
                <a:solidFill>
                  <a:srgbClr val="FF0000"/>
                </a:solidFill>
              </a:rPr>
              <a:t>مكرراً </a:t>
            </a:r>
            <a:r>
              <a:rPr lang="ar-IQ" dirty="0" smtClean="0"/>
              <a:t>، فتقول : النار النار) ، فكل منهما مفعول به لفعل محذوف تقديره : (احذر النار ، احذر النار)، ويجوز جعل النار الثانية توكيداً للأولى .</a:t>
            </a:r>
          </a:p>
          <a:p>
            <a:r>
              <a:rPr lang="ar-IQ" dirty="0" smtClean="0"/>
              <a:t>أن نأتي بالمحذر له - </a:t>
            </a:r>
            <a:r>
              <a:rPr lang="ar-IQ" b="1" dirty="0" smtClean="0">
                <a:solidFill>
                  <a:srgbClr val="FF0000"/>
                </a:solidFill>
              </a:rPr>
              <a:t>أي الذي نخشى عليه </a:t>
            </a:r>
            <a:r>
              <a:rPr lang="ar-IQ" dirty="0" smtClean="0"/>
              <a:t>- منصوباً ثم نأتي بعده </a:t>
            </a:r>
            <a:r>
              <a:rPr lang="ar-IQ" b="1" dirty="0" smtClean="0">
                <a:solidFill>
                  <a:srgbClr val="FF0000"/>
                </a:solidFill>
              </a:rPr>
              <a:t>بالواو </a:t>
            </a:r>
            <a:r>
              <a:rPr lang="ar-IQ" dirty="0" smtClean="0"/>
              <a:t>العاطفة يليهاالمحدر منه - </a:t>
            </a:r>
            <a:r>
              <a:rPr lang="ar-IQ" b="1" dirty="0" smtClean="0">
                <a:solidFill>
                  <a:srgbClr val="FF0000"/>
                </a:solidFill>
              </a:rPr>
              <a:t>أي الذي نخشى منه </a:t>
            </a:r>
            <a:r>
              <a:rPr lang="ar-IQ" dirty="0" smtClean="0"/>
              <a:t>- منصوباً ، فتقول : (نفسك والشر) ، أو (وجهك والنار) والتقدير : (احفظ نفسك ، واحذر الشر) ، و احفظ وجهك واحذر النار) فهما. جملتان عطفت ثانيهما على الأولى .</a:t>
            </a:r>
          </a:p>
          <a:p>
            <a:r>
              <a:rPr lang="ar-IQ" dirty="0" smtClean="0"/>
              <a:t> أن نأتي بضمير النصب المنفصل للمخاطب : </a:t>
            </a:r>
            <a:r>
              <a:rPr lang="ar-IQ" b="1" dirty="0" smtClean="0">
                <a:solidFill>
                  <a:srgbClr val="FF0000"/>
                </a:solidFill>
              </a:rPr>
              <a:t>(إياك) ، (إياكما ) ، (إياكم) ، (إياك) . (إياكما ) ، (إيا كن) </a:t>
            </a:r>
            <a:r>
              <a:rPr lang="ar-IQ" dirty="0" smtClean="0"/>
              <a:t>، فنقول : إياك والنار) ، (إياك والسرعة) ويُقدر هذا الفعل وفق مايقتضيه المعنى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3845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>صور التحذير : يأتي التحذير على أربعة صور ، هي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ar-IQ" b="1" dirty="0" smtClean="0">
                <a:solidFill>
                  <a:srgbClr val="FF0000"/>
                </a:solidFill>
              </a:rPr>
              <a:t>الافراد</a:t>
            </a:r>
            <a:r>
              <a:rPr lang="ar-IQ" dirty="0" smtClean="0"/>
              <a:t> ، أن يُذكر المحذر منه فقط ، نحو : الكذب فإنه مهلكة</a:t>
            </a:r>
          </a:p>
          <a:p>
            <a:pPr algn="just"/>
            <a:r>
              <a:rPr lang="ar-IQ" b="1" dirty="0" smtClean="0">
                <a:solidFill>
                  <a:srgbClr val="FF0000"/>
                </a:solidFill>
              </a:rPr>
              <a:t>العطف </a:t>
            </a:r>
            <a:r>
              <a:rPr lang="ar-IQ" dirty="0" smtClean="0"/>
              <a:t>، أن يكون هناك عطف بالواو ، نحو: الكذب والخيانة فإنهما مهلكة.</a:t>
            </a:r>
          </a:p>
          <a:p>
            <a:pPr algn="just"/>
            <a:r>
              <a:rPr lang="ar-IQ" b="1" dirty="0" smtClean="0">
                <a:solidFill>
                  <a:srgbClr val="FF0000"/>
                </a:solidFill>
              </a:rPr>
              <a:t>التكرار </a:t>
            </a:r>
            <a:r>
              <a:rPr lang="ar-IQ" dirty="0" smtClean="0"/>
              <a:t>، أن يتكرر ذكر المحذر منه نفسه ، نحو : الكذب الكذب فإنه مهلكة .</a:t>
            </a:r>
          </a:p>
          <a:p>
            <a:pPr algn="just"/>
            <a:r>
              <a:rPr lang="ar-IQ" b="1" dirty="0" smtClean="0">
                <a:solidFill>
                  <a:srgbClr val="FF0000"/>
                </a:solidFill>
              </a:rPr>
              <a:t>التحذير </a:t>
            </a:r>
            <a:r>
              <a:rPr lang="ar-IQ" dirty="0" smtClean="0"/>
              <a:t>بـ (إيا ) مع كاف (ك) الخطاب ، تقول : (إِيَّاكَ ، إِيَّاكَ ، إِيَّاكُمَا ، إِيَّاكُم ، إِيَّاكُنُ </a:t>
            </a:r>
            <a:r>
              <a:rPr lang="ar-IQ" dirty="0" smtClean="0"/>
              <a:t>) : </a:t>
            </a:r>
            <a:r>
              <a:rPr lang="ar-IQ" dirty="0" smtClean="0"/>
              <a:t>إياك والشر </a:t>
            </a:r>
            <a:r>
              <a:rPr lang="ar-IQ" dirty="0" smtClean="0"/>
              <a:t>التكرار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6434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1093</Words>
  <Application>Microsoft Office PowerPoint</Application>
  <PresentationFormat>عرض على الشاشة (3:4)‏</PresentationFormat>
  <Paragraphs>83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نسق Office</vt:lpstr>
      <vt:lpstr>الاساليب اللغوية </vt:lpstr>
      <vt:lpstr>1. أساليب القسم  </vt:lpstr>
      <vt:lpstr>1. أساليب القسم  </vt:lpstr>
      <vt:lpstr>أما أساليب القسم التي وردت عن العرب ، فتتمثل فيما يأتي</vt:lpstr>
      <vt:lpstr>عرض تقديمي في PowerPoint</vt:lpstr>
      <vt:lpstr>أساليب التحذير والإغراء</vt:lpstr>
      <vt:lpstr>عرض تقديمي في PowerPoint</vt:lpstr>
      <vt:lpstr>وتبدو أساليب التحذير من الآتي :</vt:lpstr>
      <vt:lpstr>صور التحذير : يأتي التحذير على أربعة صور ، هي :</vt:lpstr>
      <vt:lpstr>اسلوب المدح والذم</vt:lpstr>
      <vt:lpstr>تدريب : عين المخصوص بالمدح فيما يلي: </vt:lpstr>
      <vt:lpstr>أسلوب النفي</vt:lpstr>
      <vt:lpstr>ادوات النفي</vt:lpstr>
      <vt:lpstr>عرض تقديمي في PowerPoint</vt:lpstr>
      <vt:lpstr>شكراً لكم </vt:lpstr>
    </vt:vector>
  </TitlesOfParts>
  <Company>المستقبل للحاسبات - سنجار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الاساليب اللغوية</dc:title>
  <dc:creator>lenovo</dc:creator>
  <cp:lastModifiedBy>lenovo</cp:lastModifiedBy>
  <cp:revision>25</cp:revision>
  <dcterms:created xsi:type="dcterms:W3CDTF">2025-04-06T05:34:41Z</dcterms:created>
  <dcterms:modified xsi:type="dcterms:W3CDTF">2025-04-12T17:02:36Z</dcterms:modified>
</cp:coreProperties>
</file>