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182" y="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776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19613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93599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1704733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27281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1547446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549102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66831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303883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FE6A1A-4949-43FF-9F3A-C4D6BF56745F}"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6113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FE6A1A-4949-43FF-9F3A-C4D6BF56745F}"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41095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FE6A1A-4949-43FF-9F3A-C4D6BF56745F}"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58478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FE6A1A-4949-43FF-9F3A-C4D6BF56745F}" type="datetimeFigureOut">
              <a:rPr lang="en-US" smtClean="0"/>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160232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E6A1A-4949-43FF-9F3A-C4D6BF56745F}" type="datetimeFigureOut">
              <a:rPr lang="en-US" smtClean="0"/>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430703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FE6A1A-4949-43FF-9F3A-C4D6BF56745F}"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2236513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FE6A1A-4949-43FF-9F3A-C4D6BF56745F}"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416CF-AB08-4134-8D1F-001C60DD455C}" type="slidenum">
              <a:rPr lang="en-US" smtClean="0"/>
              <a:t>‹#›</a:t>
            </a:fld>
            <a:endParaRPr lang="en-US"/>
          </a:p>
        </p:txBody>
      </p:sp>
    </p:spTree>
    <p:extLst>
      <p:ext uri="{BB962C8B-B14F-4D97-AF65-F5344CB8AC3E}">
        <p14:creationId xmlns:p14="http://schemas.microsoft.com/office/powerpoint/2010/main" val="3953414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FE6A1A-4949-43FF-9F3A-C4D6BF56745F}" type="datetimeFigureOut">
              <a:rPr lang="en-US" smtClean="0"/>
              <a:t>10/30/2023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2416CF-AB08-4134-8D1F-001C60DD455C}" type="slidenum">
              <a:rPr lang="en-US" smtClean="0"/>
              <a:t>‹#›</a:t>
            </a:fld>
            <a:endParaRPr lang="en-US"/>
          </a:p>
        </p:txBody>
      </p:sp>
    </p:spTree>
    <p:extLst>
      <p:ext uri="{BB962C8B-B14F-4D97-AF65-F5344CB8AC3E}">
        <p14:creationId xmlns:p14="http://schemas.microsoft.com/office/powerpoint/2010/main" val="509071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Composite filling materials:</a:t>
            </a:r>
            <a:endParaRPr lang="en-US" dirty="0"/>
          </a:p>
        </p:txBody>
      </p:sp>
      <p:sp>
        <p:nvSpPr>
          <p:cNvPr id="3" name="Content Placeholder 2"/>
          <p:cNvSpPr>
            <a:spLocks noGrp="1"/>
          </p:cNvSpPr>
          <p:nvPr>
            <p:ph idx="1"/>
          </p:nvPr>
        </p:nvSpPr>
        <p:spPr/>
        <p:txBody>
          <a:bodyPr/>
          <a:lstStyle/>
          <a:p>
            <a:endParaRPr lang="en-US" dirty="0"/>
          </a:p>
          <a:p>
            <a:r>
              <a:rPr lang="en-US" dirty="0"/>
              <a:t> </a:t>
            </a:r>
            <a:r>
              <a:rPr lang="en-US" b="1" dirty="0"/>
              <a:t>Filling material: </a:t>
            </a:r>
            <a:r>
              <a:rPr lang="en-US" dirty="0"/>
              <a:t>can be defined as the material that is used to replace a missing part of the tooth which may result from dental caries, trauma or abrasion. It can be divided in to: </a:t>
            </a:r>
          </a:p>
          <a:p>
            <a:r>
              <a:rPr lang="en-US" b="1" dirty="0"/>
              <a:t>1. Direct filling materials: </a:t>
            </a:r>
            <a:r>
              <a:rPr lang="en-US" dirty="0"/>
              <a:t>the filling that is placed directly into a cavity on a tooth, and shaped to fit it. </a:t>
            </a:r>
          </a:p>
          <a:p>
            <a:r>
              <a:rPr lang="en-US" dirty="0"/>
              <a:t>1. </a:t>
            </a:r>
            <a:r>
              <a:rPr lang="en-US" b="1" dirty="0"/>
              <a:t>Indirect filling materials </a:t>
            </a:r>
            <a:r>
              <a:rPr lang="en-US" dirty="0"/>
              <a:t>the dental impression is taken after tooth preparation and sent to a dental technician who fabricates the restoration that place in the prepared tooth. </a:t>
            </a:r>
            <a:endParaRPr lang="en-US" dirty="0"/>
          </a:p>
        </p:txBody>
      </p:sp>
    </p:spTree>
    <p:extLst>
      <p:ext uri="{BB962C8B-B14F-4D97-AF65-F5344CB8AC3E}">
        <p14:creationId xmlns:p14="http://schemas.microsoft.com/office/powerpoint/2010/main" val="154402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Composition: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r>
              <a:rPr lang="en-US" dirty="0" smtClean="0"/>
              <a:t>A </a:t>
            </a:r>
            <a:r>
              <a:rPr lang="en-US" dirty="0"/>
              <a:t>resin composite is composed of four major components: </a:t>
            </a:r>
          </a:p>
          <a:p>
            <a:r>
              <a:rPr lang="en-US" dirty="0"/>
              <a:t>1. Organic resin matrix. ( BIS- GMA or urethane </a:t>
            </a:r>
            <a:r>
              <a:rPr lang="en-US" dirty="0" err="1"/>
              <a:t>dimethacrylate</a:t>
            </a:r>
            <a:r>
              <a:rPr lang="en-US" dirty="0"/>
              <a:t>) </a:t>
            </a:r>
          </a:p>
          <a:p>
            <a:endParaRPr lang="en-US" dirty="0"/>
          </a:p>
          <a:p>
            <a:r>
              <a:rPr lang="en-US" dirty="0"/>
              <a:t>2. Inorganic filler particles (Quartz, colloidal silica glasses or ceramic containing heavy metals. </a:t>
            </a:r>
          </a:p>
          <a:p>
            <a:r>
              <a:rPr lang="en-US" dirty="0"/>
              <a:t>3. Coupling agent (</a:t>
            </a:r>
            <a:r>
              <a:rPr lang="en-US" dirty="0" err="1"/>
              <a:t>organo</a:t>
            </a:r>
            <a:r>
              <a:rPr lang="en-US" dirty="0"/>
              <a:t> </a:t>
            </a:r>
            <a:r>
              <a:rPr lang="en-US" dirty="0" err="1"/>
              <a:t>silanes</a:t>
            </a:r>
            <a:r>
              <a:rPr lang="en-US" dirty="0"/>
              <a:t>). </a:t>
            </a:r>
          </a:p>
          <a:p>
            <a:r>
              <a:rPr lang="en-US" dirty="0"/>
              <a:t>4. The initiator-accelerator system. </a:t>
            </a:r>
          </a:p>
          <a:p>
            <a:r>
              <a:rPr lang="en-US" dirty="0"/>
              <a:t>Also they contain </a:t>
            </a:r>
          </a:p>
          <a:p>
            <a:r>
              <a:rPr lang="en-US" dirty="0"/>
              <a:t>5. Hydroquinone - inhibitor to prevent premature polymerization </a:t>
            </a:r>
          </a:p>
          <a:p>
            <a:r>
              <a:rPr lang="en-US" dirty="0"/>
              <a:t>6. UV absorber - to improve color stability </a:t>
            </a:r>
          </a:p>
          <a:p>
            <a:r>
              <a:rPr lang="en-US" dirty="0"/>
              <a:t>7. </a:t>
            </a:r>
            <a:r>
              <a:rPr lang="en-US" dirty="0" err="1"/>
              <a:t>Opacifiers</a:t>
            </a:r>
            <a:r>
              <a:rPr lang="en-US" dirty="0"/>
              <a:t> - e.g. titanium dioxide and aluminum oxide. </a:t>
            </a:r>
          </a:p>
          <a:p>
            <a:r>
              <a:rPr lang="en-US" dirty="0"/>
              <a:t>8. Color pigments - to match tooth color </a:t>
            </a:r>
          </a:p>
          <a:p>
            <a:endParaRPr lang="en-US" dirty="0"/>
          </a:p>
        </p:txBody>
      </p:sp>
    </p:spTree>
    <p:extLst>
      <p:ext uri="{BB962C8B-B14F-4D97-AF65-F5344CB8AC3E}">
        <p14:creationId xmlns:p14="http://schemas.microsoft.com/office/powerpoint/2010/main" val="5092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b="1" dirty="0"/>
              <a:t>Organic resin matrix:</a:t>
            </a:r>
            <a:r>
              <a:rPr lang="en-US" dirty="0"/>
              <a:t>- The nature of it may alter slightly from one product to another, essentially The monomers used for the resin matrix are </a:t>
            </a:r>
            <a:r>
              <a:rPr lang="en-US" b="1" dirty="0" err="1"/>
              <a:t>dimethacrylate</a:t>
            </a:r>
            <a:r>
              <a:rPr lang="en-US" b="1" dirty="0"/>
              <a:t> </a:t>
            </a:r>
            <a:r>
              <a:rPr lang="en-US" dirty="0"/>
              <a:t>compounds. Its properties were superior to those of acrylic resins. The two monomers that have been commonly used are (</a:t>
            </a:r>
            <a:r>
              <a:rPr lang="en-US" b="1" dirty="0"/>
              <a:t>BIS-GMA</a:t>
            </a:r>
            <a:r>
              <a:rPr lang="en-US" dirty="0"/>
              <a:t>) and </a:t>
            </a:r>
            <a:r>
              <a:rPr lang="en-US" b="1" dirty="0"/>
              <a:t>urethane </a:t>
            </a:r>
            <a:r>
              <a:rPr lang="en-US" b="1" dirty="0" err="1"/>
              <a:t>dimethacrylate</a:t>
            </a:r>
            <a:r>
              <a:rPr lang="en-US" b="1" dirty="0"/>
              <a:t> (UDMA</a:t>
            </a:r>
            <a:r>
              <a:rPr lang="en-US" dirty="0"/>
              <a:t>). Both contain reactive carbon double bonds at each end that can undergo addition polymerization initiated by free-radical initiators. Both of BIS-GMA and UDMA are viscous and sticky so, TEGDMA '</a:t>
            </a:r>
            <a:r>
              <a:rPr lang="en-US" dirty="0" err="1"/>
              <a:t>triethylene</a:t>
            </a:r>
            <a:r>
              <a:rPr lang="en-US" dirty="0"/>
              <a:t> glycol </a:t>
            </a:r>
            <a:r>
              <a:rPr lang="en-US" dirty="0" err="1"/>
              <a:t>dimethacrylate</a:t>
            </a:r>
            <a:r>
              <a:rPr lang="en-US" dirty="0"/>
              <a:t>' with low molecular weight added as a dilute monomer to control the consistency of composite paste. </a:t>
            </a:r>
          </a:p>
          <a:p>
            <a:endParaRPr lang="en-US" dirty="0"/>
          </a:p>
        </p:txBody>
      </p:sp>
    </p:spTree>
    <p:extLst>
      <p:ext uri="{BB962C8B-B14F-4D97-AF65-F5344CB8AC3E}">
        <p14:creationId xmlns:p14="http://schemas.microsoft.com/office/powerpoint/2010/main" val="158875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b="1" dirty="0"/>
              <a:t>Inorganic Filler particles: </a:t>
            </a:r>
            <a:r>
              <a:rPr lang="en-US" dirty="0"/>
              <a:t>Fillers have been obtained by grinding minerals such as quartz, glasses, or sol-gel derived ceramics. Composite resins use 3 types of fillers: </a:t>
            </a:r>
          </a:p>
          <a:p>
            <a:r>
              <a:rPr lang="en-US" dirty="0"/>
              <a:t>1. </a:t>
            </a:r>
            <a:r>
              <a:rPr lang="en-US" b="1" dirty="0"/>
              <a:t>Ground quartz filler</a:t>
            </a:r>
            <a:r>
              <a:rPr lang="en-US" dirty="0"/>
              <a:t>: They are obtained by grinding or milling the quartz. They are mainly used in conventional composites. They are chemically inert and very hard. This make restoration more difficult to polish and can cause abrasion of opposing teeth and restoration. The quartz filler is harder than the glass filler. </a:t>
            </a:r>
          </a:p>
          <a:p>
            <a:endParaRPr lang="en-US" dirty="0"/>
          </a:p>
        </p:txBody>
      </p:sp>
    </p:spTree>
    <p:extLst>
      <p:ext uri="{BB962C8B-B14F-4D97-AF65-F5344CB8AC3E}">
        <p14:creationId xmlns:p14="http://schemas.microsoft.com/office/powerpoint/2010/main" val="87962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2. </a:t>
            </a:r>
            <a:r>
              <a:rPr lang="en-US" b="1" dirty="0"/>
              <a:t>Colloidal silica: </a:t>
            </a:r>
            <a:r>
              <a:rPr lang="en-US" dirty="0"/>
              <a:t>Referred to as </a:t>
            </a:r>
            <a:r>
              <a:rPr lang="en-US" dirty="0" err="1"/>
              <a:t>microfillers</a:t>
            </a:r>
            <a:r>
              <a:rPr lang="en-US" dirty="0"/>
              <a:t>. They are added in small amount (5 </a:t>
            </a:r>
            <a:r>
              <a:rPr lang="en-US" dirty="0" err="1"/>
              <a:t>wt</a:t>
            </a:r>
            <a:r>
              <a:rPr lang="en-US" dirty="0"/>
              <a:t> %) to modify the paste viscosity. Colloidal silica particles have large surface area thus even small amount of micro fillers thicken the resin. It used in </a:t>
            </a:r>
            <a:r>
              <a:rPr lang="en-US" dirty="0" err="1"/>
              <a:t>microfilled</a:t>
            </a:r>
            <a:r>
              <a:rPr lang="en-US" dirty="0"/>
              <a:t> composites. </a:t>
            </a:r>
          </a:p>
          <a:p>
            <a:r>
              <a:rPr lang="en-US" dirty="0"/>
              <a:t>3. </a:t>
            </a:r>
            <a:r>
              <a:rPr lang="en-US" b="1" dirty="0"/>
              <a:t>Glasses / ceramics containing heavy metal</a:t>
            </a:r>
            <a:r>
              <a:rPr lang="en-US" dirty="0"/>
              <a:t>: There filler provide </a:t>
            </a:r>
            <a:r>
              <a:rPr lang="en-US" dirty="0" err="1"/>
              <a:t>radiopacity</a:t>
            </a:r>
            <a:r>
              <a:rPr lang="en-US" dirty="0"/>
              <a:t> to resin restoration. ex. Barium ;Zirconium. The most commonly used is barium glass. It is not as inert as quartz some barium may leach out. </a:t>
            </a:r>
          </a:p>
          <a:p>
            <a:endParaRPr lang="en-US" dirty="0"/>
          </a:p>
        </p:txBody>
      </p:sp>
    </p:spTree>
    <p:extLst>
      <p:ext uri="{BB962C8B-B14F-4D97-AF65-F5344CB8AC3E}">
        <p14:creationId xmlns:p14="http://schemas.microsoft.com/office/powerpoint/2010/main" val="4109354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b="1" dirty="0"/>
              <a:t>The Coupling agents: </a:t>
            </a:r>
            <a:r>
              <a:rPr lang="en-US" dirty="0"/>
              <a:t>the composite to have successful properties, a good bond must form between the inorganic filler and the organic resin, The most commonly used coupling agents are </a:t>
            </a:r>
            <a:r>
              <a:rPr lang="en-US" dirty="0" err="1"/>
              <a:t>organosilanes</a:t>
            </a:r>
            <a:r>
              <a:rPr lang="en-US" dirty="0"/>
              <a:t> (often referred to as </a:t>
            </a:r>
            <a:r>
              <a:rPr lang="en-US" dirty="0" err="1"/>
              <a:t>silane</a:t>
            </a:r>
            <a:r>
              <a:rPr lang="en-US" dirty="0"/>
              <a:t>). It is applied to the inorganic filler particles to surface-treat the fillers before being mixed with the monomer. They called coupling agents, because they bond the filler particles to the resin matrix. This allows the more plastic resin matrix to transfer stress to stiffer filler particles. Function of coupling agents. </a:t>
            </a:r>
          </a:p>
          <a:p>
            <a:endParaRPr lang="en-US" dirty="0"/>
          </a:p>
        </p:txBody>
      </p:sp>
    </p:spTree>
    <p:extLst>
      <p:ext uri="{BB962C8B-B14F-4D97-AF65-F5344CB8AC3E}">
        <p14:creationId xmlns:p14="http://schemas.microsoft.com/office/powerpoint/2010/main" val="393701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r>
              <a:rPr lang="en-US" dirty="0"/>
              <a:t>1. They improve the physical and mechanical properties of </a:t>
            </a:r>
            <a:r>
              <a:rPr lang="en-US" dirty="0" smtClean="0"/>
              <a:t>resin</a:t>
            </a:r>
            <a:endParaRPr lang="en-US" dirty="0"/>
          </a:p>
          <a:p>
            <a:r>
              <a:rPr lang="en-US" dirty="0"/>
              <a:t>2. They prevent water from penetrating the filler - resin interface. (Micro leakage of fluids into filler resin interface led to surface staining). </a:t>
            </a:r>
          </a:p>
          <a:p>
            <a:r>
              <a:rPr lang="en-US" dirty="0"/>
              <a:t>3. Prevent the filler from being dislodged from the resin matrix. </a:t>
            </a:r>
          </a:p>
          <a:p>
            <a:endParaRPr lang="en-US" dirty="0"/>
          </a:p>
        </p:txBody>
      </p:sp>
    </p:spTree>
    <p:extLst>
      <p:ext uri="{BB962C8B-B14F-4D97-AF65-F5344CB8AC3E}">
        <p14:creationId xmlns:p14="http://schemas.microsoft.com/office/powerpoint/2010/main" val="20509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b="1" dirty="0"/>
              <a:t>The initiator-accelerator system: </a:t>
            </a:r>
            <a:r>
              <a:rPr lang="en-US" dirty="0"/>
              <a:t>is to polymerize and cross-link the system into a hardened mass. The polymerization reaction can be activated by light-activation, self-curing (chemical activation), and dual curing (chemical and light-curing). </a:t>
            </a:r>
          </a:p>
          <a:p>
            <a:endParaRPr lang="en-US" dirty="0"/>
          </a:p>
        </p:txBody>
      </p:sp>
    </p:spTree>
    <p:extLst>
      <p:ext uri="{BB962C8B-B14F-4D97-AF65-F5344CB8AC3E}">
        <p14:creationId xmlns:p14="http://schemas.microsoft.com/office/powerpoint/2010/main" val="3171670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Properties of the composite </a:t>
            </a:r>
            <a:endParaRPr lang="en-US" dirty="0"/>
          </a:p>
          <a:p>
            <a:r>
              <a:rPr lang="en-US" dirty="0"/>
              <a:t>1. Low polymerization shrinkage </a:t>
            </a:r>
          </a:p>
          <a:p>
            <a:r>
              <a:rPr lang="en-US" dirty="0"/>
              <a:t>2. Low water sorption </a:t>
            </a:r>
          </a:p>
          <a:p>
            <a:r>
              <a:rPr lang="en-US" dirty="0"/>
              <a:t>3. Coefficient of thermal expansion closer to tooth structure </a:t>
            </a:r>
          </a:p>
          <a:p>
            <a:r>
              <a:rPr lang="en-US" dirty="0"/>
              <a:t>4. High fracture resistance </a:t>
            </a:r>
          </a:p>
          <a:p>
            <a:r>
              <a:rPr lang="en-US" dirty="0"/>
              <a:t>5. High wear resistance </a:t>
            </a:r>
          </a:p>
          <a:p>
            <a:r>
              <a:rPr lang="en-US" dirty="0"/>
              <a:t>6. High </a:t>
            </a:r>
            <a:r>
              <a:rPr lang="en-US" dirty="0" err="1"/>
              <a:t>radiopacity</a:t>
            </a:r>
            <a:r>
              <a:rPr lang="en-US" dirty="0"/>
              <a:t> </a:t>
            </a:r>
          </a:p>
          <a:p>
            <a:r>
              <a:rPr lang="en-US" dirty="0"/>
              <a:t>7. Good bond strength to enamel and dentin (by using bonding) </a:t>
            </a:r>
          </a:p>
          <a:p>
            <a:r>
              <a:rPr lang="en-US" dirty="0"/>
              <a:t>8. Good color match to tooth structure </a:t>
            </a:r>
          </a:p>
          <a:p>
            <a:r>
              <a:rPr lang="en-US" dirty="0"/>
              <a:t>9. Easy to manipulation </a:t>
            </a:r>
          </a:p>
          <a:p>
            <a:r>
              <a:rPr lang="en-US" dirty="0"/>
              <a:t>10. Easy of finishing and polishing </a:t>
            </a:r>
          </a:p>
          <a:p>
            <a:endParaRPr lang="en-US" dirty="0"/>
          </a:p>
        </p:txBody>
      </p:sp>
    </p:spTree>
    <p:extLst>
      <p:ext uri="{BB962C8B-B14F-4D97-AF65-F5344CB8AC3E}">
        <p14:creationId xmlns:p14="http://schemas.microsoft.com/office/powerpoint/2010/main" val="3957880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000" dirty="0" smtClean="0"/>
              <a:t>Thank you </a:t>
            </a:r>
            <a:endParaRPr lang="en-US" sz="4000" dirty="0"/>
          </a:p>
        </p:txBody>
      </p:sp>
    </p:spTree>
    <p:extLst>
      <p:ext uri="{BB962C8B-B14F-4D97-AF65-F5344CB8AC3E}">
        <p14:creationId xmlns:p14="http://schemas.microsoft.com/office/powerpoint/2010/main" val="34785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Requirement of an ideal Filling material:</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 </a:t>
            </a:r>
            <a:r>
              <a:rPr lang="en-US" b="1" dirty="0"/>
              <a:t>Requirement of an ideal Filling material:- </a:t>
            </a:r>
            <a:endParaRPr lang="en-US" dirty="0"/>
          </a:p>
          <a:p>
            <a:r>
              <a:rPr lang="en-US" dirty="0"/>
              <a:t>2. Working time should be sufficiently long, to enable manipulation and placement of material before setting. </a:t>
            </a:r>
          </a:p>
          <a:p>
            <a:r>
              <a:rPr lang="en-US" dirty="0"/>
              <a:t>3. Setting time should ideally be short for comfort and convince of both the patient and clinician. </a:t>
            </a:r>
          </a:p>
          <a:p>
            <a:r>
              <a:rPr lang="en-US" dirty="0"/>
              <a:t>4. The material must withstand large variation in PH and a variety of solvents which may be taken into mouth in drink food stuffs and medicaments. </a:t>
            </a:r>
          </a:p>
          <a:p>
            <a:r>
              <a:rPr lang="en-US" dirty="0"/>
              <a:t>5. Filling should be good thermal insulator, protecting the dental pulp from the harmful effect of the hot and cold stimuli (low thermal diffusivity). </a:t>
            </a:r>
          </a:p>
          <a:p>
            <a:r>
              <a:rPr lang="en-US" dirty="0"/>
              <a:t>6. Materials should have values of coefficient of thermal expansion similar to those of enamel and dentine. </a:t>
            </a:r>
            <a:endParaRPr lang="en-US" dirty="0"/>
          </a:p>
        </p:txBody>
      </p:sp>
    </p:spTree>
    <p:extLst>
      <p:ext uri="{BB962C8B-B14F-4D97-AF65-F5344CB8AC3E}">
        <p14:creationId xmlns:p14="http://schemas.microsoft.com/office/powerpoint/2010/main" val="3407619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US" dirty="0"/>
          </a:p>
          <a:p>
            <a:r>
              <a:rPr lang="en-US" dirty="0"/>
              <a:t> 7. Metallic material should not undergo excessive corrosion, or be involve in the development of electrical currents which may cause" Galvanic pain. </a:t>
            </a:r>
          </a:p>
          <a:p>
            <a:r>
              <a:rPr lang="en-US" dirty="0"/>
              <a:t>8. Should have satisfactory mechanical properties to withstand the force applied, abrasion resistance, compression and tensile strength, modulus of elasticity. </a:t>
            </a:r>
          </a:p>
          <a:p>
            <a:r>
              <a:rPr lang="en-US" dirty="0"/>
              <a:t>9. It should adhere well to the tooth walls and seal the margins to prevent ingress of fluid and bacteria. </a:t>
            </a:r>
          </a:p>
          <a:p>
            <a:r>
              <a:rPr lang="en-US" dirty="0"/>
              <a:t>10. It should be harmless to the operator and to the patient and should not be irritant to dental pulp and soft tissue. </a:t>
            </a:r>
          </a:p>
          <a:p>
            <a:r>
              <a:rPr lang="en-US" dirty="0"/>
              <a:t>11. It should be radiopaque. </a:t>
            </a:r>
          </a:p>
          <a:p>
            <a:r>
              <a:rPr lang="en-US" dirty="0"/>
              <a:t>12. It should bacteriostatic and </a:t>
            </a:r>
            <a:r>
              <a:rPr lang="en-US" dirty="0" err="1"/>
              <a:t>anticariogenic</a:t>
            </a:r>
            <a:r>
              <a:rPr lang="en-US" dirty="0"/>
              <a:t>. </a:t>
            </a:r>
          </a:p>
          <a:p>
            <a:r>
              <a:rPr lang="en-US" dirty="0"/>
              <a:t>13. It should be easily polished. </a:t>
            </a:r>
            <a:endParaRPr lang="en-US" dirty="0"/>
          </a:p>
        </p:txBody>
      </p:sp>
    </p:spTree>
    <p:extLst>
      <p:ext uri="{BB962C8B-B14F-4D97-AF65-F5344CB8AC3E}">
        <p14:creationId xmlns:p14="http://schemas.microsoft.com/office/powerpoint/2010/main" val="1937970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Classification of filling materials: </a:t>
            </a:r>
            <a:endParaRPr lang="en-US" dirty="0"/>
          </a:p>
          <a:p>
            <a:r>
              <a:rPr lang="en-US" dirty="0"/>
              <a:t>1. </a:t>
            </a:r>
            <a:r>
              <a:rPr lang="en-US" b="1" dirty="0"/>
              <a:t>Metallic </a:t>
            </a:r>
            <a:r>
              <a:rPr lang="en-US" dirty="0"/>
              <a:t>a. Amalgam. </a:t>
            </a:r>
          </a:p>
          <a:p>
            <a:r>
              <a:rPr lang="en-US" dirty="0"/>
              <a:t>b. Direct Gold filling. </a:t>
            </a:r>
          </a:p>
          <a:p>
            <a:r>
              <a:rPr lang="en-US" dirty="0"/>
              <a:t>c. Indirect cast restorations. </a:t>
            </a:r>
          </a:p>
          <a:p>
            <a:r>
              <a:rPr lang="en-US" dirty="0"/>
              <a:t>2. Non metallic which include </a:t>
            </a:r>
          </a:p>
          <a:p>
            <a:r>
              <a:rPr lang="en-US" b="1" dirty="0"/>
              <a:t>a. Polymeric </a:t>
            </a:r>
            <a:endParaRPr lang="en-US" dirty="0"/>
          </a:p>
          <a:p>
            <a:r>
              <a:rPr lang="en-US" dirty="0"/>
              <a:t>• Unfilled resin (acrylic) </a:t>
            </a:r>
          </a:p>
          <a:p>
            <a:r>
              <a:rPr lang="en-US" dirty="0"/>
              <a:t>• Filled resin (composite, </a:t>
            </a:r>
            <a:r>
              <a:rPr lang="en-US" dirty="0" err="1"/>
              <a:t>compomers</a:t>
            </a:r>
            <a:r>
              <a:rPr lang="en-US" dirty="0"/>
              <a:t>) </a:t>
            </a:r>
          </a:p>
          <a:p>
            <a:r>
              <a:rPr lang="en-US" b="1" dirty="0"/>
              <a:t>b. Non polymeric </a:t>
            </a:r>
            <a:endParaRPr lang="en-US" dirty="0"/>
          </a:p>
          <a:p>
            <a:r>
              <a:rPr lang="en-US" dirty="0"/>
              <a:t>• Silicate cement </a:t>
            </a:r>
          </a:p>
          <a:p>
            <a:r>
              <a:rPr lang="en-US" dirty="0"/>
              <a:t>• Glass </a:t>
            </a:r>
            <a:r>
              <a:rPr lang="en-US" dirty="0" err="1"/>
              <a:t>ionomers</a:t>
            </a:r>
            <a:r>
              <a:rPr lang="en-US" dirty="0"/>
              <a:t> cement </a:t>
            </a:r>
            <a:endParaRPr lang="en-US" dirty="0"/>
          </a:p>
        </p:txBody>
      </p:sp>
    </p:spTree>
    <p:extLst>
      <p:ext uri="{BB962C8B-B14F-4D97-AF65-F5344CB8AC3E}">
        <p14:creationId xmlns:p14="http://schemas.microsoft.com/office/powerpoint/2010/main" val="857577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Other classifications: </a:t>
            </a:r>
            <a:endParaRPr lang="en-US" dirty="0"/>
          </a:p>
          <a:p>
            <a:r>
              <a:rPr lang="en-US" b="1" dirty="0"/>
              <a:t>1. Anterior filling material (tooth colored filling). </a:t>
            </a:r>
            <a:endParaRPr lang="en-US" dirty="0"/>
          </a:p>
          <a:p>
            <a:r>
              <a:rPr lang="en-US" b="1" dirty="0"/>
              <a:t>2. Posterior filling material. </a:t>
            </a:r>
            <a:endParaRPr lang="en-US" dirty="0"/>
          </a:p>
          <a:p>
            <a:endParaRPr lang="en-US" dirty="0"/>
          </a:p>
        </p:txBody>
      </p:sp>
    </p:spTree>
    <p:extLst>
      <p:ext uri="{BB962C8B-B14F-4D97-AF65-F5344CB8AC3E}">
        <p14:creationId xmlns:p14="http://schemas.microsoft.com/office/powerpoint/2010/main" val="115790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Silicate cements: </a:t>
            </a:r>
            <a:r>
              <a:rPr lang="en-US" dirty="0"/>
              <a:t>It supply as powder and liquid with Fluoride release (less chance for caries development).its Advantages </a:t>
            </a:r>
          </a:p>
          <a:p>
            <a:r>
              <a:rPr lang="en-US" dirty="0"/>
              <a:t>1. Easy manipulated. </a:t>
            </a:r>
          </a:p>
          <a:p>
            <a:r>
              <a:rPr lang="en-US" dirty="0"/>
              <a:t>2. Anti cariogenic: fluoride release </a:t>
            </a:r>
          </a:p>
          <a:p>
            <a:r>
              <a:rPr lang="en-US" dirty="0"/>
              <a:t>3. Good insulator. </a:t>
            </a:r>
          </a:p>
          <a:p>
            <a:endParaRPr lang="en-US" dirty="0"/>
          </a:p>
          <a:p>
            <a:r>
              <a:rPr lang="en-US" dirty="0"/>
              <a:t>Silicate not used now a day because of its disadvantages as: </a:t>
            </a:r>
          </a:p>
          <a:p>
            <a:r>
              <a:rPr lang="en-US" dirty="0"/>
              <a:t>1. Pulpal irritation due to low pH (5-3.5) </a:t>
            </a:r>
          </a:p>
          <a:p>
            <a:r>
              <a:rPr lang="en-US" dirty="0"/>
              <a:t>2. Brittle and has poor mechanical properties. </a:t>
            </a:r>
          </a:p>
          <a:p>
            <a:r>
              <a:rPr lang="en-US" dirty="0"/>
              <a:t>3. Shrinkage on setting. </a:t>
            </a:r>
          </a:p>
          <a:p>
            <a:r>
              <a:rPr lang="en-US" dirty="0"/>
              <a:t>4. Discoloration. </a:t>
            </a:r>
          </a:p>
          <a:p>
            <a:r>
              <a:rPr lang="en-US" dirty="0"/>
              <a:t>5. High solubility and disintegration </a:t>
            </a:r>
          </a:p>
          <a:p>
            <a:endParaRPr lang="en-US" dirty="0"/>
          </a:p>
        </p:txBody>
      </p:sp>
    </p:spTree>
    <p:extLst>
      <p:ext uri="{BB962C8B-B14F-4D97-AF65-F5344CB8AC3E}">
        <p14:creationId xmlns:p14="http://schemas.microsoft.com/office/powerpoint/2010/main" val="3522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Unfilled acrylic resin: </a:t>
            </a:r>
            <a:r>
              <a:rPr lang="en-US" dirty="0"/>
              <a:t>The unfilled acrylic possessed improved resistance to solubility and had no problems with dehydration (better than Silicate cements) although staining was a </a:t>
            </a:r>
            <a:r>
              <a:rPr lang="en-US" dirty="0" smtClean="0"/>
              <a:t>problem,</a:t>
            </a:r>
          </a:p>
          <a:p>
            <a:r>
              <a:rPr lang="en-US" dirty="0" smtClean="0"/>
              <a:t> </a:t>
            </a:r>
            <a:r>
              <a:rPr lang="en-US" dirty="0"/>
              <a:t>These </a:t>
            </a:r>
            <a:r>
              <a:rPr lang="en-US" dirty="0" smtClean="0"/>
              <a:t>materials</a:t>
            </a:r>
            <a:r>
              <a:rPr lang="en-US" dirty="0"/>
              <a:t> </a:t>
            </a:r>
            <a:r>
              <a:rPr lang="en-US" dirty="0" smtClean="0"/>
              <a:t>currently </a:t>
            </a:r>
            <a:r>
              <a:rPr lang="en-US" dirty="0"/>
              <a:t>being used for temporary restorations. Nowadays it is replaced by the composite resin; the undesirable properties of unfilled acrylics were: </a:t>
            </a:r>
            <a:endParaRPr lang="en-US" dirty="0" smtClean="0"/>
          </a:p>
          <a:p>
            <a:endParaRPr lang="en-US" dirty="0"/>
          </a:p>
          <a:p>
            <a:r>
              <a:rPr lang="en-US" dirty="0"/>
              <a:t>1. large dimensional change on setting and with temperature, resulting in percolation of saliva at margins which cause recurrent caries </a:t>
            </a:r>
          </a:p>
          <a:p>
            <a:r>
              <a:rPr lang="en-US" dirty="0"/>
              <a:t>2. low mechanical strength and stiffness </a:t>
            </a:r>
          </a:p>
          <a:p>
            <a:endParaRPr lang="en-US" dirty="0"/>
          </a:p>
        </p:txBody>
      </p:sp>
    </p:spTree>
    <p:extLst>
      <p:ext uri="{BB962C8B-B14F-4D97-AF65-F5344CB8AC3E}">
        <p14:creationId xmlns:p14="http://schemas.microsoft.com/office/powerpoint/2010/main" val="191352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3. low wear resistance (easily abraded) </a:t>
            </a:r>
          </a:p>
          <a:p>
            <a:r>
              <a:rPr lang="en-US" dirty="0"/>
              <a:t>4. Problems with recurrent decay and stains due to leakage of oral fluids at the margins of the restoration. </a:t>
            </a:r>
          </a:p>
          <a:p>
            <a:r>
              <a:rPr lang="en-US" dirty="0"/>
              <a:t>5. irritant to pulp </a:t>
            </a:r>
          </a:p>
          <a:p>
            <a:endParaRPr lang="en-US" dirty="0"/>
          </a:p>
        </p:txBody>
      </p:sp>
    </p:spTree>
    <p:extLst>
      <p:ext uri="{BB962C8B-B14F-4D97-AF65-F5344CB8AC3E}">
        <p14:creationId xmlns:p14="http://schemas.microsoft.com/office/powerpoint/2010/main" val="2953409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Composite materials : - </a:t>
            </a:r>
            <a:r>
              <a:rPr lang="en-US" dirty="0"/>
              <a:t>The term composite may be defined as a compound of two or more distinctly different materials with properties that are superior or intermediate to those of the individual constituents. In dentistry, the term resin composite refers to a reinforced polymer matrix materials used as restorative materials. The proper term is polymer matrix composite or resin composite. It has higher mechanical properties than of acrylic filling and of silicate cement filling. </a:t>
            </a:r>
          </a:p>
          <a:p>
            <a:r>
              <a:rPr lang="en-US" dirty="0"/>
              <a:t>Modern composite materials have excellent esthetics that mimics the natural teeth and excellent durability, wear-resistance, high mechanical properties for stress bearing areas (used as anterior and posterior filling materials) </a:t>
            </a:r>
            <a:endParaRPr lang="en-US" dirty="0"/>
          </a:p>
        </p:txBody>
      </p:sp>
    </p:spTree>
    <p:extLst>
      <p:ext uri="{BB962C8B-B14F-4D97-AF65-F5344CB8AC3E}">
        <p14:creationId xmlns:p14="http://schemas.microsoft.com/office/powerpoint/2010/main" val="6113610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TotalTime>
  <Words>1393</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  Composite filling materials:</vt:lpstr>
      <vt:lpstr>Requirement of an ideal Filling material: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Composition: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Composite filling materials:</dc:title>
  <dc:creator>Maher</dc:creator>
  <cp:lastModifiedBy>Maher</cp:lastModifiedBy>
  <cp:revision>4</cp:revision>
  <dcterms:created xsi:type="dcterms:W3CDTF">2023-10-30T15:43:39Z</dcterms:created>
  <dcterms:modified xsi:type="dcterms:W3CDTF">2023-10-30T16:08:00Z</dcterms:modified>
</cp:coreProperties>
</file>