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882"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25/11/1446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25/11/1446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25/11/1446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25/11/1446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25/11/1446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25/11/1446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25/11/1446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25/11/1446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25/11/1446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25/11/1446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25/11/1446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25/11/1446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style>
          <a:lnRef idx="1">
            <a:schemeClr val="accent2"/>
          </a:lnRef>
          <a:fillRef idx="2">
            <a:schemeClr val="accent2"/>
          </a:fillRef>
          <a:effectRef idx="1">
            <a:schemeClr val="accent2"/>
          </a:effectRef>
          <a:fontRef idx="minor">
            <a:schemeClr val="dk1"/>
          </a:fontRef>
        </p:style>
        <p:txBody>
          <a:bodyPr/>
          <a:lstStyle/>
          <a:p>
            <a:r>
              <a:rPr lang="ar-IQ" b="1" dirty="0" smtClean="0"/>
              <a:t>قواعد الاملاء</a:t>
            </a:r>
            <a:endParaRPr lang="ar-IQ" b="1" dirty="0"/>
          </a:p>
        </p:txBody>
      </p:sp>
      <p:sp>
        <p:nvSpPr>
          <p:cNvPr id="3" name="عنوان فرعي 2"/>
          <p:cNvSpPr>
            <a:spLocks noGrp="1"/>
          </p:cNvSpPr>
          <p:nvPr>
            <p:ph type="subTitle" idx="1"/>
          </p:nvPr>
        </p:nvSpPr>
        <p:spPr/>
        <p:txBody>
          <a:bodyPr/>
          <a:lstStyle/>
          <a:p>
            <a:r>
              <a:rPr lang="ar-IQ" dirty="0" smtClean="0"/>
              <a:t>اعداد </a:t>
            </a:r>
          </a:p>
          <a:p>
            <a:r>
              <a:rPr lang="ar-IQ" dirty="0" smtClean="0"/>
              <a:t>م.م فاطمة تركي صاحب </a:t>
            </a:r>
            <a:endParaRPr lang="ar-IQ" dirty="0"/>
          </a:p>
        </p:txBody>
      </p:sp>
      <p:sp>
        <p:nvSpPr>
          <p:cNvPr id="4" name="مربع نص 3"/>
          <p:cNvSpPr txBox="1"/>
          <p:nvPr/>
        </p:nvSpPr>
        <p:spPr>
          <a:xfrm>
            <a:off x="4788024" y="620687"/>
            <a:ext cx="3641115" cy="646331"/>
          </a:xfrm>
          <a:prstGeom prst="rect">
            <a:avLst/>
          </a:prstGeom>
          <a:noFill/>
        </p:spPr>
        <p:txBody>
          <a:bodyPr wrap="square" rtlCol="1">
            <a:spAutoFit/>
          </a:bodyPr>
          <a:lstStyle/>
          <a:p>
            <a:r>
              <a:rPr lang="ar-IQ" b="1" dirty="0" smtClean="0"/>
              <a:t>جامعة المستقبل </a:t>
            </a:r>
          </a:p>
          <a:p>
            <a:r>
              <a:rPr lang="ar-IQ" b="1" dirty="0" smtClean="0"/>
              <a:t>كلية الهندسة والتقنيات الهندسية </a:t>
            </a:r>
            <a:endParaRPr lang="ar-IQ" b="1" dirty="0"/>
          </a:p>
        </p:txBody>
      </p:sp>
    </p:spTree>
    <p:extLst>
      <p:ext uri="{BB962C8B-B14F-4D97-AF65-F5344CB8AC3E}">
        <p14:creationId xmlns:p14="http://schemas.microsoft.com/office/powerpoint/2010/main" val="35020589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ar-IQ" b="1" dirty="0">
                <a:solidFill>
                  <a:srgbClr val="FF0000"/>
                </a:solidFill>
              </a:rPr>
              <a:t>التمييز بين التاء </a:t>
            </a:r>
            <a:r>
              <a:rPr lang="ar-IQ" b="1" dirty="0" smtClean="0">
                <a:solidFill>
                  <a:srgbClr val="FF0000"/>
                </a:solidFill>
              </a:rPr>
              <a:t>المربوطة </a:t>
            </a:r>
            <a:r>
              <a:rPr lang="ar-IQ" b="1" dirty="0">
                <a:solidFill>
                  <a:srgbClr val="FF0000"/>
                </a:solidFill>
              </a:rPr>
              <a:t>والمفتوحة :</a:t>
            </a:r>
          </a:p>
        </p:txBody>
      </p:sp>
      <p:sp>
        <p:nvSpPr>
          <p:cNvPr id="3" name="عنصر نائب للمحتوى 2"/>
          <p:cNvSpPr>
            <a:spLocks noGrp="1"/>
          </p:cNvSpPr>
          <p:nvPr>
            <p:ph idx="1"/>
          </p:nvPr>
        </p:nvSpPr>
        <p:spPr/>
        <p:style>
          <a:lnRef idx="3">
            <a:schemeClr val="lt1"/>
          </a:lnRef>
          <a:fillRef idx="1">
            <a:schemeClr val="accent6"/>
          </a:fillRef>
          <a:effectRef idx="1">
            <a:schemeClr val="accent6"/>
          </a:effectRef>
          <a:fontRef idx="minor">
            <a:schemeClr val="lt1"/>
          </a:fontRef>
        </p:style>
        <p:txBody>
          <a:bodyPr/>
          <a:lstStyle/>
          <a:p>
            <a:r>
              <a:rPr lang="ar-IQ" b="1" dirty="0"/>
              <a:t>لكي نميز بينهما نقف على آخر الكلمة بالسكون فإذا نطقت تاء كتبت </a:t>
            </a:r>
            <a:r>
              <a:rPr lang="ar-IQ" b="1" dirty="0" smtClean="0"/>
              <a:t>مفتوحة </a:t>
            </a:r>
            <a:r>
              <a:rPr lang="ar-IQ" b="1" dirty="0"/>
              <a:t>، وإذا نطقت هاء كتبت مربوطة </a:t>
            </a:r>
            <a:r>
              <a:rPr lang="ar-IQ" b="1" dirty="0" smtClean="0"/>
              <a:t>.</a:t>
            </a:r>
          </a:p>
          <a:p>
            <a:r>
              <a:rPr lang="ar-IQ" b="1" dirty="0" smtClean="0"/>
              <a:t>ملاحظات</a:t>
            </a:r>
          </a:p>
          <a:p>
            <a:r>
              <a:rPr lang="ar-IQ" b="1" dirty="0" smtClean="0"/>
              <a:t>التاء </a:t>
            </a:r>
            <a:r>
              <a:rPr lang="ar-IQ" b="1" dirty="0"/>
              <a:t>المفتوحة تأتي في الأفعال (مثل: ذهبت لعبت)، أو في بعض الأسماء (مثل: بيت، صوت، بنت</a:t>
            </a:r>
            <a:r>
              <a:rPr lang="ar-IQ" b="1" dirty="0" smtClean="0"/>
              <a:t>).</a:t>
            </a:r>
          </a:p>
          <a:p>
            <a:r>
              <a:rPr lang="ar-IQ" b="1" dirty="0" smtClean="0"/>
              <a:t>التاء </a:t>
            </a:r>
            <a:r>
              <a:rPr lang="ar-IQ" b="1" dirty="0"/>
              <a:t>المربوطة تأتي في الغالب في الأسماء المؤنثة (مثل شجرة </a:t>
            </a:r>
            <a:r>
              <a:rPr lang="ar-IQ" b="1" dirty="0" smtClean="0"/>
              <a:t>, مكتبة , زهرة</a:t>
            </a:r>
            <a:r>
              <a:rPr lang="ar-IQ" b="1" dirty="0"/>
              <a:t>)</a:t>
            </a:r>
          </a:p>
        </p:txBody>
      </p:sp>
    </p:spTree>
    <p:extLst>
      <p:ext uri="{BB962C8B-B14F-4D97-AF65-F5344CB8AC3E}">
        <p14:creationId xmlns:p14="http://schemas.microsoft.com/office/powerpoint/2010/main" val="3268655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ipe(down)">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ipe(down)">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wipe(down)">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wipe(down)">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wipe(down)">
                                      <p:cBhvr>
                                        <p:cTn id="3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ar-IQ" b="1" dirty="0">
                <a:solidFill>
                  <a:srgbClr val="FF0000"/>
                </a:solidFill>
              </a:rPr>
              <a:t>رابعاً : زيادة ألف تنوين النصب :</a:t>
            </a:r>
          </a:p>
        </p:txBody>
      </p:sp>
      <p:sp>
        <p:nvSpPr>
          <p:cNvPr id="3" name="عنصر نائب للمحتوى 2"/>
          <p:cNvSpPr>
            <a:spLocks noGrp="1"/>
          </p:cNvSpPr>
          <p:nvPr>
            <p:ph idx="1"/>
          </p:nvPr>
        </p:nvSpPr>
        <p:spPr>
          <a:xfrm>
            <a:off x="457200" y="1600200"/>
            <a:ext cx="8229600" cy="5177971"/>
          </a:xfrm>
        </p:spPr>
        <p:style>
          <a:lnRef idx="2">
            <a:schemeClr val="accent2"/>
          </a:lnRef>
          <a:fillRef idx="1">
            <a:schemeClr val="lt1"/>
          </a:fillRef>
          <a:effectRef idx="0">
            <a:schemeClr val="accent2"/>
          </a:effectRef>
          <a:fontRef idx="minor">
            <a:schemeClr val="dk1"/>
          </a:fontRef>
        </p:style>
        <p:txBody>
          <a:bodyPr>
            <a:noAutofit/>
          </a:bodyPr>
          <a:lstStyle/>
          <a:p>
            <a:pPr algn="just"/>
            <a:r>
              <a:rPr lang="ar-IQ" sz="1800" b="1" dirty="0">
                <a:solidFill>
                  <a:srgbClr val="FF0000"/>
                </a:solidFill>
              </a:rPr>
              <a:t>1- تزاد في الاسم المنتهي بحرف صحيح . </a:t>
            </a:r>
            <a:r>
              <a:rPr lang="ar-IQ" sz="1800" b="1" dirty="0"/>
              <a:t>مثل : شاهدت رجلاً قادما . وأزاول عملاً شريفا يدر على دخلاً واشتريت كتابا جديدا . ومثل : رجلاً - </a:t>
            </a:r>
            <a:r>
              <a:rPr lang="ar-IQ" sz="1800" b="1" dirty="0" smtClean="0"/>
              <a:t>قادماً </a:t>
            </a:r>
            <a:r>
              <a:rPr lang="ar-IQ" sz="1800" b="1" dirty="0"/>
              <a:t>- عملاً - </a:t>
            </a:r>
            <a:r>
              <a:rPr lang="ar-IQ" sz="1800" b="1" dirty="0" smtClean="0"/>
              <a:t>شريفاً </a:t>
            </a:r>
            <a:r>
              <a:rPr lang="ar-IQ" sz="1800" b="1" dirty="0"/>
              <a:t>- دخلاً - </a:t>
            </a:r>
            <a:r>
              <a:rPr lang="ar-IQ" sz="1800" b="1" dirty="0" smtClean="0"/>
              <a:t>قلماً </a:t>
            </a:r>
            <a:r>
              <a:rPr lang="ar-IQ" sz="1800" b="1" dirty="0"/>
              <a:t>- </a:t>
            </a:r>
            <a:r>
              <a:rPr lang="ar-IQ" sz="1800" b="1" dirty="0" smtClean="0"/>
              <a:t>بيتاً </a:t>
            </a:r>
            <a:r>
              <a:rPr lang="ar-IQ" sz="1800" b="1" dirty="0"/>
              <a:t>- </a:t>
            </a:r>
            <a:r>
              <a:rPr lang="ar-IQ" sz="1800" b="1" dirty="0" smtClean="0"/>
              <a:t>نوراً </a:t>
            </a:r>
            <a:r>
              <a:rPr lang="ar-IQ" sz="1800" b="1" dirty="0"/>
              <a:t>- سبلاً - </a:t>
            </a:r>
            <a:r>
              <a:rPr lang="ar-IQ" sz="1800" b="1" dirty="0" smtClean="0"/>
              <a:t>وقتاً .</a:t>
            </a:r>
          </a:p>
          <a:p>
            <a:pPr algn="just"/>
            <a:r>
              <a:rPr lang="ar-IQ" sz="1800" b="1" dirty="0">
                <a:solidFill>
                  <a:srgbClr val="FF0000"/>
                </a:solidFill>
              </a:rPr>
              <a:t>2</a:t>
            </a:r>
            <a:r>
              <a:rPr lang="ar-IQ" sz="1800" b="1" dirty="0" smtClean="0">
                <a:solidFill>
                  <a:srgbClr val="FF0000"/>
                </a:solidFill>
              </a:rPr>
              <a:t>- </a:t>
            </a:r>
            <a:r>
              <a:rPr lang="ar-IQ" sz="1800" b="1" dirty="0">
                <a:solidFill>
                  <a:srgbClr val="FF0000"/>
                </a:solidFill>
              </a:rPr>
              <a:t>في الاسم المنتهى بهمزة </a:t>
            </a:r>
            <a:r>
              <a:rPr lang="ar-IQ" sz="1800" b="1" dirty="0" smtClean="0">
                <a:solidFill>
                  <a:srgbClr val="FF0000"/>
                </a:solidFill>
              </a:rPr>
              <a:t>متطرفة(الهمزة في اخر الكلمة) </a:t>
            </a:r>
            <a:r>
              <a:rPr lang="ar-IQ" sz="1800" b="1" dirty="0">
                <a:solidFill>
                  <a:srgbClr val="FF0000"/>
                </a:solidFill>
              </a:rPr>
              <a:t>قبلها واو</a:t>
            </a:r>
            <a:r>
              <a:rPr lang="ar-IQ" sz="1800" b="1" dirty="0"/>
              <a:t>. مثل : اشتريت </a:t>
            </a:r>
            <a:r>
              <a:rPr lang="ar-IQ" sz="1800" b="1" dirty="0" smtClean="0"/>
              <a:t>وعاءً مملوءًا </a:t>
            </a:r>
            <a:r>
              <a:rPr lang="ar-IQ" sz="1800" b="1" dirty="0"/>
              <a:t>بالزيت. وتوضأ الرجل </a:t>
            </a:r>
            <a:r>
              <a:rPr lang="ar-IQ" sz="1800" b="1" dirty="0" smtClean="0"/>
              <a:t>وضوءًا </a:t>
            </a:r>
            <a:r>
              <a:rPr lang="ar-IQ" sz="1800" b="1" dirty="0"/>
              <a:t>.ولا تعمل </a:t>
            </a:r>
            <a:r>
              <a:rPr lang="ar-IQ" sz="1800" b="1" dirty="0" smtClean="0"/>
              <a:t>سوءًا </a:t>
            </a:r>
            <a:r>
              <a:rPr lang="ar-IQ" sz="1800" b="1" dirty="0"/>
              <a:t>. ومثل : </a:t>
            </a:r>
            <a:r>
              <a:rPr lang="ar-IQ" sz="1800" b="1" dirty="0" smtClean="0"/>
              <a:t>مجزوءًا </a:t>
            </a:r>
            <a:r>
              <a:rPr lang="ar-IQ" sz="1800" b="1" dirty="0"/>
              <a:t>- </a:t>
            </a:r>
            <a:r>
              <a:rPr lang="ar-IQ" sz="1800" b="1" dirty="0" smtClean="0"/>
              <a:t>موبوءًا </a:t>
            </a:r>
            <a:r>
              <a:rPr lang="ar-IQ" sz="1800" b="1" dirty="0"/>
              <a:t>- </a:t>
            </a:r>
            <a:r>
              <a:rPr lang="ar-IQ" sz="1800" b="1" dirty="0" smtClean="0"/>
              <a:t>مبدوءًا </a:t>
            </a:r>
          </a:p>
          <a:p>
            <a:pPr algn="just"/>
            <a:r>
              <a:rPr lang="ar-IQ" sz="1800" b="1" dirty="0" smtClean="0">
                <a:solidFill>
                  <a:srgbClr val="FF0000"/>
                </a:solidFill>
              </a:rPr>
              <a:t>3- </a:t>
            </a:r>
            <a:r>
              <a:rPr lang="ar-IQ" sz="1800" b="1" dirty="0">
                <a:solidFill>
                  <a:srgbClr val="FF0000"/>
                </a:solidFill>
              </a:rPr>
              <a:t>في الاسم المنتهى بهمزة متطرفة قبلها حرف صحيح ساكن لا يمكن وصله بما بعده </a:t>
            </a:r>
            <a:r>
              <a:rPr lang="ar-IQ" sz="1800" b="1" dirty="0"/>
              <a:t>.مثل : جزء - جزءا ، </a:t>
            </a:r>
            <a:r>
              <a:rPr lang="ar-IQ" sz="1800" b="1" dirty="0" smtClean="0"/>
              <a:t>ردء </a:t>
            </a:r>
            <a:r>
              <a:rPr lang="ar-IQ" sz="1800" b="1" dirty="0"/>
              <a:t>- </a:t>
            </a:r>
            <a:r>
              <a:rPr lang="ar-IQ" sz="1800" b="1" dirty="0" smtClean="0"/>
              <a:t>ردءًا </a:t>
            </a:r>
            <a:r>
              <a:rPr lang="ar-IQ" sz="1800" b="1" dirty="0"/>
              <a:t>، </a:t>
            </a:r>
            <a:r>
              <a:rPr lang="ar-IQ" sz="1800" b="1" dirty="0" smtClean="0"/>
              <a:t> بدء </a:t>
            </a:r>
            <a:r>
              <a:rPr lang="ar-IQ" sz="1800" b="1" dirty="0"/>
              <a:t>- بدءًا </a:t>
            </a:r>
            <a:r>
              <a:rPr lang="ar-IQ" sz="1800" b="1" dirty="0" smtClean="0"/>
              <a:t>.</a:t>
            </a:r>
          </a:p>
          <a:p>
            <a:pPr algn="just"/>
            <a:r>
              <a:rPr lang="ar-IQ" sz="1800" b="1" dirty="0">
                <a:solidFill>
                  <a:srgbClr val="FF0000"/>
                </a:solidFill>
              </a:rPr>
              <a:t>4</a:t>
            </a:r>
            <a:r>
              <a:rPr lang="ar-IQ" sz="1800" b="1" dirty="0" smtClean="0">
                <a:solidFill>
                  <a:srgbClr val="FF0000"/>
                </a:solidFill>
              </a:rPr>
              <a:t>- </a:t>
            </a:r>
            <a:r>
              <a:rPr lang="ar-IQ" sz="1800" b="1" dirty="0">
                <a:solidFill>
                  <a:srgbClr val="FF0000"/>
                </a:solidFill>
              </a:rPr>
              <a:t>في الاسم المنتهى بهمزة متطرفة قبلها ياء أو حرف صحيح ساكن ، ويمكن وصلهما بألف التنوين .و عندئذ تكتب الهمزة على نبرة </a:t>
            </a:r>
            <a:r>
              <a:rPr lang="ar-IQ" sz="1800" b="1" dirty="0"/>
              <a:t>. مثل : شيء - شيئًا ، بريء - برينا ، ملء - </a:t>
            </a:r>
            <a:r>
              <a:rPr lang="ar-IQ" sz="1800" b="1" dirty="0" smtClean="0"/>
              <a:t>ملئا </a:t>
            </a:r>
            <a:r>
              <a:rPr lang="ar-IQ" sz="1800" b="1" dirty="0"/>
              <a:t>، بطء - </a:t>
            </a:r>
            <a:r>
              <a:rPr lang="ar-IQ" sz="1800" b="1" dirty="0" smtClean="0"/>
              <a:t>بطئا </a:t>
            </a:r>
            <a:r>
              <a:rPr lang="ar-IQ" sz="1800" b="1" dirty="0"/>
              <a:t>، دفء </a:t>
            </a:r>
            <a:r>
              <a:rPr lang="ar-IQ" sz="1800" b="1" dirty="0" smtClean="0"/>
              <a:t>– دفئا</a:t>
            </a:r>
          </a:p>
          <a:p>
            <a:pPr algn="ctr"/>
            <a:r>
              <a:rPr lang="ar-IQ" sz="1800" b="1" dirty="0" smtClean="0">
                <a:solidFill>
                  <a:srgbClr val="FF0000"/>
                </a:solidFill>
              </a:rPr>
              <a:t>حذف </a:t>
            </a:r>
            <a:r>
              <a:rPr lang="ar-IQ" sz="1800" b="1" dirty="0">
                <a:solidFill>
                  <a:srgbClr val="FF0000"/>
                </a:solidFill>
              </a:rPr>
              <a:t>ألف تنوين الفتح </a:t>
            </a:r>
            <a:r>
              <a:rPr lang="ar-IQ" sz="1800" b="1" dirty="0" smtClean="0">
                <a:solidFill>
                  <a:srgbClr val="FF0000"/>
                </a:solidFill>
              </a:rPr>
              <a:t>:</a:t>
            </a:r>
          </a:p>
          <a:p>
            <a:pPr algn="just"/>
            <a:r>
              <a:rPr lang="ar-IQ" sz="1800" b="1" dirty="0" smtClean="0">
                <a:solidFill>
                  <a:srgbClr val="FF0000"/>
                </a:solidFill>
              </a:rPr>
              <a:t>تحذف </a:t>
            </a:r>
            <a:r>
              <a:rPr lang="ar-IQ" sz="1800" b="1" dirty="0">
                <a:solidFill>
                  <a:srgbClr val="FF0000"/>
                </a:solidFill>
              </a:rPr>
              <a:t>ألف تنوين النصب في الكلمات المختومة بهمزة قبلها ألف </a:t>
            </a:r>
            <a:r>
              <a:rPr lang="ar-IQ" sz="1800" b="1" dirty="0"/>
              <a:t>مثل : </a:t>
            </a:r>
            <a:r>
              <a:rPr lang="ar-IQ" sz="1800" b="1" dirty="0" smtClean="0"/>
              <a:t>عناءً </a:t>
            </a:r>
            <a:r>
              <a:rPr lang="ar-IQ" sz="1800" b="1" dirty="0"/>
              <a:t>- مساءً - بناءً </a:t>
            </a:r>
            <a:r>
              <a:rPr lang="ar-IQ" sz="1800" b="1" dirty="0" smtClean="0"/>
              <a:t>- جزاءً </a:t>
            </a:r>
            <a:r>
              <a:rPr lang="ar-IQ" sz="1800" b="1" dirty="0"/>
              <a:t>.ولا تحذف في المختوم بهمزة ليس قبلها ألف مثل : </a:t>
            </a:r>
            <a:r>
              <a:rPr lang="ar-IQ" sz="1800" b="1" dirty="0" smtClean="0"/>
              <a:t>جزءاً</a:t>
            </a:r>
          </a:p>
          <a:p>
            <a:pPr algn="just"/>
            <a:r>
              <a:rPr lang="ar-IQ" sz="1800" b="1" dirty="0" smtClean="0"/>
              <a:t>- </a:t>
            </a:r>
            <a:r>
              <a:rPr lang="ar-IQ" sz="1800" b="1" dirty="0">
                <a:solidFill>
                  <a:srgbClr val="FF0000"/>
                </a:solidFill>
              </a:rPr>
              <a:t>عند تنوين المختوم بالتاء المربوطة تنوين نصب لا ترسم ألف زائدة </a:t>
            </a:r>
            <a:r>
              <a:rPr lang="ar-IQ" sz="1800" b="1" dirty="0"/>
              <a:t>، ويكتفى بوضع الفتحتين على التاء المربوطة مثل </a:t>
            </a:r>
            <a:r>
              <a:rPr lang="ar-IQ" sz="1800" b="1" dirty="0" smtClean="0"/>
              <a:t>:- جميلةً </a:t>
            </a:r>
            <a:r>
              <a:rPr lang="ar-IQ" sz="1800" b="1" dirty="0"/>
              <a:t>- </a:t>
            </a:r>
            <a:r>
              <a:rPr lang="ar-IQ" sz="1800" b="1" dirty="0" smtClean="0"/>
              <a:t>رحلةً </a:t>
            </a:r>
            <a:r>
              <a:rPr lang="ar-IQ" sz="1800" b="1" dirty="0"/>
              <a:t>- معلمة</a:t>
            </a:r>
            <a:r>
              <a:rPr lang="ar-IQ" sz="1800" b="1" dirty="0" smtClean="0"/>
              <a:t>.</a:t>
            </a:r>
          </a:p>
          <a:p>
            <a:pPr algn="just"/>
            <a:r>
              <a:rPr lang="ar-IQ" sz="1800" b="1" dirty="0" smtClean="0"/>
              <a:t>- </a:t>
            </a:r>
            <a:r>
              <a:rPr lang="ar-IQ" sz="1800" b="1" dirty="0">
                <a:solidFill>
                  <a:srgbClr val="FF0000"/>
                </a:solidFill>
              </a:rPr>
              <a:t>عند تنوين المختوم بهمزة متطرفة على الألف تنوين نصب لا ترسم ألف</a:t>
            </a:r>
            <a:r>
              <a:rPr lang="ar-IQ" sz="1800" b="1" dirty="0"/>
              <a:t> زائدة ، وتوضع الفتحتان على الهمزة المتطرفة على الألف ، مثل : </a:t>
            </a:r>
            <a:r>
              <a:rPr lang="ar-IQ" sz="1800" b="1" dirty="0" smtClean="0"/>
              <a:t>مبدأً </a:t>
            </a:r>
            <a:r>
              <a:rPr lang="ar-IQ" sz="1800" b="1" dirty="0"/>
              <a:t>، </a:t>
            </a:r>
            <a:r>
              <a:rPr lang="ar-IQ" sz="1800" b="1" dirty="0" smtClean="0"/>
              <a:t>ملجأً </a:t>
            </a:r>
            <a:r>
              <a:rPr lang="ar-IQ" sz="1800" b="1" dirty="0"/>
              <a:t>، </a:t>
            </a:r>
            <a:r>
              <a:rPr lang="ar-IQ" sz="1800" b="1" dirty="0" smtClean="0"/>
              <a:t>مرفأً</a:t>
            </a:r>
            <a:endParaRPr lang="ar-IQ" sz="1800" b="1" dirty="0"/>
          </a:p>
        </p:txBody>
      </p:sp>
    </p:spTree>
    <p:extLst>
      <p:ext uri="{BB962C8B-B14F-4D97-AF65-F5344CB8AC3E}">
        <p14:creationId xmlns:p14="http://schemas.microsoft.com/office/powerpoint/2010/main" val="2770420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ipe(down)">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ipe(down)">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wipe(down)">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wipe(down)">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wipe(down)">
                                      <p:cBhvr>
                                        <p:cTn id="32" dur="5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wipe(down)">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wipe(down)">
                                      <p:cBhvr>
                                        <p:cTn id="42" dur="5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wipe(down)">
                                      <p:cBhvr>
                                        <p:cTn id="47" dur="500"/>
                                        <p:tgtEl>
                                          <p:spTgt spid="3">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3">
                                            <p:txEl>
                                              <p:pRg st="7" end="7"/>
                                            </p:txEl>
                                          </p:spTgt>
                                        </p:tgtEl>
                                        <p:attrNameLst>
                                          <p:attrName>style.visibility</p:attrName>
                                        </p:attrNameLst>
                                      </p:cBhvr>
                                      <p:to>
                                        <p:strVal val="visible"/>
                                      </p:to>
                                    </p:set>
                                    <p:animEffect transition="in" filter="wipe(down)">
                                      <p:cBhvr>
                                        <p:cTn id="5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fontScale="90000"/>
          </a:bodyPr>
          <a:lstStyle/>
          <a:p>
            <a:r>
              <a:rPr lang="ar-IQ" b="1" dirty="0">
                <a:solidFill>
                  <a:srgbClr val="FF0000"/>
                </a:solidFill>
              </a:rPr>
              <a:t>خامساً : الحروف تلفظ ولا تكتب والتي تكتب ولا </a:t>
            </a:r>
            <a:r>
              <a:rPr lang="ar-IQ" b="1" dirty="0" smtClean="0">
                <a:solidFill>
                  <a:srgbClr val="FF0000"/>
                </a:solidFill>
              </a:rPr>
              <a:t>تلفظ</a:t>
            </a:r>
            <a:endParaRPr lang="ar-IQ" b="1" dirty="0">
              <a:solidFill>
                <a:srgbClr val="FF0000"/>
              </a:solidFill>
            </a:endParaRPr>
          </a:p>
        </p:txBody>
      </p:sp>
      <p:sp>
        <p:nvSpPr>
          <p:cNvPr id="3" name="عنصر نائب للمحتوى 2"/>
          <p:cNvSpPr>
            <a:spLocks noGrp="1"/>
          </p:cNvSpPr>
          <p:nvPr>
            <p:ph idx="1"/>
          </p:nvPr>
        </p:nvSpPr>
        <p:spPr>
          <a:solidFill>
            <a:schemeClr val="bg2">
              <a:lumMod val="90000"/>
            </a:schemeClr>
          </a:solidFill>
        </p:spPr>
        <p:txBody>
          <a:bodyPr>
            <a:normAutofit fontScale="77500" lnSpcReduction="20000"/>
          </a:bodyPr>
          <a:lstStyle/>
          <a:p>
            <a:r>
              <a:rPr lang="ar-IQ" dirty="0"/>
              <a:t>: الحروف التي تلفظ ولا تكتب مثل </a:t>
            </a:r>
            <a:r>
              <a:rPr lang="ar-IQ" dirty="0" smtClean="0"/>
              <a:t>:</a:t>
            </a:r>
          </a:p>
          <a:p>
            <a:r>
              <a:rPr lang="ar-IQ" dirty="0" smtClean="0"/>
              <a:t>هذا </a:t>
            </a:r>
            <a:r>
              <a:rPr lang="ar-IQ" dirty="0"/>
              <a:t>- هذه - هذان - ذلك - لكن - هكذا - الله - إله - الرحمن - كذلك</a:t>
            </a:r>
            <a:r>
              <a:rPr lang="ar-IQ" dirty="0" smtClean="0"/>
              <a:t>.(هاذا , اللاه, لاكن, إلاه, الرحمان )</a:t>
            </a:r>
            <a:endParaRPr lang="ar-IQ" dirty="0"/>
          </a:p>
          <a:p>
            <a:r>
              <a:rPr lang="ar-IQ" dirty="0">
                <a:solidFill>
                  <a:srgbClr val="FF0000"/>
                </a:solidFill>
              </a:rPr>
              <a:t>لماذا تلفظ حروف ولا </a:t>
            </a:r>
            <a:r>
              <a:rPr lang="ar-IQ" dirty="0" smtClean="0">
                <a:solidFill>
                  <a:srgbClr val="FF0000"/>
                </a:solidFill>
              </a:rPr>
              <a:t>تكتب؟</a:t>
            </a:r>
          </a:p>
          <a:p>
            <a:r>
              <a:rPr lang="ar-IQ" dirty="0"/>
              <a:t>1. المحافظة على الرسم </a:t>
            </a:r>
            <a:r>
              <a:rPr lang="ar-IQ" dirty="0" smtClean="0"/>
              <a:t>القرآني</a:t>
            </a:r>
          </a:p>
          <a:p>
            <a:r>
              <a:rPr lang="ar-IQ" dirty="0"/>
              <a:t>2. الأصل اللغوي </a:t>
            </a:r>
            <a:r>
              <a:rPr lang="ar-IQ" dirty="0" smtClean="0"/>
              <a:t>القديم بعض </a:t>
            </a:r>
            <a:r>
              <a:rPr lang="ar-IQ" dirty="0"/>
              <a:t>الكلمات تغيرت في نطقها عبر العصور، لكن الإملاء بقي </a:t>
            </a:r>
            <a:r>
              <a:rPr lang="ar-IQ" dirty="0" smtClean="0"/>
              <a:t>ثابتًا</a:t>
            </a:r>
          </a:p>
          <a:p>
            <a:r>
              <a:rPr lang="ar-IQ" dirty="0"/>
              <a:t>3 الاقتصاد في الكتابة:تم حذف بعض الحروف من الكتابة لأنها مفهومة من السياق ولا حاجة لتكرارها، مثل:"هذا" ← تفهم دون الحاجة لكتابة ألف بعد </a:t>
            </a:r>
            <a:r>
              <a:rPr lang="ar-IQ" dirty="0" smtClean="0"/>
              <a:t>الهاء</a:t>
            </a:r>
          </a:p>
          <a:p>
            <a:r>
              <a:rPr lang="ar-IQ" dirty="0"/>
              <a:t>تحدث هذه الظاهرة لأن الإملاء العربي يميل إلى الثبات على الأصل أو الرسم القرآني، أكثر من مواكبة النطق الحديث.</a:t>
            </a:r>
          </a:p>
        </p:txBody>
      </p:sp>
    </p:spTree>
    <p:extLst>
      <p:ext uri="{BB962C8B-B14F-4D97-AF65-F5344CB8AC3E}">
        <p14:creationId xmlns:p14="http://schemas.microsoft.com/office/powerpoint/2010/main" val="2576144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ipe(down)">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ipe(down)">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wipe(down)">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wipe(down)">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wipe(down)">
                                      <p:cBhvr>
                                        <p:cTn id="32" dur="5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wipe(down)">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wipe(down)">
                                      <p:cBhvr>
                                        <p:cTn id="42" dur="5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wipe(down)">
                                      <p:cBhvr>
                                        <p:cTn id="4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922114"/>
          </a:xfrm>
        </p:spPr>
        <p:style>
          <a:lnRef idx="1">
            <a:schemeClr val="accent1"/>
          </a:lnRef>
          <a:fillRef idx="2">
            <a:schemeClr val="accent1"/>
          </a:fillRef>
          <a:effectRef idx="1">
            <a:schemeClr val="accent1"/>
          </a:effectRef>
          <a:fontRef idx="minor">
            <a:schemeClr val="dk1"/>
          </a:fontRef>
        </p:style>
        <p:txBody>
          <a:bodyPr/>
          <a:lstStyle/>
          <a:p>
            <a:r>
              <a:rPr lang="ar-IQ" b="1" dirty="0" smtClean="0">
                <a:solidFill>
                  <a:srgbClr val="FF0000"/>
                </a:solidFill>
              </a:rPr>
              <a:t>سادساً:الالف اللينة </a:t>
            </a:r>
            <a:endParaRPr lang="ar-IQ" b="1" dirty="0">
              <a:solidFill>
                <a:srgbClr val="FF0000"/>
              </a:solidFill>
            </a:endParaRPr>
          </a:p>
        </p:txBody>
      </p:sp>
      <p:sp>
        <p:nvSpPr>
          <p:cNvPr id="3" name="عنصر نائب للمحتوى 2"/>
          <p:cNvSpPr>
            <a:spLocks noGrp="1"/>
          </p:cNvSpPr>
          <p:nvPr>
            <p:ph idx="1"/>
          </p:nvPr>
        </p:nvSpPr>
        <p:spPr>
          <a:xfrm>
            <a:off x="457200" y="1268760"/>
            <a:ext cx="8229600" cy="5328592"/>
          </a:xfrm>
        </p:spPr>
        <p:style>
          <a:lnRef idx="1">
            <a:schemeClr val="accent1"/>
          </a:lnRef>
          <a:fillRef idx="2">
            <a:schemeClr val="accent1"/>
          </a:fillRef>
          <a:effectRef idx="1">
            <a:schemeClr val="accent1"/>
          </a:effectRef>
          <a:fontRef idx="minor">
            <a:schemeClr val="dk1"/>
          </a:fontRef>
        </p:style>
        <p:txBody>
          <a:bodyPr>
            <a:normAutofit fontScale="55000" lnSpcReduction="20000"/>
          </a:bodyPr>
          <a:lstStyle/>
          <a:p>
            <a:r>
              <a:rPr lang="ar-IQ" sz="4400" b="1" dirty="0"/>
              <a:t>الألف اللينة وتسمى أيضًا الألف المقصورة هي ألف ساكنة تأتي في وسط الكلمة أو في آخرها وتكتب إما ألفًا ممدودة </a:t>
            </a:r>
            <a:r>
              <a:rPr lang="ar-IQ" sz="4400" b="1" dirty="0">
                <a:solidFill>
                  <a:srgbClr val="FF0000"/>
                </a:solidFill>
              </a:rPr>
              <a:t>ا</a:t>
            </a:r>
            <a:r>
              <a:rPr lang="ar-IQ" sz="4400" b="1" dirty="0"/>
              <a:t> أو ألفًا مقصورة </a:t>
            </a:r>
            <a:r>
              <a:rPr lang="ar-IQ" sz="4400" b="1" dirty="0">
                <a:solidFill>
                  <a:srgbClr val="FF0000"/>
                </a:solidFill>
              </a:rPr>
              <a:t>ى </a:t>
            </a:r>
            <a:r>
              <a:rPr lang="ar-IQ" sz="4400" b="1" dirty="0"/>
              <a:t>ويراعى في كتابتها عدد من القواعد حسب موقعها وأصلها</a:t>
            </a:r>
          </a:p>
          <a:p>
            <a:endParaRPr lang="ar-IQ" b="1" dirty="0"/>
          </a:p>
          <a:p>
            <a:r>
              <a:rPr lang="ar-IQ" b="1" dirty="0"/>
              <a:t>أولًا </a:t>
            </a:r>
            <a:r>
              <a:rPr lang="ar-IQ" b="1" dirty="0" smtClean="0"/>
              <a:t>: الألف </a:t>
            </a:r>
            <a:r>
              <a:rPr lang="ar-IQ" b="1" dirty="0"/>
              <a:t>اللينة في الأسماء في الاسم </a:t>
            </a:r>
            <a:r>
              <a:rPr lang="ar-IQ" b="1" dirty="0">
                <a:solidFill>
                  <a:srgbClr val="FF0000"/>
                </a:solidFill>
              </a:rPr>
              <a:t>الثلاثي تكتب ألفًا ممدودة ا </a:t>
            </a:r>
            <a:r>
              <a:rPr lang="ar-IQ" b="1" dirty="0"/>
              <a:t>إذا كان أصلها واوًا مثل عصا من عصو وعلا من علا يعلو </a:t>
            </a:r>
            <a:r>
              <a:rPr lang="ar-IQ" b="1" dirty="0">
                <a:solidFill>
                  <a:srgbClr val="FF0000"/>
                </a:solidFill>
              </a:rPr>
              <a:t>وتكتب مقصورة ى </a:t>
            </a:r>
            <a:r>
              <a:rPr lang="ar-IQ" b="1" dirty="0"/>
              <a:t>إذا كان أصلها ياءً مثل فتى من فتى يفتِي وهدى من هدي يهدي وفي الاسم غير الثلاثي تكتب مقصورة ى دائمًا مثل مصطفى مرتضى منتهى مستشفى</a:t>
            </a:r>
          </a:p>
          <a:p>
            <a:endParaRPr lang="ar-IQ" b="1" dirty="0"/>
          </a:p>
          <a:p>
            <a:r>
              <a:rPr lang="ar-IQ" b="1" dirty="0"/>
              <a:t>ثانيًا الألف اللينة في الأفعال في الفعل الثلاثي </a:t>
            </a:r>
            <a:r>
              <a:rPr lang="ar-IQ" b="1" dirty="0">
                <a:solidFill>
                  <a:srgbClr val="FF0000"/>
                </a:solidFill>
              </a:rPr>
              <a:t>تكتب ممدودة ا </a:t>
            </a:r>
            <a:r>
              <a:rPr lang="ar-IQ" b="1" dirty="0"/>
              <a:t>إذا كان أصلها واوًا مثل دعا من يدعو وغزا من يغزو </a:t>
            </a:r>
            <a:r>
              <a:rPr lang="ar-IQ" b="1" dirty="0">
                <a:solidFill>
                  <a:srgbClr val="FF0000"/>
                </a:solidFill>
              </a:rPr>
              <a:t>وتكتب مقصورة ى </a:t>
            </a:r>
            <a:r>
              <a:rPr lang="ar-IQ" b="1" dirty="0"/>
              <a:t>إذا كان أصلها ياءً مثل رمى من يرمي وسعى من يسعى وفي الفعل غير الثلاثي تكتب مقصورة ى دائمًا مثل استدعى أعطى ارتضى</a:t>
            </a:r>
          </a:p>
          <a:p>
            <a:endParaRPr lang="ar-IQ" b="1" dirty="0"/>
          </a:p>
          <a:p>
            <a:r>
              <a:rPr lang="ar-IQ" b="1" dirty="0"/>
              <a:t>ثالثًا الألف اللينة في الحروف أغلب الحروف التي تنتهي </a:t>
            </a:r>
            <a:r>
              <a:rPr lang="ar-IQ" b="1" dirty="0">
                <a:solidFill>
                  <a:srgbClr val="FF0000"/>
                </a:solidFill>
              </a:rPr>
              <a:t>بألف تكتب مقصورة ى </a:t>
            </a:r>
            <a:r>
              <a:rPr lang="ar-IQ" b="1" dirty="0"/>
              <a:t>مثل إلى على حتى بلى لولا ما عدا </a:t>
            </a:r>
            <a:r>
              <a:rPr lang="ar-IQ" b="1" dirty="0" smtClean="0"/>
              <a:t>لا  </a:t>
            </a:r>
            <a:r>
              <a:rPr lang="ar-IQ" b="1" dirty="0"/>
              <a:t>فهي ممدودة دائمًا </a:t>
            </a:r>
            <a:r>
              <a:rPr lang="ar-IQ" b="1" dirty="0">
                <a:solidFill>
                  <a:srgbClr val="FF0000"/>
                </a:solidFill>
              </a:rPr>
              <a:t>لأنها ليست ألفًا لينة بل أداة نفي أو نهي أو عرض</a:t>
            </a:r>
          </a:p>
          <a:p>
            <a:endParaRPr lang="ar-IQ" b="1" dirty="0"/>
          </a:p>
          <a:p>
            <a:r>
              <a:rPr lang="ar-IQ" b="1" dirty="0"/>
              <a:t>ولمعرفة أصل الألف واو أم ياء نعيد الكلمة إلى الفعل المضارع أو إلى المفرد أو المصدر مثل خطا يخطو واو وسعى يسعى ياء وإذا سبقت الألف اللينة بحرف ياء فتكتب دائمًا ممدودة لتجنب تكرار الياء مثل </a:t>
            </a:r>
            <a:endParaRPr lang="ar-IQ" b="1" dirty="0" smtClean="0"/>
          </a:p>
          <a:p>
            <a:pPr marL="0" indent="0">
              <a:buNone/>
            </a:pPr>
            <a:r>
              <a:rPr lang="ar-IQ" b="1" dirty="0"/>
              <a:t> </a:t>
            </a:r>
            <a:r>
              <a:rPr lang="ar-IQ" b="1" dirty="0" smtClean="0"/>
              <a:t>    حيا ,هيا  , زايا</a:t>
            </a:r>
            <a:endParaRPr lang="ar-IQ" b="1" dirty="0"/>
          </a:p>
        </p:txBody>
      </p:sp>
    </p:spTree>
    <p:extLst>
      <p:ext uri="{BB962C8B-B14F-4D97-AF65-F5344CB8AC3E}">
        <p14:creationId xmlns:p14="http://schemas.microsoft.com/office/powerpoint/2010/main" val="1812326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ipe(down)">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ipe(down)">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down)">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wipe(down)">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wipe(down)">
                                      <p:cBhvr>
                                        <p:cTn id="4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ar-IQ" dirty="0" smtClean="0"/>
              <a:t>سابعاً: علامات الترقيم </a:t>
            </a:r>
            <a:endParaRPr lang="ar-IQ" dirty="0"/>
          </a:p>
        </p:txBody>
      </p:sp>
      <p:sp>
        <p:nvSpPr>
          <p:cNvPr id="3" name="عنصر نائب للمحتوى 2"/>
          <p:cNvSpPr>
            <a:spLocks noGrp="1"/>
          </p:cNvSpPr>
          <p:nvPr>
            <p:ph idx="1"/>
          </p:nvPr>
        </p:nvSpPr>
        <p:spPr/>
        <p:style>
          <a:lnRef idx="1">
            <a:schemeClr val="dk1"/>
          </a:lnRef>
          <a:fillRef idx="2">
            <a:schemeClr val="dk1"/>
          </a:fillRef>
          <a:effectRef idx="1">
            <a:schemeClr val="dk1"/>
          </a:effectRef>
          <a:fontRef idx="minor">
            <a:schemeClr val="dk1"/>
          </a:fontRef>
        </p:style>
        <p:txBody>
          <a:bodyPr>
            <a:normAutofit/>
          </a:bodyPr>
          <a:lstStyle/>
          <a:p>
            <a:pPr algn="just"/>
            <a:r>
              <a:rPr lang="ar-IQ" b="1" dirty="0"/>
              <a:t>  هي </a:t>
            </a:r>
            <a:r>
              <a:rPr lang="ar-IQ" b="1" dirty="0" smtClean="0"/>
              <a:t>رموز توضع </a:t>
            </a:r>
            <a:r>
              <a:rPr lang="ar-IQ" b="1" dirty="0"/>
              <a:t>أثناء الكتابة؛ لتعيين مواضع الوقف، والفصل، والابتداء، وتساعد على توضيح المعنى، وتحديد النبرات الصوتية عند القراءة، كما تُسهم في فهم النص فهمًا صحيحًا</a:t>
            </a:r>
            <a:r>
              <a:rPr lang="ar-IQ" b="1" dirty="0" smtClean="0"/>
              <a:t>.</a:t>
            </a:r>
          </a:p>
          <a:p>
            <a:pPr algn="just"/>
            <a:r>
              <a:rPr lang="ar-IQ" b="1" dirty="0"/>
              <a:t>1. </a:t>
            </a:r>
            <a:r>
              <a:rPr lang="ar-IQ" b="1" dirty="0" smtClean="0"/>
              <a:t>الفاصلة،</a:t>
            </a:r>
            <a:endParaRPr lang="ar-IQ" b="1" dirty="0"/>
          </a:p>
          <a:p>
            <a:pPr algn="just"/>
            <a:r>
              <a:rPr lang="ar-IQ" b="1" dirty="0"/>
              <a:t>وظيفتها: تدل على سكوت قصير، وتُستخدم بين الجمل المتصلة أو المفردات المعطوفة</a:t>
            </a:r>
            <a:r>
              <a:rPr lang="ar-IQ" b="1" dirty="0" smtClean="0"/>
              <a:t>.</a:t>
            </a:r>
            <a:endParaRPr lang="ar-IQ" b="1" dirty="0"/>
          </a:p>
          <a:p>
            <a:pPr algn="just"/>
            <a:r>
              <a:rPr lang="ar-IQ" b="1" dirty="0"/>
              <a:t>مثال: درست اللغة العربية، والرياضيات، والعلوم.</a:t>
            </a:r>
          </a:p>
          <a:p>
            <a:pPr algn="just"/>
            <a:endParaRPr lang="ar-IQ" b="1" dirty="0"/>
          </a:p>
          <a:p>
            <a:pPr algn="just"/>
            <a:endParaRPr lang="ar-IQ" b="1" dirty="0"/>
          </a:p>
          <a:p>
            <a:pPr algn="just"/>
            <a:endParaRPr lang="ar-IQ" b="1" dirty="0"/>
          </a:p>
        </p:txBody>
      </p:sp>
    </p:spTree>
    <p:extLst>
      <p:ext uri="{BB962C8B-B14F-4D97-AF65-F5344CB8AC3E}">
        <p14:creationId xmlns:p14="http://schemas.microsoft.com/office/powerpoint/2010/main" val="3112073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ipe(down)">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ipe(down)">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wipe(down)">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wipe(down)">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wipe(down)">
                                      <p:cBhvr>
                                        <p:cTn id="3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9552" y="260648"/>
            <a:ext cx="8229600" cy="6264696"/>
          </a:xfrm>
        </p:spPr>
        <p:style>
          <a:lnRef idx="1">
            <a:schemeClr val="dk1"/>
          </a:lnRef>
          <a:fillRef idx="2">
            <a:schemeClr val="dk1"/>
          </a:fillRef>
          <a:effectRef idx="1">
            <a:schemeClr val="dk1"/>
          </a:effectRef>
          <a:fontRef idx="minor">
            <a:schemeClr val="dk1"/>
          </a:fontRef>
        </p:style>
        <p:txBody>
          <a:bodyPr>
            <a:normAutofit fontScale="92500" lnSpcReduction="10000"/>
          </a:bodyPr>
          <a:lstStyle/>
          <a:p>
            <a:pPr marL="0" indent="0">
              <a:buNone/>
            </a:pPr>
            <a:endParaRPr lang="ar-IQ" dirty="0"/>
          </a:p>
          <a:p>
            <a:r>
              <a:rPr lang="ar-IQ" dirty="0" smtClean="0">
                <a:solidFill>
                  <a:srgbClr val="FF0000"/>
                </a:solidFill>
              </a:rPr>
              <a:t>2</a:t>
            </a:r>
            <a:r>
              <a:rPr lang="ar-IQ" dirty="0">
                <a:solidFill>
                  <a:srgbClr val="FF0000"/>
                </a:solidFill>
              </a:rPr>
              <a:t>. الفاصلة </a:t>
            </a:r>
            <a:r>
              <a:rPr lang="ar-IQ" dirty="0" smtClean="0">
                <a:solidFill>
                  <a:srgbClr val="FF0000"/>
                </a:solidFill>
              </a:rPr>
              <a:t>المنقوطة؛</a:t>
            </a:r>
            <a:endParaRPr lang="ar-IQ" dirty="0">
              <a:solidFill>
                <a:srgbClr val="FF0000"/>
              </a:solidFill>
            </a:endParaRPr>
          </a:p>
          <a:p>
            <a:pPr marL="0" indent="0">
              <a:buNone/>
            </a:pPr>
            <a:r>
              <a:rPr lang="ar-IQ" dirty="0" smtClean="0"/>
              <a:t> </a:t>
            </a:r>
            <a:r>
              <a:rPr lang="ar-IQ" dirty="0"/>
              <a:t>تفصل بين جملتين إحداهما سبب أو نتيجة للأخرى.</a:t>
            </a:r>
          </a:p>
          <a:p>
            <a:pPr marL="0" indent="0">
              <a:buNone/>
            </a:pPr>
            <a:r>
              <a:rPr lang="ar-IQ" dirty="0" smtClean="0"/>
              <a:t>مثال</a:t>
            </a:r>
            <a:r>
              <a:rPr lang="ar-IQ" dirty="0"/>
              <a:t>: اجتهد في دراستك؛ لتتفوق</a:t>
            </a:r>
            <a:r>
              <a:rPr lang="ar-IQ" dirty="0" smtClean="0"/>
              <a:t>.</a:t>
            </a:r>
            <a:endParaRPr lang="ar-IQ" dirty="0"/>
          </a:p>
          <a:p>
            <a:r>
              <a:rPr lang="ar-IQ" dirty="0">
                <a:solidFill>
                  <a:srgbClr val="FF0000"/>
                </a:solidFill>
              </a:rPr>
              <a:t>3. </a:t>
            </a:r>
            <a:r>
              <a:rPr lang="ar-IQ" dirty="0" smtClean="0">
                <a:solidFill>
                  <a:srgbClr val="FF0000"/>
                </a:solidFill>
              </a:rPr>
              <a:t>النقطة  </a:t>
            </a:r>
            <a:r>
              <a:rPr lang="ar-IQ" b="1" dirty="0" smtClean="0">
                <a:solidFill>
                  <a:srgbClr val="FF0000"/>
                </a:solidFill>
              </a:rPr>
              <a:t>.</a:t>
            </a:r>
          </a:p>
          <a:p>
            <a:pPr marL="0" indent="0">
              <a:buNone/>
            </a:pPr>
            <a:r>
              <a:rPr lang="ar-IQ" b="1" dirty="0"/>
              <a:t> </a:t>
            </a:r>
            <a:r>
              <a:rPr lang="ar-IQ" dirty="0" smtClean="0"/>
              <a:t>توضع </a:t>
            </a:r>
            <a:r>
              <a:rPr lang="ar-IQ" dirty="0"/>
              <a:t>في نهاية الجملة التامة المعنى.</a:t>
            </a:r>
          </a:p>
          <a:p>
            <a:r>
              <a:rPr lang="ar-IQ" dirty="0">
                <a:solidFill>
                  <a:srgbClr val="FF0000"/>
                </a:solidFill>
              </a:rPr>
              <a:t>4. علامة التعجب </a:t>
            </a:r>
            <a:r>
              <a:rPr lang="ar-IQ" dirty="0" smtClean="0">
                <a:solidFill>
                  <a:srgbClr val="FF0000"/>
                </a:solidFill>
              </a:rPr>
              <a:t>!</a:t>
            </a:r>
          </a:p>
          <a:p>
            <a:pPr marL="0" indent="0">
              <a:buNone/>
            </a:pPr>
            <a:r>
              <a:rPr lang="ar-IQ" dirty="0"/>
              <a:t> </a:t>
            </a:r>
            <a:r>
              <a:rPr lang="ar-IQ" dirty="0" smtClean="0"/>
              <a:t>   تدل </a:t>
            </a:r>
            <a:r>
              <a:rPr lang="ar-IQ" dirty="0"/>
              <a:t>على الدهشة، أو الفرح، أو الحزن، أو التعجب، أو التحذير.</a:t>
            </a:r>
          </a:p>
          <a:p>
            <a:pPr marL="0" indent="0">
              <a:buNone/>
            </a:pPr>
            <a:r>
              <a:rPr lang="ar-IQ" dirty="0" smtClean="0"/>
              <a:t>   مثال</a:t>
            </a:r>
            <a:r>
              <a:rPr lang="ar-IQ" dirty="0"/>
              <a:t>: ما أجملَ السماءَ!</a:t>
            </a:r>
          </a:p>
          <a:p>
            <a:r>
              <a:rPr lang="ar-IQ" dirty="0"/>
              <a:t>5</a:t>
            </a:r>
            <a:r>
              <a:rPr lang="ar-IQ" dirty="0">
                <a:solidFill>
                  <a:srgbClr val="FF0000"/>
                </a:solidFill>
              </a:rPr>
              <a:t>. النقطتان الرأسيتان :</a:t>
            </a:r>
          </a:p>
          <a:p>
            <a:pPr marL="0" indent="0">
              <a:buNone/>
            </a:pPr>
            <a:r>
              <a:rPr lang="ar-IQ" dirty="0"/>
              <a:t> </a:t>
            </a:r>
            <a:r>
              <a:rPr lang="ar-IQ" dirty="0" smtClean="0"/>
              <a:t>  تأتي </a:t>
            </a:r>
            <a:r>
              <a:rPr lang="ar-IQ" dirty="0"/>
              <a:t>بعد القول، أو قبل التفصيل، أو التفسير.</a:t>
            </a:r>
          </a:p>
          <a:p>
            <a:r>
              <a:rPr lang="ar-IQ" dirty="0"/>
              <a:t>مثال: قال تعالى:</a:t>
            </a:r>
          </a:p>
        </p:txBody>
      </p:sp>
    </p:spTree>
    <p:extLst>
      <p:ext uri="{BB962C8B-B14F-4D97-AF65-F5344CB8AC3E}">
        <p14:creationId xmlns:p14="http://schemas.microsoft.com/office/powerpoint/2010/main" val="4040374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arn(inVertical)">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arn(inVertic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arn(inVertical)">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barn(inVertical)">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barn(inVertical)">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barn(inVertical)">
                                      <p:cBhvr>
                                        <p:cTn id="62"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50372"/>
            <a:ext cx="8229600" cy="6346980"/>
          </a:xfrm>
        </p:spPr>
        <p:style>
          <a:lnRef idx="1">
            <a:schemeClr val="dk1"/>
          </a:lnRef>
          <a:fillRef idx="2">
            <a:schemeClr val="dk1"/>
          </a:fillRef>
          <a:effectRef idx="1">
            <a:schemeClr val="dk1"/>
          </a:effectRef>
          <a:fontRef idx="minor">
            <a:schemeClr val="dk1"/>
          </a:fontRef>
        </p:style>
        <p:txBody>
          <a:bodyPr>
            <a:normAutofit fontScale="85000" lnSpcReduction="10000"/>
          </a:bodyPr>
          <a:lstStyle/>
          <a:p>
            <a:r>
              <a:rPr lang="ar-IQ" b="1" dirty="0">
                <a:solidFill>
                  <a:srgbClr val="FF0000"/>
                </a:solidFill>
              </a:rPr>
              <a:t>6. علامة </a:t>
            </a:r>
            <a:r>
              <a:rPr lang="ar-IQ" b="1" dirty="0" smtClean="0">
                <a:solidFill>
                  <a:srgbClr val="FF0000"/>
                </a:solidFill>
              </a:rPr>
              <a:t>الاستفهام؟   </a:t>
            </a:r>
            <a:r>
              <a:rPr lang="ar-IQ" dirty="0" smtClean="0"/>
              <a:t>توضع </a:t>
            </a:r>
            <a:r>
              <a:rPr lang="ar-IQ" dirty="0"/>
              <a:t>في نهاية الجمل الاستفهامية.</a:t>
            </a:r>
          </a:p>
          <a:p>
            <a:r>
              <a:rPr lang="ar-IQ" dirty="0"/>
              <a:t>مثال: هل ذاكرت دروسك؟</a:t>
            </a:r>
          </a:p>
          <a:p>
            <a:r>
              <a:rPr lang="ar-IQ" b="1" dirty="0">
                <a:solidFill>
                  <a:srgbClr val="FF0000"/>
                </a:solidFill>
              </a:rPr>
              <a:t>7. علامتا </a:t>
            </a:r>
            <a:r>
              <a:rPr lang="ar-IQ" b="1" dirty="0" smtClean="0">
                <a:solidFill>
                  <a:srgbClr val="FF0000"/>
                </a:solidFill>
              </a:rPr>
              <a:t>التنصيص  </a:t>
            </a:r>
            <a:r>
              <a:rPr lang="ar-IQ" dirty="0" smtClean="0"/>
              <a:t>" «  وظيفتهما</a:t>
            </a:r>
            <a:r>
              <a:rPr lang="ar-IQ" dirty="0"/>
              <a:t>: يُوضع بينهما الكلام المنقول </a:t>
            </a:r>
            <a:r>
              <a:rPr lang="ar-IQ" dirty="0" smtClean="0"/>
              <a:t>بنصه. مثال</a:t>
            </a:r>
            <a:r>
              <a:rPr lang="ar-IQ" dirty="0"/>
              <a:t>: </a:t>
            </a:r>
            <a:r>
              <a:rPr lang="ar-IQ" dirty="0" smtClean="0"/>
              <a:t>"</a:t>
            </a:r>
            <a:r>
              <a:rPr lang="ar-IQ" dirty="0"/>
              <a:t>الدين النصيحة</a:t>
            </a:r>
            <a:r>
              <a:rPr lang="ar-IQ" dirty="0" smtClean="0"/>
              <a:t>".</a:t>
            </a:r>
            <a:endParaRPr lang="ar-IQ" dirty="0"/>
          </a:p>
          <a:p>
            <a:r>
              <a:rPr lang="ar-IQ" b="1" dirty="0">
                <a:solidFill>
                  <a:srgbClr val="FF0000"/>
                </a:solidFill>
              </a:rPr>
              <a:t>8. نقاط </a:t>
            </a:r>
            <a:r>
              <a:rPr lang="ar-IQ" b="1" dirty="0" smtClean="0">
                <a:solidFill>
                  <a:srgbClr val="FF0000"/>
                </a:solidFill>
              </a:rPr>
              <a:t>الحذف  </a:t>
            </a:r>
            <a:r>
              <a:rPr lang="ar-IQ" dirty="0" smtClean="0"/>
              <a:t>...  تدل </a:t>
            </a:r>
            <a:r>
              <a:rPr lang="ar-IQ" dirty="0"/>
              <a:t>على حذف جزء من الكلام لا حاجة له.</a:t>
            </a:r>
          </a:p>
          <a:p>
            <a:r>
              <a:rPr lang="ar-IQ" dirty="0"/>
              <a:t>مثال: لو تعلمون ما أعلم</a:t>
            </a:r>
            <a:r>
              <a:rPr lang="ar-IQ" dirty="0" smtClean="0"/>
              <a:t>...... </a:t>
            </a:r>
            <a:r>
              <a:rPr lang="ar-IQ" dirty="0"/>
              <a:t>لما ترددتم لحظة.</a:t>
            </a:r>
          </a:p>
          <a:p>
            <a:r>
              <a:rPr lang="ar-IQ" b="1" dirty="0">
                <a:solidFill>
                  <a:srgbClr val="FF0000"/>
                </a:solidFill>
              </a:rPr>
              <a:t>9. الشرطة (الواحدة</a:t>
            </a:r>
            <a:r>
              <a:rPr lang="ar-IQ" b="1" dirty="0" smtClean="0">
                <a:solidFill>
                  <a:srgbClr val="FF0000"/>
                </a:solidFill>
              </a:rPr>
              <a:t>) </a:t>
            </a:r>
            <a:r>
              <a:rPr lang="ar-IQ" dirty="0" smtClean="0"/>
              <a:t>-</a:t>
            </a:r>
            <a:endParaRPr lang="ar-IQ" dirty="0"/>
          </a:p>
          <a:p>
            <a:r>
              <a:rPr lang="ar-IQ" dirty="0" smtClean="0"/>
              <a:t>للفصل </a:t>
            </a:r>
            <a:r>
              <a:rPr lang="ar-IQ" dirty="0"/>
              <a:t>بين أجزاء الحوار، أو بعد الرقم في أول السطر.</a:t>
            </a:r>
          </a:p>
          <a:p>
            <a:r>
              <a:rPr lang="ar-IQ" dirty="0"/>
              <a:t>مثال: - ما اسمك؟</a:t>
            </a:r>
          </a:p>
          <a:p>
            <a:r>
              <a:rPr lang="ar-IQ" b="1" dirty="0" smtClean="0">
                <a:solidFill>
                  <a:srgbClr val="FF0000"/>
                </a:solidFill>
              </a:rPr>
              <a:t>10</a:t>
            </a:r>
            <a:r>
              <a:rPr lang="ar-IQ" b="1" dirty="0">
                <a:solidFill>
                  <a:srgbClr val="FF0000"/>
                </a:solidFill>
              </a:rPr>
              <a:t>. </a:t>
            </a:r>
            <a:r>
              <a:rPr lang="ar-IQ" b="1" dirty="0" smtClean="0">
                <a:solidFill>
                  <a:srgbClr val="FF0000"/>
                </a:solidFill>
              </a:rPr>
              <a:t>الشرطتان </a:t>
            </a:r>
            <a:r>
              <a:rPr lang="ar-IQ" dirty="0" smtClean="0"/>
              <a:t>: </a:t>
            </a:r>
            <a:r>
              <a:rPr lang="ar-IQ" dirty="0"/>
              <a:t>-- </a:t>
            </a:r>
            <a:r>
              <a:rPr lang="ar-IQ" dirty="0" smtClean="0"/>
              <a:t>--       توضع </a:t>
            </a:r>
            <a:r>
              <a:rPr lang="ar-IQ" dirty="0"/>
              <a:t>بينهما الجملة الاعتراضية.</a:t>
            </a:r>
          </a:p>
          <a:p>
            <a:r>
              <a:rPr lang="ar-IQ" dirty="0"/>
              <a:t>مثال: العلم -- كما تعلمون -- أساس التقدم</a:t>
            </a:r>
            <a:r>
              <a:rPr lang="ar-IQ" dirty="0" smtClean="0"/>
              <a:t>.</a:t>
            </a:r>
            <a:endParaRPr lang="ar-IQ" dirty="0"/>
          </a:p>
          <a:p>
            <a:r>
              <a:rPr lang="ar-IQ" b="1" dirty="0">
                <a:solidFill>
                  <a:srgbClr val="FF0000"/>
                </a:solidFill>
              </a:rPr>
              <a:t>11. </a:t>
            </a:r>
            <a:r>
              <a:rPr lang="ar-IQ" b="1" dirty="0" smtClean="0">
                <a:solidFill>
                  <a:srgbClr val="FF0000"/>
                </a:solidFill>
              </a:rPr>
              <a:t>القوسان   </a:t>
            </a:r>
            <a:r>
              <a:rPr lang="ar-IQ" dirty="0" smtClean="0"/>
              <a:t>( </a:t>
            </a:r>
            <a:r>
              <a:rPr lang="ar-IQ" dirty="0"/>
              <a:t>)</a:t>
            </a:r>
          </a:p>
          <a:p>
            <a:r>
              <a:rPr lang="ar-IQ" dirty="0"/>
              <a:t>وظيفتهما: يوضع بينهما شرح أو تفسير أو معلومات إضافية.</a:t>
            </a:r>
          </a:p>
          <a:p>
            <a:r>
              <a:rPr lang="ar-IQ" dirty="0"/>
              <a:t>مثال: العراق (بلد الحضارات) مهد التاريخ.</a:t>
            </a:r>
          </a:p>
        </p:txBody>
      </p:sp>
    </p:spTree>
    <p:extLst>
      <p:ext uri="{BB962C8B-B14F-4D97-AF65-F5344CB8AC3E}">
        <p14:creationId xmlns:p14="http://schemas.microsoft.com/office/powerpoint/2010/main" val="26666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wipe(down)">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wipe(down)">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wipe(down)">
                                      <p:cBhvr>
                                        <p:cTn id="47" dur="5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wipe(down)">
                                      <p:cBhvr>
                                        <p:cTn id="52" dur="500"/>
                                        <p:tgtEl>
                                          <p:spTgt spid="3">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Effect transition="in" filter="wipe(down)">
                                      <p:cBhvr>
                                        <p:cTn id="57" dur="500"/>
                                        <p:tgtEl>
                                          <p:spTgt spid="3">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3">
                                            <p:txEl>
                                              <p:pRg st="10" end="10"/>
                                            </p:txEl>
                                          </p:spTgt>
                                        </p:tgtEl>
                                        <p:attrNameLst>
                                          <p:attrName>style.visibility</p:attrName>
                                        </p:attrNameLst>
                                      </p:cBhvr>
                                      <p:to>
                                        <p:strVal val="visible"/>
                                      </p:to>
                                    </p:set>
                                    <p:animEffect transition="in" filter="wipe(down)">
                                      <p:cBhvr>
                                        <p:cTn id="62" dur="500"/>
                                        <p:tgtEl>
                                          <p:spTgt spid="3">
                                            <p:txEl>
                                              <p:pRg st="10" end="1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Effect transition="in" filter="wipe(down)">
                                      <p:cBhvr>
                                        <p:cTn id="67" dur="500"/>
                                        <p:tgtEl>
                                          <p:spTgt spid="3">
                                            <p:txEl>
                                              <p:pRg st="11" end="11"/>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grpId="0" nodeType="clickEffect">
                                  <p:stCondLst>
                                    <p:cond delay="0"/>
                                  </p:stCondLst>
                                  <p:childTnLst>
                                    <p:set>
                                      <p:cBhvr>
                                        <p:cTn id="71" dur="1" fill="hold">
                                          <p:stCondLst>
                                            <p:cond delay="0"/>
                                          </p:stCondLst>
                                        </p:cTn>
                                        <p:tgtEl>
                                          <p:spTgt spid="3">
                                            <p:txEl>
                                              <p:pRg st="12" end="12"/>
                                            </p:txEl>
                                          </p:spTgt>
                                        </p:tgtEl>
                                        <p:attrNameLst>
                                          <p:attrName>style.visibility</p:attrName>
                                        </p:attrNameLst>
                                      </p:cBhvr>
                                      <p:to>
                                        <p:strVal val="visible"/>
                                      </p:to>
                                    </p:set>
                                    <p:animEffect transition="in" filter="wipe(down)">
                                      <p:cBhvr>
                                        <p:cTn id="72"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ar-IQ" b="1" dirty="0" smtClean="0"/>
              <a:t>عاشراً: الحذف والزيادة </a:t>
            </a:r>
            <a:endParaRPr lang="ar-IQ" b="1" dirty="0"/>
          </a:p>
        </p:txBody>
      </p:sp>
      <p:sp>
        <p:nvSpPr>
          <p:cNvPr id="3" name="عنصر نائب للمحتوى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r>
              <a:rPr lang="ar-IQ" b="1" dirty="0">
                <a:solidFill>
                  <a:srgbClr val="FF0000"/>
                </a:solidFill>
              </a:rPr>
              <a:t>(1) كتابة ( ابن ) بين علمين وبدونهما </a:t>
            </a:r>
            <a:r>
              <a:rPr lang="ar-IQ" dirty="0" smtClean="0"/>
              <a:t>:</a:t>
            </a:r>
          </a:p>
          <a:p>
            <a:pPr algn="just"/>
            <a:r>
              <a:rPr lang="ar-IQ" dirty="0" smtClean="0"/>
              <a:t>تحذف </a:t>
            </a:r>
            <a:r>
              <a:rPr lang="ar-IQ" dirty="0"/>
              <a:t>منها الهمزة إذا كتبت بين علمين على سطر واحد ، مثال : </a:t>
            </a:r>
            <a:r>
              <a:rPr lang="ar-IQ" dirty="0" smtClean="0"/>
              <a:t>علي بن الحسين.</a:t>
            </a:r>
          </a:p>
          <a:p>
            <a:pPr algn="just"/>
            <a:r>
              <a:rPr lang="ar-IQ" dirty="0" smtClean="0"/>
              <a:t>تبقى </a:t>
            </a:r>
            <a:r>
              <a:rPr lang="ar-IQ" dirty="0"/>
              <a:t>الهمزة عندما لا تكتب بين علمين ، مثل : قرأت عن ابن </a:t>
            </a:r>
            <a:r>
              <a:rPr lang="ar-IQ" dirty="0" smtClean="0"/>
              <a:t>العربي.</a:t>
            </a:r>
          </a:p>
          <a:p>
            <a:pPr algn="just"/>
            <a:r>
              <a:rPr lang="ar-IQ" dirty="0" smtClean="0"/>
              <a:t>تحذف </a:t>
            </a:r>
            <a:r>
              <a:rPr lang="ar-IQ" dirty="0"/>
              <a:t>همزة ( ابن ) بعد حرف النداء : يا بن </a:t>
            </a:r>
            <a:r>
              <a:rPr lang="ar-IQ" dirty="0" smtClean="0"/>
              <a:t>العربي.</a:t>
            </a:r>
          </a:p>
          <a:p>
            <a:pPr algn="just"/>
            <a:r>
              <a:rPr lang="ar-IQ" b="1" dirty="0">
                <a:solidFill>
                  <a:srgbClr val="FF0000"/>
                </a:solidFill>
              </a:rPr>
              <a:t>(2) </a:t>
            </a:r>
            <a:r>
              <a:rPr lang="ar-IQ" b="1" dirty="0" smtClean="0">
                <a:solidFill>
                  <a:srgbClr val="FF0000"/>
                </a:solidFill>
              </a:rPr>
              <a:t>حذف </a:t>
            </a:r>
            <a:r>
              <a:rPr lang="ar-IQ" b="1" dirty="0">
                <a:solidFill>
                  <a:srgbClr val="FF0000"/>
                </a:solidFill>
              </a:rPr>
              <a:t>همزة ( ال ) عند دخول اللام المكسورة عليها </a:t>
            </a:r>
            <a:r>
              <a:rPr lang="ar-IQ" dirty="0"/>
              <a:t>:- الكلمات المبدوءة بأداة التعريف ( ال ) عندما تدخل عليها لام الجر تحذف منها ( أل ) وتكتب </a:t>
            </a:r>
            <a:r>
              <a:rPr lang="ar-IQ" dirty="0" smtClean="0"/>
              <a:t>الكلمة بلامين </a:t>
            </a:r>
            <a:r>
              <a:rPr lang="ar-IQ" dirty="0"/>
              <a:t>متتاليين، مثل : للفاكهة ، للورد ، للأشجار ، للشمس ، للملعب ، </a:t>
            </a:r>
            <a:r>
              <a:rPr lang="ar-IQ" dirty="0" smtClean="0"/>
              <a:t>للمحيط</a:t>
            </a:r>
          </a:p>
          <a:p>
            <a:pPr algn="just"/>
            <a:r>
              <a:rPr lang="ar-IQ" b="1" dirty="0" smtClean="0">
                <a:solidFill>
                  <a:srgbClr val="FF0000"/>
                </a:solidFill>
              </a:rPr>
              <a:t>(3) </a:t>
            </a:r>
            <a:r>
              <a:rPr lang="ar-IQ" b="1" dirty="0">
                <a:solidFill>
                  <a:srgbClr val="FF0000"/>
                </a:solidFill>
              </a:rPr>
              <a:t>حذف ( ال ) من الكلمة المبدوءة باللام عند دخول اللام المكسورة عليها:</a:t>
            </a:r>
            <a:r>
              <a:rPr lang="ar-IQ" dirty="0"/>
              <a:t>الكلمات المبدوءة بلام عندما يدخل عليها آل يصبح مثل ( الليل ) ، وعند دخول لام الجر عليها تحذف ( آل ) </a:t>
            </a:r>
            <a:r>
              <a:rPr lang="ar-IQ" dirty="0" smtClean="0"/>
              <a:t>كلها وتصبح </a:t>
            </a:r>
            <a:r>
              <a:rPr lang="ar-IQ" dirty="0"/>
              <a:t>الكلمة : لليل، مثل : للبن ، </a:t>
            </a:r>
            <a:r>
              <a:rPr lang="ar-IQ" dirty="0" smtClean="0"/>
              <a:t> </a:t>
            </a:r>
            <a:r>
              <a:rPr lang="ar-IQ" dirty="0"/>
              <a:t>للوجه ، للهب </a:t>
            </a:r>
            <a:r>
              <a:rPr lang="ar-IQ" dirty="0" smtClean="0"/>
              <a:t> </a:t>
            </a:r>
            <a:r>
              <a:rPr lang="ar-IQ" dirty="0"/>
              <a:t>، لليث.</a:t>
            </a:r>
          </a:p>
        </p:txBody>
      </p:sp>
    </p:spTree>
    <p:extLst>
      <p:ext uri="{BB962C8B-B14F-4D97-AF65-F5344CB8AC3E}">
        <p14:creationId xmlns:p14="http://schemas.microsoft.com/office/powerpoint/2010/main" val="748641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wipe(down)">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260648"/>
            <a:ext cx="8229600" cy="5904656"/>
          </a:xfrm>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r>
              <a:rPr lang="ar-IQ" dirty="0" smtClean="0"/>
              <a:t>4 </a:t>
            </a:r>
            <a:r>
              <a:rPr lang="ar-IQ" dirty="0"/>
              <a:t>) حذف ألف ذا الإشارية عند اقترائها باللام ، مثل : تكتب ذلك ولا تكتب ذالك</a:t>
            </a:r>
            <a:r>
              <a:rPr lang="ar-IQ" dirty="0" smtClean="0"/>
              <a:t>.</a:t>
            </a:r>
          </a:p>
          <a:p>
            <a:r>
              <a:rPr lang="ar-IQ" dirty="0"/>
              <a:t>( </a:t>
            </a:r>
            <a:r>
              <a:rPr lang="ar-IQ" dirty="0" smtClean="0"/>
              <a:t>5 </a:t>
            </a:r>
            <a:r>
              <a:rPr lang="ar-IQ" dirty="0"/>
              <a:t>) حذف ألف ( أولئك ) رغم نطقها ، مثل : تكتب أولئك ولا تكتب أولائك</a:t>
            </a:r>
            <a:r>
              <a:rPr lang="ar-IQ" dirty="0" smtClean="0"/>
              <a:t>.</a:t>
            </a:r>
          </a:p>
          <a:p>
            <a:r>
              <a:rPr lang="ar-IQ" dirty="0" smtClean="0"/>
              <a:t>(6) </a:t>
            </a:r>
            <a:r>
              <a:rPr lang="ar-IQ" dirty="0"/>
              <a:t>حذف الألف من أسماء الإشارة رغم نطقها ، مثل : هذا - هذه - هذان - هؤلاء.بينما لا تحذف في هاتان للمثنى </a:t>
            </a:r>
            <a:r>
              <a:rPr lang="ar-IQ" dirty="0" smtClean="0"/>
              <a:t>المؤنث</a:t>
            </a:r>
          </a:p>
          <a:p>
            <a:r>
              <a:rPr lang="ar-IQ" dirty="0" smtClean="0"/>
              <a:t>(7 ) حذف </a:t>
            </a:r>
            <a:r>
              <a:rPr lang="ar-IQ" dirty="0"/>
              <a:t>اللام من بعض الأسماء الموصولة ، مثل : الذي - التي - الذي تجمع الذكور ترسم ( لام واحدة ) مع أنها تنطق ( لامين ) بينما تبقى الثانية في : اللذان - اللتان - اللاتي</a:t>
            </a:r>
            <a:r>
              <a:rPr lang="ar-IQ" dirty="0" smtClean="0"/>
              <a:t>.</a:t>
            </a:r>
          </a:p>
          <a:p>
            <a:r>
              <a:rPr lang="ar-IQ" dirty="0" smtClean="0"/>
              <a:t>(8) </a:t>
            </a:r>
            <a:r>
              <a:rPr lang="ar-IQ" dirty="0"/>
              <a:t>زيادة الألف بعد واو </a:t>
            </a:r>
            <a:r>
              <a:rPr lang="ar-IQ" dirty="0" smtClean="0"/>
              <a:t>الجماعة</a:t>
            </a:r>
          </a:p>
          <a:p>
            <a:r>
              <a:rPr lang="ar-IQ" dirty="0" smtClean="0"/>
              <a:t>(9) </a:t>
            </a:r>
            <a:r>
              <a:rPr lang="ar-IQ" dirty="0"/>
              <a:t>زيادة الألف في الاسم المنون المنصوب ، مثل : كتباً - قلماً - ملائماً. </a:t>
            </a:r>
            <a:endParaRPr lang="ar-IQ" dirty="0" smtClean="0"/>
          </a:p>
        </p:txBody>
      </p:sp>
    </p:spTree>
    <p:extLst>
      <p:ext uri="{BB962C8B-B14F-4D97-AF65-F5344CB8AC3E}">
        <p14:creationId xmlns:p14="http://schemas.microsoft.com/office/powerpoint/2010/main" val="421932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wipe(down)">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2348880"/>
            <a:ext cx="8784976" cy="1431032"/>
          </a:xfrm>
          <a:blipFill>
            <a:blip r:embed="rId2"/>
            <a:tile tx="0" ty="0" sx="100000" sy="100000" flip="none" algn="tl"/>
          </a:blipFill>
        </p:spPr>
        <p:txBody>
          <a:bodyPr>
            <a:noAutofit/>
          </a:bodyPr>
          <a:lstStyle/>
          <a:p>
            <a:r>
              <a:rPr lang="ar-IQ" sz="4800" b="1" dirty="0" smtClean="0"/>
              <a:t>شكـــــــراً لحســـــــــــــن استماعكـــــــــــــــــم</a:t>
            </a:r>
            <a:endParaRPr lang="ar-IQ" sz="4800" b="1" dirty="0"/>
          </a:p>
        </p:txBody>
      </p:sp>
    </p:spTree>
    <p:extLst>
      <p:ext uri="{BB962C8B-B14F-4D97-AF65-F5344CB8AC3E}">
        <p14:creationId xmlns:p14="http://schemas.microsoft.com/office/powerpoint/2010/main" val="3777311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ar-IQ" b="1" dirty="0">
                <a:solidFill>
                  <a:srgbClr val="FF0000"/>
                </a:solidFill>
              </a:rPr>
              <a:t>أولا : همزة الوصل وهمزة القطع</a:t>
            </a:r>
          </a:p>
        </p:txBody>
      </p:sp>
      <p:sp>
        <p:nvSpPr>
          <p:cNvPr id="3" name="عنصر نائب للمحتوى 2"/>
          <p:cNvSpPr>
            <a:spLocks noGrp="1"/>
          </p:cNvSpPr>
          <p:nvPr>
            <p:ph idx="1"/>
          </p:nvPr>
        </p:nvSpPr>
        <p:spPr>
          <a:xfrm>
            <a:off x="457200" y="1600200"/>
            <a:ext cx="8229600" cy="4997152"/>
          </a:xfrm>
          <a:blipFill>
            <a:blip r:embed="rId2"/>
            <a:tile tx="0" ty="0" sx="100000" sy="100000" flip="none" algn="tl"/>
          </a:blipFill>
        </p:spPr>
        <p:txBody>
          <a:bodyPr>
            <a:normAutofit fontScale="85000" lnSpcReduction="20000"/>
          </a:bodyPr>
          <a:lstStyle/>
          <a:p>
            <a:pPr algn="just"/>
            <a:r>
              <a:rPr lang="ar-IQ" b="1" dirty="0">
                <a:solidFill>
                  <a:srgbClr val="FF0000"/>
                </a:solidFill>
              </a:rPr>
              <a:t>( </a:t>
            </a:r>
            <a:r>
              <a:rPr lang="ar-IQ" b="1" dirty="0" smtClean="0">
                <a:solidFill>
                  <a:srgbClr val="FF0000"/>
                </a:solidFill>
              </a:rPr>
              <a:t>ا </a:t>
            </a:r>
            <a:r>
              <a:rPr lang="ar-IQ" b="1" dirty="0">
                <a:solidFill>
                  <a:srgbClr val="FF0000"/>
                </a:solidFill>
              </a:rPr>
              <a:t>) : همزة الوصل</a:t>
            </a:r>
            <a:r>
              <a:rPr lang="ar-IQ" b="1" dirty="0"/>
              <a:t>: ألف زائدة للتخلص من النطق بالساكن في أول الكلمات، تقرأ أول الكلام وتسقط في وسطه</a:t>
            </a:r>
            <a:r>
              <a:rPr lang="ar-IQ" b="1" dirty="0" smtClean="0"/>
              <a:t>.</a:t>
            </a:r>
          </a:p>
          <a:p>
            <a:pPr algn="just"/>
            <a:r>
              <a:rPr lang="ar-IQ" b="1" dirty="0" smtClean="0"/>
              <a:t>مواضعها</a:t>
            </a:r>
            <a:r>
              <a:rPr lang="ar-IQ" b="1" dirty="0"/>
              <a:t>: </a:t>
            </a:r>
            <a:endParaRPr lang="ar-IQ" b="1" dirty="0" smtClean="0"/>
          </a:p>
          <a:p>
            <a:pPr algn="just"/>
            <a:r>
              <a:rPr lang="ar-IQ" b="1" dirty="0" smtClean="0">
                <a:solidFill>
                  <a:srgbClr val="FF0000"/>
                </a:solidFill>
              </a:rPr>
              <a:t>(</a:t>
            </a:r>
            <a:r>
              <a:rPr lang="ar-IQ" b="1" dirty="0">
                <a:solidFill>
                  <a:srgbClr val="FF0000"/>
                </a:solidFill>
              </a:rPr>
              <a:t>۱) في </a:t>
            </a:r>
            <a:r>
              <a:rPr lang="ar-IQ" b="1" dirty="0" smtClean="0">
                <a:solidFill>
                  <a:srgbClr val="FF0000"/>
                </a:solidFill>
              </a:rPr>
              <a:t>الأفعال </a:t>
            </a:r>
          </a:p>
          <a:p>
            <a:pPr algn="just"/>
            <a:r>
              <a:rPr lang="ar-IQ" b="1" dirty="0" smtClean="0"/>
              <a:t>ماضي </a:t>
            </a:r>
            <a:r>
              <a:rPr lang="ar-IQ" b="1" dirty="0"/>
              <a:t>وأمر ومصدر الخماسي </a:t>
            </a:r>
            <a:r>
              <a:rPr lang="ar-IQ" b="1" dirty="0" smtClean="0"/>
              <a:t> </a:t>
            </a:r>
            <a:r>
              <a:rPr lang="ar-IQ" b="1" dirty="0"/>
              <a:t>اقتصد ، اقتصد </a:t>
            </a:r>
            <a:r>
              <a:rPr lang="ar-IQ" b="1" dirty="0" smtClean="0"/>
              <a:t>– اقتصاد </a:t>
            </a:r>
          </a:p>
          <a:p>
            <a:pPr algn="just"/>
            <a:r>
              <a:rPr lang="ar-IQ" b="1" dirty="0" smtClean="0"/>
              <a:t>ماضي </a:t>
            </a:r>
            <a:r>
              <a:rPr lang="ar-IQ" b="1" dirty="0"/>
              <a:t>وأمر ومصدر السداسي استقبل، استقبل استقبال - استغفر ، استغفر ، استغفار</a:t>
            </a:r>
            <a:r>
              <a:rPr lang="ar-IQ" b="1" dirty="0" smtClean="0"/>
              <a:t>.</a:t>
            </a:r>
          </a:p>
          <a:p>
            <a:pPr algn="just"/>
            <a:r>
              <a:rPr lang="ar-IQ" b="1" dirty="0" smtClean="0"/>
              <a:t>في الافعال الخماسية والسداسية </a:t>
            </a:r>
          </a:p>
          <a:p>
            <a:pPr algn="just"/>
            <a:r>
              <a:rPr lang="ar-IQ" b="1" dirty="0" smtClean="0">
                <a:solidFill>
                  <a:srgbClr val="FF0000"/>
                </a:solidFill>
              </a:rPr>
              <a:t>(</a:t>
            </a:r>
            <a:r>
              <a:rPr lang="ar-IQ" b="1" dirty="0">
                <a:solidFill>
                  <a:srgbClr val="FF0000"/>
                </a:solidFill>
              </a:rPr>
              <a:t>۲) في الأسماء </a:t>
            </a:r>
            <a:r>
              <a:rPr lang="ar-IQ" b="1" dirty="0"/>
              <a:t>: تنحصر همزة الوصل في الأسماء العشرة الآتية </a:t>
            </a:r>
            <a:r>
              <a:rPr lang="ar-IQ" b="1" dirty="0" smtClean="0"/>
              <a:t>:</a:t>
            </a:r>
          </a:p>
          <a:p>
            <a:pPr algn="just"/>
            <a:r>
              <a:rPr lang="ar-IQ" b="1" dirty="0" smtClean="0"/>
              <a:t>ابن </a:t>
            </a:r>
            <a:r>
              <a:rPr lang="ar-IQ" b="1" dirty="0"/>
              <a:t>ابنة </a:t>
            </a:r>
            <a:r>
              <a:rPr lang="ar-IQ" b="1" dirty="0" smtClean="0"/>
              <a:t>ابنم </a:t>
            </a:r>
            <a:r>
              <a:rPr lang="ar-IQ" b="1" dirty="0"/>
              <a:t>ابنان ،اینتان اثنان اثنتان امرؤ امرأة، اسم </a:t>
            </a:r>
            <a:r>
              <a:rPr lang="ar-IQ" b="1" dirty="0" smtClean="0"/>
              <a:t>امرآن </a:t>
            </a:r>
            <a:r>
              <a:rPr lang="ar-IQ" b="1" dirty="0"/>
              <a:t>امرأتان آسمان ایمن </a:t>
            </a:r>
            <a:r>
              <a:rPr lang="ar-IQ" b="1" dirty="0" smtClean="0"/>
              <a:t>.</a:t>
            </a:r>
          </a:p>
          <a:p>
            <a:pPr algn="just"/>
            <a:r>
              <a:rPr lang="ar-IQ" b="1" dirty="0" smtClean="0">
                <a:solidFill>
                  <a:srgbClr val="FF0000"/>
                </a:solidFill>
              </a:rPr>
              <a:t>(</a:t>
            </a:r>
            <a:r>
              <a:rPr lang="ar-IQ" b="1" dirty="0">
                <a:solidFill>
                  <a:srgbClr val="FF0000"/>
                </a:solidFill>
              </a:rPr>
              <a:t>۳) في ال التعريف </a:t>
            </a:r>
            <a:r>
              <a:rPr lang="ar-IQ" b="1" dirty="0"/>
              <a:t>القاضي الشمس ، القمر ، الليل.</a:t>
            </a:r>
          </a:p>
        </p:txBody>
      </p:sp>
    </p:spTree>
    <p:extLst>
      <p:ext uri="{BB962C8B-B14F-4D97-AF65-F5344CB8AC3E}">
        <p14:creationId xmlns:p14="http://schemas.microsoft.com/office/powerpoint/2010/main" val="3422361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ipe(down)">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ipe(down)">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wipe(down)">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wipe(down)">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wipe(down)">
                                      <p:cBhvr>
                                        <p:cTn id="32" dur="5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wipe(down)">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wipe(down)">
                                      <p:cBhvr>
                                        <p:cTn id="42" dur="5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wipe(down)">
                                      <p:cBhvr>
                                        <p:cTn id="47" dur="500"/>
                                        <p:tgtEl>
                                          <p:spTgt spid="3">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3">
                                            <p:txEl>
                                              <p:pRg st="7" end="7"/>
                                            </p:txEl>
                                          </p:spTgt>
                                        </p:tgtEl>
                                        <p:attrNameLst>
                                          <p:attrName>style.visibility</p:attrName>
                                        </p:attrNameLst>
                                      </p:cBhvr>
                                      <p:to>
                                        <p:strVal val="visible"/>
                                      </p:to>
                                    </p:set>
                                    <p:animEffect transition="in" filter="wipe(down)">
                                      <p:cBhvr>
                                        <p:cTn id="52" dur="500"/>
                                        <p:tgtEl>
                                          <p:spTgt spid="3">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3">
                                            <p:txEl>
                                              <p:pRg st="8" end="8"/>
                                            </p:txEl>
                                          </p:spTgt>
                                        </p:tgtEl>
                                        <p:attrNameLst>
                                          <p:attrName>style.visibility</p:attrName>
                                        </p:attrNameLst>
                                      </p:cBhvr>
                                      <p:to>
                                        <p:strVal val="visible"/>
                                      </p:to>
                                    </p:set>
                                    <p:animEffect transition="in" filter="wipe(down)">
                                      <p:cBhvr>
                                        <p:cTn id="5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7504" y="260648"/>
            <a:ext cx="8712968" cy="1728192"/>
          </a:xfrm>
        </p:spPr>
        <p:style>
          <a:lnRef idx="1">
            <a:schemeClr val="accent6"/>
          </a:lnRef>
          <a:fillRef idx="2">
            <a:schemeClr val="accent6"/>
          </a:fillRef>
          <a:effectRef idx="1">
            <a:schemeClr val="accent6"/>
          </a:effectRef>
          <a:fontRef idx="minor">
            <a:schemeClr val="dk1"/>
          </a:fontRef>
        </p:style>
        <p:txBody>
          <a:bodyPr>
            <a:normAutofit fontScale="90000"/>
          </a:bodyPr>
          <a:lstStyle/>
          <a:p>
            <a:r>
              <a:rPr lang="ar-IQ" b="1" dirty="0">
                <a:solidFill>
                  <a:srgbClr val="FF0000"/>
                </a:solidFill>
              </a:rPr>
              <a:t>( ب ) : همزة القطع </a:t>
            </a:r>
            <a:r>
              <a:rPr lang="ar-IQ" dirty="0" smtClean="0"/>
              <a:t/>
            </a:r>
            <a:br>
              <a:rPr lang="ar-IQ" dirty="0" smtClean="0"/>
            </a:br>
            <a:r>
              <a:rPr lang="ar-IQ" dirty="0" smtClean="0"/>
              <a:t>همزة </a:t>
            </a:r>
            <a:r>
              <a:rPr lang="ar-IQ" dirty="0"/>
              <a:t>تأتي أول الكلمة ووسطها ، وهي تقرأ وتكتب ولا تسقط في درج الكلام . تقبل جميع الحركات.</a:t>
            </a:r>
          </a:p>
        </p:txBody>
      </p:sp>
      <p:sp>
        <p:nvSpPr>
          <p:cNvPr id="3" name="عنصر نائب للمحتوى 2"/>
          <p:cNvSpPr>
            <a:spLocks noGrp="1"/>
          </p:cNvSpPr>
          <p:nvPr>
            <p:ph idx="1"/>
          </p:nvPr>
        </p:nvSpPr>
        <p:spPr>
          <a:xfrm>
            <a:off x="467544" y="2348880"/>
            <a:ext cx="8229600" cy="4248472"/>
          </a:xfrm>
          <a:blipFill>
            <a:blip r:embed="rId2"/>
            <a:tile tx="0" ty="0" sx="100000" sy="100000" flip="none" algn="tl"/>
          </a:blipFill>
        </p:spPr>
        <p:txBody>
          <a:bodyPr>
            <a:normAutofit fontScale="77500" lnSpcReduction="20000"/>
          </a:bodyPr>
          <a:lstStyle/>
          <a:p>
            <a:endParaRPr lang="ar-IQ" dirty="0" smtClean="0"/>
          </a:p>
          <a:p>
            <a:r>
              <a:rPr lang="ar-IQ" b="1" dirty="0" smtClean="0"/>
              <a:t>أ          إ        أٌ</a:t>
            </a:r>
          </a:p>
          <a:p>
            <a:r>
              <a:rPr lang="ar-IQ" dirty="0" smtClean="0"/>
              <a:t>مواضعها :</a:t>
            </a:r>
          </a:p>
          <a:p>
            <a:r>
              <a:rPr lang="ar-IQ" b="1" dirty="0">
                <a:solidFill>
                  <a:srgbClr val="FF0000"/>
                </a:solidFill>
              </a:rPr>
              <a:t>(۱) في </a:t>
            </a:r>
            <a:r>
              <a:rPr lang="ar-IQ" b="1" dirty="0" smtClean="0">
                <a:solidFill>
                  <a:srgbClr val="FF0000"/>
                </a:solidFill>
              </a:rPr>
              <a:t>الأفعال  </a:t>
            </a:r>
            <a:r>
              <a:rPr lang="ar-IQ" dirty="0"/>
              <a:t>ماضي الثلاثي المبدوء بهمزة ومصدره : أكل ، أكلا - أمر ، أمراً - أخذ ، </a:t>
            </a:r>
            <a:r>
              <a:rPr lang="ar-IQ" dirty="0" smtClean="0"/>
              <a:t>أخذا</a:t>
            </a:r>
          </a:p>
          <a:p>
            <a:r>
              <a:rPr lang="ar-IQ" dirty="0" smtClean="0"/>
              <a:t>ماضي </a:t>
            </a:r>
            <a:r>
              <a:rPr lang="ar-IQ" dirty="0"/>
              <a:t>الرباعي وأمره و مصدره أضرب، أضرب إضراب - أحسن ، أحسن ، إحسان </a:t>
            </a:r>
            <a:r>
              <a:rPr lang="ar-IQ" dirty="0" smtClean="0"/>
              <a:t>.</a:t>
            </a:r>
          </a:p>
          <a:p>
            <a:r>
              <a:rPr lang="ar-IQ" dirty="0" smtClean="0"/>
              <a:t>(الافعال الرباعية والثلاثية )</a:t>
            </a:r>
          </a:p>
          <a:p>
            <a:r>
              <a:rPr lang="ar-IQ" b="1" dirty="0" smtClean="0">
                <a:solidFill>
                  <a:srgbClr val="FF0000"/>
                </a:solidFill>
              </a:rPr>
              <a:t>(</a:t>
            </a:r>
            <a:r>
              <a:rPr lang="ar-IQ" b="1" dirty="0">
                <a:solidFill>
                  <a:srgbClr val="FF0000"/>
                </a:solidFill>
              </a:rPr>
              <a:t>۲) في الأسماء </a:t>
            </a:r>
            <a:r>
              <a:rPr lang="ar-IQ" dirty="0"/>
              <a:t>: في جميع الأسماء عدا الأسماء العشرة المذكورة في همزة الوصل </a:t>
            </a:r>
            <a:r>
              <a:rPr lang="ar-IQ" dirty="0" smtClean="0"/>
              <a:t>.</a:t>
            </a:r>
          </a:p>
          <a:p>
            <a:r>
              <a:rPr lang="ar-IQ" dirty="0" smtClean="0"/>
              <a:t>(</a:t>
            </a:r>
            <a:r>
              <a:rPr lang="ar-IQ" b="1" dirty="0">
                <a:solidFill>
                  <a:srgbClr val="FF0000"/>
                </a:solidFill>
              </a:rPr>
              <a:t>۳) في الحروف جميعها </a:t>
            </a:r>
            <a:r>
              <a:rPr lang="ar-IQ" dirty="0"/>
              <a:t>عدا ( ال ) التعريف.</a:t>
            </a:r>
          </a:p>
        </p:txBody>
      </p:sp>
    </p:spTree>
    <p:extLst>
      <p:ext uri="{BB962C8B-B14F-4D97-AF65-F5344CB8AC3E}">
        <p14:creationId xmlns:p14="http://schemas.microsoft.com/office/powerpoint/2010/main" val="2273940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ipe(down)">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wipe(down)">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wipe(down)">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wipe(down)">
                                      <p:cBhvr>
                                        <p:cTn id="4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lstStyle/>
          <a:p>
            <a:r>
              <a:rPr lang="ar-IQ" b="1" dirty="0" smtClean="0">
                <a:solidFill>
                  <a:srgbClr val="FF0000"/>
                </a:solidFill>
              </a:rPr>
              <a:t>قاعدة</a:t>
            </a:r>
            <a:endParaRPr lang="ar-IQ" b="1" dirty="0">
              <a:solidFill>
                <a:srgbClr val="FF0000"/>
              </a:solidFill>
            </a:endParaRPr>
          </a:p>
        </p:txBody>
      </p:sp>
      <p:sp>
        <p:nvSpPr>
          <p:cNvPr id="3" name="عنصر نائب للمحتوى 2"/>
          <p:cNvSpPr>
            <a:spLocks noGrp="1"/>
          </p:cNvSpPr>
          <p:nvPr>
            <p:ph idx="1"/>
          </p:nvPr>
        </p:nvSpPr>
        <p:spPr>
          <a:blipFill>
            <a:blip r:embed="rId2"/>
            <a:tile tx="0" ty="0" sx="100000" sy="100000" flip="none" algn="tl"/>
          </a:blipFill>
        </p:spPr>
        <p:txBody>
          <a:bodyPr>
            <a:normAutofit fontScale="92500" lnSpcReduction="20000"/>
          </a:bodyPr>
          <a:lstStyle/>
          <a:p>
            <a:r>
              <a:rPr lang="ar-IQ" b="1" dirty="0">
                <a:solidFill>
                  <a:schemeClr val="bg1"/>
                </a:solidFill>
              </a:rPr>
              <a:t>إذا دخل حرف جر أو حرف عطف على كلمة تبدأ بهمزة وصل، فإن همزة الوصل لا تنطق، لكنها تبقى مكتوبة</a:t>
            </a:r>
            <a:r>
              <a:rPr lang="ar-IQ" b="1" dirty="0" smtClean="0">
                <a:solidFill>
                  <a:schemeClr val="bg1"/>
                </a:solidFill>
              </a:rPr>
              <a:t>.</a:t>
            </a:r>
          </a:p>
          <a:p>
            <a:r>
              <a:rPr lang="ar-IQ" b="1" dirty="0">
                <a:solidFill>
                  <a:schemeClr val="bg1"/>
                </a:solidFill>
              </a:rPr>
              <a:t>ما معنى يسبقها حرف جر أو حرف عطف "؟حروف العطف مثل: (و، ف، ثم أو</a:t>
            </a:r>
            <a:r>
              <a:rPr lang="ar-IQ" b="1" dirty="0" smtClean="0">
                <a:solidFill>
                  <a:schemeClr val="bg1"/>
                </a:solidFill>
              </a:rPr>
              <a:t>).</a:t>
            </a:r>
          </a:p>
          <a:p>
            <a:r>
              <a:rPr lang="ar-IQ" b="1" dirty="0" smtClean="0">
                <a:solidFill>
                  <a:schemeClr val="bg1"/>
                </a:solidFill>
              </a:rPr>
              <a:t> </a:t>
            </a:r>
            <a:r>
              <a:rPr lang="ar-IQ" b="1" dirty="0">
                <a:solidFill>
                  <a:schemeClr val="bg1"/>
                </a:solidFill>
              </a:rPr>
              <a:t>.حروف الجر مثل: (في، عن، إلى، ب، لـ</a:t>
            </a:r>
            <a:r>
              <a:rPr lang="ar-IQ" b="1" dirty="0" smtClean="0">
                <a:solidFill>
                  <a:schemeClr val="bg1"/>
                </a:solidFill>
              </a:rPr>
              <a:t>...).</a:t>
            </a:r>
          </a:p>
          <a:p>
            <a:r>
              <a:rPr lang="ar-IQ" b="1" dirty="0" smtClean="0">
                <a:solidFill>
                  <a:schemeClr val="bg1"/>
                </a:solidFill>
              </a:rPr>
              <a:t>وعند </a:t>
            </a:r>
            <a:r>
              <a:rPr lang="ar-IQ" b="1" dirty="0">
                <a:solidFill>
                  <a:schemeClr val="bg1"/>
                </a:solidFill>
              </a:rPr>
              <a:t>دخول هذه الحروف على الكلمات التي تبدأ بهمزة وصل، تسقط همزة الوصل نطقًا فقط، لكنها تظل مكتوبة </a:t>
            </a:r>
            <a:r>
              <a:rPr lang="ar-IQ" b="1" dirty="0" smtClean="0">
                <a:solidFill>
                  <a:schemeClr val="bg1"/>
                </a:solidFill>
              </a:rPr>
              <a:t>.</a:t>
            </a:r>
          </a:p>
          <a:p>
            <a:r>
              <a:rPr lang="ar-IQ" b="1" dirty="0">
                <a:solidFill>
                  <a:schemeClr val="bg1"/>
                </a:solidFill>
              </a:rPr>
              <a:t>فاستمع . الفاء + استمع. </a:t>
            </a:r>
            <a:r>
              <a:rPr lang="ar-IQ" b="1" dirty="0" smtClean="0">
                <a:solidFill>
                  <a:schemeClr val="bg1"/>
                </a:solidFill>
              </a:rPr>
              <a:t>.</a:t>
            </a:r>
          </a:p>
          <a:p>
            <a:r>
              <a:rPr lang="ar-IQ" b="1" dirty="0" smtClean="0">
                <a:solidFill>
                  <a:schemeClr val="bg1"/>
                </a:solidFill>
              </a:rPr>
              <a:t>فاهتدی </a:t>
            </a:r>
            <a:r>
              <a:rPr lang="ar-IQ" b="1" dirty="0">
                <a:solidFill>
                  <a:schemeClr val="bg1"/>
                </a:solidFill>
              </a:rPr>
              <a:t>- الفاء + اهتدى </a:t>
            </a:r>
            <a:r>
              <a:rPr lang="ar-IQ" b="1" dirty="0" smtClean="0">
                <a:solidFill>
                  <a:schemeClr val="bg1"/>
                </a:solidFill>
              </a:rPr>
              <a:t>.</a:t>
            </a:r>
          </a:p>
          <a:p>
            <a:r>
              <a:rPr lang="ar-IQ" b="1" dirty="0">
                <a:solidFill>
                  <a:schemeClr val="bg1"/>
                </a:solidFill>
              </a:rPr>
              <a:t>في ارتفاع - في + ارتفاع</a:t>
            </a:r>
          </a:p>
        </p:txBody>
      </p:sp>
    </p:spTree>
    <p:extLst>
      <p:ext uri="{BB962C8B-B14F-4D97-AF65-F5344CB8AC3E}">
        <p14:creationId xmlns:p14="http://schemas.microsoft.com/office/powerpoint/2010/main" val="3611560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ipe(down)">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ipe(down)">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wipe(down)">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wipe(down)">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wipe(down)">
                                      <p:cBhvr>
                                        <p:cTn id="32" dur="5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wipe(down)">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wipe(down)">
                                      <p:cBhvr>
                                        <p:cTn id="42" dur="5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wipe(down)">
                                      <p:cBhvr>
                                        <p:cTn id="4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IQ" b="1" dirty="0" smtClean="0">
                <a:solidFill>
                  <a:srgbClr val="FF0000"/>
                </a:solidFill>
              </a:rPr>
              <a:t>ثانياً </a:t>
            </a:r>
            <a:r>
              <a:rPr lang="ar-IQ" b="1" dirty="0">
                <a:solidFill>
                  <a:srgbClr val="FF0000"/>
                </a:solidFill>
              </a:rPr>
              <a:t>: </a:t>
            </a:r>
            <a:r>
              <a:rPr lang="ar-IQ" b="1" dirty="0" smtClean="0">
                <a:solidFill>
                  <a:srgbClr val="FF0000"/>
                </a:solidFill>
              </a:rPr>
              <a:t>ال </a:t>
            </a:r>
            <a:r>
              <a:rPr lang="ar-IQ" b="1" dirty="0">
                <a:solidFill>
                  <a:srgbClr val="FF0000"/>
                </a:solidFill>
              </a:rPr>
              <a:t>الشمسية والقمرية</a:t>
            </a:r>
          </a:p>
        </p:txBody>
      </p:sp>
      <p:sp>
        <p:nvSpPr>
          <p:cNvPr id="3" name="عنصر نائب للمحتوى 2"/>
          <p:cNvSpPr>
            <a:spLocks noGrp="1"/>
          </p:cNvSpPr>
          <p:nvPr>
            <p:ph idx="1"/>
          </p:nvPr>
        </p:nvSpPr>
        <p:spPr>
          <a:solidFill>
            <a:schemeClr val="accent6">
              <a:lumMod val="20000"/>
              <a:lumOff val="80000"/>
            </a:schemeClr>
          </a:solidFill>
        </p:spPr>
        <p:txBody>
          <a:bodyPr/>
          <a:lstStyle/>
          <a:p>
            <a:pPr algn="just"/>
            <a:r>
              <a:rPr lang="ar-IQ" dirty="0"/>
              <a:t>1 </a:t>
            </a:r>
            <a:r>
              <a:rPr lang="ar-IQ" b="1" dirty="0">
                <a:solidFill>
                  <a:srgbClr val="FF0000"/>
                </a:solidFill>
              </a:rPr>
              <a:t>- ( ال ) التي تكتب لامها وتلفظ ، تسمى ( آل القمرية</a:t>
            </a:r>
            <a:r>
              <a:rPr lang="ar-IQ" b="1" dirty="0" smtClean="0">
                <a:solidFill>
                  <a:srgbClr val="FF0000"/>
                </a:solidFill>
              </a:rPr>
              <a:t>)</a:t>
            </a:r>
          </a:p>
          <a:p>
            <a:pPr algn="just"/>
            <a:r>
              <a:rPr lang="ar-IQ" b="1" dirty="0" smtClean="0">
                <a:solidFill>
                  <a:srgbClr val="FF0000"/>
                </a:solidFill>
              </a:rPr>
              <a:t> </a:t>
            </a:r>
            <a:r>
              <a:rPr lang="ar-IQ" dirty="0"/>
              <a:t>:لام تكتب وتنطق ، ويتصل بها حرف متحرك خال من التضعيف " الشدة " ، وتكون ساكنة .. </a:t>
            </a:r>
            <a:endParaRPr lang="ar-IQ" dirty="0" smtClean="0"/>
          </a:p>
          <a:p>
            <a:pPr algn="just"/>
            <a:r>
              <a:rPr lang="ar-IQ" dirty="0" smtClean="0"/>
              <a:t>اللام </a:t>
            </a:r>
            <a:r>
              <a:rPr lang="ar-IQ" dirty="0"/>
              <a:t>في ال عندما تظهر في النطق تسمى ال القمرية</a:t>
            </a:r>
            <a:r>
              <a:rPr lang="ar-IQ" dirty="0" smtClean="0"/>
              <a:t>.</a:t>
            </a:r>
          </a:p>
          <a:p>
            <a:pPr algn="just"/>
            <a:r>
              <a:rPr lang="ar-IQ" dirty="0" smtClean="0"/>
              <a:t>تأتي </a:t>
            </a:r>
            <a:r>
              <a:rPr lang="ar-IQ" dirty="0"/>
              <a:t>الى القمرية مع الكلمات المبدوءة بالحروف الآتية </a:t>
            </a:r>
            <a:r>
              <a:rPr lang="ar-IQ" dirty="0" smtClean="0"/>
              <a:t>:</a:t>
            </a:r>
          </a:p>
          <a:p>
            <a:pPr algn="just"/>
            <a:r>
              <a:rPr lang="ar-IQ" dirty="0" smtClean="0"/>
              <a:t>أ </a:t>
            </a:r>
            <a:r>
              <a:rPr lang="ar-IQ" dirty="0"/>
              <a:t>، ب ، ج ، ح، خ، ع ، غ ، ف </a:t>
            </a:r>
            <a:r>
              <a:rPr lang="ar-IQ" dirty="0" smtClean="0"/>
              <a:t>،ق </a:t>
            </a:r>
            <a:r>
              <a:rPr lang="ar-IQ" dirty="0"/>
              <a:t>، ك ، </a:t>
            </a:r>
            <a:r>
              <a:rPr lang="ar-IQ" dirty="0" smtClean="0"/>
              <a:t>م،هـ،و، </a:t>
            </a:r>
            <a:r>
              <a:rPr lang="ar-IQ" dirty="0"/>
              <a:t>ي</a:t>
            </a:r>
            <a:r>
              <a:rPr lang="ar-IQ" dirty="0" smtClean="0"/>
              <a:t>.</a:t>
            </a:r>
          </a:p>
          <a:p>
            <a:pPr algn="just"/>
            <a:r>
              <a:rPr lang="ar-IQ" dirty="0" smtClean="0"/>
              <a:t>عددها </a:t>
            </a:r>
            <a:r>
              <a:rPr lang="ar-IQ" dirty="0"/>
              <a:t>أربعة عشر حرفًا ، جمعت في العبارة التالية : " أبغ حجك ، وخف عقيمه "</a:t>
            </a:r>
          </a:p>
        </p:txBody>
      </p:sp>
    </p:spTree>
    <p:extLst>
      <p:ext uri="{BB962C8B-B14F-4D97-AF65-F5344CB8AC3E}">
        <p14:creationId xmlns:p14="http://schemas.microsoft.com/office/powerpoint/2010/main" val="2448856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ipe(down)">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ipe(down)">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wipe(down)">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wipe(down)">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wipe(down)">
                                      <p:cBhvr>
                                        <p:cTn id="32" dur="5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wipe(down)">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wipe(down)">
                                      <p:cBhvr>
                                        <p:cTn id="4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blipFill>
            <a:blip r:embed="rId2"/>
            <a:tile tx="0" ty="0" sx="100000" sy="100000" flip="none" algn="tl"/>
          </a:blipFill>
        </p:spPr>
        <p:txBody>
          <a:bodyPr>
            <a:normAutofit fontScale="90000"/>
          </a:bodyPr>
          <a:lstStyle/>
          <a:p>
            <a:r>
              <a:rPr lang="ar-IQ" dirty="0">
                <a:solidFill>
                  <a:srgbClr val="FF0000"/>
                </a:solidFill>
              </a:rPr>
              <a:t>٢</a:t>
            </a:r>
            <a:r>
              <a:rPr lang="ar-IQ" b="1" dirty="0">
                <a:solidFill>
                  <a:srgbClr val="FF0000"/>
                </a:solidFill>
              </a:rPr>
              <a:t>- ( ال ) التي تكتب لامها و لا تلفظ ، تسمى ( آل الشمسية) :</a:t>
            </a:r>
          </a:p>
        </p:txBody>
      </p:sp>
      <p:sp>
        <p:nvSpPr>
          <p:cNvPr id="3" name="عنصر نائب للمحتوى 2"/>
          <p:cNvSpPr>
            <a:spLocks noGrp="1"/>
          </p:cNvSpPr>
          <p:nvPr>
            <p:ph idx="1"/>
          </p:nvPr>
        </p:nvSpPr>
        <p:spPr>
          <a:solidFill>
            <a:schemeClr val="accent1">
              <a:lumMod val="20000"/>
              <a:lumOff val="80000"/>
            </a:schemeClr>
          </a:solidFill>
        </p:spPr>
        <p:txBody>
          <a:bodyPr>
            <a:normAutofit/>
          </a:bodyPr>
          <a:lstStyle/>
          <a:p>
            <a:r>
              <a:rPr lang="ar-IQ" b="1" dirty="0"/>
              <a:t>لام تكتب ولا تنطق ، ويأتي بعدها حرف مشدد</a:t>
            </a:r>
            <a:r>
              <a:rPr lang="ar-IQ" b="1" dirty="0" smtClean="0"/>
              <a:t>.</a:t>
            </a:r>
          </a:p>
          <a:p>
            <a:r>
              <a:rPr lang="ar-IQ" b="1" dirty="0" smtClean="0"/>
              <a:t>عندما </a:t>
            </a:r>
            <a:r>
              <a:rPr lang="ar-IQ" b="1" dirty="0"/>
              <a:t>تختفي اللام في نطق الكلمات المبدوءة بال فهذا لا يعني إسقاطها عند الكتابة ، فهي تكتب وتسمى ال : ال الشمسية) </a:t>
            </a:r>
            <a:r>
              <a:rPr lang="ar-IQ" b="1" dirty="0" smtClean="0"/>
              <a:t>.</a:t>
            </a:r>
          </a:p>
          <a:p>
            <a:r>
              <a:rPr lang="ar-IQ" b="1" dirty="0" smtClean="0"/>
              <a:t>تأتي ال </a:t>
            </a:r>
            <a:r>
              <a:rPr lang="ar-IQ" b="1" dirty="0"/>
              <a:t>الشمسية مع الكلمات المبدوءة بالحروف الآتية </a:t>
            </a:r>
            <a:r>
              <a:rPr lang="ar-IQ" b="1" dirty="0" smtClean="0"/>
              <a:t>:</a:t>
            </a:r>
          </a:p>
          <a:p>
            <a:r>
              <a:rPr lang="ar-IQ" b="1" dirty="0" smtClean="0"/>
              <a:t>ت </a:t>
            </a:r>
            <a:r>
              <a:rPr lang="ar-IQ" b="1" dirty="0"/>
              <a:t>، ث ، ذ، ر، ز، س، ش، ص، ض، ط، ظ، ل ، </a:t>
            </a:r>
            <a:endParaRPr lang="ar-IQ" b="1" dirty="0" smtClean="0"/>
          </a:p>
        </p:txBody>
      </p:sp>
    </p:spTree>
    <p:extLst>
      <p:ext uri="{BB962C8B-B14F-4D97-AF65-F5344CB8AC3E}">
        <p14:creationId xmlns:p14="http://schemas.microsoft.com/office/powerpoint/2010/main" val="1662091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ipe(down)">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ipe(down)">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wipe(down)">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wipe(down)">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wipe(down)">
                                      <p:cBhvr>
                                        <p:cTn id="3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lstStyle/>
          <a:p>
            <a:r>
              <a:rPr lang="ar-IQ" b="1" dirty="0">
                <a:solidFill>
                  <a:srgbClr val="FF0000"/>
                </a:solidFill>
              </a:rPr>
              <a:t>ثالثاً : التاء في آخر الكلمة :</a:t>
            </a:r>
          </a:p>
        </p:txBody>
      </p:sp>
      <p:sp>
        <p:nvSpPr>
          <p:cNvPr id="3" name="عنصر نائب للمحتوى 2"/>
          <p:cNvSpPr>
            <a:spLocks noGrp="1"/>
          </p:cNvSpPr>
          <p:nvPr>
            <p:ph idx="1"/>
          </p:nvPr>
        </p:nvSpPr>
        <p:spPr>
          <a:blipFill>
            <a:blip r:embed="rId2"/>
            <a:tile tx="0" ty="0" sx="100000" sy="100000" flip="none" algn="tl"/>
          </a:blipFill>
        </p:spPr>
        <p:txBody>
          <a:bodyPr>
            <a:normAutofit/>
          </a:bodyPr>
          <a:lstStyle/>
          <a:p>
            <a:r>
              <a:rPr lang="ar-IQ" b="1" dirty="0"/>
              <a:t>(أ) التاء المربوطة : </a:t>
            </a:r>
            <a:endParaRPr lang="ar-IQ" b="1" dirty="0" smtClean="0"/>
          </a:p>
          <a:p>
            <a:r>
              <a:rPr lang="ar-IQ" dirty="0" smtClean="0"/>
              <a:t>.</a:t>
            </a:r>
            <a:r>
              <a:rPr lang="ar-IQ" b="1" dirty="0" smtClean="0"/>
              <a:t>فرد </a:t>
            </a:r>
            <a:r>
              <a:rPr lang="ar-IQ" b="1" dirty="0"/>
              <a:t>المؤنث غير الثلاثي الساكن الوسط:</a:t>
            </a:r>
            <a:r>
              <a:rPr lang="ar-IQ" dirty="0"/>
              <a:t/>
            </a:r>
            <a:br>
              <a:rPr lang="ar-IQ" dirty="0"/>
            </a:br>
            <a:r>
              <a:rPr lang="ar-IQ" dirty="0"/>
              <a:t>مثل اسم "فاطمة"، حيث في الوقف يُلفظ التاء هاء.</a:t>
            </a:r>
          </a:p>
          <a:p>
            <a:r>
              <a:rPr lang="ar-IQ" b="1" dirty="0"/>
              <a:t>تاء جمع التكسير الذي لا يوجد في مفرده تاء مفتوحة:</a:t>
            </a:r>
            <a:r>
              <a:rPr lang="ar-IQ" dirty="0"/>
              <a:t/>
            </a:r>
            <a:br>
              <a:rPr lang="ar-IQ" dirty="0"/>
            </a:br>
            <a:r>
              <a:rPr lang="ar-IQ" dirty="0"/>
              <a:t>مثل كلمة "قضاة"، في الوقف تُلفظ التاء هاء.</a:t>
            </a:r>
          </a:p>
          <a:p>
            <a:endParaRPr lang="ar-IQ" b="1" dirty="0" smtClean="0"/>
          </a:p>
        </p:txBody>
      </p:sp>
    </p:spTree>
    <p:extLst>
      <p:ext uri="{BB962C8B-B14F-4D97-AF65-F5344CB8AC3E}">
        <p14:creationId xmlns:p14="http://schemas.microsoft.com/office/powerpoint/2010/main" val="3006637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ipe(down)">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ipe(down)">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wipe(down)">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wipe(down)">
                                      <p:cBhvr>
                                        <p:cTn id="2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IQ" b="1" dirty="0">
                <a:solidFill>
                  <a:srgbClr val="FF0000"/>
                </a:solidFill>
              </a:rPr>
              <a:t>ب التاء المفتوحة </a:t>
            </a:r>
            <a:r>
              <a:rPr lang="ar-IQ" dirty="0"/>
              <a:t>:</a:t>
            </a:r>
          </a:p>
        </p:txBody>
      </p:sp>
      <p:sp>
        <p:nvSpPr>
          <p:cNvPr id="3" name="عنصر نائب للمحتوى 2"/>
          <p:cNvSpPr>
            <a:spLocks noGrp="1"/>
          </p:cNvSpPr>
          <p:nvPr>
            <p:ph idx="1"/>
          </p:nvPr>
        </p:nvSpPr>
        <p:spPr>
          <a:blipFill>
            <a:blip r:embed="rId2"/>
            <a:tile tx="0" ty="0" sx="100000" sy="100000" flip="none" algn="tl"/>
          </a:blipFill>
        </p:spPr>
        <p:txBody>
          <a:bodyPr>
            <a:normAutofit fontScale="55000" lnSpcReduction="20000"/>
          </a:bodyPr>
          <a:lstStyle/>
          <a:p>
            <a:r>
              <a:rPr lang="ar-IQ" dirty="0" smtClean="0"/>
              <a:t>هي التي تبقى على حالها إذا وقفنا على آخر الكلمة بالسكون وهي :</a:t>
            </a:r>
          </a:p>
          <a:p>
            <a:r>
              <a:rPr lang="ar-IQ" b="1" dirty="0"/>
              <a:t>تاء التأنيث:</a:t>
            </a:r>
            <a:r>
              <a:rPr lang="ar-IQ" dirty="0"/>
              <a:t/>
            </a:r>
            <a:br>
              <a:rPr lang="ar-IQ" dirty="0"/>
            </a:br>
            <a:r>
              <a:rPr lang="ar-IQ" dirty="0"/>
              <a:t>مثال: </a:t>
            </a:r>
            <a:r>
              <a:rPr lang="ar-IQ" b="1" dirty="0"/>
              <a:t>أكلتْ</a:t>
            </a:r>
            <a:r>
              <a:rPr lang="ar-IQ" dirty="0"/>
              <a:t> (تاء التأنيث الساكنة تبقى كما هي عند الوقف).</a:t>
            </a:r>
          </a:p>
          <a:p>
            <a:r>
              <a:rPr lang="ar-IQ" b="1" dirty="0"/>
              <a:t>تاء الفاعل المتحركة:</a:t>
            </a:r>
            <a:r>
              <a:rPr lang="ar-IQ" dirty="0"/>
              <a:t/>
            </a:r>
            <a:br>
              <a:rPr lang="ar-IQ" dirty="0"/>
            </a:br>
            <a:r>
              <a:rPr lang="ar-IQ" dirty="0"/>
              <a:t>أمثلة: </a:t>
            </a:r>
            <a:r>
              <a:rPr lang="ar-IQ" b="1" dirty="0"/>
              <a:t>أكلتُ، أكلتَ، أكلتِ</a:t>
            </a:r>
            <a:r>
              <a:rPr lang="ar-IQ" dirty="0"/>
              <a:t> (التاء المتحركة في هذه الأشكال لا تتغير عند الوقف).</a:t>
            </a:r>
          </a:p>
          <a:p>
            <a:r>
              <a:rPr lang="ar-IQ" b="1" dirty="0"/>
              <a:t>تاء الفعل الأصلية:</a:t>
            </a:r>
            <a:r>
              <a:rPr lang="ar-IQ" dirty="0"/>
              <a:t/>
            </a:r>
            <a:br>
              <a:rPr lang="ar-IQ" dirty="0"/>
            </a:br>
            <a:r>
              <a:rPr lang="ar-IQ" dirty="0"/>
              <a:t>مثال: </a:t>
            </a:r>
            <a:r>
              <a:rPr lang="ar-IQ" b="1" dirty="0"/>
              <a:t>ماتَ</a:t>
            </a:r>
            <a:r>
              <a:rPr lang="ar-IQ" dirty="0"/>
              <a:t> (التاء في الفعل الأصلي لا تتحول).</a:t>
            </a:r>
          </a:p>
          <a:p>
            <a:r>
              <a:rPr lang="ar-IQ" b="1" dirty="0"/>
              <a:t>تاء جمع المؤنث السالم:</a:t>
            </a:r>
            <a:r>
              <a:rPr lang="ar-IQ" dirty="0"/>
              <a:t/>
            </a:r>
            <a:br>
              <a:rPr lang="ar-IQ" dirty="0"/>
            </a:br>
            <a:r>
              <a:rPr lang="ar-IQ" dirty="0"/>
              <a:t>مثال: </a:t>
            </a:r>
            <a:r>
              <a:rPr lang="ar-IQ" b="1" dirty="0"/>
              <a:t>طاولات</a:t>
            </a:r>
            <a:r>
              <a:rPr lang="ar-IQ" dirty="0"/>
              <a:t> (التاء في جمع المؤنث السالم تبقى كما هي).</a:t>
            </a:r>
          </a:p>
          <a:p>
            <a:r>
              <a:rPr lang="ar-IQ" b="1" dirty="0"/>
              <a:t>تاء الاسم الثلاثي الساكن الوسط:</a:t>
            </a:r>
            <a:r>
              <a:rPr lang="ar-IQ" dirty="0"/>
              <a:t/>
            </a:r>
            <a:br>
              <a:rPr lang="ar-IQ" dirty="0"/>
            </a:br>
            <a:r>
              <a:rPr lang="ar-IQ" dirty="0"/>
              <a:t>مثال: </a:t>
            </a:r>
            <a:r>
              <a:rPr lang="ar-IQ" b="1" dirty="0"/>
              <a:t>بنْت</a:t>
            </a:r>
            <a:r>
              <a:rPr lang="ar-IQ" dirty="0"/>
              <a:t> (التاء في الاسم الثلاثي الساكن الوسط لا تتغير).</a:t>
            </a:r>
          </a:p>
          <a:p>
            <a:r>
              <a:rPr lang="ar-IQ" b="1" dirty="0"/>
              <a:t>تاء الحروف:</a:t>
            </a:r>
            <a:r>
              <a:rPr lang="ar-IQ" dirty="0"/>
              <a:t/>
            </a:r>
            <a:br>
              <a:rPr lang="ar-IQ" dirty="0"/>
            </a:br>
            <a:r>
              <a:rPr lang="ar-IQ" dirty="0"/>
              <a:t>مثل: </a:t>
            </a:r>
            <a:r>
              <a:rPr lang="ar-IQ" b="1" dirty="0"/>
              <a:t>ليت</a:t>
            </a:r>
            <a:r>
              <a:rPr lang="ar-IQ" dirty="0"/>
              <a:t> (التاء في الحروف تبقى على حالها).</a:t>
            </a:r>
          </a:p>
          <a:p>
            <a:r>
              <a:rPr lang="ar-IQ" b="1" dirty="0"/>
              <a:t>تاء جمع التكسير الذي يحوي مفرده تاء مفتوحة:</a:t>
            </a:r>
            <a:r>
              <a:rPr lang="ar-IQ" dirty="0"/>
              <a:t/>
            </a:r>
            <a:br>
              <a:rPr lang="ar-IQ" dirty="0"/>
            </a:br>
            <a:r>
              <a:rPr lang="ar-IQ" dirty="0"/>
              <a:t>مثال: </a:t>
            </a:r>
            <a:r>
              <a:rPr lang="ar-IQ" b="1" dirty="0"/>
              <a:t>أوقات</a:t>
            </a:r>
            <a:r>
              <a:rPr lang="ar-IQ" dirty="0"/>
              <a:t> (تاء الجمع هنا لا تتحول).</a:t>
            </a:r>
          </a:p>
          <a:p>
            <a:r>
              <a:rPr lang="ar-IQ" b="1" dirty="0"/>
              <a:t>تاء الاسم المفرد المذكر:</a:t>
            </a:r>
            <a:r>
              <a:rPr lang="ar-IQ" dirty="0"/>
              <a:t/>
            </a:r>
            <a:br>
              <a:rPr lang="ar-IQ" dirty="0"/>
            </a:br>
            <a:r>
              <a:rPr lang="ar-IQ" dirty="0"/>
              <a:t>مثال: </a:t>
            </a:r>
            <a:r>
              <a:rPr lang="ar-IQ" b="1" dirty="0"/>
              <a:t>زيات</a:t>
            </a:r>
            <a:r>
              <a:rPr lang="ar-IQ" dirty="0"/>
              <a:t> (التاء في هذا النوع من الأسماء تبقى على حالها).</a:t>
            </a:r>
          </a:p>
          <a:p>
            <a:endParaRPr lang="ar-IQ" dirty="0" smtClean="0"/>
          </a:p>
        </p:txBody>
      </p:sp>
    </p:spTree>
    <p:extLst>
      <p:ext uri="{BB962C8B-B14F-4D97-AF65-F5344CB8AC3E}">
        <p14:creationId xmlns:p14="http://schemas.microsoft.com/office/powerpoint/2010/main" val="3511692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barn(inVertical)">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arn(inVertical)">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barn(inVertical)">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barn(inVertical)">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barn(inVertical)">
                                      <p:cBhvr>
                                        <p:cTn id="32" dur="5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barn(inVertical)">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barn(inVertical)">
                                      <p:cBhvr>
                                        <p:cTn id="42" dur="5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barn(inVertical)">
                                      <p:cBhvr>
                                        <p:cTn id="47" dur="500"/>
                                        <p:tgtEl>
                                          <p:spTgt spid="3">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3">
                                            <p:txEl>
                                              <p:pRg st="7" end="7"/>
                                            </p:txEl>
                                          </p:spTgt>
                                        </p:tgtEl>
                                        <p:attrNameLst>
                                          <p:attrName>style.visibility</p:attrName>
                                        </p:attrNameLst>
                                      </p:cBhvr>
                                      <p:to>
                                        <p:strVal val="visible"/>
                                      </p:to>
                                    </p:set>
                                    <p:animEffect transition="in" filter="barn(inVertical)">
                                      <p:cBhvr>
                                        <p:cTn id="52" dur="500"/>
                                        <p:tgtEl>
                                          <p:spTgt spid="3">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3">
                                            <p:txEl>
                                              <p:pRg st="8" end="8"/>
                                            </p:txEl>
                                          </p:spTgt>
                                        </p:tgtEl>
                                        <p:attrNameLst>
                                          <p:attrName>style.visibility</p:attrName>
                                        </p:attrNameLst>
                                      </p:cBhvr>
                                      <p:to>
                                        <p:strVal val="visible"/>
                                      </p:to>
                                    </p:set>
                                    <p:animEffect transition="in" filter="barn(inVertical)">
                                      <p:cBhvr>
                                        <p:cTn id="5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0">
            <a:scrgbClr r="0" g="0" b="0"/>
          </a:lnRef>
          <a:fillRef idx="1003">
            <a:schemeClr val="dk1"/>
          </a:fillRef>
          <a:effectRef idx="0">
            <a:scrgbClr r="0" g="0" b="0"/>
          </a:effectRef>
          <a:fontRef idx="major"/>
        </p:style>
        <p:txBody>
          <a:bodyPr/>
          <a:lstStyle/>
          <a:p>
            <a:r>
              <a:rPr lang="ar-IQ" dirty="0" smtClean="0"/>
              <a:t>قاعدة</a:t>
            </a:r>
            <a:endParaRPr lang="ar-IQ" dirty="0"/>
          </a:p>
        </p:txBody>
      </p:sp>
      <p:sp>
        <p:nvSpPr>
          <p:cNvPr id="3" name="عنصر نائب للمحتوى 2"/>
          <p:cNvSpPr>
            <a:spLocks noGrp="1"/>
          </p:cNvSpPr>
          <p:nvPr>
            <p:ph idx="1"/>
          </p:nvPr>
        </p:nvSpPr>
        <p:spPr/>
        <p:style>
          <a:lnRef idx="3">
            <a:schemeClr val="lt1"/>
          </a:lnRef>
          <a:fillRef idx="1">
            <a:schemeClr val="accent5"/>
          </a:fillRef>
          <a:effectRef idx="1">
            <a:schemeClr val="accent5"/>
          </a:effectRef>
          <a:fontRef idx="minor">
            <a:schemeClr val="lt1"/>
          </a:fontRef>
        </p:style>
        <p:txBody>
          <a:bodyPr/>
          <a:lstStyle/>
          <a:p>
            <a:pPr algn="just"/>
            <a:r>
              <a:rPr lang="ar-IQ" dirty="0"/>
              <a:t>إذا أضيف الاسم المؤنث المنتهي بـ </a:t>
            </a:r>
            <a:r>
              <a:rPr lang="ar-IQ" dirty="0" smtClean="0"/>
              <a:t>(ـة</a:t>
            </a:r>
            <a:r>
              <a:rPr lang="ar-IQ" dirty="0"/>
              <a:t>) - أي التاء المربوطة - إلى ضمير، فإن التاء تفتح وتكتب "تاء مفتوحة" (ت)، </a:t>
            </a:r>
            <a:r>
              <a:rPr lang="ar-IQ" dirty="0" smtClean="0"/>
              <a:t>لأنها أصبحت </a:t>
            </a:r>
            <a:r>
              <a:rPr lang="ar-IQ" dirty="0"/>
              <a:t>جزءا من الكلمة المتصلة بالضمير</a:t>
            </a:r>
            <a:r>
              <a:rPr lang="ar-IQ" dirty="0" smtClean="0"/>
              <a:t>.</a:t>
            </a:r>
          </a:p>
          <a:p>
            <a:pPr algn="just"/>
            <a:r>
              <a:rPr lang="ar-IQ" dirty="0" smtClean="0"/>
              <a:t>طالبة تنتهي </a:t>
            </a:r>
            <a:r>
              <a:rPr lang="ar-IQ" dirty="0"/>
              <a:t>بـ تاء مربوطة (ة) لأنها مفرد مؤنث .عند الإضافة إلى </a:t>
            </a:r>
            <a:r>
              <a:rPr lang="ar-IQ" dirty="0" smtClean="0"/>
              <a:t>ضميرطالبتُه </a:t>
            </a:r>
            <a:r>
              <a:rPr lang="ar-IQ" dirty="0"/>
              <a:t>(أنا التي طلبته) - التاء فتحت لأنها أصبحت جزءًا من الفعل</a:t>
            </a:r>
          </a:p>
        </p:txBody>
      </p:sp>
    </p:spTree>
    <p:extLst>
      <p:ext uri="{BB962C8B-B14F-4D97-AF65-F5344CB8AC3E}">
        <p14:creationId xmlns:p14="http://schemas.microsoft.com/office/powerpoint/2010/main" val="2612601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ipe(down)">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ipe(down)">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wipe(down)">
                                      <p:cBhvr>
                                        <p:cTn id="2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281</TotalTime>
  <Words>1849</Words>
  <Application>Microsoft Office PowerPoint</Application>
  <PresentationFormat>عرض على الشاشة (3:4)‏</PresentationFormat>
  <Paragraphs>139</Paragraphs>
  <Slides>19</Slides>
  <Notes>0</Notes>
  <HiddenSlides>0</HiddenSlides>
  <MMClips>0</MMClips>
  <ScaleCrop>false</ScaleCrop>
  <HeadingPairs>
    <vt:vector size="4" baseType="variant">
      <vt:variant>
        <vt:lpstr>نسق</vt:lpstr>
      </vt:variant>
      <vt:variant>
        <vt:i4>1</vt:i4>
      </vt:variant>
      <vt:variant>
        <vt:lpstr>عناوين الشرائح</vt:lpstr>
      </vt:variant>
      <vt:variant>
        <vt:i4>19</vt:i4>
      </vt:variant>
    </vt:vector>
  </HeadingPairs>
  <TitlesOfParts>
    <vt:vector size="20" baseType="lpstr">
      <vt:lpstr>سمة Office</vt:lpstr>
      <vt:lpstr>قواعد الاملاء</vt:lpstr>
      <vt:lpstr>أولا : همزة الوصل وهمزة القطع</vt:lpstr>
      <vt:lpstr>( ب ) : همزة القطع  همزة تأتي أول الكلمة ووسطها ، وهي تقرأ وتكتب ولا تسقط في درج الكلام . تقبل جميع الحركات.</vt:lpstr>
      <vt:lpstr>قاعدة</vt:lpstr>
      <vt:lpstr>ثانياً : ال الشمسية والقمرية</vt:lpstr>
      <vt:lpstr>٢- ( ال ) التي تكتب لامها و لا تلفظ ، تسمى ( آل الشمسية) :</vt:lpstr>
      <vt:lpstr>ثالثاً : التاء في آخر الكلمة :</vt:lpstr>
      <vt:lpstr>ب التاء المفتوحة :</vt:lpstr>
      <vt:lpstr>قاعدة</vt:lpstr>
      <vt:lpstr>التمييز بين التاء المربوطة والمفتوحة :</vt:lpstr>
      <vt:lpstr>رابعاً : زيادة ألف تنوين النصب :</vt:lpstr>
      <vt:lpstr>خامساً : الحروف تلفظ ولا تكتب والتي تكتب ولا تلفظ</vt:lpstr>
      <vt:lpstr>سادساً:الالف اللينة </vt:lpstr>
      <vt:lpstr>سابعاً: علامات الترقيم </vt:lpstr>
      <vt:lpstr>عرض تقديمي في PowerPoint</vt:lpstr>
      <vt:lpstr>عرض تقديمي في PowerPoint</vt:lpstr>
      <vt:lpstr>عاشراً: الحذف والزيادة </vt:lpstr>
      <vt:lpstr>عرض تقديمي في PowerPoint</vt:lpstr>
      <vt:lpstr>شكـــــــراً لحســـــــــــــن استماعكـــــــــــــــــم</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قواعد الاملاء</dc:title>
  <dc:creator>lenovo</dc:creator>
  <cp:lastModifiedBy>lenovo</cp:lastModifiedBy>
  <cp:revision>28</cp:revision>
  <dcterms:created xsi:type="dcterms:W3CDTF">2025-05-09T13:50:07Z</dcterms:created>
  <dcterms:modified xsi:type="dcterms:W3CDTF">2025-05-22T20:40:24Z</dcterms:modified>
</cp:coreProperties>
</file>