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67" r:id="rId3"/>
    <p:sldId id="271" r:id="rId4"/>
    <p:sldId id="273" r:id="rId5"/>
    <p:sldId id="268" r:id="rId6"/>
    <p:sldId id="272"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33D147-A13C-4468-B36D-B622FB2D5992}" type="datetimeFigureOut">
              <a:rPr lang="ar-IQ" smtClean="0"/>
              <a:t>10/11/1446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77712A-AA09-43E3-ACEF-EE716CD8C48F}"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333D147-A13C-4468-B36D-B622FB2D5992}" type="datetimeFigureOut">
              <a:rPr lang="ar-IQ" smtClean="0"/>
              <a:t>10/11/1446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77712A-AA09-43E3-ACEF-EE716CD8C48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33D147-A13C-4468-B36D-B622FB2D5992}" type="datetimeFigureOut">
              <a:rPr lang="ar-IQ" smtClean="0"/>
              <a:t>10/11/1446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77712A-AA09-43E3-ACEF-EE716CD8C48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33D147-A13C-4468-B36D-B622FB2D5992}" type="datetimeFigureOut">
              <a:rPr lang="ar-IQ" smtClean="0"/>
              <a:t>10/11/1446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77712A-AA09-43E3-ACEF-EE716CD8C48F}"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33D147-A13C-4468-B36D-B622FB2D5992}" type="datetimeFigureOut">
              <a:rPr lang="ar-IQ" smtClean="0"/>
              <a:t>10/11/1446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77712A-AA09-43E3-ACEF-EE716CD8C48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333D147-A13C-4468-B36D-B622FB2D5992}" type="datetimeFigureOut">
              <a:rPr lang="ar-IQ" smtClean="0"/>
              <a:t>10/11/1446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77712A-AA09-43E3-ACEF-EE716CD8C48F}"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33D147-A13C-4468-B36D-B622FB2D5992}" type="datetimeFigureOut">
              <a:rPr lang="ar-IQ" smtClean="0"/>
              <a:t>10/11/1446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477712A-AA09-43E3-ACEF-EE716CD8C48F}" type="slidenum">
              <a:rPr lang="ar-IQ" smtClean="0"/>
              <a:t>‹#›</a:t>
            </a:fld>
            <a:endParaRPr lang="ar-IQ"/>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33D147-A13C-4468-B36D-B622FB2D5992}" type="datetimeFigureOut">
              <a:rPr lang="ar-IQ" smtClean="0"/>
              <a:t>10/11/1446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477712A-AA09-43E3-ACEF-EE716CD8C48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33D147-A13C-4468-B36D-B622FB2D5992}" type="datetimeFigureOut">
              <a:rPr lang="ar-IQ" smtClean="0"/>
              <a:t>10/11/1446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477712A-AA09-43E3-ACEF-EE716CD8C48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33D147-A13C-4468-B36D-B622FB2D5992}" type="datetimeFigureOut">
              <a:rPr lang="ar-IQ" smtClean="0"/>
              <a:t>10/11/1446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77712A-AA09-43E3-ACEF-EE716CD8C48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33D147-A13C-4468-B36D-B622FB2D5992}" type="datetimeFigureOut">
              <a:rPr lang="ar-IQ" smtClean="0"/>
              <a:t>10/11/1446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77712A-AA09-43E3-ACEF-EE716CD8C48F}"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333D147-A13C-4468-B36D-B622FB2D5992}" type="datetimeFigureOut">
              <a:rPr lang="ar-IQ" smtClean="0"/>
              <a:t>10/11/1446</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477712A-AA09-43E3-ACEF-EE716CD8C48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403648" y="3356992"/>
            <a:ext cx="5637010" cy="882119"/>
          </a:xfrm>
        </p:spPr>
        <p:txBody>
          <a:bodyPr/>
          <a:lstStyle/>
          <a:p>
            <a:pPr algn="ctr"/>
            <a:r>
              <a:rPr lang="ar-IQ" dirty="0" smtClean="0"/>
              <a:t>اعداد</a:t>
            </a:r>
          </a:p>
          <a:p>
            <a:pPr algn="ctr"/>
            <a:r>
              <a:rPr lang="ar-IQ" dirty="0" smtClean="0"/>
              <a:t>م.م.فاطمة تركي صاحب</a:t>
            </a:r>
            <a:endParaRPr lang="ar-IQ" dirty="0"/>
          </a:p>
        </p:txBody>
      </p:sp>
      <p:sp>
        <p:nvSpPr>
          <p:cNvPr id="2" name="عنوان 1"/>
          <p:cNvSpPr>
            <a:spLocks noGrp="1"/>
          </p:cNvSpPr>
          <p:nvPr>
            <p:ph type="ctrTitle"/>
          </p:nvPr>
        </p:nvSpPr>
        <p:spPr>
          <a:xfrm>
            <a:off x="971600" y="1916833"/>
            <a:ext cx="7175351" cy="1224136"/>
          </a:xfrm>
        </p:spPr>
        <p:txBody>
          <a:bodyPr/>
          <a:lstStyle/>
          <a:p>
            <a:pPr algn="ctr"/>
            <a:r>
              <a:rPr lang="ar-IQ" dirty="0" smtClean="0"/>
              <a:t>التعبير </a:t>
            </a:r>
            <a:endParaRPr lang="ar-IQ" dirty="0"/>
          </a:p>
        </p:txBody>
      </p:sp>
      <p:sp>
        <p:nvSpPr>
          <p:cNvPr id="4" name="مربع نص 3"/>
          <p:cNvSpPr txBox="1"/>
          <p:nvPr/>
        </p:nvSpPr>
        <p:spPr>
          <a:xfrm>
            <a:off x="4080205" y="756769"/>
            <a:ext cx="4104456" cy="646331"/>
          </a:xfrm>
          <a:prstGeom prst="rect">
            <a:avLst/>
          </a:prstGeom>
          <a:noFill/>
        </p:spPr>
        <p:txBody>
          <a:bodyPr wrap="square" rtlCol="1">
            <a:spAutoFit/>
          </a:bodyPr>
          <a:lstStyle/>
          <a:p>
            <a:r>
              <a:rPr lang="ar-IQ" b="1" dirty="0" smtClean="0">
                <a:latin typeface="Arial" pitchFamily="34" charset="0"/>
                <a:cs typeface="Arial" pitchFamily="34" charset="0"/>
              </a:rPr>
              <a:t>جامعة المستقبل </a:t>
            </a:r>
            <a:br>
              <a:rPr lang="ar-IQ" b="1" dirty="0" smtClean="0">
                <a:latin typeface="Arial" pitchFamily="34" charset="0"/>
                <a:cs typeface="Arial" pitchFamily="34" charset="0"/>
              </a:rPr>
            </a:br>
            <a:r>
              <a:rPr lang="ar-IQ" b="1" dirty="0" smtClean="0">
                <a:latin typeface="Arial" pitchFamily="34" charset="0"/>
                <a:cs typeface="Arial" pitchFamily="34" charset="0"/>
              </a:rPr>
              <a:t>كلية الهندسة والتقنيات الهندسية </a:t>
            </a:r>
            <a:endParaRPr lang="ar-IQ" b="1" dirty="0">
              <a:latin typeface="Arial" pitchFamily="34" charset="0"/>
              <a:cs typeface="Arial" pitchFamily="34" charset="0"/>
            </a:endParaRPr>
          </a:p>
        </p:txBody>
      </p:sp>
    </p:spTree>
    <p:extLst>
      <p:ext uri="{BB962C8B-B14F-4D97-AF65-F5344CB8AC3E}">
        <p14:creationId xmlns:p14="http://schemas.microsoft.com/office/powerpoint/2010/main" val="330610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1269469" y="908720"/>
            <a:ext cx="6975006" cy="936104"/>
          </a:xfrm>
        </p:spPr>
        <p:style>
          <a:lnRef idx="2">
            <a:schemeClr val="accent5"/>
          </a:lnRef>
          <a:fillRef idx="1">
            <a:schemeClr val="lt1"/>
          </a:fillRef>
          <a:effectRef idx="0">
            <a:schemeClr val="accent5"/>
          </a:effectRef>
          <a:fontRef idx="minor">
            <a:schemeClr val="dk1"/>
          </a:fontRef>
        </p:style>
        <p:txBody>
          <a:bodyPr>
            <a:normAutofit fontScale="77500" lnSpcReduction="20000"/>
          </a:bodyPr>
          <a:lstStyle/>
          <a:p>
            <a:pPr algn="ctr"/>
            <a:r>
              <a:rPr lang="ar-IQ" b="1" dirty="0">
                <a:solidFill>
                  <a:schemeClr val="accent6"/>
                </a:solidFill>
                <a:latin typeface="Arial" pitchFamily="34" charset="0"/>
                <a:cs typeface="Arial" pitchFamily="34" charset="0"/>
              </a:rPr>
              <a:t>أقسام </a:t>
            </a:r>
            <a:r>
              <a:rPr lang="ar-IQ" b="1" dirty="0" smtClean="0">
                <a:solidFill>
                  <a:schemeClr val="accent6"/>
                </a:solidFill>
                <a:latin typeface="Arial" pitchFamily="34" charset="0"/>
                <a:cs typeface="Arial" pitchFamily="34" charset="0"/>
              </a:rPr>
              <a:t>التعبير</a:t>
            </a:r>
          </a:p>
          <a:p>
            <a:pPr algn="ctr"/>
            <a:r>
              <a:rPr lang="ar-IQ" b="1" dirty="0">
                <a:solidFill>
                  <a:schemeClr val="accent6"/>
                </a:solidFill>
                <a:latin typeface="Arial" pitchFamily="34" charset="0"/>
                <a:cs typeface="Arial" pitchFamily="34" charset="0"/>
              </a:rPr>
              <a:t> ينقسم التعبير من حيث الموضوع إلى نوعين: الوظيفي </a:t>
            </a:r>
            <a:r>
              <a:rPr lang="ar-IQ" b="1" dirty="0" smtClean="0">
                <a:solidFill>
                  <a:schemeClr val="accent6"/>
                </a:solidFill>
                <a:latin typeface="Arial" pitchFamily="34" charset="0"/>
                <a:cs typeface="Arial" pitchFamily="34" charset="0"/>
              </a:rPr>
              <a:t>والإبداعي</a:t>
            </a:r>
          </a:p>
          <a:p>
            <a:pPr algn="ctr"/>
            <a:r>
              <a:rPr lang="ar-IQ" b="1" dirty="0" smtClean="0">
                <a:solidFill>
                  <a:schemeClr val="accent6"/>
                </a:solidFill>
                <a:latin typeface="Arial" pitchFamily="34" charset="0"/>
                <a:cs typeface="Arial" pitchFamily="34" charset="0"/>
              </a:rPr>
              <a:t> </a:t>
            </a:r>
            <a:r>
              <a:rPr lang="ar-IQ" b="1" dirty="0">
                <a:solidFill>
                  <a:schemeClr val="accent6"/>
                </a:solidFill>
                <a:latin typeface="Arial" pitchFamily="34" charset="0"/>
                <a:cs typeface="Arial" pitchFamily="34" charset="0"/>
              </a:rPr>
              <a:t>وينقسم من حيث الأداء إلى نوعين أيضاً وهما التعبير </a:t>
            </a:r>
            <a:r>
              <a:rPr lang="ar-IQ" b="1" dirty="0" smtClean="0">
                <a:solidFill>
                  <a:schemeClr val="accent6"/>
                </a:solidFill>
                <a:latin typeface="Arial" pitchFamily="34" charset="0"/>
                <a:cs typeface="Arial" pitchFamily="34" charset="0"/>
              </a:rPr>
              <a:t>الكتابي و </a:t>
            </a:r>
            <a:r>
              <a:rPr lang="ar-IQ" b="1" dirty="0">
                <a:solidFill>
                  <a:schemeClr val="accent6"/>
                </a:solidFill>
                <a:latin typeface="Arial" pitchFamily="34" charset="0"/>
                <a:cs typeface="Arial" pitchFamily="34" charset="0"/>
              </a:rPr>
              <a:t>الشفوي</a:t>
            </a:r>
            <a:r>
              <a:rPr lang="ar-IQ" b="1" dirty="0" smtClean="0">
                <a:solidFill>
                  <a:schemeClr val="accent6"/>
                </a:solidFill>
                <a:latin typeface="Arial" pitchFamily="34" charset="0"/>
                <a:cs typeface="Arial" pitchFamily="34" charset="0"/>
              </a:rPr>
              <a:t>: </a:t>
            </a:r>
          </a:p>
          <a:p>
            <a:pPr algn="ctr"/>
            <a:endParaRPr lang="ar-IQ" b="1" dirty="0">
              <a:solidFill>
                <a:schemeClr val="accent6"/>
              </a:solidFill>
              <a:latin typeface="Arial" pitchFamily="34" charset="0"/>
              <a:cs typeface="Arial" pitchFamily="34" charset="0"/>
            </a:endParaRPr>
          </a:p>
          <a:p>
            <a:pPr marL="45720" indent="0" algn="ctr">
              <a:buNone/>
            </a:pPr>
            <a:endParaRPr lang="ar-IQ" b="1" dirty="0">
              <a:solidFill>
                <a:schemeClr val="accent6"/>
              </a:solidFill>
              <a:latin typeface="Arial" pitchFamily="34" charset="0"/>
              <a:cs typeface="Arial" pitchFamily="34" charset="0"/>
            </a:endParaRPr>
          </a:p>
        </p:txBody>
      </p:sp>
      <p:sp>
        <p:nvSpPr>
          <p:cNvPr id="4" name="مربع نص 3"/>
          <p:cNvSpPr txBox="1"/>
          <p:nvPr/>
        </p:nvSpPr>
        <p:spPr>
          <a:xfrm>
            <a:off x="7380312" y="4041430"/>
            <a:ext cx="1106601" cy="461665"/>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IQ" sz="2400" b="1" dirty="0" smtClean="0">
                <a:latin typeface="Arial" pitchFamily="34" charset="0"/>
                <a:cs typeface="Arial" pitchFamily="34" charset="0"/>
              </a:rPr>
              <a:t>الشفوي </a:t>
            </a:r>
            <a:endParaRPr lang="ar-IQ" sz="2400" b="1" dirty="0">
              <a:latin typeface="Arial" pitchFamily="34" charset="0"/>
              <a:cs typeface="Arial" pitchFamily="34" charset="0"/>
            </a:endParaRPr>
          </a:p>
        </p:txBody>
      </p:sp>
      <p:sp>
        <p:nvSpPr>
          <p:cNvPr id="5" name="مربع نص 4"/>
          <p:cNvSpPr txBox="1"/>
          <p:nvPr/>
        </p:nvSpPr>
        <p:spPr>
          <a:xfrm>
            <a:off x="1858788" y="4041430"/>
            <a:ext cx="1054297" cy="461665"/>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IQ" sz="2400" b="1" dirty="0">
                <a:latin typeface="Arial" pitchFamily="34" charset="0"/>
                <a:cs typeface="Arial" pitchFamily="34" charset="0"/>
              </a:rPr>
              <a:t>الكتابي</a:t>
            </a:r>
          </a:p>
        </p:txBody>
      </p:sp>
      <p:sp>
        <p:nvSpPr>
          <p:cNvPr id="6" name="مربع نص 5"/>
          <p:cNvSpPr txBox="1"/>
          <p:nvPr/>
        </p:nvSpPr>
        <p:spPr>
          <a:xfrm>
            <a:off x="5259401" y="4891618"/>
            <a:ext cx="3851920" cy="1477328"/>
          </a:xfrm>
          <a:prstGeom prst="rect">
            <a:avLst/>
          </a:prstGeom>
          <a:noFill/>
        </p:spPr>
        <p:txBody>
          <a:bodyPr wrap="square" rtlCol="1">
            <a:spAutoFit/>
          </a:bodyPr>
          <a:lstStyle/>
          <a:p>
            <a:pPr algn="just"/>
            <a:r>
              <a:rPr lang="ar-IQ" b="1" dirty="0">
                <a:latin typeface="Arial" pitchFamily="34" charset="0"/>
                <a:cs typeface="Arial" pitchFamily="34" charset="0"/>
              </a:rPr>
              <a:t>إن ذلك الأسلوب أسلوب المحادثة الشفهي هو الأسلوب الطبيعي المعتمد في الحياة العلمية فالناس يتحدثون أكثر مما </a:t>
            </a:r>
            <a:r>
              <a:rPr lang="ar-IQ" b="1" dirty="0" smtClean="0">
                <a:latin typeface="Arial" pitchFamily="34" charset="0"/>
                <a:cs typeface="Arial" pitchFamily="34" charset="0"/>
              </a:rPr>
              <a:t>يكتبون </a:t>
            </a:r>
          </a:p>
          <a:p>
            <a:pPr algn="just"/>
            <a:r>
              <a:rPr lang="ar-IQ" b="1" dirty="0" smtClean="0">
                <a:latin typeface="Arial" pitchFamily="34" charset="0"/>
                <a:cs typeface="Arial" pitchFamily="34" charset="0"/>
              </a:rPr>
              <a:t>وهي المناقشة </a:t>
            </a:r>
            <a:r>
              <a:rPr lang="ar-IQ" b="1" dirty="0">
                <a:latin typeface="Arial" pitchFamily="34" charset="0"/>
                <a:cs typeface="Arial" pitchFamily="34" charset="0"/>
              </a:rPr>
              <a:t>والحوار، الخطب، التعبير الحر، الموضوعات المقيدة، سرد القصص والحكايات</a:t>
            </a:r>
          </a:p>
        </p:txBody>
      </p:sp>
      <p:sp>
        <p:nvSpPr>
          <p:cNvPr id="7" name="مربع نص 6"/>
          <p:cNvSpPr txBox="1"/>
          <p:nvPr/>
        </p:nvSpPr>
        <p:spPr>
          <a:xfrm>
            <a:off x="225697" y="4476120"/>
            <a:ext cx="4320480" cy="2308324"/>
          </a:xfrm>
          <a:prstGeom prst="rect">
            <a:avLst/>
          </a:prstGeom>
          <a:noFill/>
        </p:spPr>
        <p:txBody>
          <a:bodyPr wrap="square" rtlCol="1">
            <a:spAutoFit/>
          </a:bodyPr>
          <a:lstStyle/>
          <a:p>
            <a:pPr algn="just"/>
            <a:r>
              <a:rPr lang="ar-IQ" b="1" dirty="0">
                <a:latin typeface="Arial" pitchFamily="34" charset="0"/>
                <a:cs typeface="Arial" pitchFamily="34" charset="0"/>
              </a:rPr>
              <a:t>تلخيص موضوع ، أو قصة بعد قراءتها أو بعد الاستماع إليها .تأليف قصة في مجال </a:t>
            </a:r>
            <a:r>
              <a:rPr lang="ar-IQ" b="1" dirty="0" smtClean="0">
                <a:latin typeface="Arial" pitchFamily="34" charset="0"/>
                <a:cs typeface="Arial" pitchFamily="34" charset="0"/>
              </a:rPr>
              <a:t>معين </a:t>
            </a:r>
            <a:r>
              <a:rPr lang="ar-IQ" b="1" dirty="0">
                <a:latin typeface="Arial" pitchFamily="34" charset="0"/>
                <a:cs typeface="Arial" pitchFamily="34" charset="0"/>
              </a:rPr>
              <a:t>.تحويل قصيدة شعرية إلى نثر .كتابة التقارير عن زيارة مصنع ، أو مؤسسة .كتابة الرسائل </a:t>
            </a:r>
            <a:r>
              <a:rPr lang="ar-IQ" b="1" dirty="0" smtClean="0">
                <a:latin typeface="Arial" pitchFamily="34" charset="0"/>
                <a:cs typeface="Arial" pitchFamily="34" charset="0"/>
              </a:rPr>
              <a:t> </a:t>
            </a:r>
            <a:r>
              <a:rPr lang="ar-IQ" b="1" dirty="0">
                <a:latin typeface="Arial" pitchFamily="34" charset="0"/>
                <a:cs typeface="Arial" pitchFamily="34" charset="0"/>
              </a:rPr>
              <a:t>في موضوعات مختلفة .كتابة الموضوعات الوصفية المختلفةكتابة الموضوعات الأخلاقية والاجتماعية .اعداد كلمات </a:t>
            </a:r>
            <a:r>
              <a:rPr lang="ar-IQ" b="1" dirty="0" smtClean="0">
                <a:latin typeface="Arial" pitchFamily="34" charset="0"/>
                <a:cs typeface="Arial" pitchFamily="34" charset="0"/>
              </a:rPr>
              <a:t>لإلقائها </a:t>
            </a:r>
            <a:r>
              <a:rPr lang="ar-IQ" b="1" dirty="0">
                <a:latin typeface="Arial" pitchFamily="34" charset="0"/>
                <a:cs typeface="Arial" pitchFamily="34" charset="0"/>
              </a:rPr>
              <a:t>في المناسبات المختلفة </a:t>
            </a:r>
            <a:r>
              <a:rPr lang="ar-IQ" b="1" dirty="0" smtClean="0">
                <a:latin typeface="Arial" pitchFamily="34" charset="0"/>
                <a:cs typeface="Arial" pitchFamily="34" charset="0"/>
              </a:rPr>
              <a:t>.كتابة </a:t>
            </a:r>
            <a:r>
              <a:rPr lang="ar-IQ" b="1" dirty="0">
                <a:latin typeface="Arial" pitchFamily="34" charset="0"/>
                <a:cs typeface="Arial" pitchFamily="34" charset="0"/>
              </a:rPr>
              <a:t>الأخبار السياسية ، والرياضية ، والاجتماعية ، وغيرها</a:t>
            </a:r>
          </a:p>
        </p:txBody>
      </p:sp>
      <p:sp>
        <p:nvSpPr>
          <p:cNvPr id="8" name="مربع نص 7"/>
          <p:cNvSpPr txBox="1"/>
          <p:nvPr/>
        </p:nvSpPr>
        <p:spPr>
          <a:xfrm>
            <a:off x="1" y="116632"/>
            <a:ext cx="9144000" cy="646331"/>
          </a:xfrm>
          <a:prstGeom prst="rect">
            <a:avLst/>
          </a:prstGeom>
          <a:noFill/>
        </p:spPr>
        <p:txBody>
          <a:bodyPr wrap="square" rtlCol="1">
            <a:spAutoFit/>
          </a:bodyPr>
          <a:lstStyle/>
          <a:p>
            <a:r>
              <a:rPr lang="ar-IQ" b="1" dirty="0">
                <a:latin typeface="Arial" pitchFamily="34" charset="0"/>
                <a:cs typeface="Arial" pitchFamily="34" charset="0"/>
              </a:rPr>
              <a:t> هو الإفصاح عما في النفس من أفكار ومشاعر بالطرق اللغوية وخاصة بالمحادثة والكتابة، وعن طريق التعبير يمكن الكشف عن شخصية المتحدث أو الكاتب وعن مواهبه وقدراته وميوله.  </a:t>
            </a:r>
          </a:p>
        </p:txBody>
      </p:sp>
      <p:sp>
        <p:nvSpPr>
          <p:cNvPr id="9" name="مربع نص 8"/>
          <p:cNvSpPr txBox="1"/>
          <p:nvPr/>
        </p:nvSpPr>
        <p:spPr>
          <a:xfrm>
            <a:off x="0" y="1916832"/>
            <a:ext cx="9144000" cy="1200329"/>
          </a:xfrm>
          <a:prstGeom prst="rect">
            <a:avLst/>
          </a:prstGeom>
        </p:spPr>
        <p:style>
          <a:lnRef idx="1">
            <a:schemeClr val="accent2"/>
          </a:lnRef>
          <a:fillRef idx="3">
            <a:schemeClr val="accent2"/>
          </a:fillRef>
          <a:effectRef idx="2">
            <a:schemeClr val="accent2"/>
          </a:effectRef>
          <a:fontRef idx="minor">
            <a:schemeClr val="lt1"/>
          </a:fontRef>
        </p:style>
        <p:txBody>
          <a:bodyPr wrap="square" rtlCol="1">
            <a:spAutoFit/>
          </a:bodyPr>
          <a:lstStyle/>
          <a:p>
            <a:r>
              <a:rPr lang="ar-IQ" b="1" dirty="0">
                <a:latin typeface="Arial" pitchFamily="34" charset="0"/>
                <a:cs typeface="Arial" pitchFamily="34" charset="0"/>
              </a:rPr>
              <a:t>فإذا كان الغرض منه هو اتصال الناس بعضهم ببعض، لتنظيم حياتهم وقضاء حوائجهم؛ فهذا هو التعبير الوظيفي، مثل المحادثة والمناقشة، </a:t>
            </a:r>
            <a:r>
              <a:rPr lang="ar-IQ" b="1" dirty="0" smtClean="0">
                <a:latin typeface="Arial" pitchFamily="34" charset="0"/>
                <a:cs typeface="Arial" pitchFamily="34" charset="0"/>
              </a:rPr>
              <a:t>والأخبار</a:t>
            </a:r>
            <a:r>
              <a:rPr lang="ar-IQ" b="1" dirty="0">
                <a:latin typeface="Arial" pitchFamily="34" charset="0"/>
                <a:cs typeface="Arial" pitchFamily="34" charset="0"/>
              </a:rPr>
              <a:t>، وإلقاء التعليمات والإرشادات ... الخ.أما إذا كان الغرض منه هو التعبير عن الأفكار والخواطر النفسية ونقلها إلى الآخرين بطريقة إبداعية مشوّقة ومثيرة، فهو التعبير الإبداعي </a:t>
            </a:r>
            <a:r>
              <a:rPr lang="ar-IQ" b="1" dirty="0" smtClean="0">
                <a:latin typeface="Arial" pitchFamily="34" charset="0"/>
                <a:cs typeface="Arial" pitchFamily="34" charset="0"/>
              </a:rPr>
              <a:t> مثل </a:t>
            </a:r>
            <a:r>
              <a:rPr lang="ar-IQ" b="1" dirty="0">
                <a:latin typeface="Arial" pitchFamily="34" charset="0"/>
                <a:cs typeface="Arial" pitchFamily="34" charset="0"/>
              </a:rPr>
              <a:t>كتابة المقالات، وتأليف القصص، ونظم الشعر ... الخ.</a:t>
            </a:r>
          </a:p>
        </p:txBody>
      </p:sp>
      <p:sp>
        <p:nvSpPr>
          <p:cNvPr id="10" name="مربع نص 9"/>
          <p:cNvSpPr txBox="1"/>
          <p:nvPr/>
        </p:nvSpPr>
        <p:spPr>
          <a:xfrm>
            <a:off x="2" y="3321958"/>
            <a:ext cx="9143998" cy="6463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1">
            <a:spAutoFit/>
          </a:bodyPr>
          <a:lstStyle/>
          <a:p>
            <a:r>
              <a:rPr lang="ar-IQ" b="1" dirty="0">
                <a:latin typeface="Arial" pitchFamily="34" charset="0"/>
                <a:cs typeface="Arial" pitchFamily="34" charset="0"/>
              </a:rPr>
              <a:t>فهذان النوعان من التعبير ضروريان لكل إنسان في المجتمع </a:t>
            </a:r>
            <a:r>
              <a:rPr lang="ar-IQ" b="1" dirty="0" smtClean="0">
                <a:latin typeface="Arial" pitchFamily="34" charset="0"/>
                <a:cs typeface="Arial" pitchFamily="34" charset="0"/>
              </a:rPr>
              <a:t>، </a:t>
            </a:r>
            <a:r>
              <a:rPr lang="ar-IQ" b="1" dirty="0">
                <a:latin typeface="Arial" pitchFamily="34" charset="0"/>
                <a:cs typeface="Arial" pitchFamily="34" charset="0"/>
              </a:rPr>
              <a:t>فالأول يساعده على تحقيق مطالبه المادية والاجتماعية وبالتالي يمكنه من أن يؤثر في الحياة العامة بأفكاره وشخصيته.</a:t>
            </a:r>
          </a:p>
        </p:txBody>
      </p:sp>
    </p:spTree>
    <p:extLst>
      <p:ext uri="{BB962C8B-B14F-4D97-AF65-F5344CB8AC3E}">
        <p14:creationId xmlns:p14="http://schemas.microsoft.com/office/powerpoint/2010/main" val="147093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down)">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down)">
                                      <p:cBhvr>
                                        <p:cTn id="52" dur="50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7">
                                            <p:txEl>
                                              <p:pRg st="0" end="0"/>
                                            </p:txEl>
                                          </p:spTgt>
                                        </p:tgtEl>
                                        <p:attrNameLst>
                                          <p:attrName>style.visibility</p:attrName>
                                        </p:attrNameLst>
                                      </p:cBhvr>
                                      <p:to>
                                        <p:strVal val="visible"/>
                                      </p:to>
                                    </p:set>
                                    <p:animEffect transition="in" filter="wipe(down)">
                                      <p:cBhvr>
                                        <p:cTn id="5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P spid="6" grpId="0"/>
      <p:bldP spid="8" grpId="0"/>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95536" y="404664"/>
            <a:ext cx="8424936" cy="5976664"/>
          </a:xfrm>
        </p:spPr>
        <p:style>
          <a:lnRef idx="1">
            <a:schemeClr val="accent3"/>
          </a:lnRef>
          <a:fillRef idx="2">
            <a:schemeClr val="accent3"/>
          </a:fillRef>
          <a:effectRef idx="1">
            <a:schemeClr val="accent3"/>
          </a:effectRef>
          <a:fontRef idx="minor">
            <a:schemeClr val="dk1"/>
          </a:fontRef>
        </p:style>
        <p:txBody>
          <a:bodyPr>
            <a:normAutofit/>
          </a:bodyPr>
          <a:lstStyle/>
          <a:p>
            <a:pPr marL="45720" indent="0" algn="just">
              <a:buNone/>
            </a:pPr>
            <a:r>
              <a:rPr lang="ar-IQ" sz="2400" b="1" dirty="0" smtClean="0">
                <a:solidFill>
                  <a:srgbClr val="FF0000"/>
                </a:solidFill>
                <a:latin typeface="Arial" pitchFamily="34" charset="0"/>
                <a:cs typeface="Arial" pitchFamily="34" charset="0"/>
              </a:rPr>
              <a:t>إن </a:t>
            </a:r>
            <a:r>
              <a:rPr lang="ar-IQ" sz="2400" b="1" dirty="0">
                <a:solidFill>
                  <a:srgbClr val="FF0000"/>
                </a:solidFill>
                <a:latin typeface="Arial" pitchFamily="34" charset="0"/>
                <a:cs typeface="Arial" pitchFamily="34" charset="0"/>
              </a:rPr>
              <a:t>هدف تعليم اللغة العربية الرئيس يتمثل على وفق ما يراه المتخصصون في ميدان مناهج اللغة العربية، وأساليب تدريسها في إكساب </a:t>
            </a:r>
            <a:r>
              <a:rPr lang="ar-IQ" sz="2400" b="1" dirty="0" smtClean="0">
                <a:solidFill>
                  <a:srgbClr val="FF0000"/>
                </a:solidFill>
                <a:latin typeface="Arial" pitchFamily="34" charset="0"/>
                <a:cs typeface="Arial" pitchFamily="34" charset="0"/>
              </a:rPr>
              <a:t>الناطق بها القدرة </a:t>
            </a:r>
            <a:r>
              <a:rPr lang="ar-IQ" sz="2400" b="1" dirty="0">
                <a:solidFill>
                  <a:srgbClr val="FF0000"/>
                </a:solidFill>
                <a:latin typeface="Arial" pitchFamily="34" charset="0"/>
                <a:cs typeface="Arial" pitchFamily="34" charset="0"/>
              </a:rPr>
              <a:t>على الاتصال اللغوي الواضح السليم سواء أكان هذا الاتصال شفويا أم </a:t>
            </a:r>
            <a:r>
              <a:rPr lang="ar-IQ" sz="2400" b="1" dirty="0" smtClean="0">
                <a:solidFill>
                  <a:srgbClr val="FF0000"/>
                </a:solidFill>
                <a:latin typeface="Arial" pitchFamily="34" charset="0"/>
                <a:cs typeface="Arial" pitchFamily="34" charset="0"/>
              </a:rPr>
              <a:t>كتابيا</a:t>
            </a:r>
          </a:p>
          <a:p>
            <a:pPr marL="45720" indent="0" algn="just">
              <a:buNone/>
            </a:pPr>
            <a:r>
              <a:rPr lang="ar-IQ" sz="2400" b="1" dirty="0">
                <a:solidFill>
                  <a:srgbClr val="FF0000"/>
                </a:solidFill>
                <a:latin typeface="Arial" pitchFamily="34" charset="0"/>
                <a:cs typeface="Arial" pitchFamily="34" charset="0"/>
              </a:rPr>
              <a:t>وبالتعبير يستطيع الإنسان أن يفصح عما في نفسه من أحاسيس، وما يشعر به، وما يفكر فيه، وبفضله يتمكن الإنسان من أن يتكيف مع المجتمع الذي يعيش فيه، وما يفكر </a:t>
            </a:r>
            <a:r>
              <a:rPr lang="ar-IQ" sz="2400" b="1" dirty="0" smtClean="0">
                <a:solidFill>
                  <a:srgbClr val="FF0000"/>
                </a:solidFill>
                <a:latin typeface="Arial" pitchFamily="34" charset="0"/>
                <a:cs typeface="Arial" pitchFamily="34" charset="0"/>
              </a:rPr>
              <a:t>فيه</a:t>
            </a:r>
          </a:p>
          <a:p>
            <a:pPr marL="45720" indent="0" algn="just">
              <a:buNone/>
            </a:pPr>
            <a:r>
              <a:rPr lang="ar-IQ" sz="2400" b="1" dirty="0">
                <a:solidFill>
                  <a:srgbClr val="FF0000"/>
                </a:solidFill>
                <a:latin typeface="Arial" pitchFamily="34" charset="0"/>
                <a:cs typeface="Arial" pitchFamily="34" charset="0"/>
              </a:rPr>
              <a:t>إن الاستخدامات الصوتية للغة من جانب البشر - تمثل ما نسبته من </a:t>
            </a:r>
            <a:r>
              <a:rPr lang="ar-IQ" sz="2400" b="1" dirty="0" smtClean="0">
                <a:solidFill>
                  <a:srgbClr val="FF0000"/>
                </a:solidFill>
                <a:latin typeface="Arial" pitchFamily="34" charset="0"/>
                <a:cs typeface="Arial" pitchFamily="34" charset="0"/>
              </a:rPr>
              <a:t>( %57 </a:t>
            </a:r>
            <a:r>
              <a:rPr lang="ar-IQ" sz="2400" b="1" dirty="0">
                <a:solidFill>
                  <a:srgbClr val="FF0000"/>
                </a:solidFill>
                <a:latin typeface="Arial" pitchFamily="34" charset="0"/>
                <a:cs typeface="Arial" pitchFamily="34" charset="0"/>
              </a:rPr>
              <a:t>إلى 90%) من إجمالي الاستخدامات اللغوية </a:t>
            </a:r>
            <a:r>
              <a:rPr lang="ar-IQ" sz="2400" b="1" dirty="0" smtClean="0">
                <a:solidFill>
                  <a:srgbClr val="FF0000"/>
                </a:solidFill>
                <a:latin typeface="Arial" pitchFamily="34" charset="0"/>
                <a:cs typeface="Arial" pitchFamily="34" charset="0"/>
              </a:rPr>
              <a:t>كلها</a:t>
            </a:r>
          </a:p>
          <a:p>
            <a:pPr marL="45720" indent="0" algn="just">
              <a:buNone/>
            </a:pPr>
            <a:r>
              <a:rPr lang="ar-IQ" sz="2400" b="1" dirty="0">
                <a:solidFill>
                  <a:srgbClr val="FF0000"/>
                </a:solidFill>
                <a:latin typeface="Arial" pitchFamily="34" charset="0"/>
                <a:cs typeface="Arial" pitchFamily="34" charset="0"/>
              </a:rPr>
              <a:t>فوجد الباحثون أن </a:t>
            </a:r>
            <a:r>
              <a:rPr lang="ar-IQ" sz="2400" b="1" dirty="0" smtClean="0">
                <a:solidFill>
                  <a:srgbClr val="FF0000"/>
                </a:solidFill>
                <a:latin typeface="Arial" pitchFamily="34" charset="0"/>
                <a:cs typeface="Arial" pitchFamily="34" charset="0"/>
              </a:rPr>
              <a:t>التعبير الشفهي </a:t>
            </a:r>
            <a:r>
              <a:rPr lang="ar-IQ" sz="2400" b="1" dirty="0">
                <a:solidFill>
                  <a:srgbClr val="FF0000"/>
                </a:solidFill>
                <a:latin typeface="Arial" pitchFamily="34" charset="0"/>
                <a:cs typeface="Arial" pitchFamily="34" charset="0"/>
              </a:rPr>
              <a:t>يأتي في المرتبة الأولى من حيث الأهمية</a:t>
            </a:r>
            <a:endParaRPr lang="ar-IQ" sz="2400" b="1" dirty="0" smtClean="0">
              <a:solidFill>
                <a:srgbClr val="FF0000"/>
              </a:solidFill>
              <a:latin typeface="Arial" pitchFamily="34" charset="0"/>
              <a:cs typeface="Arial" pitchFamily="34" charset="0"/>
            </a:endParaRPr>
          </a:p>
          <a:p>
            <a:pPr marL="45720" indent="0" algn="just">
              <a:buNone/>
            </a:pPr>
            <a:endParaRPr lang="ar-IQ" sz="2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52205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404664"/>
            <a:ext cx="8892000" cy="6192000"/>
          </a:xfrm>
          <a:ln w="57150"/>
        </p:spPr>
        <p:style>
          <a:lnRef idx="2">
            <a:schemeClr val="accent6"/>
          </a:lnRef>
          <a:fillRef idx="1">
            <a:schemeClr val="lt1"/>
          </a:fillRef>
          <a:effectRef idx="0">
            <a:schemeClr val="accent6"/>
          </a:effectRef>
          <a:fontRef idx="minor">
            <a:schemeClr val="dk1"/>
          </a:fontRef>
        </p:style>
        <p:txBody>
          <a:bodyPr/>
          <a:lstStyle/>
          <a:p>
            <a:pPr algn="just"/>
            <a:r>
              <a:rPr lang="ar-IQ" sz="4400" dirty="0">
                <a:latin typeface="Arabic Typesetting" pitchFamily="66" charset="-78"/>
                <a:cs typeface="Arabic Typesetting" pitchFamily="66" charset="-78"/>
              </a:rPr>
              <a:t>وتوجد اختلافات عديدة بين الكلام والكتابة</a:t>
            </a:r>
            <a:r>
              <a:rPr lang="ar-IQ" sz="4400" dirty="0" smtClean="0">
                <a:latin typeface="Arabic Typesetting" pitchFamily="66" charset="-78"/>
                <a:cs typeface="Arabic Typesetting" pitchFamily="66" charset="-78"/>
              </a:rPr>
              <a:t>.</a:t>
            </a:r>
            <a:br>
              <a:rPr lang="ar-IQ" sz="4400" dirty="0" smtClean="0">
                <a:latin typeface="Arabic Typesetting" pitchFamily="66" charset="-78"/>
                <a:cs typeface="Arabic Typesetting" pitchFamily="66" charset="-78"/>
              </a:rPr>
            </a:br>
            <a:r>
              <a:rPr lang="ar-IQ" sz="4400" dirty="0" smtClean="0">
                <a:latin typeface="Arabic Typesetting" pitchFamily="66" charset="-78"/>
                <a:cs typeface="Arabic Typesetting" pitchFamily="66" charset="-78"/>
              </a:rPr>
              <a:t> </a:t>
            </a:r>
            <a:r>
              <a:rPr lang="ar-IQ" sz="2400" dirty="0">
                <a:latin typeface="Arabic Typesetting" pitchFamily="66" charset="-78"/>
                <a:cs typeface="Arabic Typesetting" pitchFamily="66" charset="-78"/>
              </a:rPr>
              <a:t/>
            </a:r>
            <a:br>
              <a:rPr lang="ar-IQ" sz="2400" dirty="0">
                <a:latin typeface="Arabic Typesetting" pitchFamily="66" charset="-78"/>
                <a:cs typeface="Arabic Typesetting" pitchFamily="66" charset="-78"/>
              </a:rPr>
            </a:br>
            <a:r>
              <a:rPr lang="ar-IQ" sz="4000" dirty="0" smtClean="0">
                <a:latin typeface="Arabic Typesetting" pitchFamily="66" charset="-78"/>
                <a:cs typeface="Arabic Typesetting" pitchFamily="66" charset="-78"/>
              </a:rPr>
              <a:t>فمن </a:t>
            </a:r>
            <a:r>
              <a:rPr lang="ar-IQ" sz="4000" dirty="0">
                <a:latin typeface="Arabic Typesetting" pitchFamily="66" charset="-78"/>
                <a:cs typeface="Arabic Typesetting" pitchFamily="66" charset="-78"/>
              </a:rPr>
              <a:t>خصائص الكلام : النبر والتنغيم والوقفة، ودرجة الصوت. وهذه ظواهر لا وجود لها في الكتابة. كما أن إيصال المعنى في الكلام يتم بمساعدة وسائل غير لغوية، كتعابير الوجه والإشارة، وحركة الجسم، ويقابل ذلك في الكتابة علامات الترقيم.ومن جهة أخرى، فأكثر الكلام يأتي باللهجات العامية، أما الكتابة فترد باللغة العربية الفصيحة. ويلاحظ أننا عند الكلام تعبر - في الغالب - عما تشعر به، أما عندما نكتب، فنحن تعبر عما نفكر فيه. ومن الملاحظ أيضاً، أن الكتابة تضم قدراً أكبر من اللغة، بخلاف الكلام الذي يأتي مختصراً </a:t>
            </a:r>
            <a:r>
              <a:rPr lang="ar-IQ" sz="4000" dirty="0" smtClean="0">
                <a:latin typeface="Arabic Typesetting" pitchFamily="66" charset="-78"/>
                <a:cs typeface="Arabic Typesetting" pitchFamily="66" charset="-78"/>
              </a:rPr>
              <a:t/>
            </a:r>
            <a:br>
              <a:rPr lang="ar-IQ" sz="4000" dirty="0" smtClean="0">
                <a:latin typeface="Arabic Typesetting" pitchFamily="66" charset="-78"/>
                <a:cs typeface="Arabic Typesetting" pitchFamily="66" charset="-78"/>
              </a:rPr>
            </a:br>
            <a:r>
              <a:rPr lang="ar-IQ" sz="4000" dirty="0" smtClean="0">
                <a:latin typeface="Arabic Typesetting" pitchFamily="66" charset="-78"/>
                <a:cs typeface="Arabic Typesetting" pitchFamily="66" charset="-78"/>
              </a:rPr>
              <a:t/>
            </a:r>
            <a:br>
              <a:rPr lang="ar-IQ" sz="4000" dirty="0" smtClean="0">
                <a:latin typeface="Arabic Typesetting" pitchFamily="66" charset="-78"/>
                <a:cs typeface="Arabic Typesetting" pitchFamily="66" charset="-78"/>
              </a:rPr>
            </a:br>
            <a:r>
              <a:rPr lang="ar-IQ" sz="2800" dirty="0">
                <a:latin typeface="Arabic Typesetting" pitchFamily="66" charset="-78"/>
                <a:cs typeface="Arabic Typesetting" pitchFamily="66" charset="-78"/>
              </a:rPr>
              <a:t/>
            </a:r>
            <a:br>
              <a:rPr lang="ar-IQ" sz="2800" dirty="0">
                <a:latin typeface="Arabic Typesetting" pitchFamily="66" charset="-78"/>
                <a:cs typeface="Arabic Typesetting" pitchFamily="66" charset="-78"/>
              </a:rPr>
            </a:br>
            <a:r>
              <a:rPr lang="ar-IQ" sz="2800" dirty="0" smtClean="0">
                <a:latin typeface="Arabic Typesetting" pitchFamily="66" charset="-78"/>
                <a:cs typeface="Arabic Typesetting" pitchFamily="66" charset="-78"/>
              </a:rPr>
              <a:t/>
            </a:r>
            <a:br>
              <a:rPr lang="ar-IQ" sz="2800" dirty="0" smtClean="0">
                <a:latin typeface="Arabic Typesetting" pitchFamily="66" charset="-78"/>
                <a:cs typeface="Arabic Typesetting" pitchFamily="66" charset="-78"/>
              </a:rPr>
            </a:br>
            <a:r>
              <a:rPr lang="ar-IQ" sz="2800" dirty="0" smtClean="0">
                <a:latin typeface="Arabic Typesetting" pitchFamily="66" charset="-78"/>
                <a:cs typeface="Arabic Typesetting" pitchFamily="66" charset="-78"/>
              </a:rPr>
              <a:t> </a:t>
            </a:r>
            <a:endParaRPr lang="ar-IQ" sz="28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393811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162135" y="332656"/>
            <a:ext cx="7385532" cy="4524315"/>
          </a:xfrm>
          <a:prstGeom prst="rect">
            <a:avLst/>
          </a:prstGeom>
        </p:spPr>
        <p:style>
          <a:lnRef idx="1">
            <a:schemeClr val="accent2"/>
          </a:lnRef>
          <a:fillRef idx="3">
            <a:schemeClr val="accent2"/>
          </a:fillRef>
          <a:effectRef idx="2">
            <a:schemeClr val="accent2"/>
          </a:effectRef>
          <a:fontRef idx="minor">
            <a:schemeClr val="lt1"/>
          </a:fontRef>
        </p:style>
        <p:txBody>
          <a:bodyPr wrap="square" rtlCol="1">
            <a:spAutoFit/>
          </a:bodyPr>
          <a:lstStyle/>
          <a:p>
            <a:r>
              <a:rPr lang="ar-IQ" sz="2400" b="1" dirty="0" smtClean="0">
                <a:latin typeface="Arial" pitchFamily="34" charset="0"/>
                <a:cs typeface="Arial" pitchFamily="34" charset="0"/>
              </a:rPr>
              <a:t>خطوات عملية الكتابة :-</a:t>
            </a:r>
          </a:p>
          <a:p>
            <a:endParaRPr lang="ar-IQ" sz="2400" b="1" dirty="0" smtClean="0">
              <a:latin typeface="Arial" pitchFamily="34" charset="0"/>
              <a:cs typeface="Arial" pitchFamily="34" charset="0"/>
            </a:endParaRPr>
          </a:p>
          <a:p>
            <a:r>
              <a:rPr lang="ar-IQ" sz="2400" b="1" dirty="0" smtClean="0">
                <a:latin typeface="Arial" pitchFamily="34" charset="0"/>
                <a:cs typeface="Arial" pitchFamily="34" charset="0"/>
              </a:rPr>
              <a:t>    وجود مثير للكتابة .</a:t>
            </a:r>
          </a:p>
          <a:p>
            <a:r>
              <a:rPr lang="ar-IQ" sz="2400" b="1" dirty="0" smtClean="0">
                <a:latin typeface="Arial" pitchFamily="34" charset="0"/>
                <a:cs typeface="Arial" pitchFamily="34" charset="0"/>
              </a:rPr>
              <a:t>    اختيار الموضوع. </a:t>
            </a:r>
          </a:p>
          <a:p>
            <a:r>
              <a:rPr lang="ar-IQ" sz="2400" b="1" dirty="0" smtClean="0">
                <a:latin typeface="Arial" pitchFamily="34" charset="0"/>
                <a:cs typeface="Arial" pitchFamily="34" charset="0"/>
              </a:rPr>
              <a:t>    تحديد الهدف من كتابة الموضوع . </a:t>
            </a:r>
          </a:p>
          <a:p>
            <a:r>
              <a:rPr lang="ar-IQ" sz="2400" b="1" dirty="0" smtClean="0">
                <a:latin typeface="Arial" pitchFamily="34" charset="0"/>
                <a:cs typeface="Arial" pitchFamily="34" charset="0"/>
              </a:rPr>
              <a:t>    جمع المعلومات</a:t>
            </a:r>
          </a:p>
          <a:p>
            <a:r>
              <a:rPr lang="ar-IQ" sz="2400" b="1" dirty="0" smtClean="0">
                <a:latin typeface="Arial" pitchFamily="34" charset="0"/>
                <a:cs typeface="Arial" pitchFamily="34" charset="0"/>
              </a:rPr>
              <a:t>    تحديد متلقي النص. </a:t>
            </a:r>
          </a:p>
          <a:p>
            <a:r>
              <a:rPr lang="ar-IQ" sz="2400" b="1" dirty="0">
                <a:latin typeface="Arial" pitchFamily="34" charset="0"/>
                <a:cs typeface="Arial" pitchFamily="34" charset="0"/>
              </a:rPr>
              <a:t> </a:t>
            </a:r>
            <a:r>
              <a:rPr lang="ar-IQ" sz="2400" b="1" dirty="0" smtClean="0">
                <a:latin typeface="Arial" pitchFamily="34" charset="0"/>
                <a:cs typeface="Arial" pitchFamily="34" charset="0"/>
              </a:rPr>
              <a:t>   فرز </a:t>
            </a:r>
            <a:r>
              <a:rPr lang="ar-IQ" sz="2400" b="1" dirty="0">
                <a:latin typeface="Arial" pitchFamily="34" charset="0"/>
                <a:cs typeface="Arial" pitchFamily="34" charset="0"/>
              </a:rPr>
              <a:t>المعلومات وتنظيمها .</a:t>
            </a:r>
          </a:p>
          <a:p>
            <a:r>
              <a:rPr lang="ar-IQ" sz="2400" b="1" dirty="0">
                <a:latin typeface="Arial" pitchFamily="34" charset="0"/>
                <a:cs typeface="Arial" pitchFamily="34" charset="0"/>
              </a:rPr>
              <a:t> </a:t>
            </a:r>
            <a:r>
              <a:rPr lang="ar-IQ" sz="2400" b="1" dirty="0" smtClean="0">
                <a:latin typeface="Arial" pitchFamily="34" charset="0"/>
                <a:cs typeface="Arial" pitchFamily="34" charset="0"/>
              </a:rPr>
              <a:t>   كتابة المسودة الأولى </a:t>
            </a:r>
          </a:p>
          <a:p>
            <a:r>
              <a:rPr lang="ar-IQ" sz="2400" b="1" dirty="0" smtClean="0">
                <a:latin typeface="Arial" pitchFamily="34" charset="0"/>
                <a:cs typeface="Arial" pitchFamily="34" charset="0"/>
              </a:rPr>
              <a:t>    تقويم المادة المكتوبة .</a:t>
            </a:r>
          </a:p>
          <a:p>
            <a:r>
              <a:rPr lang="ar-IQ" sz="2400" b="1" dirty="0" smtClean="0">
                <a:latin typeface="Arial" pitchFamily="34" charset="0"/>
                <a:cs typeface="Arial" pitchFamily="34" charset="0"/>
              </a:rPr>
              <a:t>   التحرير النهائي </a:t>
            </a:r>
          </a:p>
          <a:p>
            <a:r>
              <a:rPr lang="ar-IQ" sz="2400" b="1" dirty="0">
                <a:latin typeface="Arial" pitchFamily="34" charset="0"/>
                <a:cs typeface="Arial" pitchFamily="34" charset="0"/>
              </a:rPr>
              <a:t> </a:t>
            </a:r>
            <a:r>
              <a:rPr lang="ar-IQ" sz="2400" b="1" dirty="0" smtClean="0">
                <a:latin typeface="Arial" pitchFamily="34" charset="0"/>
                <a:cs typeface="Arial" pitchFamily="34" charset="0"/>
              </a:rPr>
              <a:t>   عملية النشر.</a:t>
            </a:r>
          </a:p>
        </p:txBody>
      </p:sp>
    </p:spTree>
    <p:extLst>
      <p:ext uri="{BB962C8B-B14F-4D97-AF65-F5344CB8AC3E}">
        <p14:creationId xmlns:p14="http://schemas.microsoft.com/office/powerpoint/2010/main" val="1902802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down)">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down)">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down)">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wipe(down)">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wipe(down)">
                                      <p:cBhvr>
                                        <p:cTn id="37" dur="500"/>
                                        <p:tgtEl>
                                          <p:spTgt spid="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circle(in)">
                                      <p:cBhvr>
                                        <p:cTn id="42" dur="2000"/>
                                        <p:tgtEl>
                                          <p:spTgt spid="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Effect transition="in" filter="circle(in)">
                                      <p:cBhvr>
                                        <p:cTn id="47" dur="2000"/>
                                        <p:tgtEl>
                                          <p:spTgt spid="4">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4">
                                            <p:txEl>
                                              <p:pRg st="10" end="10"/>
                                            </p:txEl>
                                          </p:spTgt>
                                        </p:tgtEl>
                                        <p:attrNameLst>
                                          <p:attrName>style.visibility</p:attrName>
                                        </p:attrNameLst>
                                      </p:cBhvr>
                                      <p:to>
                                        <p:strVal val="visible"/>
                                      </p:to>
                                    </p:set>
                                    <p:animEffect transition="in" filter="circle(in)">
                                      <p:cBhvr>
                                        <p:cTn id="52" dur="2000"/>
                                        <p:tgtEl>
                                          <p:spTgt spid="4">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nodeType="clickEffect">
                                  <p:stCondLst>
                                    <p:cond delay="0"/>
                                  </p:stCondLst>
                                  <p:childTnLst>
                                    <p:set>
                                      <p:cBhvr>
                                        <p:cTn id="56" dur="1" fill="hold">
                                          <p:stCondLst>
                                            <p:cond delay="0"/>
                                          </p:stCondLst>
                                        </p:cTn>
                                        <p:tgtEl>
                                          <p:spTgt spid="4">
                                            <p:txEl>
                                              <p:pRg st="11" end="11"/>
                                            </p:txEl>
                                          </p:spTgt>
                                        </p:tgtEl>
                                        <p:attrNameLst>
                                          <p:attrName>style.visibility</p:attrName>
                                        </p:attrNameLst>
                                      </p:cBhvr>
                                      <p:to>
                                        <p:strVal val="visible"/>
                                      </p:to>
                                    </p:set>
                                    <p:animEffect transition="in" filter="circle(in)">
                                      <p:cBhvr>
                                        <p:cTn id="57" dur="20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2636912"/>
            <a:ext cx="7416824" cy="1143000"/>
          </a:xfrm>
        </p:spPr>
        <p:txBody>
          <a:bodyPr/>
          <a:lstStyle/>
          <a:p>
            <a:r>
              <a:rPr lang="ar-IQ" dirty="0" smtClean="0"/>
              <a:t>شكرا لحسن استماعكم </a:t>
            </a:r>
            <a:endParaRPr lang="ar-IQ" dirty="0"/>
          </a:p>
        </p:txBody>
      </p:sp>
    </p:spTree>
    <p:extLst>
      <p:ext uri="{BB962C8B-B14F-4D97-AF65-F5344CB8AC3E}">
        <p14:creationId xmlns:p14="http://schemas.microsoft.com/office/powerpoint/2010/main" val="326811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436</TotalTime>
  <Words>419</Words>
  <Application>Microsoft Office PowerPoint</Application>
  <PresentationFormat>عرض على الشاشة (3:4)‏</PresentationFormat>
  <Paragraphs>33</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دفق الهواء</vt:lpstr>
      <vt:lpstr>التعبير </vt:lpstr>
      <vt:lpstr>عرض تقديمي في PowerPoint</vt:lpstr>
      <vt:lpstr>عرض تقديمي في PowerPoint</vt:lpstr>
      <vt:lpstr>وتوجد اختلافات عديدة بين الكلام والكتابة.   فمن خصائص الكلام : النبر والتنغيم والوقفة، ودرجة الصوت. وهذه ظواهر لا وجود لها في الكتابة. كما أن إيصال المعنى في الكلام يتم بمساعدة وسائل غير لغوية، كتعابير الوجه والإشارة، وحركة الجسم، ويقابل ذلك في الكتابة علامات الترقيم.ومن جهة أخرى، فأكثر الكلام يأتي باللهجات العامية، أما الكتابة فترد باللغة العربية الفصيحة. ويلاحظ أننا عند الكلام تعبر - في الغالب - عما تشعر به، أما عندما نكتب، فنحن تعبر عما نفكر فيه. ومن الملاحظ أيضاً، أن الكتابة تضم قدراً أكبر من اللغة، بخلاف الكلام الذي يأتي مختصراً      </vt:lpstr>
      <vt:lpstr>عرض تقديمي في PowerPoint</vt:lpstr>
      <vt:lpstr>شكرا لحسن استماعكم </vt:lpstr>
    </vt:vector>
  </TitlesOfParts>
  <Company>المستقبل للحاسبات - سنجار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النحو</dc:title>
  <dc:creator>lenovo</dc:creator>
  <cp:lastModifiedBy>lenovo</cp:lastModifiedBy>
  <cp:revision>47</cp:revision>
  <dcterms:created xsi:type="dcterms:W3CDTF">2025-03-28T22:20:35Z</dcterms:created>
  <dcterms:modified xsi:type="dcterms:W3CDTF">2025-05-07T07:13:39Z</dcterms:modified>
</cp:coreProperties>
</file>