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26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c345c2dcfa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c345c2dcfa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c345c2dcfa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c345c2dcfa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c345c2dcfa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c345c2dcfa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c345c2dcfa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c345c2dcfa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c345c2dcfa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c345c2dcfa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c345c2dcfa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c345c2dcfa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c345c2dcfa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c345c2dcfa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mohammed.hamzah.daham@uomus.edu.iq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28F8758D-E02A-4D2A-02F1-616392C186C4}"/>
              </a:ext>
            </a:extLst>
          </p:cNvPr>
          <p:cNvGrpSpPr>
            <a:grpSpLocks/>
          </p:cNvGrpSpPr>
          <p:nvPr/>
        </p:nvGrpSpPr>
        <p:grpSpPr bwMode="auto">
          <a:xfrm>
            <a:off x="-141052" y="-438960"/>
            <a:ext cx="9426104" cy="6021421"/>
            <a:chOff x="350520" y="22861"/>
            <a:chExt cx="6450965" cy="6732245"/>
          </a:xfrm>
        </p:grpSpPr>
        <p:sp>
          <p:nvSpPr>
            <p:cNvPr id="4" name="Text Box 2">
              <a:extLst>
                <a:ext uri="{FF2B5EF4-FFF2-40B4-BE49-F238E27FC236}">
                  <a16:creationId xmlns:a16="http://schemas.microsoft.com/office/drawing/2014/main" id="{022E50B5-EC9C-31D7-79F4-A319F42D9E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9987" y="734225"/>
              <a:ext cx="6241497" cy="602088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en-US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lnSpc>
                  <a:spcPct val="2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Subject Name: microwave , x-ray and </a:t>
              </a:r>
              <a:r>
                <a:rPr lang="en-US" altLang="en-US" sz="200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gama</a:t>
              </a:r>
              <a:endPara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pitchFamily="34" charset="0"/>
              </a:endParaRPr>
            </a:p>
            <a:p>
              <a:pPr algn="ctr" rtl="0">
                <a:lnSpc>
                  <a:spcPct val="200000"/>
                </a:lnSpc>
                <a:spcBef>
                  <a:spcPct val="0"/>
                </a:spcBef>
                <a:buClrTx/>
              </a:pPr>
              <a:r>
                <a:rPr lang="ar-IQ" altLang="en-US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4</a:t>
              </a:r>
              <a:r>
                <a:rPr lang="en-US" altLang="en-US" sz="2000" baseline="3000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st</a:t>
              </a:r>
              <a:r>
                <a:rPr lang="en-US" altLang="en-US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 Class, First Semester</a:t>
              </a:r>
              <a:endParaRPr lang="en-US" altLang="en-US" sz="11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 eaLnBrk="1" hangingPunct="1">
                <a:lnSpc>
                  <a:spcPct val="2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Subject Code: [</a:t>
              </a:r>
              <a:r>
                <a:rPr lang="en-US" altLang="en-US" sz="2000" dirty="0">
                  <a:solidFill>
                    <a:srgbClr val="0F9ED5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mu0114207</a:t>
              </a:r>
              <a:r>
                <a:rPr lang="en-US" altLang="en-US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] </a:t>
              </a:r>
              <a:endParaRPr lang="en-US" altLang="en-US" sz="11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 eaLnBrk="1" hangingPunct="1">
                <a:lnSpc>
                  <a:spcPct val="2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Academic Year: 2024-2025</a:t>
              </a:r>
              <a:endParaRPr lang="en-US" altLang="en-US" sz="11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 eaLnBrk="1" hangingPunct="1">
                <a:lnSpc>
                  <a:spcPct val="2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Lecturer: </a:t>
              </a:r>
              <a:r>
                <a:rPr lang="en-US" altLang="en-US" sz="2000" dirty="0">
                  <a:solidFill>
                    <a:srgbClr val="0F9ED5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prof. Mohammed Hamzah Daham Al-</a:t>
              </a:r>
              <a:r>
                <a:rPr lang="en-US" altLang="en-US" sz="2000" dirty="0" err="1">
                  <a:solidFill>
                    <a:srgbClr val="0F9ED5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maamori</a:t>
              </a:r>
              <a:endParaRPr lang="en-US" altLang="en-US" sz="2000" dirty="0">
                <a:solidFill>
                  <a:srgbClr val="0F9ED5"/>
                </a:solidFill>
                <a:latin typeface="Times New Roman" panose="02020603050405020304" pitchFamily="18" charset="0"/>
                <a:cs typeface="Calibri" panose="020F0502020204030204" pitchFamily="34" charset="0"/>
              </a:endParaRPr>
            </a:p>
            <a:p>
              <a:pPr algn="ctr" eaLnBrk="1" hangingPunct="1">
                <a:lnSpc>
                  <a:spcPct val="2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Email</a:t>
              </a:r>
              <a:r>
                <a:rPr lang="en-US" altLang="en-US" sz="2000" b="0" dirty="0">
                  <a:solidFill>
                    <a:srgbClr val="FFC000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: </a:t>
              </a:r>
              <a:r>
                <a:rPr lang="en-US" altLang="en-US" sz="2000" b="0" u="sng" dirty="0">
                  <a:solidFill>
                    <a:srgbClr val="FFC000"/>
                  </a:solidFill>
                  <a:latin typeface="Times New Roman" panose="02020603050405020304" pitchFamily="18" charset="0"/>
                  <a:cs typeface="Calibri" panose="020F0502020204030204" pitchFamily="34" charset="0"/>
                  <a:hlinkClick r:id="rId2"/>
                </a:rPr>
                <a:t>mohammed.hamzah.daham@uomus.edu.i</a:t>
              </a:r>
              <a:r>
                <a:rPr lang="en-US" altLang="en-US" sz="2000" u="sng" dirty="0">
                  <a:solidFill>
                    <a:srgbClr val="FFFFFF"/>
                  </a:solidFill>
                  <a:latin typeface="Times New Roman" panose="02020603050405020304" pitchFamily="18" charset="0"/>
                  <a:cs typeface="Calibri" panose="020F0502020204030204" pitchFamily="34" charset="0"/>
                  <a:hlinkClick r:id="rId2"/>
                </a:rPr>
                <a:t>q</a:t>
              </a:r>
              <a:endParaRPr lang="en-US" altLang="en-US" sz="11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 eaLnBrk="1" hangingPunct="1">
                <a:lnSpc>
                  <a:spcPct val="2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Lecture No.:- </a:t>
              </a:r>
              <a:r>
                <a:rPr lang="en-US" altLang="en-US" sz="2000" dirty="0">
                  <a:solidFill>
                    <a:srgbClr val="0F9ED5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8</a:t>
              </a:r>
              <a:endParaRPr lang="en-US" altLang="en-US" sz="11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 eaLnBrk="1" hangingPunct="1">
                <a:lnSpc>
                  <a:spcPct val="2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Lecture Title: [</a:t>
              </a:r>
              <a:r>
                <a:rPr lang="en-US" altLang="en-US" sz="2000" dirty="0">
                  <a:solidFill>
                    <a:srgbClr val="0F9ED5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Doppler ultrasound</a:t>
              </a:r>
              <a:r>
                <a:rPr lang="en-US" altLang="en-US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Calibri" panose="020F0502020204030204" pitchFamily="34" charset="0"/>
                </a:rPr>
                <a:t>] </a:t>
              </a:r>
              <a:endParaRPr lang="en-US" altLang="en-US" sz="11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 eaLnBrk="1" hangingPunct="1">
                <a:lnSpc>
                  <a:spcPct val="2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ar-IQ" alt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altLang="en-US" sz="11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5" name="Group 2">
              <a:extLst>
                <a:ext uri="{FF2B5EF4-FFF2-40B4-BE49-F238E27FC236}">
                  <a16:creationId xmlns:a16="http://schemas.microsoft.com/office/drawing/2014/main" id="{C1E6EE3E-B90E-5A75-5388-961950D3B3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0520" y="22861"/>
              <a:ext cx="6450965" cy="1505641"/>
              <a:chOff x="-198120" y="22861"/>
              <a:chExt cx="6450965" cy="1505641"/>
            </a:xfrm>
          </p:grpSpPr>
          <p:pic>
            <p:nvPicPr>
              <p:cNvPr id="6" name="Picture 2">
                <a:extLst>
                  <a:ext uri="{FF2B5EF4-FFF2-40B4-BE49-F238E27FC236}">
                    <a16:creationId xmlns:a16="http://schemas.microsoft.com/office/drawing/2014/main" id="{A8338977-0418-5C74-BC4A-F1105450F9A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30140" y="22861"/>
                <a:ext cx="1322705" cy="15056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7" name="Picture 4">
                <a:extLst>
                  <a:ext uri="{FF2B5EF4-FFF2-40B4-BE49-F238E27FC236}">
                    <a16:creationId xmlns:a16="http://schemas.microsoft.com/office/drawing/2014/main" id="{63A597CC-874B-4CE1-05B1-E7B0BC51FD7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198120" y="62794"/>
                <a:ext cx="1555750" cy="14179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4294653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 b="1" dirty="0">
                <a:solidFill>
                  <a:srgbClr val="FF0000"/>
                </a:solidFill>
              </a:rPr>
              <a:t>Doppler ultrasound</a:t>
            </a:r>
            <a:endParaRPr b="1" dirty="0">
              <a:solidFill>
                <a:srgbClr val="FF0000"/>
              </a:solidFill>
            </a:endParaRPr>
          </a:p>
        </p:txBody>
      </p:sp>
      <p:sp>
        <p:nvSpPr>
          <p:cNvPr id="5" name="عنوان فرعي 4">
            <a:extLst>
              <a:ext uri="{FF2B5EF4-FFF2-40B4-BE49-F238E27FC236}">
                <a16:creationId xmlns:a16="http://schemas.microsoft.com/office/drawing/2014/main" id="{C435F8AD-822D-E4C5-B0E7-4D042EB304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ar" sz="3120" b="1">
                <a:solidFill>
                  <a:srgbClr val="0000FF"/>
                </a:solidFill>
              </a:rPr>
              <a:t>Doppler ultrasound</a:t>
            </a:r>
            <a:endParaRPr sz="3120" b="1">
              <a:solidFill>
                <a:srgbClr val="0000FF"/>
              </a:solidFill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ar" sz="2900">
                <a:solidFill>
                  <a:schemeClr val="dk1"/>
                </a:solidFill>
              </a:rPr>
              <a:t>A Doppler ultrasound is a special type of ultrasound that uses sound waves to create images of blood flow throughout the body. It is a non-invasive and painless procedure that is often used to diagnose problems with blood circulation, such as blood clots, blocked arteries</a:t>
            </a:r>
            <a:endParaRPr sz="29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 sz="3000" b="1">
                <a:solidFill>
                  <a:srgbClr val="0000FF"/>
                </a:solidFill>
                <a:highlight>
                  <a:srgbClr val="FFFFFF"/>
                </a:highlight>
              </a:rPr>
              <a:t>Here's how it works:</a:t>
            </a:r>
            <a:endParaRPr sz="4600" b="1">
              <a:solidFill>
                <a:srgbClr val="0000FF"/>
              </a:solidFill>
            </a:endParaRPr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75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" sz="2300">
                <a:solidFill>
                  <a:schemeClr val="dk1"/>
                </a:solidFill>
              </a:rPr>
              <a:t>* A handheld device called a transducer is placed on the skin over the area being examined.</a:t>
            </a:r>
            <a:endParaRPr sz="23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" sz="2300">
                <a:solidFill>
                  <a:schemeClr val="dk1"/>
                </a:solidFill>
              </a:rPr>
              <a:t>* The transducer emits high-frequency sound waves that travel into the body.</a:t>
            </a:r>
            <a:endParaRPr sz="23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" sz="2300">
                <a:solidFill>
                  <a:schemeClr val="dk1"/>
                </a:solidFill>
              </a:rPr>
              <a:t>* When the sound waves hit moving blood cells, they bounce back with a slightly different frequency.</a:t>
            </a:r>
            <a:endParaRPr sz="23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" sz="2300">
                <a:solidFill>
                  <a:schemeClr val="dk1"/>
                </a:solidFill>
              </a:rPr>
              <a:t>* This change in frequency, called the </a:t>
            </a:r>
            <a:r>
              <a:rPr lang="ar" sz="2300" b="1">
                <a:solidFill>
                  <a:schemeClr val="dk1"/>
                </a:solidFill>
              </a:rPr>
              <a:t>Doppler effect</a:t>
            </a:r>
            <a:r>
              <a:rPr lang="ar" sz="2300">
                <a:solidFill>
                  <a:schemeClr val="dk1"/>
                </a:solidFill>
              </a:rPr>
              <a:t>, is used to create an image of the blood flow.</a:t>
            </a:r>
            <a:endParaRPr sz="23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109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ar" sz="2720" b="1">
                <a:solidFill>
                  <a:srgbClr val="0000FF"/>
                </a:solidFill>
              </a:rPr>
              <a:t>Doppler ultrasounds can be used to examine blood flow in many parts of the body, including:</a:t>
            </a:r>
            <a:endParaRPr sz="2120" b="1">
              <a:solidFill>
                <a:srgbClr val="0000FF"/>
              </a:solidFill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631150"/>
            <a:ext cx="8520600" cy="29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" sz="2600">
                <a:solidFill>
                  <a:schemeClr val="dk1"/>
                </a:solidFill>
              </a:rPr>
              <a:t>* The heart (echocardiogram)</a:t>
            </a:r>
            <a:endParaRPr sz="2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" sz="2600">
                <a:solidFill>
                  <a:schemeClr val="dk1"/>
                </a:solidFill>
              </a:rPr>
              <a:t>* The carotid arteries in the neck</a:t>
            </a:r>
            <a:endParaRPr sz="2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" sz="2600">
                <a:solidFill>
                  <a:schemeClr val="dk1"/>
                </a:solidFill>
              </a:rPr>
              <a:t>* The arteries and veins in the arms and legs</a:t>
            </a:r>
            <a:endParaRPr sz="2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" sz="2600">
                <a:solidFill>
                  <a:schemeClr val="dk1"/>
                </a:solidFill>
              </a:rPr>
              <a:t>* The abdominal aorta</a:t>
            </a:r>
            <a:endParaRPr sz="2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" sz="2600">
                <a:solidFill>
                  <a:schemeClr val="dk1"/>
                </a:solidFill>
              </a:rPr>
              <a:t>* The liver and kidneys</a:t>
            </a:r>
            <a:endParaRPr sz="26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 b="1">
                <a:solidFill>
                  <a:srgbClr val="0000FF"/>
                </a:solidFill>
              </a:rPr>
              <a:t>Benefits of Doppler ultrasound:</a:t>
            </a:r>
            <a:endParaRPr b="1">
              <a:solidFill>
                <a:srgbClr val="0000FF"/>
              </a:solidFill>
            </a:endParaRPr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75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ar" sz="7946" b="1">
                <a:solidFill>
                  <a:schemeClr val="dk1"/>
                </a:solidFill>
              </a:rPr>
              <a:t>* Non-invasive and painless:</a:t>
            </a:r>
            <a:r>
              <a:rPr lang="ar" sz="7946">
                <a:solidFill>
                  <a:schemeClr val="dk1"/>
                </a:solidFill>
              </a:rPr>
              <a:t> Doppler ultrasound doesn't involve needles or radiation exposure.</a:t>
            </a:r>
            <a:endParaRPr sz="7946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ar" sz="7946" b="1">
                <a:solidFill>
                  <a:schemeClr val="dk1"/>
                </a:solidFill>
              </a:rPr>
              <a:t>* Safe for most people:</a:t>
            </a:r>
            <a:r>
              <a:rPr lang="ar" sz="7946">
                <a:solidFill>
                  <a:schemeClr val="dk1"/>
                </a:solidFill>
              </a:rPr>
              <a:t> It's generally safe for pregnant women, people with claustrophobia, and those who cannot undergo X-rays or MRI scans. </a:t>
            </a:r>
            <a:endParaRPr sz="7946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ar" sz="7946" b="1">
                <a:solidFill>
                  <a:schemeClr val="dk1"/>
                </a:solidFill>
              </a:rPr>
              <a:t>* Outpatient procedure:</a:t>
            </a:r>
            <a:r>
              <a:rPr lang="ar" sz="7946">
                <a:solidFill>
                  <a:schemeClr val="dk1"/>
                </a:solidFill>
              </a:rPr>
              <a:t> Doppler ultrasounds are typically performed in a clinic or doctor's office and don't require hospitalization.</a:t>
            </a:r>
            <a:endParaRPr sz="7946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ar" sz="7946" b="1">
                <a:solidFill>
                  <a:schemeClr val="dk1"/>
                </a:solidFill>
              </a:rPr>
              <a:t>* Provides real-time information:</a:t>
            </a:r>
            <a:r>
              <a:rPr lang="ar" sz="7946">
                <a:solidFill>
                  <a:schemeClr val="dk1"/>
                </a:solidFill>
              </a:rPr>
              <a:t>  It allows doctors to see blood flow patterns in real-time, aiding in diagnosis.</a:t>
            </a:r>
            <a:endParaRPr sz="7946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ar" sz="7946" b="1">
                <a:solidFill>
                  <a:schemeClr val="dk1"/>
                </a:solidFill>
              </a:rPr>
              <a:t>* Versatile tool:</a:t>
            </a:r>
            <a:r>
              <a:rPr lang="ar" sz="7946">
                <a:solidFill>
                  <a:schemeClr val="dk1"/>
                </a:solidFill>
              </a:rPr>
              <a:t> Doppler ultrasound can examine blood flow in various body parts.</a:t>
            </a:r>
            <a:endParaRPr sz="7946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 b="1">
                <a:solidFill>
                  <a:srgbClr val="0000FF"/>
                </a:solidFill>
              </a:rPr>
              <a:t>Limitations of Doppler ultrasound:</a:t>
            </a:r>
            <a:endParaRPr b="1">
              <a:solidFill>
                <a:srgbClr val="0000FF"/>
              </a:solidFill>
            </a:endParaRPr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" sz="2000" b="1">
                <a:solidFill>
                  <a:schemeClr val="dk1"/>
                </a:solidFill>
              </a:rPr>
              <a:t>* May not provide detailed images of blood vessels:</a:t>
            </a:r>
            <a:r>
              <a:rPr lang="ar" sz="2000">
                <a:solidFill>
                  <a:schemeClr val="dk1"/>
                </a:solidFill>
              </a:rPr>
              <a:t>  While it's great for assessing blood flow, it might not provide highly detailed anatomical images of the blood vessels themselves.</a:t>
            </a: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" sz="2000" b="1">
                <a:solidFill>
                  <a:schemeClr val="dk1"/>
                </a:solidFill>
              </a:rPr>
              <a:t>* Image quality can be affected by certain factors: </a:t>
            </a:r>
            <a:r>
              <a:rPr lang="ar" sz="2000">
                <a:solidFill>
                  <a:schemeClr val="dk1"/>
                </a:solidFill>
              </a:rPr>
              <a:t> Factors like body size, overlying scar tissue, or bowel gas can sometimes hinder image quality.</a:t>
            </a: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" sz="2000" b="1">
                <a:solidFill>
                  <a:schemeClr val="dk1"/>
                </a:solidFill>
              </a:rPr>
              <a:t>* Not a definitive diagnostic tool:</a:t>
            </a:r>
            <a:r>
              <a:rPr lang="ar" sz="2000">
                <a:solidFill>
                  <a:schemeClr val="dk1"/>
                </a:solidFill>
              </a:rPr>
              <a:t>  A Doppler ultrasound may suggest a problem, but additional tests might be needed for confirmation.</a:t>
            </a: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 b="1">
                <a:solidFill>
                  <a:srgbClr val="0000FF"/>
                </a:solidFill>
              </a:rPr>
              <a:t>Doppler Applications Beyond Blood Flow:</a:t>
            </a:r>
            <a:endParaRPr b="1">
              <a:solidFill>
                <a:srgbClr val="0000FF"/>
              </a:solidFill>
            </a:endParaRPr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5"/>
              <a:buFont typeface="Arial"/>
              <a:buNone/>
            </a:pPr>
            <a:r>
              <a:rPr lang="ar" sz="1810" b="1">
                <a:solidFill>
                  <a:schemeClr val="dk1"/>
                </a:solidFill>
              </a:rPr>
              <a:t>While primarily used for blood flow assessment, Doppler ultrasound can also be used to evaluate:</a:t>
            </a:r>
            <a:endParaRPr sz="1810" b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5"/>
              <a:buFont typeface="Arial"/>
              <a:buNone/>
            </a:pPr>
            <a:r>
              <a:rPr lang="ar" sz="1910" b="1">
                <a:solidFill>
                  <a:schemeClr val="dk1"/>
                </a:solidFill>
              </a:rPr>
              <a:t>* Fetal development:</a:t>
            </a:r>
            <a:r>
              <a:rPr lang="ar" sz="1910">
                <a:solidFill>
                  <a:schemeClr val="dk1"/>
                </a:solidFill>
              </a:rPr>
              <a:t> During pregnancy, Doppler ultrasound can assess blood flow in the umbilical cord and placenta to monitor fetal health.</a:t>
            </a:r>
            <a:endParaRPr sz="191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5"/>
              <a:buFont typeface="Arial"/>
              <a:buNone/>
            </a:pPr>
            <a:r>
              <a:rPr lang="ar" sz="1910" b="1">
                <a:solidFill>
                  <a:schemeClr val="dk1"/>
                </a:solidFill>
              </a:rPr>
              <a:t>* Organ function:</a:t>
            </a:r>
            <a:r>
              <a:rPr lang="ar" sz="1910">
                <a:solidFill>
                  <a:schemeClr val="dk1"/>
                </a:solidFill>
              </a:rPr>
              <a:t> By examining blood flow to organs like the liver and kidneys, Doppler ultrasound can help identify potential abnormalities in their function.</a:t>
            </a:r>
            <a:endParaRPr sz="191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5"/>
              <a:buFont typeface="Arial"/>
              <a:buNone/>
            </a:pPr>
            <a:r>
              <a:rPr lang="ar" sz="1910" b="1">
                <a:solidFill>
                  <a:schemeClr val="dk1"/>
                </a:solidFill>
              </a:rPr>
              <a:t>* Tumor evaluation:</a:t>
            </a:r>
            <a:r>
              <a:rPr lang="ar" sz="1910">
                <a:solidFill>
                  <a:schemeClr val="dk1"/>
                </a:solidFill>
              </a:rPr>
              <a:t> Doppler ultrasound can sometimes be used to assess blood flow within tumors, which can aid in their diagnosis and classification.</a:t>
            </a:r>
            <a:endParaRPr sz="191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SzPts val="605"/>
              <a:buNone/>
            </a:pPr>
            <a:endParaRPr sz="989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ar" b="1">
                <a:solidFill>
                  <a:srgbClr val="0000FF"/>
                </a:solidFill>
              </a:rPr>
              <a:t>Things to Consider Before a Doppler Ultrasound:</a:t>
            </a:r>
            <a:endParaRPr b="1">
              <a:solidFill>
                <a:srgbClr val="0000FF"/>
              </a:solidFill>
            </a:endParaRPr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311700" y="112865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" sz="2100" b="1">
                <a:solidFill>
                  <a:schemeClr val="dk1"/>
                </a:solidFill>
              </a:rPr>
              <a:t>* Preparation: </a:t>
            </a:r>
            <a:r>
              <a:rPr lang="ar" sz="2100">
                <a:solidFill>
                  <a:schemeClr val="dk1"/>
                </a:solidFill>
              </a:rPr>
              <a:t>Depending on the area being examined, you might need to avoid eating or drinking beforehand.  For some abdominal ultrasounds, you may be asked to drink a lot of water to fill your bladder.</a:t>
            </a:r>
            <a:endParaRPr sz="2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" sz="2100" b="1">
                <a:solidFill>
                  <a:schemeClr val="dk1"/>
                </a:solidFill>
              </a:rPr>
              <a:t>* Clothing:</a:t>
            </a:r>
            <a:r>
              <a:rPr lang="ar" sz="2100">
                <a:solidFill>
                  <a:schemeClr val="dk1"/>
                </a:solidFill>
              </a:rPr>
              <a:t> You may need to wear a gown during the procedure.</a:t>
            </a:r>
            <a:endParaRPr sz="2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" sz="2100" b="1">
                <a:solidFill>
                  <a:schemeClr val="dk1"/>
                </a:solidFill>
              </a:rPr>
              <a:t>* Comfort: </a:t>
            </a:r>
            <a:r>
              <a:rPr lang="ar" sz="2100">
                <a:solidFill>
                  <a:schemeClr val="dk1"/>
                </a:solidFill>
              </a:rPr>
              <a:t>The procedure itself is usually painless, but some people might experience slight discomfort from the pressure of the transducer on the skin.</a:t>
            </a:r>
            <a:endParaRPr sz="2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615</Words>
  <Application>Microsoft Office PowerPoint</Application>
  <PresentationFormat>عرض على الشاشة (16:9)</PresentationFormat>
  <Paragraphs>42</Paragraphs>
  <Slides>9</Slides>
  <Notes>8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Simple Light</vt:lpstr>
      <vt:lpstr>عرض تقديمي في PowerPoint</vt:lpstr>
      <vt:lpstr>Doppler ultrasound</vt:lpstr>
      <vt:lpstr>Doppler ultrasound</vt:lpstr>
      <vt:lpstr>Here's how it works:</vt:lpstr>
      <vt:lpstr>Doppler ultrasounds can be used to examine blood flow in many parts of the body, including:</vt:lpstr>
      <vt:lpstr>Benefits of Doppler ultrasound:</vt:lpstr>
      <vt:lpstr>Limitations of Doppler ultrasound:</vt:lpstr>
      <vt:lpstr>Doppler Applications Beyond Blood Flow:</vt:lpstr>
      <vt:lpstr>Things to Consider Before a Doppler Ultrasound: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Doppler ultrasound</dc:title>
  <cp:lastModifiedBy>alnaseem</cp:lastModifiedBy>
  <cp:revision>2</cp:revision>
  <dcterms:modified xsi:type="dcterms:W3CDTF">2025-05-31T19:58:50Z</dcterms:modified>
</cp:coreProperties>
</file>